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60" r:id="rId5"/>
    <p:sldId id="271" r:id="rId6"/>
    <p:sldId id="272" r:id="rId7"/>
    <p:sldId id="273" r:id="rId8"/>
    <p:sldId id="274" r:id="rId9"/>
    <p:sldId id="275" r:id="rId10"/>
    <p:sldId id="276" r:id="rId11"/>
    <p:sldId id="278" r:id="rId12"/>
    <p:sldId id="279" r:id="rId13"/>
    <p:sldId id="280" r:id="rId14"/>
    <p:sldId id="281" r:id="rId15"/>
    <p:sldId id="282" r:id="rId16"/>
    <p:sldId id="283" r:id="rId17"/>
    <p:sldId id="284" r:id="rId18"/>
    <p:sldId id="288" r:id="rId19"/>
    <p:sldId id="285" r:id="rId20"/>
    <p:sldId id="286"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917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7452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567624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0009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8113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2D6E202-B606-4609-B914-27C9371A1F6D}" type="datetime1">
              <a:rPr lang="en-US" smtClean="0"/>
              <a:t>9/26/2020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4147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2D6E202-B606-4609-B914-27C9371A1F6D}" type="datetime1">
              <a:rPr lang="en-US" smtClean="0"/>
              <a:t>9/26/2020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7972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2D6E202-B606-4609-B914-27C9371A1F6D}" type="datetime1">
              <a:rPr lang="en-US" smtClean="0"/>
              <a:t>9/26/2020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12452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2D6E202-B606-4609-B914-27C9371A1F6D}" type="datetime1">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69046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2D6E202-B606-4609-B914-27C9371A1F6D}" type="datetime1">
              <a:rPr lang="en-US" smtClean="0"/>
              <a:t>9/26/2020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32374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2D6E202-B606-4609-B914-27C9371A1F6D}" type="datetime1">
              <a:rPr lang="en-US" smtClean="0"/>
              <a:t>9/26/2020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5186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2D6E202-B606-4609-B914-27C9371A1F6D}" type="datetime1">
              <a:rPr lang="en-US" smtClean="0"/>
              <a:t>9/26/2020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8734423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D1B7-4189-4ECE-81CE-5A509B38594F}"/>
              </a:ext>
            </a:extLst>
          </p:cNvPr>
          <p:cNvSpPr>
            <a:spLocks noGrp="1"/>
          </p:cNvSpPr>
          <p:nvPr>
            <p:ph type="ctrTitle"/>
          </p:nvPr>
        </p:nvSpPr>
        <p:spPr>
          <a:xfrm>
            <a:off x="354687" y="2553596"/>
            <a:ext cx="5953348" cy="2802219"/>
          </a:xfrm>
        </p:spPr>
        <p:txBody>
          <a:bodyPr anchor="b">
            <a:normAutofit fontScale="90000"/>
          </a:bodyPr>
          <a:lstStyle/>
          <a:p>
            <a:r>
              <a:rPr lang="en-US" b="1" dirty="0"/>
              <a:t>Car Accident Severity in Seattle</a:t>
            </a:r>
            <a:br>
              <a:rPr lang="en-US" b="1" dirty="0"/>
            </a:br>
            <a:br>
              <a:rPr lang="en-US" b="1" dirty="0"/>
            </a:br>
            <a:r>
              <a:rPr lang="en-US" sz="6000" b="1" dirty="0"/>
              <a:t>IBM Data Science Capstone</a:t>
            </a:r>
            <a:endParaRPr lang="en-GB" sz="3200" b="1" dirty="0"/>
          </a:p>
        </p:txBody>
      </p:sp>
    </p:spTree>
    <p:extLst>
      <p:ext uri="{BB962C8B-B14F-4D97-AF65-F5344CB8AC3E}">
        <p14:creationId xmlns:p14="http://schemas.microsoft.com/office/powerpoint/2010/main" val="413721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8" y="1123838"/>
            <a:ext cx="3245655" cy="771224"/>
          </a:xfrm>
        </p:spPr>
        <p:txBody>
          <a:bodyPr>
            <a:normAutofit/>
          </a:bodyPr>
          <a:lstStyle/>
          <a:p>
            <a:r>
              <a:rPr lang="en-GB" dirty="0"/>
              <a:t>Time Attributes</a:t>
            </a:r>
          </a:p>
        </p:txBody>
      </p:sp>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119270" y="4052569"/>
            <a:ext cx="11185803" cy="2617982"/>
          </a:xfrm>
        </p:spPr>
        <p:txBody>
          <a:bodyPr>
            <a:normAutofit fontScale="85000" lnSpcReduction="20000"/>
          </a:bodyPr>
          <a:lstStyle/>
          <a:p>
            <a:r>
              <a:rPr lang="en-US" sz="2200" b="1" dirty="0"/>
              <a:t>(A) There is evidence that there is some variation throughout the day in the frequency of incidents per hour. There are relatively few incidents in the early hours of the morning, with local peaks around commuting hours  (08:00 - 09:00 and 17:00 - 18:00) and a further peak after midnight (24:00 - 01:00). We could speculate that the origin of this late-night peak could be associated with the closing of establishments.</a:t>
            </a:r>
          </a:p>
          <a:p>
            <a:endParaRPr lang="en-US" sz="2200" b="1" dirty="0"/>
          </a:p>
          <a:p>
            <a:r>
              <a:rPr lang="en-US" sz="2200" b="1" dirty="0"/>
              <a:t>(B) There does appear to be some meaningful variation in the proportion of incidents which are injury collisions. The proportion of injury collisions exceed the average daily proportion between 06:00 and 09:00 and then again between 13:00 and 19:00</a:t>
            </a:r>
          </a:p>
          <a:p>
            <a:pPr marL="0" indent="0">
              <a:buNone/>
            </a:pPr>
            <a:r>
              <a:rPr lang="en-US" sz="2200" b="1" dirty="0"/>
              <a:t>    The hour in which an incidence occurs could therefore be a useful predictor of the type of incident</a:t>
            </a:r>
            <a:endParaRPr lang="en-US" sz="2200" dirty="0"/>
          </a:p>
        </p:txBody>
      </p:sp>
      <p:pic>
        <p:nvPicPr>
          <p:cNvPr id="4" name="Picture 3">
            <a:extLst>
              <a:ext uri="{FF2B5EF4-FFF2-40B4-BE49-F238E27FC236}">
                <a16:creationId xmlns:a16="http://schemas.microsoft.com/office/drawing/2014/main" id="{A3DAC5B6-4F06-494A-80E4-27B2841D4F63}"/>
              </a:ext>
            </a:extLst>
          </p:cNvPr>
          <p:cNvPicPr>
            <a:picLocks noChangeAspect="1"/>
          </p:cNvPicPr>
          <p:nvPr/>
        </p:nvPicPr>
        <p:blipFill rotWithShape="1">
          <a:blip r:embed="rId2"/>
          <a:srcRect l="19130" t="43862" r="13152" b="13412"/>
          <a:stretch/>
        </p:blipFill>
        <p:spPr>
          <a:xfrm>
            <a:off x="3498573" y="742121"/>
            <a:ext cx="8256105" cy="2928731"/>
          </a:xfrm>
          <a:prstGeom prst="rect">
            <a:avLst/>
          </a:prstGeom>
        </p:spPr>
      </p:pic>
    </p:spTree>
    <p:extLst>
      <p:ext uri="{BB962C8B-B14F-4D97-AF65-F5344CB8AC3E}">
        <p14:creationId xmlns:p14="http://schemas.microsoft.com/office/powerpoint/2010/main" val="328210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FC33485-6C5A-4070-9EA8-4CEB716B1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589" y="0"/>
            <a:ext cx="7651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dirty="0"/>
              <a:t>Other Attributes</a:t>
            </a:r>
          </a:p>
        </p:txBody>
      </p:sp>
      <p:sp>
        <p:nvSpPr>
          <p:cNvPr id="8" name="Rectangle 7">
            <a:extLst>
              <a:ext uri="{FF2B5EF4-FFF2-40B4-BE49-F238E27FC236}">
                <a16:creationId xmlns:a16="http://schemas.microsoft.com/office/drawing/2014/main" id="{531F2917-37EE-4AEE-BCF6-ED9E24049043}"/>
              </a:ext>
            </a:extLst>
          </p:cNvPr>
          <p:cNvSpPr/>
          <p:nvPr/>
        </p:nvSpPr>
        <p:spPr>
          <a:xfrm>
            <a:off x="384312" y="1802297"/>
            <a:ext cx="2981740" cy="4247317"/>
          </a:xfrm>
          <a:prstGeom prst="rect">
            <a:avLst/>
          </a:prstGeom>
        </p:spPr>
        <p:txBody>
          <a:bodyPr wrap="square">
            <a:spAutoFit/>
          </a:bodyPr>
          <a:lstStyle/>
          <a:p>
            <a:r>
              <a:rPr lang="en-US" dirty="0"/>
              <a:t>Using the balanced dataset we would expect attributes where there is a discrepancy between the frequency of different incident types to be predictive.</a:t>
            </a:r>
          </a:p>
          <a:p>
            <a:endParaRPr lang="en-US" dirty="0"/>
          </a:p>
          <a:p>
            <a:r>
              <a:rPr lang="en-US" dirty="0"/>
              <a:t>Conversely an approximately even distribution between categories of an attribute suggests that the attribute has little or no predictive capability to distinguish between different types of incidents.</a:t>
            </a:r>
          </a:p>
        </p:txBody>
      </p:sp>
    </p:spTree>
    <p:extLst>
      <p:ext uri="{BB962C8B-B14F-4D97-AF65-F5344CB8AC3E}">
        <p14:creationId xmlns:p14="http://schemas.microsoft.com/office/powerpoint/2010/main" val="41014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528775C-3078-47B9-A4CD-98264809D8B6}"/>
              </a:ext>
            </a:extLst>
          </p:cNvPr>
          <p:cNvPicPr>
            <a:picLocks noChangeAspect="1" noChangeArrowheads="1"/>
          </p:cNvPicPr>
          <p:nvPr/>
        </p:nvPicPr>
        <p:blipFill>
          <a:blip r:embed="rId2">
            <a:alphaModFix amt="27000"/>
            <a:extLst>
              <a:ext uri="{28A0092B-C50C-407E-A947-70E740481C1C}">
                <a14:useLocalDpi xmlns:a14="http://schemas.microsoft.com/office/drawing/2010/main" val="0"/>
              </a:ext>
            </a:extLst>
          </a:blip>
          <a:srcRect/>
          <a:stretch>
            <a:fillRect/>
          </a:stretch>
        </p:blipFill>
        <p:spPr bwMode="auto">
          <a:xfrm>
            <a:off x="3559589" y="0"/>
            <a:ext cx="7651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dirty="0"/>
              <a:t>Other Attributes</a:t>
            </a:r>
          </a:p>
        </p:txBody>
      </p:sp>
      <p:sp>
        <p:nvSpPr>
          <p:cNvPr id="8" name="Rectangle 7">
            <a:extLst>
              <a:ext uri="{FF2B5EF4-FFF2-40B4-BE49-F238E27FC236}">
                <a16:creationId xmlns:a16="http://schemas.microsoft.com/office/drawing/2014/main" id="{531F2917-37EE-4AEE-BCF6-ED9E24049043}"/>
              </a:ext>
            </a:extLst>
          </p:cNvPr>
          <p:cNvSpPr/>
          <p:nvPr/>
        </p:nvSpPr>
        <p:spPr>
          <a:xfrm>
            <a:off x="304800" y="1802297"/>
            <a:ext cx="11554770" cy="4247317"/>
          </a:xfrm>
          <a:prstGeom prst="rect">
            <a:avLst/>
          </a:prstGeom>
        </p:spPr>
        <p:txBody>
          <a:bodyPr wrap="square">
            <a:spAutoFit/>
          </a:bodyPr>
          <a:lstStyle/>
          <a:p>
            <a:r>
              <a:rPr lang="en-US" dirty="0"/>
              <a:t>For the attributes:</a:t>
            </a:r>
          </a:p>
          <a:p>
            <a:r>
              <a:rPr lang="en-US" dirty="0"/>
              <a:t>COLLISIONTYPE, JUNCTIONTYPE</a:t>
            </a:r>
          </a:p>
          <a:p>
            <a:r>
              <a:rPr lang="en-US" dirty="0"/>
              <a:t>There are some large discrepancies within categories for the different incident types. We would therefore expect this attributes to be useful predictors of the incident type.</a:t>
            </a:r>
          </a:p>
          <a:p>
            <a:endParaRPr lang="en-US" dirty="0"/>
          </a:p>
          <a:p>
            <a:r>
              <a:rPr lang="en-US" dirty="0"/>
              <a:t>For the attribute:</a:t>
            </a:r>
          </a:p>
          <a:p>
            <a:r>
              <a:rPr lang="en-US" dirty="0"/>
              <a:t>LIGHTCOND</a:t>
            </a:r>
          </a:p>
          <a:p>
            <a:r>
              <a:rPr lang="en-US" dirty="0"/>
              <a:t>There are some discrepancies within categories for the different incident types. We would therefore expect this attribute may be a useful predictor of the incident type.</a:t>
            </a:r>
          </a:p>
          <a:p>
            <a:endParaRPr lang="en-US" dirty="0"/>
          </a:p>
          <a:p>
            <a:r>
              <a:rPr lang="en-US" dirty="0"/>
              <a:t>For the attributes:</a:t>
            </a:r>
          </a:p>
          <a:p>
            <a:r>
              <a:rPr lang="en-US" dirty="0"/>
              <a:t>WEATHER, ROADCOND, INATTENTIONIND, SPEEDING, UNDERINFL</a:t>
            </a:r>
          </a:p>
          <a:p>
            <a:r>
              <a:rPr lang="en-US" dirty="0"/>
              <a:t>There similar counts of each incident type for most of the major categories. These appear to provide less information on the type of incident. This is fairly surprising given that environmental conditions, speeding and being under the influence might be expected to effect the severity of incident but this appears not to be the case.</a:t>
            </a:r>
          </a:p>
        </p:txBody>
      </p:sp>
    </p:spTree>
    <p:extLst>
      <p:ext uri="{BB962C8B-B14F-4D97-AF65-F5344CB8AC3E}">
        <p14:creationId xmlns:p14="http://schemas.microsoft.com/office/powerpoint/2010/main" val="293815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fontScale="90000"/>
          </a:bodyPr>
          <a:lstStyle/>
          <a:p>
            <a:r>
              <a:rPr lang="en-GB" dirty="0"/>
              <a:t>Machine Learning</a:t>
            </a:r>
          </a:p>
        </p:txBody>
      </p:sp>
      <p:sp>
        <p:nvSpPr>
          <p:cNvPr id="8" name="Rectangle 7">
            <a:extLst>
              <a:ext uri="{FF2B5EF4-FFF2-40B4-BE49-F238E27FC236}">
                <a16:creationId xmlns:a16="http://schemas.microsoft.com/office/drawing/2014/main" id="{531F2917-37EE-4AEE-BCF6-ED9E24049043}"/>
              </a:ext>
            </a:extLst>
          </p:cNvPr>
          <p:cNvSpPr/>
          <p:nvPr/>
        </p:nvSpPr>
        <p:spPr>
          <a:xfrm>
            <a:off x="384312" y="1802297"/>
            <a:ext cx="2981740" cy="3693319"/>
          </a:xfrm>
          <a:prstGeom prst="rect">
            <a:avLst/>
          </a:prstGeom>
        </p:spPr>
        <p:txBody>
          <a:bodyPr wrap="square">
            <a:spAutoFit/>
          </a:bodyPr>
          <a:lstStyle/>
          <a:p>
            <a:r>
              <a:rPr lang="en-US" dirty="0"/>
              <a:t>Based on the earlier analysis of the different features we will limit our analysis to those features which are more predictive. This is should increase the efficiency of our ML training algorithms and remove obscuring features.</a:t>
            </a:r>
          </a:p>
          <a:p>
            <a:endParaRPr lang="en-US" dirty="0"/>
          </a:p>
          <a:p>
            <a:r>
              <a:rPr lang="en-US" dirty="0"/>
              <a:t>We convert the categorical attribute features to numerical values using one-hot encoding.</a:t>
            </a:r>
          </a:p>
        </p:txBody>
      </p:sp>
      <p:pic>
        <p:nvPicPr>
          <p:cNvPr id="3" name="Picture 2">
            <a:extLst>
              <a:ext uri="{FF2B5EF4-FFF2-40B4-BE49-F238E27FC236}">
                <a16:creationId xmlns:a16="http://schemas.microsoft.com/office/drawing/2014/main" id="{30C3BF26-0DA9-4C01-B688-CA0EEA330BD5}"/>
              </a:ext>
            </a:extLst>
          </p:cNvPr>
          <p:cNvPicPr>
            <a:picLocks noChangeAspect="1"/>
          </p:cNvPicPr>
          <p:nvPr/>
        </p:nvPicPr>
        <p:blipFill rotWithShape="1">
          <a:blip r:embed="rId2"/>
          <a:srcRect l="16476" t="51586" r="37509" b="24578"/>
          <a:stretch/>
        </p:blipFill>
        <p:spPr>
          <a:xfrm>
            <a:off x="3889285" y="1640673"/>
            <a:ext cx="7629146" cy="2221918"/>
          </a:xfrm>
          <a:prstGeom prst="rect">
            <a:avLst/>
          </a:prstGeom>
        </p:spPr>
      </p:pic>
    </p:spTree>
    <p:extLst>
      <p:ext uri="{BB962C8B-B14F-4D97-AF65-F5344CB8AC3E}">
        <p14:creationId xmlns:p14="http://schemas.microsoft.com/office/powerpoint/2010/main" val="292930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dirty="0"/>
              <a:t>Decision Tree</a:t>
            </a:r>
          </a:p>
        </p:txBody>
      </p:sp>
      <p:pic>
        <p:nvPicPr>
          <p:cNvPr id="4" name="Picture 3" descr="Diagram&#10;&#10;Description automatically generated">
            <a:extLst>
              <a:ext uri="{FF2B5EF4-FFF2-40B4-BE49-F238E27FC236}">
                <a16:creationId xmlns:a16="http://schemas.microsoft.com/office/drawing/2014/main" id="{D66BF44F-3FC1-446B-B556-5BA1D5150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5062"/>
            <a:ext cx="12192000" cy="3570757"/>
          </a:xfrm>
          <a:prstGeom prst="rect">
            <a:avLst/>
          </a:prstGeom>
        </p:spPr>
      </p:pic>
    </p:spTree>
    <p:extLst>
      <p:ext uri="{BB962C8B-B14F-4D97-AF65-F5344CB8AC3E}">
        <p14:creationId xmlns:p14="http://schemas.microsoft.com/office/powerpoint/2010/main" val="203264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dirty="0"/>
              <a:t>Decision Tree</a:t>
            </a:r>
          </a:p>
        </p:txBody>
      </p:sp>
      <p:pic>
        <p:nvPicPr>
          <p:cNvPr id="2" name="Picture 1">
            <a:extLst>
              <a:ext uri="{FF2B5EF4-FFF2-40B4-BE49-F238E27FC236}">
                <a16:creationId xmlns:a16="http://schemas.microsoft.com/office/drawing/2014/main" id="{702F2DD1-BC06-4FB5-9C80-D4DA5DBECFE4}"/>
              </a:ext>
            </a:extLst>
          </p:cNvPr>
          <p:cNvPicPr>
            <a:picLocks noChangeAspect="1"/>
          </p:cNvPicPr>
          <p:nvPr/>
        </p:nvPicPr>
        <p:blipFill rotWithShape="1">
          <a:blip r:embed="rId2"/>
          <a:srcRect l="16196" t="31489" r="49130" b="13218"/>
          <a:stretch/>
        </p:blipFill>
        <p:spPr>
          <a:xfrm>
            <a:off x="4532245" y="946844"/>
            <a:ext cx="6135754" cy="5501024"/>
          </a:xfrm>
          <a:prstGeom prst="rect">
            <a:avLst/>
          </a:prstGeom>
        </p:spPr>
      </p:pic>
    </p:spTree>
    <p:extLst>
      <p:ext uri="{BB962C8B-B14F-4D97-AF65-F5344CB8AC3E}">
        <p14:creationId xmlns:p14="http://schemas.microsoft.com/office/powerpoint/2010/main" val="190912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fontScale="90000"/>
          </a:bodyPr>
          <a:lstStyle/>
          <a:p>
            <a:r>
              <a:rPr lang="en-GB" b="1" dirty="0"/>
              <a:t>Logistic Regression</a:t>
            </a:r>
          </a:p>
        </p:txBody>
      </p:sp>
      <p:pic>
        <p:nvPicPr>
          <p:cNvPr id="4" name="Picture 3">
            <a:extLst>
              <a:ext uri="{FF2B5EF4-FFF2-40B4-BE49-F238E27FC236}">
                <a16:creationId xmlns:a16="http://schemas.microsoft.com/office/drawing/2014/main" id="{1E0CCF1C-6E5F-46FA-9115-90BC26C5AFFE}"/>
              </a:ext>
            </a:extLst>
          </p:cNvPr>
          <p:cNvPicPr>
            <a:picLocks noChangeAspect="1"/>
          </p:cNvPicPr>
          <p:nvPr/>
        </p:nvPicPr>
        <p:blipFill rotWithShape="1">
          <a:blip r:embed="rId2"/>
          <a:srcRect l="16848" t="29168" r="50000" b="16371"/>
          <a:stretch/>
        </p:blipFill>
        <p:spPr>
          <a:xfrm>
            <a:off x="4174434" y="1137091"/>
            <a:ext cx="5950228" cy="5495590"/>
          </a:xfrm>
          <a:prstGeom prst="rect">
            <a:avLst/>
          </a:prstGeom>
        </p:spPr>
      </p:pic>
    </p:spTree>
    <p:extLst>
      <p:ext uri="{BB962C8B-B14F-4D97-AF65-F5344CB8AC3E}">
        <p14:creationId xmlns:p14="http://schemas.microsoft.com/office/powerpoint/2010/main" val="269606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b="1" dirty="0"/>
              <a:t>KNN</a:t>
            </a:r>
          </a:p>
        </p:txBody>
      </p:sp>
      <p:pic>
        <p:nvPicPr>
          <p:cNvPr id="2" name="Picture 1">
            <a:extLst>
              <a:ext uri="{FF2B5EF4-FFF2-40B4-BE49-F238E27FC236}">
                <a16:creationId xmlns:a16="http://schemas.microsoft.com/office/drawing/2014/main" id="{F0D7EE26-A182-410D-AF17-2E76CEF4FCC8}"/>
              </a:ext>
            </a:extLst>
          </p:cNvPr>
          <p:cNvPicPr>
            <a:picLocks noChangeAspect="1"/>
          </p:cNvPicPr>
          <p:nvPr/>
        </p:nvPicPr>
        <p:blipFill rotWithShape="1">
          <a:blip r:embed="rId2"/>
          <a:srcRect l="17065" t="43282" r="51522" b="19792"/>
          <a:stretch/>
        </p:blipFill>
        <p:spPr>
          <a:xfrm>
            <a:off x="4810539" y="1662715"/>
            <a:ext cx="5976732" cy="3950016"/>
          </a:xfrm>
          <a:prstGeom prst="rect">
            <a:avLst/>
          </a:prstGeom>
        </p:spPr>
      </p:pic>
      <p:sp>
        <p:nvSpPr>
          <p:cNvPr id="5" name="Rectangle 4">
            <a:extLst>
              <a:ext uri="{FF2B5EF4-FFF2-40B4-BE49-F238E27FC236}">
                <a16:creationId xmlns:a16="http://schemas.microsoft.com/office/drawing/2014/main" id="{B0CF4DAA-DEA0-4129-AC1C-474485FA6D97}"/>
              </a:ext>
            </a:extLst>
          </p:cNvPr>
          <p:cNvSpPr/>
          <p:nvPr/>
        </p:nvSpPr>
        <p:spPr>
          <a:xfrm>
            <a:off x="384312" y="1802297"/>
            <a:ext cx="2981740" cy="2308324"/>
          </a:xfrm>
          <a:prstGeom prst="rect">
            <a:avLst/>
          </a:prstGeom>
        </p:spPr>
        <p:txBody>
          <a:bodyPr wrap="square">
            <a:spAutoFit/>
          </a:bodyPr>
          <a:lstStyle/>
          <a:p>
            <a:r>
              <a:rPr lang="en-US" dirty="0"/>
              <a:t>Accuracy of the KNN model appears to plateau after around k = 12.</a:t>
            </a:r>
          </a:p>
          <a:p>
            <a:endParaRPr lang="en-US" dirty="0"/>
          </a:p>
          <a:p>
            <a:r>
              <a:rPr lang="en-US" dirty="0"/>
              <a:t>The best value found in the parameter sweep was k = 17. This value is used to train the model.</a:t>
            </a:r>
          </a:p>
        </p:txBody>
      </p:sp>
    </p:spTree>
    <p:extLst>
      <p:ext uri="{BB962C8B-B14F-4D97-AF65-F5344CB8AC3E}">
        <p14:creationId xmlns:p14="http://schemas.microsoft.com/office/powerpoint/2010/main" val="1209813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b="1" dirty="0"/>
              <a:t>KNN</a:t>
            </a:r>
          </a:p>
        </p:txBody>
      </p:sp>
      <p:sp>
        <p:nvSpPr>
          <p:cNvPr id="5" name="Rectangle 4">
            <a:extLst>
              <a:ext uri="{FF2B5EF4-FFF2-40B4-BE49-F238E27FC236}">
                <a16:creationId xmlns:a16="http://schemas.microsoft.com/office/drawing/2014/main" id="{B0CF4DAA-DEA0-4129-AC1C-474485FA6D97}"/>
              </a:ext>
            </a:extLst>
          </p:cNvPr>
          <p:cNvSpPr/>
          <p:nvPr/>
        </p:nvSpPr>
        <p:spPr>
          <a:xfrm>
            <a:off x="384312" y="1802297"/>
            <a:ext cx="2981740" cy="2308324"/>
          </a:xfrm>
          <a:prstGeom prst="rect">
            <a:avLst/>
          </a:prstGeom>
        </p:spPr>
        <p:txBody>
          <a:bodyPr wrap="square">
            <a:spAutoFit/>
          </a:bodyPr>
          <a:lstStyle/>
          <a:p>
            <a:r>
              <a:rPr lang="en-US" dirty="0"/>
              <a:t>Accuracy of the KNN model appears to plateau after around k = 12.</a:t>
            </a:r>
          </a:p>
          <a:p>
            <a:endParaRPr lang="en-US" dirty="0"/>
          </a:p>
          <a:p>
            <a:r>
              <a:rPr lang="en-US" dirty="0"/>
              <a:t>The best value found in the parameter sweep was k = 17. This value is used to train the model.</a:t>
            </a:r>
          </a:p>
        </p:txBody>
      </p:sp>
      <p:pic>
        <p:nvPicPr>
          <p:cNvPr id="3" name="Picture 2">
            <a:extLst>
              <a:ext uri="{FF2B5EF4-FFF2-40B4-BE49-F238E27FC236}">
                <a16:creationId xmlns:a16="http://schemas.microsoft.com/office/drawing/2014/main" id="{6AB22CC2-E910-4D8C-8EAD-EDB7CC1CDD43}"/>
              </a:ext>
            </a:extLst>
          </p:cNvPr>
          <p:cNvPicPr>
            <a:picLocks noChangeAspect="1"/>
          </p:cNvPicPr>
          <p:nvPr/>
        </p:nvPicPr>
        <p:blipFill rotWithShape="1">
          <a:blip r:embed="rId2"/>
          <a:srcRect l="16848" t="32322" r="50000" b="12640"/>
          <a:stretch/>
        </p:blipFill>
        <p:spPr>
          <a:xfrm>
            <a:off x="4744279" y="998399"/>
            <a:ext cx="5208104" cy="4861202"/>
          </a:xfrm>
          <a:prstGeom prst="rect">
            <a:avLst/>
          </a:prstGeom>
        </p:spPr>
      </p:pic>
    </p:spTree>
    <p:extLst>
      <p:ext uri="{BB962C8B-B14F-4D97-AF65-F5344CB8AC3E}">
        <p14:creationId xmlns:p14="http://schemas.microsoft.com/office/powerpoint/2010/main" val="113143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b="1" dirty="0"/>
              <a:t>SVM</a:t>
            </a:r>
          </a:p>
        </p:txBody>
      </p:sp>
      <p:pic>
        <p:nvPicPr>
          <p:cNvPr id="6" name="Picture 5">
            <a:extLst>
              <a:ext uri="{FF2B5EF4-FFF2-40B4-BE49-F238E27FC236}">
                <a16:creationId xmlns:a16="http://schemas.microsoft.com/office/drawing/2014/main" id="{ECEE9314-0BE0-4490-9FEF-176AC6D98481}"/>
              </a:ext>
            </a:extLst>
          </p:cNvPr>
          <p:cNvPicPr>
            <a:picLocks noChangeAspect="1"/>
          </p:cNvPicPr>
          <p:nvPr/>
        </p:nvPicPr>
        <p:blipFill rotWithShape="1">
          <a:blip r:embed="rId2"/>
          <a:srcRect l="16522" t="31102" r="50000" b="13992"/>
          <a:stretch/>
        </p:blipFill>
        <p:spPr>
          <a:xfrm>
            <a:off x="4439479" y="581850"/>
            <a:ext cx="6175512" cy="5694300"/>
          </a:xfrm>
          <a:prstGeom prst="rect">
            <a:avLst/>
          </a:prstGeom>
        </p:spPr>
      </p:pic>
    </p:spTree>
    <p:extLst>
      <p:ext uri="{BB962C8B-B14F-4D97-AF65-F5344CB8AC3E}">
        <p14:creationId xmlns:p14="http://schemas.microsoft.com/office/powerpoint/2010/main" val="359344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C039-52C5-49E9-BB0F-BEF12CEA23BA}"/>
              </a:ext>
            </a:extLst>
          </p:cNvPr>
          <p:cNvSpPr>
            <a:spLocks noGrp="1"/>
          </p:cNvSpPr>
          <p:nvPr>
            <p:ph type="title"/>
          </p:nvPr>
        </p:nvSpPr>
        <p:spPr>
          <a:xfrm>
            <a:off x="174547" y="413859"/>
            <a:ext cx="8534400" cy="1507067"/>
          </a:xfrm>
        </p:spPr>
        <p:txBody>
          <a:bodyPr/>
          <a:lstStyle/>
          <a:p>
            <a:r>
              <a:rPr lang="en-GB" dirty="0"/>
              <a:t>Introduction</a:t>
            </a:r>
          </a:p>
        </p:txBody>
      </p:sp>
      <p:sp>
        <p:nvSpPr>
          <p:cNvPr id="3" name="Content Placeholder 2">
            <a:extLst>
              <a:ext uri="{FF2B5EF4-FFF2-40B4-BE49-F238E27FC236}">
                <a16:creationId xmlns:a16="http://schemas.microsoft.com/office/drawing/2014/main" id="{544B92F8-98FF-479B-83F0-8BEC3C3EC63C}"/>
              </a:ext>
            </a:extLst>
          </p:cNvPr>
          <p:cNvSpPr>
            <a:spLocks noGrp="1"/>
          </p:cNvSpPr>
          <p:nvPr>
            <p:ph idx="1"/>
          </p:nvPr>
        </p:nvSpPr>
        <p:spPr>
          <a:xfrm>
            <a:off x="503098" y="1488613"/>
            <a:ext cx="11185803" cy="3880773"/>
          </a:xfrm>
        </p:spPr>
        <p:txBody>
          <a:bodyPr>
            <a:normAutofit/>
          </a:bodyPr>
          <a:lstStyle/>
          <a:p>
            <a:r>
              <a:rPr lang="en-US" sz="2400" dirty="0"/>
              <a:t>We have been approached by the Seattle local government who want to understand the features that impact the severity of the car accidents in their city.</a:t>
            </a:r>
          </a:p>
          <a:p>
            <a:r>
              <a:rPr lang="en-US" sz="2400" dirty="0"/>
              <a:t>They want us to develop a model to predict the severity of a car accident to improve the efficacy of their first responders.</a:t>
            </a:r>
          </a:p>
          <a:p>
            <a:r>
              <a:rPr lang="en-US" sz="2400" dirty="0"/>
              <a:t>The business problem is that there are limited resources available and so the Seattle local government want a way to optimize their response to an accident, sending more personal to more severe accidents.</a:t>
            </a:r>
          </a:p>
          <a:p>
            <a:r>
              <a:rPr lang="en-US" sz="2400" dirty="0"/>
              <a:t>The stakeholders in our research are the Seattle local government and the people of Seattle.</a:t>
            </a:r>
            <a:endParaRPr lang="en-GB" sz="2400" dirty="0"/>
          </a:p>
        </p:txBody>
      </p:sp>
    </p:spTree>
    <p:extLst>
      <p:ext uri="{BB962C8B-B14F-4D97-AF65-F5344CB8AC3E}">
        <p14:creationId xmlns:p14="http://schemas.microsoft.com/office/powerpoint/2010/main" val="372218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288B25C-C10D-4EA6-ABDC-BF8A48044B9E}"/>
              </a:ext>
            </a:extLst>
          </p:cNvPr>
          <p:cNvPicPr>
            <a:picLocks noChangeAspect="1"/>
          </p:cNvPicPr>
          <p:nvPr/>
        </p:nvPicPr>
        <p:blipFill rotWithShape="1">
          <a:blip r:embed="rId2"/>
          <a:srcRect l="16196" t="31489" r="59615" b="54451"/>
          <a:stretch/>
        </p:blipFill>
        <p:spPr>
          <a:xfrm>
            <a:off x="3445565" y="1602828"/>
            <a:ext cx="4280451" cy="1398789"/>
          </a:xfrm>
          <a:prstGeom prst="rect">
            <a:avLst/>
          </a:prstGeom>
        </p:spPr>
      </p:pic>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b="1" dirty="0"/>
              <a:t>Summary</a:t>
            </a:r>
          </a:p>
        </p:txBody>
      </p:sp>
      <p:cxnSp>
        <p:nvCxnSpPr>
          <p:cNvPr id="6" name="Straight Connector 5">
            <a:extLst>
              <a:ext uri="{FF2B5EF4-FFF2-40B4-BE49-F238E27FC236}">
                <a16:creationId xmlns:a16="http://schemas.microsoft.com/office/drawing/2014/main" id="{B51149F5-CFB0-4C87-A36E-C566B8F9A4F4}"/>
              </a:ext>
            </a:extLst>
          </p:cNvPr>
          <p:cNvCxnSpPr/>
          <p:nvPr/>
        </p:nvCxnSpPr>
        <p:spPr>
          <a:xfrm>
            <a:off x="7580243" y="1215887"/>
            <a:ext cx="0" cy="44262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9032D8B-689F-446D-AD2B-741E0EC21F67}"/>
              </a:ext>
            </a:extLst>
          </p:cNvPr>
          <p:cNvCxnSpPr>
            <a:cxnSpLocks/>
          </p:cNvCxnSpPr>
          <p:nvPr/>
        </p:nvCxnSpPr>
        <p:spPr>
          <a:xfrm flipH="1">
            <a:off x="4505738" y="3429000"/>
            <a:ext cx="635441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56F55BA-6E9C-4611-9694-373126E51686}"/>
              </a:ext>
            </a:extLst>
          </p:cNvPr>
          <p:cNvPicPr>
            <a:picLocks noChangeAspect="1"/>
          </p:cNvPicPr>
          <p:nvPr/>
        </p:nvPicPr>
        <p:blipFill rotWithShape="1">
          <a:blip r:embed="rId3"/>
          <a:srcRect l="16848" t="29168" r="59968" b="56970"/>
          <a:stretch/>
        </p:blipFill>
        <p:spPr>
          <a:xfrm>
            <a:off x="7643191" y="1623065"/>
            <a:ext cx="4161183" cy="1398773"/>
          </a:xfrm>
          <a:prstGeom prst="rect">
            <a:avLst/>
          </a:prstGeom>
        </p:spPr>
      </p:pic>
      <p:pic>
        <p:nvPicPr>
          <p:cNvPr id="13" name="Picture 12">
            <a:extLst>
              <a:ext uri="{FF2B5EF4-FFF2-40B4-BE49-F238E27FC236}">
                <a16:creationId xmlns:a16="http://schemas.microsoft.com/office/drawing/2014/main" id="{6B672748-8085-4632-BABD-E581BBE09BA2}"/>
              </a:ext>
            </a:extLst>
          </p:cNvPr>
          <p:cNvPicPr>
            <a:picLocks noChangeAspect="1"/>
          </p:cNvPicPr>
          <p:nvPr/>
        </p:nvPicPr>
        <p:blipFill rotWithShape="1">
          <a:blip r:embed="rId4"/>
          <a:srcRect l="16522" t="31102" r="60920" b="55411"/>
          <a:stretch/>
        </p:blipFill>
        <p:spPr>
          <a:xfrm>
            <a:off x="7616687" y="3688072"/>
            <a:ext cx="4161183" cy="1398773"/>
          </a:xfrm>
          <a:prstGeom prst="rect">
            <a:avLst/>
          </a:prstGeom>
        </p:spPr>
      </p:pic>
      <p:sp>
        <p:nvSpPr>
          <p:cNvPr id="14" name="Title 1">
            <a:extLst>
              <a:ext uri="{FF2B5EF4-FFF2-40B4-BE49-F238E27FC236}">
                <a16:creationId xmlns:a16="http://schemas.microsoft.com/office/drawing/2014/main" id="{983D76E9-38CE-491C-B0A6-05D4392056E0}"/>
              </a:ext>
            </a:extLst>
          </p:cNvPr>
          <p:cNvSpPr txBox="1">
            <a:spLocks/>
          </p:cNvSpPr>
          <p:nvPr/>
        </p:nvSpPr>
        <p:spPr>
          <a:xfrm>
            <a:off x="3515701" y="811383"/>
            <a:ext cx="3245655" cy="7712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GB" sz="3200" b="1" dirty="0">
                <a:solidFill>
                  <a:schemeClr val="accent1">
                    <a:lumMod val="50000"/>
                  </a:schemeClr>
                </a:solidFill>
              </a:rPr>
              <a:t>Decision Tree</a:t>
            </a:r>
          </a:p>
        </p:txBody>
      </p:sp>
      <p:sp>
        <p:nvSpPr>
          <p:cNvPr id="15" name="Title 1">
            <a:extLst>
              <a:ext uri="{FF2B5EF4-FFF2-40B4-BE49-F238E27FC236}">
                <a16:creationId xmlns:a16="http://schemas.microsoft.com/office/drawing/2014/main" id="{AD6C989F-8832-4EFD-B45A-0B81B0FA6F5E}"/>
              </a:ext>
            </a:extLst>
          </p:cNvPr>
          <p:cNvSpPr txBox="1">
            <a:spLocks/>
          </p:cNvSpPr>
          <p:nvPr/>
        </p:nvSpPr>
        <p:spPr>
          <a:xfrm>
            <a:off x="7682947" y="738226"/>
            <a:ext cx="3245655" cy="77122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GB" sz="3200" b="1" dirty="0">
                <a:solidFill>
                  <a:schemeClr val="accent1">
                    <a:lumMod val="50000"/>
                  </a:schemeClr>
                </a:solidFill>
              </a:rPr>
              <a:t>Logistic Regression</a:t>
            </a:r>
          </a:p>
        </p:txBody>
      </p:sp>
      <p:sp>
        <p:nvSpPr>
          <p:cNvPr id="16" name="Title 1">
            <a:extLst>
              <a:ext uri="{FF2B5EF4-FFF2-40B4-BE49-F238E27FC236}">
                <a16:creationId xmlns:a16="http://schemas.microsoft.com/office/drawing/2014/main" id="{BAC92F89-2C2C-4BA9-96A4-0205742B64D1}"/>
              </a:ext>
            </a:extLst>
          </p:cNvPr>
          <p:cNvSpPr txBox="1">
            <a:spLocks/>
          </p:cNvSpPr>
          <p:nvPr/>
        </p:nvSpPr>
        <p:spPr>
          <a:xfrm>
            <a:off x="3534768" y="5150165"/>
            <a:ext cx="3245655" cy="7712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GB" sz="3200" b="1" dirty="0">
                <a:solidFill>
                  <a:schemeClr val="accent1">
                    <a:lumMod val="50000"/>
                  </a:schemeClr>
                </a:solidFill>
              </a:rPr>
              <a:t>KNN</a:t>
            </a:r>
          </a:p>
        </p:txBody>
      </p:sp>
      <p:sp>
        <p:nvSpPr>
          <p:cNvPr id="17" name="Title 1">
            <a:extLst>
              <a:ext uri="{FF2B5EF4-FFF2-40B4-BE49-F238E27FC236}">
                <a16:creationId xmlns:a16="http://schemas.microsoft.com/office/drawing/2014/main" id="{9C2200DC-3286-40F0-BF3B-DD9DA9705AC1}"/>
              </a:ext>
            </a:extLst>
          </p:cNvPr>
          <p:cNvSpPr txBox="1">
            <a:spLocks/>
          </p:cNvSpPr>
          <p:nvPr/>
        </p:nvSpPr>
        <p:spPr>
          <a:xfrm>
            <a:off x="7739268" y="5126601"/>
            <a:ext cx="3245655" cy="7712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GB" sz="3200" b="1" dirty="0">
                <a:solidFill>
                  <a:schemeClr val="accent1">
                    <a:lumMod val="50000"/>
                  </a:schemeClr>
                </a:solidFill>
              </a:rPr>
              <a:t>SVM</a:t>
            </a:r>
          </a:p>
        </p:txBody>
      </p:sp>
      <p:pic>
        <p:nvPicPr>
          <p:cNvPr id="18" name="Picture 17">
            <a:extLst>
              <a:ext uri="{FF2B5EF4-FFF2-40B4-BE49-F238E27FC236}">
                <a16:creationId xmlns:a16="http://schemas.microsoft.com/office/drawing/2014/main" id="{A9E08720-98DA-4C36-B3B5-1BE1B85CE362}"/>
              </a:ext>
            </a:extLst>
          </p:cNvPr>
          <p:cNvPicPr>
            <a:picLocks noChangeAspect="1"/>
          </p:cNvPicPr>
          <p:nvPr/>
        </p:nvPicPr>
        <p:blipFill rotWithShape="1">
          <a:blip r:embed="rId5"/>
          <a:srcRect l="16631" t="38062" r="60543" b="45592"/>
          <a:stretch/>
        </p:blipFill>
        <p:spPr>
          <a:xfrm>
            <a:off x="3512394" y="3688072"/>
            <a:ext cx="4031406" cy="1623128"/>
          </a:xfrm>
          <a:prstGeom prst="rect">
            <a:avLst/>
          </a:prstGeom>
        </p:spPr>
      </p:pic>
    </p:spTree>
    <p:extLst>
      <p:ext uri="{BB962C8B-B14F-4D97-AF65-F5344CB8AC3E}">
        <p14:creationId xmlns:p14="http://schemas.microsoft.com/office/powerpoint/2010/main" val="369359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D3AAA5-FCA9-4647-9B05-C44E4EFFF50A}"/>
              </a:ext>
            </a:extLst>
          </p:cNvPr>
          <p:cNvSpPr>
            <a:spLocks noGrp="1"/>
          </p:cNvSpPr>
          <p:nvPr>
            <p:ph type="title"/>
          </p:nvPr>
        </p:nvSpPr>
        <p:spPr>
          <a:xfrm>
            <a:off x="252918" y="1123838"/>
            <a:ext cx="3245655" cy="771224"/>
          </a:xfrm>
        </p:spPr>
        <p:txBody>
          <a:bodyPr>
            <a:normAutofit/>
          </a:bodyPr>
          <a:lstStyle/>
          <a:p>
            <a:r>
              <a:rPr lang="en-GB" b="1" dirty="0"/>
              <a:t>Conclusions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5061F0-6C8F-4F4A-9728-FC5E48059BC8}"/>
                  </a:ext>
                </a:extLst>
              </p:cNvPr>
              <p:cNvSpPr>
                <a:spLocks noGrp="1"/>
              </p:cNvSpPr>
              <p:nvPr>
                <p:ph idx="1"/>
              </p:nvPr>
            </p:nvSpPr>
            <p:spPr>
              <a:xfrm>
                <a:off x="357324" y="1853389"/>
                <a:ext cx="11185803" cy="3880773"/>
              </a:xfrm>
            </p:spPr>
            <p:txBody>
              <a:bodyPr>
                <a:normAutofit/>
              </a:bodyPr>
              <a:lstStyle/>
              <a:p>
                <a:r>
                  <a:rPr lang="en-US" sz="2400" dirty="0"/>
                  <a:t>We have trained several machine learning techniques to classify an incident based on attributes such as the collision type, junction type and time.</a:t>
                </a:r>
              </a:p>
              <a:p>
                <a:r>
                  <a:rPr lang="en-US" sz="2400" dirty="0"/>
                  <a:t>The accuracy achieved with each algorithm </a:t>
                </a:r>
                <a14:m>
                  <m:oMath xmlns:m="http://schemas.openxmlformats.org/officeDocument/2006/math">
                    <m:r>
                      <a:rPr lang="en-GB" sz="2400" b="0" i="1" smtClean="0">
                        <a:latin typeface="Cambria Math" panose="02040503050406030204" pitchFamily="18" charset="0"/>
                      </a:rPr>
                      <m:t>≥</m:t>
                    </m:r>
                  </m:oMath>
                </a14:m>
                <a:r>
                  <a:rPr lang="en-GB" sz="2400" dirty="0"/>
                  <a:t> 0.66, compared to a base line 0.5.</a:t>
                </a:r>
              </a:p>
              <a:p>
                <a:r>
                  <a:rPr lang="en-GB" sz="2400" dirty="0"/>
                  <a:t>The best algorithms in terms of performance metrics were logistic regression and SVM. However the algorithm most successful at correctly identifying the more serious class of incidents (incidents with injuries) was KNN.</a:t>
                </a:r>
              </a:p>
              <a:p>
                <a:r>
                  <a:rPr lang="en-GB" sz="2400" dirty="0"/>
                  <a:t>We will need to engage with discussions to understand what the most important performance metrics are before deploying the chosen algorithm.</a:t>
                </a:r>
              </a:p>
            </p:txBody>
          </p:sp>
        </mc:Choice>
        <mc:Fallback>
          <p:sp>
            <p:nvSpPr>
              <p:cNvPr id="3" name="Content Placeholder 2">
                <a:extLst>
                  <a:ext uri="{FF2B5EF4-FFF2-40B4-BE49-F238E27FC236}">
                    <a16:creationId xmlns:a16="http://schemas.microsoft.com/office/drawing/2014/main" id="{305061F0-6C8F-4F4A-9728-FC5E48059BC8}"/>
                  </a:ext>
                </a:extLst>
              </p:cNvPr>
              <p:cNvSpPr>
                <a:spLocks noGrp="1" noRot="1" noChangeAspect="1" noMove="1" noResize="1" noEditPoints="1" noAdjustHandles="1" noChangeArrowheads="1" noChangeShapeType="1" noTextEdit="1"/>
              </p:cNvSpPr>
              <p:nvPr>
                <p:ph idx="1"/>
              </p:nvPr>
            </p:nvSpPr>
            <p:spPr>
              <a:xfrm>
                <a:off x="357324" y="1853389"/>
                <a:ext cx="11185803" cy="3880773"/>
              </a:xfrm>
              <a:blipFill>
                <a:blip r:embed="rId2"/>
                <a:stretch>
                  <a:fillRect l="-654" r="-817"/>
                </a:stretch>
              </a:blipFill>
            </p:spPr>
            <p:txBody>
              <a:bodyPr/>
              <a:lstStyle/>
              <a:p>
                <a:r>
                  <a:rPr lang="en-GB">
                    <a:noFill/>
                  </a:rPr>
                  <a:t> </a:t>
                </a:r>
              </a:p>
            </p:txBody>
          </p:sp>
        </mc:Fallback>
      </mc:AlternateContent>
    </p:spTree>
    <p:extLst>
      <p:ext uri="{BB962C8B-B14F-4D97-AF65-F5344CB8AC3E}">
        <p14:creationId xmlns:p14="http://schemas.microsoft.com/office/powerpoint/2010/main" val="293417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C039-52C5-49E9-BB0F-BEF12CEA23BA}"/>
              </a:ext>
            </a:extLst>
          </p:cNvPr>
          <p:cNvSpPr>
            <a:spLocks noGrp="1"/>
          </p:cNvSpPr>
          <p:nvPr>
            <p:ph type="title"/>
          </p:nvPr>
        </p:nvSpPr>
        <p:spPr>
          <a:xfrm>
            <a:off x="328864" y="925055"/>
            <a:ext cx="2947482" cy="970006"/>
          </a:xfrm>
        </p:spPr>
        <p:txBody>
          <a:bodyPr/>
          <a:lstStyle/>
          <a:p>
            <a:r>
              <a:rPr lang="en-GB" dirty="0"/>
              <a:t>Data</a:t>
            </a:r>
          </a:p>
        </p:txBody>
      </p:sp>
      <p:sp>
        <p:nvSpPr>
          <p:cNvPr id="3" name="Content Placeholder 2">
            <a:extLst>
              <a:ext uri="{FF2B5EF4-FFF2-40B4-BE49-F238E27FC236}">
                <a16:creationId xmlns:a16="http://schemas.microsoft.com/office/drawing/2014/main" id="{544B92F8-98FF-479B-83F0-8BEC3C3EC63C}"/>
              </a:ext>
            </a:extLst>
          </p:cNvPr>
          <p:cNvSpPr>
            <a:spLocks noGrp="1"/>
          </p:cNvSpPr>
          <p:nvPr>
            <p:ph idx="1"/>
          </p:nvPr>
        </p:nvSpPr>
        <p:spPr>
          <a:xfrm>
            <a:off x="677333" y="1895061"/>
            <a:ext cx="11185803" cy="2539747"/>
          </a:xfrm>
        </p:spPr>
        <p:txBody>
          <a:bodyPr>
            <a:normAutofit fontScale="92500" lnSpcReduction="20000"/>
          </a:bodyPr>
          <a:lstStyle/>
          <a:p>
            <a:pPr marL="0" indent="0">
              <a:buNone/>
            </a:pPr>
            <a:r>
              <a:rPr lang="en-US" sz="2400" dirty="0"/>
              <a:t>Data about car accidents in Seattle can be found here:</a:t>
            </a:r>
          </a:p>
          <a:p>
            <a:pPr marL="0" indent="0">
              <a:buNone/>
            </a:pPr>
            <a:r>
              <a:rPr lang="en-US" sz="2400" dirty="0">
                <a:solidFill>
                  <a:schemeClr val="accent4">
                    <a:lumMod val="60000"/>
                    <a:lumOff val="40000"/>
                  </a:schemeClr>
                </a:solidFill>
                <a:hlinkClick r:id="rId2">
                  <a:extLst>
                    <a:ext uri="{A12FA001-AC4F-418D-AE19-62706E023703}">
                      <ahyp:hlinkClr xmlns:ahyp="http://schemas.microsoft.com/office/drawing/2018/hyperlinkcolor" val="tx"/>
                    </a:ext>
                  </a:extLst>
                </a:hlinkClick>
              </a:rPr>
              <a:t>https://s3.us.cloud-object-storage.appdomain.cloud/cf-courses-data/CognitiveClass/DP0701EN/version-2/Data-Collisions.csv</a:t>
            </a:r>
            <a:endParaRPr lang="en-US" sz="2400" dirty="0"/>
          </a:p>
          <a:p>
            <a:endParaRPr lang="en-US" sz="2400" dirty="0"/>
          </a:p>
          <a:p>
            <a:pPr marL="0" indent="0">
              <a:buNone/>
            </a:pPr>
            <a:r>
              <a:rPr lang="en-US" sz="2400" dirty="0"/>
              <a:t>Metadata about the database can be found here:</a:t>
            </a:r>
          </a:p>
          <a:p>
            <a:pPr marL="0" indent="0">
              <a:buNone/>
            </a:pPr>
            <a:r>
              <a:rPr lang="en-GB" sz="2400" dirty="0">
                <a:solidFill>
                  <a:schemeClr val="accent4">
                    <a:lumMod val="60000"/>
                    <a:lumOff val="40000"/>
                  </a:schemeClr>
                </a:solidFill>
              </a:rPr>
              <a:t>https://s3.us.cloud-object-storage.appdomain.cloud/cf-courses-data/CognitiveClass/DP0701EN/version-2/Metadata.pdf</a:t>
            </a:r>
          </a:p>
        </p:txBody>
      </p:sp>
    </p:spTree>
    <p:extLst>
      <p:ext uri="{BB962C8B-B14F-4D97-AF65-F5344CB8AC3E}">
        <p14:creationId xmlns:p14="http://schemas.microsoft.com/office/powerpoint/2010/main" val="217756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9" y="1123838"/>
            <a:ext cx="2947482" cy="771224"/>
          </a:xfrm>
        </p:spPr>
        <p:txBody>
          <a:bodyPr/>
          <a:lstStyle/>
          <a:p>
            <a:r>
              <a:rPr lang="en-GB" dirty="0"/>
              <a:t>Data Cleaning</a:t>
            </a:r>
          </a:p>
        </p:txBody>
      </p:sp>
      <p:pic>
        <p:nvPicPr>
          <p:cNvPr id="3" name="Picture 2">
            <a:extLst>
              <a:ext uri="{FF2B5EF4-FFF2-40B4-BE49-F238E27FC236}">
                <a16:creationId xmlns:a16="http://schemas.microsoft.com/office/drawing/2014/main" id="{FDBC02E8-B298-46B1-82C0-0B46160F6DB9}"/>
              </a:ext>
            </a:extLst>
          </p:cNvPr>
          <p:cNvPicPr>
            <a:picLocks noChangeAspect="1"/>
          </p:cNvPicPr>
          <p:nvPr/>
        </p:nvPicPr>
        <p:blipFill rotWithShape="1">
          <a:blip r:embed="rId2"/>
          <a:srcRect l="16967" t="37809" r="48730" b="25015"/>
          <a:stretch/>
        </p:blipFill>
        <p:spPr>
          <a:xfrm>
            <a:off x="3463666" y="2796426"/>
            <a:ext cx="6310858" cy="3845326"/>
          </a:xfrm>
          <a:prstGeom prst="rect">
            <a:avLst/>
          </a:prstGeom>
        </p:spPr>
      </p:pic>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252919" y="1123838"/>
            <a:ext cx="11185803" cy="2539747"/>
          </a:xfrm>
        </p:spPr>
        <p:txBody>
          <a:bodyPr>
            <a:normAutofit/>
          </a:bodyPr>
          <a:lstStyle/>
          <a:p>
            <a:pPr marL="0" indent="0">
              <a:buNone/>
            </a:pPr>
            <a:r>
              <a:rPr lang="en-US" sz="2400" dirty="0"/>
              <a:t>There are some significant differences in the number of entries between attributes with large absences for INATTENTIONIND and SPEEDING.</a:t>
            </a:r>
            <a:endParaRPr lang="en-GB" sz="2400" dirty="0">
              <a:solidFill>
                <a:schemeClr val="accent4">
                  <a:lumMod val="60000"/>
                  <a:lumOff val="40000"/>
                </a:schemeClr>
              </a:solidFill>
            </a:endParaRPr>
          </a:p>
        </p:txBody>
      </p:sp>
    </p:spTree>
    <p:extLst>
      <p:ext uri="{BB962C8B-B14F-4D97-AF65-F5344CB8AC3E}">
        <p14:creationId xmlns:p14="http://schemas.microsoft.com/office/powerpoint/2010/main" val="3417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9" y="1123838"/>
            <a:ext cx="2947482" cy="771224"/>
          </a:xfrm>
        </p:spPr>
        <p:txBody>
          <a:bodyPr/>
          <a:lstStyle/>
          <a:p>
            <a:r>
              <a:rPr lang="en-GB" dirty="0"/>
              <a:t>Data Cleaning</a:t>
            </a:r>
          </a:p>
        </p:txBody>
      </p:sp>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204793" y="811018"/>
            <a:ext cx="11185803" cy="6865129"/>
          </a:xfrm>
        </p:spPr>
        <p:txBody>
          <a:bodyPr>
            <a:normAutofit/>
          </a:bodyPr>
          <a:lstStyle/>
          <a:p>
            <a:r>
              <a:rPr lang="en-US" sz="2200" b="1" dirty="0"/>
              <a:t>For the following attribute some instances are labelled as unknown:</a:t>
            </a:r>
            <a:endParaRPr lang="en-US" sz="2200" dirty="0"/>
          </a:p>
          <a:p>
            <a:r>
              <a:rPr lang="en-US" sz="2200" dirty="0"/>
              <a:t>JUNCTIONTYPE, WEATHER, ROADCOND, LIGHTCOND (incl Dark - Unknown Lighting)</a:t>
            </a:r>
          </a:p>
          <a:p>
            <a:r>
              <a:rPr lang="en-US" sz="2200" dirty="0"/>
              <a:t>This label adds no information and so will be replaced by nan and dropped from the </a:t>
            </a:r>
            <a:r>
              <a:rPr lang="en-US" sz="2200" dirty="0" err="1"/>
              <a:t>dataframe</a:t>
            </a:r>
            <a:r>
              <a:rPr lang="en-US" sz="2200" dirty="0"/>
              <a:t>.</a:t>
            </a:r>
          </a:p>
          <a:p>
            <a:endParaRPr lang="en-US" sz="2200" dirty="0"/>
          </a:p>
          <a:p>
            <a:r>
              <a:rPr lang="en-US" sz="2200" dirty="0"/>
              <a:t>For the INATTENTIONIND and SPEEDING attributes the only label is Y for the affirmative. We will encode Y as 1 and nan as 0, under the assumption that the absence of an affirmative implies the negative.</a:t>
            </a:r>
          </a:p>
          <a:p>
            <a:endParaRPr lang="en-US" sz="2200" dirty="0"/>
          </a:p>
          <a:p>
            <a:r>
              <a:rPr lang="en-US" sz="2200" dirty="0"/>
              <a:t>For the UNDERINFL attribute </a:t>
            </a:r>
            <a:r>
              <a:rPr lang="en-US" sz="2200" dirty="0" err="1"/>
              <a:t>enteries</a:t>
            </a:r>
            <a:r>
              <a:rPr lang="en-US" sz="2200" dirty="0"/>
              <a:t> are labelled as either "Y", "1", "N", "0".</a:t>
            </a:r>
          </a:p>
          <a:p>
            <a:pPr marL="0" indent="0">
              <a:buNone/>
            </a:pPr>
            <a:r>
              <a:rPr lang="en-US" sz="2200" dirty="0"/>
              <a:t>    We will encode (Y, 1) = 1 and (N, 0) = 0.</a:t>
            </a:r>
          </a:p>
        </p:txBody>
      </p:sp>
    </p:spTree>
    <p:extLst>
      <p:ext uri="{BB962C8B-B14F-4D97-AF65-F5344CB8AC3E}">
        <p14:creationId xmlns:p14="http://schemas.microsoft.com/office/powerpoint/2010/main" val="7273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9" y="1123838"/>
            <a:ext cx="2947482" cy="771224"/>
          </a:xfrm>
        </p:spPr>
        <p:txBody>
          <a:bodyPr/>
          <a:lstStyle/>
          <a:p>
            <a:r>
              <a:rPr lang="en-GB" dirty="0"/>
              <a:t>Data Cleaning</a:t>
            </a:r>
          </a:p>
        </p:txBody>
      </p:sp>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108541" y="955397"/>
            <a:ext cx="11185803" cy="2617982"/>
          </a:xfrm>
        </p:spPr>
        <p:txBody>
          <a:bodyPr>
            <a:normAutofit/>
          </a:bodyPr>
          <a:lstStyle/>
          <a:p>
            <a:r>
              <a:rPr lang="en-US" sz="2200" b="1" dirty="0"/>
              <a:t>The number of valid entries for each attribute after cleaning:</a:t>
            </a:r>
          </a:p>
          <a:p>
            <a:r>
              <a:rPr lang="en-US" sz="2200" dirty="0"/>
              <a:t>We can now remove instances where attributes are undefined (nan):</a:t>
            </a:r>
          </a:p>
        </p:txBody>
      </p:sp>
      <p:pic>
        <p:nvPicPr>
          <p:cNvPr id="7" name="Picture 6">
            <a:extLst>
              <a:ext uri="{FF2B5EF4-FFF2-40B4-BE49-F238E27FC236}">
                <a16:creationId xmlns:a16="http://schemas.microsoft.com/office/drawing/2014/main" id="{A5377592-00AA-4EFF-BF49-2A5253E3233B}"/>
              </a:ext>
            </a:extLst>
          </p:cNvPr>
          <p:cNvPicPr>
            <a:picLocks noChangeAspect="1"/>
          </p:cNvPicPr>
          <p:nvPr/>
        </p:nvPicPr>
        <p:blipFill rotWithShape="1">
          <a:blip r:embed="rId2"/>
          <a:srcRect l="9674" t="50000" r="56304" b="11807"/>
          <a:stretch/>
        </p:blipFill>
        <p:spPr>
          <a:xfrm>
            <a:off x="4378100" y="2665339"/>
            <a:ext cx="6162262" cy="3889330"/>
          </a:xfrm>
          <a:prstGeom prst="rect">
            <a:avLst/>
          </a:prstGeom>
        </p:spPr>
      </p:pic>
    </p:spTree>
    <p:extLst>
      <p:ext uri="{BB962C8B-B14F-4D97-AF65-F5344CB8AC3E}">
        <p14:creationId xmlns:p14="http://schemas.microsoft.com/office/powerpoint/2010/main" val="325402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9" y="1123838"/>
            <a:ext cx="2947482" cy="771224"/>
          </a:xfrm>
        </p:spPr>
        <p:txBody>
          <a:bodyPr/>
          <a:lstStyle/>
          <a:p>
            <a:r>
              <a:rPr lang="en-GB" dirty="0"/>
              <a:t>Balancing</a:t>
            </a:r>
          </a:p>
        </p:txBody>
      </p:sp>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252919" y="1736035"/>
            <a:ext cx="5074455" cy="4757529"/>
          </a:xfrm>
        </p:spPr>
        <p:txBody>
          <a:bodyPr>
            <a:normAutofit fontScale="92500" lnSpcReduction="10000"/>
          </a:bodyPr>
          <a:lstStyle/>
          <a:p>
            <a:r>
              <a:rPr lang="en-US" sz="2200" b="1" dirty="0"/>
              <a:t>There are [48394, 96951] instances of Severity type ['Injury Collision’, 'Property Damage Only Collision'] respectively.</a:t>
            </a:r>
          </a:p>
          <a:p>
            <a:endParaRPr lang="en-US" sz="2200" b="1" dirty="0"/>
          </a:p>
          <a:p>
            <a:r>
              <a:rPr lang="en-US" sz="2200" dirty="0"/>
              <a:t>The unbalanced dataset needs to be addressed before applying the machine learning algorithms in order to properly address the predictive capabilities of the machine learning models.</a:t>
            </a:r>
          </a:p>
          <a:p>
            <a:endParaRPr lang="en-US" sz="2200" dirty="0"/>
          </a:p>
          <a:p>
            <a:r>
              <a:rPr lang="en-US" sz="2200" dirty="0"/>
              <a:t>We have a large amount of data and so we </a:t>
            </a:r>
            <a:r>
              <a:rPr lang="en-US" sz="2200" dirty="0" err="1"/>
              <a:t>undersample</a:t>
            </a:r>
            <a:r>
              <a:rPr lang="en-US" sz="2200" dirty="0"/>
              <a:t> the majority severity type (Property Damage Only Collision). Due to the large minority data set the trends present in the full data set should be preserved.</a:t>
            </a:r>
          </a:p>
        </p:txBody>
      </p:sp>
      <p:pic>
        <p:nvPicPr>
          <p:cNvPr id="3" name="Picture 2">
            <a:extLst>
              <a:ext uri="{FF2B5EF4-FFF2-40B4-BE49-F238E27FC236}">
                <a16:creationId xmlns:a16="http://schemas.microsoft.com/office/drawing/2014/main" id="{967C88A6-56F2-41B7-812D-F7B03C916D9D}"/>
              </a:ext>
            </a:extLst>
          </p:cNvPr>
          <p:cNvPicPr>
            <a:picLocks noChangeAspect="1"/>
          </p:cNvPicPr>
          <p:nvPr/>
        </p:nvPicPr>
        <p:blipFill rotWithShape="1">
          <a:blip r:embed="rId2"/>
          <a:srcRect l="9565" t="42508" r="58696" b="20759"/>
          <a:stretch/>
        </p:blipFill>
        <p:spPr>
          <a:xfrm>
            <a:off x="6436084" y="391752"/>
            <a:ext cx="4620702" cy="3006620"/>
          </a:xfrm>
          <a:prstGeom prst="rect">
            <a:avLst/>
          </a:prstGeom>
        </p:spPr>
      </p:pic>
      <p:pic>
        <p:nvPicPr>
          <p:cNvPr id="5" name="Picture 4">
            <a:extLst>
              <a:ext uri="{FF2B5EF4-FFF2-40B4-BE49-F238E27FC236}">
                <a16:creationId xmlns:a16="http://schemas.microsoft.com/office/drawing/2014/main" id="{81A5AB97-29AB-40CF-8D20-BAC46BA90C02}"/>
              </a:ext>
            </a:extLst>
          </p:cNvPr>
          <p:cNvPicPr>
            <a:picLocks noChangeAspect="1"/>
          </p:cNvPicPr>
          <p:nvPr/>
        </p:nvPicPr>
        <p:blipFill rotWithShape="1">
          <a:blip r:embed="rId3"/>
          <a:srcRect l="9565" t="36553" r="60109" b="25785"/>
          <a:stretch/>
        </p:blipFill>
        <p:spPr>
          <a:xfrm>
            <a:off x="6586331" y="3459629"/>
            <a:ext cx="4611764" cy="3220034"/>
          </a:xfrm>
          <a:prstGeom prst="rect">
            <a:avLst/>
          </a:prstGeom>
        </p:spPr>
      </p:pic>
    </p:spTree>
    <p:extLst>
      <p:ext uri="{BB962C8B-B14F-4D97-AF65-F5344CB8AC3E}">
        <p14:creationId xmlns:p14="http://schemas.microsoft.com/office/powerpoint/2010/main" val="294248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8" y="1123838"/>
            <a:ext cx="3245655" cy="771224"/>
          </a:xfrm>
        </p:spPr>
        <p:txBody>
          <a:bodyPr>
            <a:normAutofit/>
          </a:bodyPr>
          <a:lstStyle/>
          <a:p>
            <a:r>
              <a:rPr lang="en-GB" dirty="0"/>
              <a:t>Time Attributes</a:t>
            </a:r>
          </a:p>
        </p:txBody>
      </p:sp>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119270" y="4240018"/>
            <a:ext cx="11185803" cy="2617982"/>
          </a:xfrm>
        </p:spPr>
        <p:txBody>
          <a:bodyPr>
            <a:normAutofit/>
          </a:bodyPr>
          <a:lstStyle/>
          <a:p>
            <a:r>
              <a:rPr lang="en-US" sz="2200" b="1" dirty="0"/>
              <a:t>(A) There doesn't appear to be any clear correlation with the number of instances in each year. We should note that clearly the data is incomplete for 2020.</a:t>
            </a:r>
          </a:p>
          <a:p>
            <a:endParaRPr lang="en-US" sz="2200" b="1" dirty="0"/>
          </a:p>
          <a:p>
            <a:r>
              <a:rPr lang="en-US" sz="2200" b="1" dirty="0"/>
              <a:t>(B) There doesn't appear to be any seasonal dependence in the frequency of incidents. The absence of any seasonal dependence is somewhat surprising given that variable weather conditions, daylight hours etc.</a:t>
            </a:r>
            <a:endParaRPr lang="en-US" sz="2200" dirty="0"/>
          </a:p>
        </p:txBody>
      </p:sp>
      <p:pic>
        <p:nvPicPr>
          <p:cNvPr id="4" name="Picture 3">
            <a:extLst>
              <a:ext uri="{FF2B5EF4-FFF2-40B4-BE49-F238E27FC236}">
                <a16:creationId xmlns:a16="http://schemas.microsoft.com/office/drawing/2014/main" id="{DAB832C8-35C7-4908-AD4C-7272D665F5B6}"/>
              </a:ext>
            </a:extLst>
          </p:cNvPr>
          <p:cNvPicPr>
            <a:picLocks noChangeAspect="1"/>
          </p:cNvPicPr>
          <p:nvPr/>
        </p:nvPicPr>
        <p:blipFill rotWithShape="1">
          <a:blip r:embed="rId2"/>
          <a:srcRect l="19130" t="29749" r="14238" b="21725"/>
          <a:stretch/>
        </p:blipFill>
        <p:spPr>
          <a:xfrm>
            <a:off x="3498573" y="913723"/>
            <a:ext cx="8123583" cy="3326295"/>
          </a:xfrm>
          <a:prstGeom prst="rect">
            <a:avLst/>
          </a:prstGeom>
        </p:spPr>
      </p:pic>
    </p:spTree>
    <p:extLst>
      <p:ext uri="{BB962C8B-B14F-4D97-AF65-F5344CB8AC3E}">
        <p14:creationId xmlns:p14="http://schemas.microsoft.com/office/powerpoint/2010/main" val="175212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6D32-1F10-4E03-A6E0-13438EADA23C}"/>
              </a:ext>
            </a:extLst>
          </p:cNvPr>
          <p:cNvSpPr>
            <a:spLocks noGrp="1"/>
          </p:cNvSpPr>
          <p:nvPr>
            <p:ph type="title"/>
          </p:nvPr>
        </p:nvSpPr>
        <p:spPr>
          <a:xfrm>
            <a:off x="252918" y="1123838"/>
            <a:ext cx="3245655" cy="771224"/>
          </a:xfrm>
        </p:spPr>
        <p:txBody>
          <a:bodyPr>
            <a:normAutofit/>
          </a:bodyPr>
          <a:lstStyle/>
          <a:p>
            <a:r>
              <a:rPr lang="en-GB" dirty="0"/>
              <a:t>Time Attributes</a:t>
            </a:r>
          </a:p>
        </p:txBody>
      </p:sp>
      <p:sp>
        <p:nvSpPr>
          <p:cNvPr id="6" name="Content Placeholder 2">
            <a:extLst>
              <a:ext uri="{FF2B5EF4-FFF2-40B4-BE49-F238E27FC236}">
                <a16:creationId xmlns:a16="http://schemas.microsoft.com/office/drawing/2014/main" id="{167E5924-BF74-4265-B7AD-E50BA5FCE813}"/>
              </a:ext>
            </a:extLst>
          </p:cNvPr>
          <p:cNvSpPr>
            <a:spLocks noGrp="1"/>
          </p:cNvSpPr>
          <p:nvPr>
            <p:ph idx="1"/>
          </p:nvPr>
        </p:nvSpPr>
        <p:spPr>
          <a:xfrm>
            <a:off x="119270" y="4240018"/>
            <a:ext cx="11185803" cy="2617982"/>
          </a:xfrm>
        </p:spPr>
        <p:txBody>
          <a:bodyPr>
            <a:normAutofit/>
          </a:bodyPr>
          <a:lstStyle/>
          <a:p>
            <a:r>
              <a:rPr lang="en-US" sz="2200" b="1" dirty="0"/>
              <a:t>There doesn't appear to be any seasonal dependence in the proportion of incidents classified as an injury collision.</a:t>
            </a:r>
          </a:p>
          <a:p>
            <a:r>
              <a:rPr lang="en-US" sz="2200" b="1" dirty="0"/>
              <a:t>This is again surprising given the variable conditions throughout the year.</a:t>
            </a:r>
          </a:p>
          <a:p>
            <a:endParaRPr lang="en-US" sz="2200" b="1" dirty="0"/>
          </a:p>
          <a:p>
            <a:r>
              <a:rPr lang="en-US" sz="2200" b="1" dirty="0"/>
              <a:t>From this cursory analysis the month is probably not useful in predicting the type of collision.</a:t>
            </a:r>
            <a:endParaRPr lang="en-US" sz="2200" dirty="0"/>
          </a:p>
        </p:txBody>
      </p:sp>
      <p:pic>
        <p:nvPicPr>
          <p:cNvPr id="3" name="Picture 2">
            <a:extLst>
              <a:ext uri="{FF2B5EF4-FFF2-40B4-BE49-F238E27FC236}">
                <a16:creationId xmlns:a16="http://schemas.microsoft.com/office/drawing/2014/main" id="{A4C0261B-1DCB-44AE-A45A-54F06718B17E}"/>
              </a:ext>
            </a:extLst>
          </p:cNvPr>
          <p:cNvPicPr>
            <a:picLocks noChangeAspect="1"/>
          </p:cNvPicPr>
          <p:nvPr/>
        </p:nvPicPr>
        <p:blipFill rotWithShape="1">
          <a:blip r:embed="rId2"/>
          <a:srcRect l="16721" t="41526" r="50001" b="20281"/>
          <a:stretch/>
        </p:blipFill>
        <p:spPr>
          <a:xfrm>
            <a:off x="4943060" y="605737"/>
            <a:ext cx="5303044" cy="3421768"/>
          </a:xfrm>
          <a:prstGeom prst="rect">
            <a:avLst/>
          </a:prstGeom>
        </p:spPr>
      </p:pic>
    </p:spTree>
    <p:extLst>
      <p:ext uri="{BB962C8B-B14F-4D97-AF65-F5344CB8AC3E}">
        <p14:creationId xmlns:p14="http://schemas.microsoft.com/office/powerpoint/2010/main" val="8874149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373</TotalTime>
  <Words>1143</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Corbel</vt:lpstr>
      <vt:lpstr>Wingdings 2</vt:lpstr>
      <vt:lpstr>Frame</vt:lpstr>
      <vt:lpstr>Car Accident Severity in Seattle  IBM Data Science Capstone</vt:lpstr>
      <vt:lpstr>Introduction</vt:lpstr>
      <vt:lpstr>Data</vt:lpstr>
      <vt:lpstr>Data Cleaning</vt:lpstr>
      <vt:lpstr>Data Cleaning</vt:lpstr>
      <vt:lpstr>Data Cleaning</vt:lpstr>
      <vt:lpstr>Balancing</vt:lpstr>
      <vt:lpstr>Time Attributes</vt:lpstr>
      <vt:lpstr>Time Attributes</vt:lpstr>
      <vt:lpstr>Time Attributes</vt:lpstr>
      <vt:lpstr>Other Attributes</vt:lpstr>
      <vt:lpstr>Other Attributes</vt:lpstr>
      <vt:lpstr>Machine Learning</vt:lpstr>
      <vt:lpstr>Decision Tree</vt:lpstr>
      <vt:lpstr>Decision Tree</vt:lpstr>
      <vt:lpstr>Logistic Regression</vt:lpstr>
      <vt:lpstr>KNN</vt:lpstr>
      <vt:lpstr>KNN</vt:lpstr>
      <vt:lpstr>SVM</vt:lpstr>
      <vt:lpstr>Summary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a Restaurant in London, UK  a Data Science Project</dc:title>
  <dc:creator>Eales, Timothy Dr (PG/R - Physics)</dc:creator>
  <cp:lastModifiedBy>Timothy Eales</cp:lastModifiedBy>
  <cp:revision>15</cp:revision>
  <dcterms:created xsi:type="dcterms:W3CDTF">2020-07-11T20:18:21Z</dcterms:created>
  <dcterms:modified xsi:type="dcterms:W3CDTF">2020-09-26T15:22:15Z</dcterms:modified>
</cp:coreProperties>
</file>