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0D13-7A78-4351-82EA-9F389D4668ED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49E2-55E3-4448-8CC7-8712E45F3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7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0D13-7A78-4351-82EA-9F389D4668ED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49E2-55E3-4448-8CC7-8712E45F3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2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0D13-7A78-4351-82EA-9F389D4668ED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49E2-55E3-4448-8CC7-8712E45F3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9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0D13-7A78-4351-82EA-9F389D4668ED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49E2-55E3-4448-8CC7-8712E45F3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2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0D13-7A78-4351-82EA-9F389D4668ED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49E2-55E3-4448-8CC7-8712E45F3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8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0D13-7A78-4351-82EA-9F389D4668ED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49E2-55E3-4448-8CC7-8712E45F3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5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0D13-7A78-4351-82EA-9F389D4668ED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49E2-55E3-4448-8CC7-8712E45F3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5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0D13-7A78-4351-82EA-9F389D4668ED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49E2-55E3-4448-8CC7-8712E45F3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7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0D13-7A78-4351-82EA-9F389D4668ED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49E2-55E3-4448-8CC7-8712E45F3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6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0D13-7A78-4351-82EA-9F389D4668ED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49E2-55E3-4448-8CC7-8712E45F3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5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0D13-7A78-4351-82EA-9F389D4668ED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49E2-55E3-4448-8CC7-8712E45F3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0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00D13-7A78-4351-82EA-9F389D4668ED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749E2-55E3-4448-8CC7-8712E45F3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5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STA4211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Jonathan Lee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994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study on GDP per capita across the world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292921" cy="47426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 err="1" smtClean="0"/>
                  <a:t>n</a:t>
                </a:r>
                <a:r>
                  <a:rPr lang="en-US" sz="2400" baseline="-25000" dirty="0" err="1" smtClean="0"/>
                  <a:t>T</a:t>
                </a:r>
                <a:r>
                  <a:rPr lang="en-US" sz="2400" dirty="0" smtClean="0"/>
                  <a:t> = 166 countries</a:t>
                </a:r>
              </a:p>
              <a:p>
                <a:r>
                  <a:rPr lang="en-US" sz="2400" dirty="0" smtClean="0"/>
                  <a:t>a = 6 continents (N. America, S. America, Europe, Africa, Asia, Oceania)</a:t>
                </a:r>
              </a:p>
              <a:p>
                <a:r>
                  <a:rPr lang="en-US" sz="2400" dirty="0" smtClean="0"/>
                  <a:t>b = 2 levels of secondary school education (lower &amp; higher)</a:t>
                </a:r>
              </a:p>
              <a:p>
                <a:r>
                  <a:rPr lang="en-US" sz="2400" dirty="0" smtClean="0"/>
                  <a:t>Unbalanced Two-Factor Study (since the sample size is uneven)</a:t>
                </a:r>
              </a:p>
              <a:p>
                <a:r>
                  <a:rPr lang="en-US" sz="2400" dirty="0" smtClean="0"/>
                  <a:t>Model: </a:t>
                </a:r>
                <a:r>
                  <a:rPr lang="en-US" sz="2400" dirty="0" err="1" smtClean="0"/>
                  <a:t>Y</a:t>
                </a:r>
                <a:r>
                  <a:rPr lang="en-US" sz="2400" baseline="-25000" dirty="0" err="1" smtClean="0"/>
                  <a:t>ijk</a:t>
                </a:r>
                <a:r>
                  <a:rPr lang="en-US" sz="2400" dirty="0" smtClean="0"/>
                  <a:t> = µ</a:t>
                </a:r>
                <a:r>
                  <a:rPr lang="en-US" sz="2400" b="1" baseline="-25000" dirty="0" smtClean="0"/>
                  <a:t>..</a:t>
                </a:r>
                <a:r>
                  <a:rPr lang="en-US" sz="2400" dirty="0" smtClean="0"/>
                  <a:t> + Σα</a:t>
                </a:r>
                <a:r>
                  <a:rPr lang="en-US" sz="2400" baseline="-25000" dirty="0" err="1" smtClean="0"/>
                  <a:t>m</a:t>
                </a:r>
                <a:r>
                  <a:rPr lang="en-US" sz="2400" dirty="0" err="1" smtClean="0"/>
                  <a:t>X</a:t>
                </a:r>
                <a:r>
                  <a:rPr lang="en-US" sz="2400" baseline="-25000" dirty="0" err="1" smtClean="0"/>
                  <a:t>ijk,m</a:t>
                </a:r>
                <a:r>
                  <a:rPr lang="en-US" sz="2400" baseline="-25000" dirty="0" smtClean="0"/>
                  <a:t> </a:t>
                </a:r>
                <a:r>
                  <a:rPr lang="en-US" sz="2400" dirty="0" smtClean="0"/>
                  <a:t>+ β</a:t>
                </a:r>
                <a:r>
                  <a:rPr lang="en-US" sz="2400" baseline="-25000" dirty="0" smtClean="0"/>
                  <a:t>6</a:t>
                </a:r>
                <a:r>
                  <a:rPr lang="en-US" sz="2400" dirty="0" smtClean="0"/>
                  <a:t>X</a:t>
                </a:r>
                <a:r>
                  <a:rPr lang="en-US" sz="2400" baseline="-25000" dirty="0" smtClean="0"/>
                  <a:t>ijk,6 </a:t>
                </a:r>
                <a:r>
                  <a:rPr lang="en-US" sz="2400" dirty="0" smtClean="0"/>
                  <a:t>+ Σ(αβ)</a:t>
                </a:r>
                <a:r>
                  <a:rPr lang="en-US" sz="2400" baseline="-25000" dirty="0" smtClean="0"/>
                  <a:t>m,6</a:t>
                </a:r>
                <a:r>
                  <a:rPr lang="en-US" sz="2400" dirty="0" smtClean="0"/>
                  <a:t>X</a:t>
                </a:r>
                <a:r>
                  <a:rPr lang="en-US" sz="2400" baseline="-25000" dirty="0" smtClean="0"/>
                  <a:t>ijk,m</a:t>
                </a:r>
                <a:r>
                  <a:rPr lang="en-US" sz="2400" dirty="0" smtClean="0"/>
                  <a:t>X</a:t>
                </a:r>
                <a:r>
                  <a:rPr lang="en-US" sz="2400" baseline="-25000" dirty="0" smtClean="0"/>
                  <a:t>ijk,6 </a:t>
                </a:r>
                <a:r>
                  <a:rPr lang="en-US" sz="2400" dirty="0" smtClean="0"/>
                  <a:t>+ </a:t>
                </a:r>
                <a:r>
                  <a:rPr lang="en-US" sz="2400" dirty="0" err="1" smtClean="0"/>
                  <a:t>ε</a:t>
                </a:r>
                <a:r>
                  <a:rPr lang="en-US" sz="2400" baseline="-25000" dirty="0" err="1" smtClean="0"/>
                  <a:t>ijk</a:t>
                </a:r>
                <a:endParaRPr lang="en-US" sz="2400" baseline="-25000" dirty="0" smtClean="0"/>
              </a:p>
              <a:p>
                <a:pPr lvl="1"/>
                <a:r>
                  <a:rPr lang="en-US" sz="2000" dirty="0" err="1" smtClean="0"/>
                  <a:t>i</a:t>
                </a:r>
                <a:r>
                  <a:rPr lang="en-US" sz="2000" dirty="0" smtClean="0"/>
                  <a:t> = 1,…,6; j = 1,2; sum m over m = 1,…,5</a:t>
                </a:r>
              </a:p>
              <a:p>
                <a:pPr lvl="1"/>
                <a:r>
                  <a:rPr lang="el-GR" sz="2000" dirty="0" smtClean="0"/>
                  <a:t>α</a:t>
                </a:r>
                <a:r>
                  <a:rPr lang="en-US" sz="2000" dirty="0" smtClean="0"/>
                  <a:t> = continent factor, </a:t>
                </a:r>
                <a:r>
                  <a:rPr lang="el-GR" sz="2000" dirty="0" smtClean="0"/>
                  <a:t>β</a:t>
                </a:r>
                <a:r>
                  <a:rPr lang="en-US" sz="2000" dirty="0" smtClean="0"/>
                  <a:t> = secondary education factor</a:t>
                </a:r>
              </a:p>
              <a:p>
                <a:pPr lvl="1"/>
                <a:r>
                  <a:rPr lang="en-US" sz="2000" dirty="0" smtClean="0"/>
                  <a:t>(</a:t>
                </a:r>
                <a:r>
                  <a:rPr lang="el-GR" sz="2000" dirty="0" smtClean="0"/>
                  <a:t>αβ</a:t>
                </a:r>
                <a:r>
                  <a:rPr lang="en-US" sz="2000" dirty="0" smtClean="0"/>
                  <a:t>) = interaction factor</a:t>
                </a:r>
              </a:p>
              <a:p>
                <a:r>
                  <a:rPr lang="en-US" sz="2400" dirty="0" smtClean="0"/>
                  <a:t>General Linear F-test</a:t>
                </a:r>
              </a:p>
              <a:p>
                <a:r>
                  <a:rPr lang="en-US" sz="2400" dirty="0" smtClean="0"/>
                  <a:t>TS: F* </a:t>
                </a:r>
                <a14:m>
                  <m:oMath xmlns:m="http://schemas.openxmlformats.org/officeDocument/2006/math">
                    <m:r>
                      <a:rPr lang="en-US" sz="2400" i="1"/>
                      <m:t>= </m:t>
                    </m:r>
                    <m:f>
                      <m:fPr>
                        <m:ctrlPr>
                          <a:rPr lang="en-US" sz="2400" i="1"/>
                        </m:ctrlPr>
                      </m:fPr>
                      <m:num>
                        <m:r>
                          <a:rPr lang="en-US" sz="2400" i="1"/>
                          <m:t>((</m:t>
                        </m:r>
                        <m:r>
                          <a:rPr lang="en-US" sz="2400" i="1"/>
                          <m:t>𝑆𝑆𝐸</m:t>
                        </m:r>
                        <m:d>
                          <m:dPr>
                            <m:ctrlPr>
                              <a:rPr lang="en-US" sz="2400" i="1"/>
                            </m:ctrlPr>
                          </m:dPr>
                          <m:e>
                            <m:r>
                              <a:rPr lang="en-US" sz="2400" i="1"/>
                              <m:t>𝑅</m:t>
                            </m:r>
                          </m:e>
                        </m:d>
                        <m:r>
                          <a:rPr lang="en-US" sz="2400" i="1"/>
                          <m:t>−</m:t>
                        </m:r>
                        <m:r>
                          <a:rPr lang="en-US" sz="2400" i="1"/>
                          <m:t>𝑆𝑆𝐸</m:t>
                        </m:r>
                        <m:d>
                          <m:dPr>
                            <m:ctrlPr>
                              <a:rPr lang="en-US" sz="2400" i="1"/>
                            </m:ctrlPr>
                          </m:dPr>
                          <m:e>
                            <m:r>
                              <a:rPr lang="en-US" sz="2400" i="1"/>
                              <m:t>𝐹</m:t>
                            </m:r>
                          </m:e>
                        </m:d>
                        <m:r>
                          <a:rPr lang="en-US" sz="2400" i="1"/>
                          <m:t>)/(</m:t>
                        </m:r>
                        <m:sSub>
                          <m:sSubPr>
                            <m:ctrlPr>
                              <a:rPr lang="en-US" sz="2400" i="1"/>
                            </m:ctrlPr>
                          </m:sSubPr>
                          <m:e>
                            <m:r>
                              <a:rPr lang="en-US" sz="2400" i="1"/>
                              <m:t>𝑑𝑓</m:t>
                            </m:r>
                          </m:e>
                          <m:sub>
                            <m:r>
                              <a:rPr lang="en-US" sz="2400" i="1"/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en-US" sz="2400" i="1"/>
                            </m:ctrlPr>
                          </m:dPr>
                          <m:e>
                            <m:r>
                              <a:rPr lang="en-US" sz="2400" i="1"/>
                              <m:t>𝑅</m:t>
                            </m:r>
                          </m:e>
                        </m:d>
                        <m:r>
                          <a:rPr lang="en-US" sz="2400" i="1"/>
                          <m:t>−</m:t>
                        </m:r>
                        <m:sSub>
                          <m:sSubPr>
                            <m:ctrlPr>
                              <a:rPr lang="en-US" sz="2400" i="1"/>
                            </m:ctrlPr>
                          </m:sSubPr>
                          <m:e>
                            <m:r>
                              <a:rPr lang="en-US" sz="2400" i="1"/>
                              <m:t>𝑑𝑓</m:t>
                            </m:r>
                          </m:e>
                          <m:sub>
                            <m:r>
                              <a:rPr lang="en-US" sz="2400" i="1"/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en-US" sz="2400" i="1"/>
                            </m:ctrlPr>
                          </m:dPr>
                          <m:e>
                            <m:r>
                              <a:rPr lang="en-US" sz="2400" i="1"/>
                              <m:t>𝐹</m:t>
                            </m:r>
                          </m:e>
                        </m:d>
                        <m:r>
                          <a:rPr lang="en-US" sz="2400" i="1"/>
                          <m:t>)</m:t>
                        </m:r>
                      </m:num>
                      <m:den>
                        <m:r>
                          <a:rPr lang="en-US" sz="2400" i="1"/>
                          <m:t>𝑆𝑆𝐸</m:t>
                        </m:r>
                        <m:r>
                          <a:rPr lang="en-US" sz="2400" i="1"/>
                          <m:t>(</m:t>
                        </m:r>
                        <m:r>
                          <a:rPr lang="en-US" sz="2400" i="1"/>
                          <m:t>𝐹</m:t>
                        </m:r>
                        <m:r>
                          <a:rPr lang="en-US" sz="2400" i="1"/>
                          <m:t>)/</m:t>
                        </m:r>
                        <m:sSub>
                          <m:sSubPr>
                            <m:ctrlPr>
                              <a:rPr lang="en-US" sz="2400" i="1"/>
                            </m:ctrlPr>
                          </m:sSubPr>
                          <m:e>
                            <m:r>
                              <a:rPr lang="en-US" sz="2400" i="1"/>
                              <m:t>𝑑𝑓</m:t>
                            </m:r>
                          </m:e>
                          <m:sub>
                            <m:r>
                              <a:rPr lang="en-US" sz="2400" i="1"/>
                              <m:t>𝑒</m:t>
                            </m:r>
                          </m:sub>
                        </m:sSub>
                        <m:r>
                          <a:rPr lang="en-US" sz="2400" i="1"/>
                          <m:t>(</m:t>
                        </m:r>
                        <m:r>
                          <a:rPr lang="en-US" sz="2400" i="1"/>
                          <m:t>𝐹</m:t>
                        </m:r>
                        <m:r>
                          <a:rPr lang="en-US" sz="2400" i="1"/>
                          <m:t>)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RR: F ≥ F(0.95,df</a:t>
                </a:r>
                <a:r>
                  <a:rPr lang="en-US" sz="2400" baseline="-25000" dirty="0" smtClean="0"/>
                  <a:t>e</a:t>
                </a:r>
                <a:r>
                  <a:rPr lang="en-US" sz="2400" dirty="0" smtClean="0"/>
                  <a:t>(R)-</a:t>
                </a:r>
                <a:r>
                  <a:rPr lang="en-US" sz="2400" dirty="0" err="1" smtClean="0"/>
                  <a:t>df</a:t>
                </a:r>
                <a:r>
                  <a:rPr lang="en-US" sz="2400" baseline="-25000" dirty="0" err="1" smtClean="0"/>
                  <a:t>e</a:t>
                </a:r>
                <a:r>
                  <a:rPr lang="en-US" sz="2400" dirty="0" smtClean="0"/>
                  <a:t>(F),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df</a:t>
                </a:r>
                <a:r>
                  <a:rPr lang="en-US" sz="2400" baseline="-25000" dirty="0" err="1" smtClean="0"/>
                  <a:t>e</a:t>
                </a:r>
                <a:r>
                  <a:rPr lang="en-US" sz="2400" dirty="0" smtClean="0"/>
                  <a:t>(F))</a:t>
                </a:r>
                <a:endParaRPr lang="en-US" sz="2400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292921" cy="4742600"/>
              </a:xfrm>
              <a:blipFill rotWithShape="0">
                <a:blip r:embed="rId2"/>
                <a:stretch>
                  <a:fillRect l="-882" t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01" y="3772392"/>
            <a:ext cx="3819659" cy="279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6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 of the General Linear F-tests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Test for interaction effect: </a:t>
            </a:r>
          </a:p>
          <a:p>
            <a:pPr lvl="1"/>
            <a:r>
              <a:rPr lang="en-US" sz="1800" dirty="0" smtClean="0"/>
              <a:t>F* = 0.7538, RR: F* ≥ F(0.95,5,154) = 2.273, p-value = 0.5845 (no significant interaction effect)</a:t>
            </a:r>
          </a:p>
          <a:p>
            <a:r>
              <a:rPr lang="en-US" sz="2200" dirty="0" smtClean="0"/>
              <a:t>Test for continent main effects: </a:t>
            </a:r>
          </a:p>
          <a:p>
            <a:pPr lvl="1"/>
            <a:r>
              <a:rPr lang="en-US" sz="1800" dirty="0" smtClean="0"/>
              <a:t>F* = 11.276, RR: F* ≥ F(0.95,5,154) = 2.273, p-value </a:t>
            </a:r>
            <a:r>
              <a:rPr lang="en-US" sz="1800" dirty="0"/>
              <a:t>≤</a:t>
            </a:r>
            <a:r>
              <a:rPr lang="en-US" sz="1800" dirty="0" smtClean="0"/>
              <a:t> 0.0001 (there is a significant continent effect)</a:t>
            </a:r>
          </a:p>
          <a:p>
            <a:r>
              <a:rPr lang="en-US" sz="2200" dirty="0" smtClean="0"/>
              <a:t>Test for secondary school education main effects: </a:t>
            </a:r>
          </a:p>
          <a:p>
            <a:pPr lvl="1"/>
            <a:r>
              <a:rPr lang="en-US" sz="1800" dirty="0" smtClean="0"/>
              <a:t>F* = 2.8809, RR: F* ≥ F(0.95,1,154) = 3.903, p-value = 0.092 (no significant secondary school effect)</a:t>
            </a:r>
          </a:p>
          <a:p>
            <a:pPr lvl="1"/>
            <a:endParaRPr lang="en-US" sz="1800" dirty="0" smtClean="0"/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112" y="4202135"/>
            <a:ext cx="73437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4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Tukey’s Comparisons for Continent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82296" cy="435133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Tukey’s comparisons for 6 pairs of continents</a:t>
            </a:r>
          </a:p>
          <a:p>
            <a:pPr lvl="1"/>
            <a:r>
              <a:rPr lang="en-US" sz="1800" dirty="0" smtClean="0"/>
              <a:t>15 different comparisons</a:t>
            </a:r>
          </a:p>
          <a:p>
            <a:r>
              <a:rPr lang="en-US" sz="2200" dirty="0" smtClean="0"/>
              <a:t>Four pairs of continent means were significant</a:t>
            </a:r>
          </a:p>
          <a:p>
            <a:pPr lvl="1"/>
            <a:r>
              <a:rPr lang="en-US" sz="1800" dirty="0" smtClean="0"/>
              <a:t>Continent 3 (Europe) &amp; Continent 1 (N. America)</a:t>
            </a:r>
          </a:p>
          <a:p>
            <a:pPr lvl="1"/>
            <a:r>
              <a:rPr lang="en-US" sz="1800" dirty="0" smtClean="0"/>
              <a:t>Continent 3 (Europe) &amp; Continent 2 (S. America)</a:t>
            </a:r>
          </a:p>
          <a:p>
            <a:pPr lvl="1"/>
            <a:r>
              <a:rPr lang="en-US" sz="1800" dirty="0" smtClean="0"/>
              <a:t>Continent 4 (Africa) &amp; Continent 3 (Europe)</a:t>
            </a:r>
          </a:p>
          <a:p>
            <a:pPr lvl="1"/>
            <a:r>
              <a:rPr lang="en-US" sz="1800" dirty="0" smtClean="0"/>
              <a:t>Continent 5 (Asia) &amp; Continent 3 (Europe)</a:t>
            </a:r>
          </a:p>
          <a:p>
            <a:r>
              <a:rPr lang="en-US" sz="2200" dirty="0" smtClean="0"/>
              <a:t>All other pairs were not significantly different</a:t>
            </a:r>
            <a:endParaRPr lang="en-US" sz="1800" dirty="0" smtClean="0"/>
          </a:p>
          <a:p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538" y="2139420"/>
            <a:ext cx="4832262" cy="372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3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138375" cy="1325563"/>
          </a:xfrm>
        </p:spPr>
        <p:txBody>
          <a:bodyPr/>
          <a:lstStyle/>
          <a:p>
            <a:pPr algn="ctr"/>
            <a:r>
              <a:rPr lang="en-US" dirty="0" smtClean="0"/>
              <a:t>Conclusions: Education and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10307" cy="435133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Secondary school education does not have a significant effect on a country’s GDP</a:t>
            </a:r>
          </a:p>
          <a:p>
            <a:r>
              <a:rPr lang="en-US" sz="2200" dirty="0" smtClean="0"/>
              <a:t>There is not a significant continent by education interaction effect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390" y="2074909"/>
            <a:ext cx="2952990" cy="9486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464" y="365125"/>
            <a:ext cx="2224350" cy="30426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982" y="3686243"/>
            <a:ext cx="4267807" cy="2490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788" y="3686243"/>
            <a:ext cx="4284715" cy="250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Conclusions: Continent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A country’s continent has a significant effect on GDP</a:t>
            </a:r>
          </a:p>
          <a:p>
            <a:r>
              <a:rPr lang="en-US" sz="2200" dirty="0" smtClean="0"/>
              <a:t>European countries have a significantly higher GDP than countries in other continents</a:t>
            </a:r>
          </a:p>
          <a:p>
            <a:endParaRPr lang="en-US" sz="2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10" y="3345416"/>
            <a:ext cx="3541322" cy="25921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05971"/>
            <a:ext cx="5262093" cy="307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7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2808</TotalTime>
  <Words>348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STA4211 Project</vt:lpstr>
      <vt:lpstr>A study on GDP per capita across the world</vt:lpstr>
      <vt:lpstr>Results of the General Linear F-tests</vt:lpstr>
      <vt:lpstr>Tukey’s Comparisons for Continent Means</vt:lpstr>
      <vt:lpstr>Conclusions: Education and Interaction</vt:lpstr>
      <vt:lpstr>Conclusions: Continent Effect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STA4211 Project</dc:title>
  <dc:creator>Jonathan Lee</dc:creator>
  <cp:lastModifiedBy>Jonathan Lee</cp:lastModifiedBy>
  <cp:revision>28</cp:revision>
  <dcterms:created xsi:type="dcterms:W3CDTF">2015-04-17T18:53:47Z</dcterms:created>
  <dcterms:modified xsi:type="dcterms:W3CDTF">2015-04-19T17:42:29Z</dcterms:modified>
</cp:coreProperties>
</file>