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27"/>
  </p:notesMasterIdLst>
  <p:sldIdLst>
    <p:sldId id="256" r:id="rId2"/>
    <p:sldId id="286" r:id="rId3"/>
    <p:sldId id="257" r:id="rId4"/>
    <p:sldId id="266" r:id="rId5"/>
    <p:sldId id="279" r:id="rId6"/>
    <p:sldId id="278" r:id="rId7"/>
    <p:sldId id="276" r:id="rId8"/>
    <p:sldId id="275" r:id="rId9"/>
    <p:sldId id="284" r:id="rId10"/>
    <p:sldId id="280" r:id="rId11"/>
    <p:sldId id="277" r:id="rId12"/>
    <p:sldId id="258" r:id="rId13"/>
    <p:sldId id="259" r:id="rId14"/>
    <p:sldId id="261" r:id="rId15"/>
    <p:sldId id="260" r:id="rId16"/>
    <p:sldId id="269" r:id="rId17"/>
    <p:sldId id="267" r:id="rId18"/>
    <p:sldId id="262" r:id="rId19"/>
    <p:sldId id="271" r:id="rId20"/>
    <p:sldId id="272" r:id="rId21"/>
    <p:sldId id="270" r:id="rId22"/>
    <p:sldId id="273" r:id="rId23"/>
    <p:sldId id="285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060BF-80C2-47FA-A1F5-183DFDA8A87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BF1561C-C957-49F5-A4A0-2AC76C43C8B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Feasibility</a:t>
          </a:r>
          <a:endParaRPr lang="en-US" dirty="0"/>
        </a:p>
      </dgm:t>
    </dgm:pt>
    <dgm:pt modelId="{5717CF1E-E290-4B65-8209-E1762441D19E}" type="parTrans" cxnId="{314D2020-8341-423C-AE4E-E95A6EEA413C}">
      <dgm:prSet/>
      <dgm:spPr/>
      <dgm:t>
        <a:bodyPr/>
        <a:lstStyle/>
        <a:p>
          <a:endParaRPr lang="en-US"/>
        </a:p>
      </dgm:t>
    </dgm:pt>
    <dgm:pt modelId="{71A36986-7525-4196-9E0F-1D4C222235AA}" type="sibTrans" cxnId="{314D2020-8341-423C-AE4E-E95A6EEA413C}">
      <dgm:prSet/>
      <dgm:spPr/>
      <dgm:t>
        <a:bodyPr/>
        <a:lstStyle/>
        <a:p>
          <a:endParaRPr lang="en-US"/>
        </a:p>
      </dgm:t>
    </dgm:pt>
    <dgm:pt modelId="{19B237C8-12B2-4F18-ACF9-44088943688F}">
      <dgm:prSet phldrT="[Text]"/>
      <dgm:spPr/>
      <dgm:t>
        <a:bodyPr/>
        <a:lstStyle/>
        <a:p>
          <a:r>
            <a:rPr lang="en-US" dirty="0" smtClean="0"/>
            <a:t>Release Planning</a:t>
          </a:r>
          <a:endParaRPr lang="en-US" dirty="0"/>
        </a:p>
      </dgm:t>
    </dgm:pt>
    <dgm:pt modelId="{FB6D3E7A-6100-45A9-AACA-27F59125BC03}" type="parTrans" cxnId="{45ED09F5-686A-4AF7-B2BF-732CD7894698}">
      <dgm:prSet/>
      <dgm:spPr/>
      <dgm:t>
        <a:bodyPr/>
        <a:lstStyle/>
        <a:p>
          <a:endParaRPr lang="en-US"/>
        </a:p>
      </dgm:t>
    </dgm:pt>
    <dgm:pt modelId="{7405B926-B3ED-4B92-95BB-E55AA7921F76}" type="sibTrans" cxnId="{45ED09F5-686A-4AF7-B2BF-732CD7894698}">
      <dgm:prSet/>
      <dgm:spPr/>
      <dgm:t>
        <a:bodyPr/>
        <a:lstStyle/>
        <a:p>
          <a:endParaRPr lang="en-US"/>
        </a:p>
      </dgm:t>
    </dgm:pt>
    <dgm:pt modelId="{2D07BA43-A407-4560-851D-2EFC8CBD4C0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/>
            <a:t>Iterate</a:t>
          </a:r>
          <a:endParaRPr lang="en-US" dirty="0"/>
        </a:p>
      </dgm:t>
    </dgm:pt>
    <dgm:pt modelId="{37D3CAA3-A555-4DA5-B225-335D080E542B}" type="parTrans" cxnId="{4F75B415-C4B1-45A8-8637-7A5AAD275BE4}">
      <dgm:prSet/>
      <dgm:spPr/>
      <dgm:t>
        <a:bodyPr/>
        <a:lstStyle/>
        <a:p>
          <a:endParaRPr lang="en-US"/>
        </a:p>
      </dgm:t>
    </dgm:pt>
    <dgm:pt modelId="{2EE260FD-1917-4826-AB66-29C2CA7123BF}" type="sibTrans" cxnId="{4F75B415-C4B1-45A8-8637-7A5AAD275BE4}">
      <dgm:prSet/>
      <dgm:spPr/>
      <dgm:t>
        <a:bodyPr/>
        <a:lstStyle/>
        <a:p>
          <a:endParaRPr lang="en-US"/>
        </a:p>
      </dgm:t>
    </dgm:pt>
    <dgm:pt modelId="{B5ADB124-6123-4B00-911D-1B469E97B35D}">
      <dgm:prSet phldrT="[Text]"/>
      <dgm:spPr/>
      <dgm:t>
        <a:bodyPr/>
        <a:lstStyle/>
        <a:p>
          <a:r>
            <a:rPr lang="en-US" dirty="0" smtClean="0"/>
            <a:t>Close Out</a:t>
          </a:r>
          <a:endParaRPr lang="en-US" dirty="0"/>
        </a:p>
      </dgm:t>
    </dgm:pt>
    <dgm:pt modelId="{CC5E0712-739F-44B2-A1BE-4A546C196B22}" type="parTrans" cxnId="{8B6A3046-2E64-413C-B009-D92ABFAB4F65}">
      <dgm:prSet/>
      <dgm:spPr/>
      <dgm:t>
        <a:bodyPr/>
        <a:lstStyle/>
        <a:p>
          <a:endParaRPr lang="en-US"/>
        </a:p>
      </dgm:t>
    </dgm:pt>
    <dgm:pt modelId="{9996DE4A-F40E-40F6-8E03-15C75505466A}" type="sibTrans" cxnId="{8B6A3046-2E64-413C-B009-D92ABFAB4F65}">
      <dgm:prSet/>
      <dgm:spPr/>
      <dgm:t>
        <a:bodyPr/>
        <a:lstStyle/>
        <a:p>
          <a:endParaRPr lang="en-US"/>
        </a:p>
      </dgm:t>
    </dgm:pt>
    <dgm:pt modelId="{5B7D16C6-6AE5-4732-8755-BF217B254D7E}">
      <dgm:prSet phldrT="[Text]"/>
      <dgm:spPr/>
      <dgm:t>
        <a:bodyPr/>
        <a:lstStyle/>
        <a:p>
          <a:r>
            <a:rPr lang="en-US" dirty="0" smtClean="0"/>
            <a:t>Initiation</a:t>
          </a:r>
          <a:endParaRPr lang="en-US" dirty="0"/>
        </a:p>
      </dgm:t>
    </dgm:pt>
    <dgm:pt modelId="{2C8DEC64-3D1C-485C-B5F2-7718E41B1B2A}" type="parTrans" cxnId="{AC675492-7493-475A-951E-10731621486C}">
      <dgm:prSet/>
      <dgm:spPr/>
      <dgm:t>
        <a:bodyPr/>
        <a:lstStyle/>
        <a:p>
          <a:endParaRPr lang="en-US"/>
        </a:p>
      </dgm:t>
    </dgm:pt>
    <dgm:pt modelId="{F8DB130F-B130-479E-A97B-C9C5AD1EB5C2}" type="sibTrans" cxnId="{AC675492-7493-475A-951E-10731621486C}">
      <dgm:prSet/>
      <dgm:spPr/>
      <dgm:t>
        <a:bodyPr/>
        <a:lstStyle/>
        <a:p>
          <a:endParaRPr lang="en-US"/>
        </a:p>
      </dgm:t>
    </dgm:pt>
    <dgm:pt modelId="{C56DCF74-5C4D-4578-872C-99BFF88F9B86}" type="pres">
      <dgm:prSet presAssocID="{75D060BF-80C2-47FA-A1F5-183DFDA8A877}" presName="Name0" presStyleCnt="0">
        <dgm:presLayoutVars>
          <dgm:dir/>
          <dgm:animLvl val="lvl"/>
          <dgm:resizeHandles val="exact"/>
        </dgm:presLayoutVars>
      </dgm:prSet>
      <dgm:spPr/>
    </dgm:pt>
    <dgm:pt modelId="{AF0E2680-210A-4709-ACC4-5068B5B68860}" type="pres">
      <dgm:prSet presAssocID="{4BF1561C-C957-49F5-A4A0-2AC76C43C8B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71E45A-98CB-4707-BEAB-0EFDB76CE6D6}" type="pres">
      <dgm:prSet presAssocID="{71A36986-7525-4196-9E0F-1D4C222235AA}" presName="parTxOnlySpace" presStyleCnt="0"/>
      <dgm:spPr/>
    </dgm:pt>
    <dgm:pt modelId="{12F3F929-0CF6-40B1-A74E-3410D5BB05C6}" type="pres">
      <dgm:prSet presAssocID="{5B7D16C6-6AE5-4732-8755-BF217B254D7E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F0FBF-67A4-411A-9437-1F4FED0E9947}" type="pres">
      <dgm:prSet presAssocID="{F8DB130F-B130-479E-A97B-C9C5AD1EB5C2}" presName="parTxOnlySpace" presStyleCnt="0"/>
      <dgm:spPr/>
    </dgm:pt>
    <dgm:pt modelId="{DE87957D-08FF-4C05-8546-CB39A9BB18EE}" type="pres">
      <dgm:prSet presAssocID="{19B237C8-12B2-4F18-ACF9-44088943688F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0082F-216E-4C01-B591-305EE53EFFEB}" type="pres">
      <dgm:prSet presAssocID="{7405B926-B3ED-4B92-95BB-E55AA7921F76}" presName="parTxOnlySpace" presStyleCnt="0"/>
      <dgm:spPr/>
    </dgm:pt>
    <dgm:pt modelId="{E3D371AB-3B4C-4D47-AFBE-56F7509C1E14}" type="pres">
      <dgm:prSet presAssocID="{2D07BA43-A407-4560-851D-2EFC8CBD4C0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ED2AF3-099C-4529-BB7F-E827A943292F}" type="pres">
      <dgm:prSet presAssocID="{2EE260FD-1917-4826-AB66-29C2CA7123BF}" presName="parTxOnlySpace" presStyleCnt="0"/>
      <dgm:spPr/>
    </dgm:pt>
    <dgm:pt modelId="{0C431AC4-B64A-4B9A-9F37-3B4D0D091DD6}" type="pres">
      <dgm:prSet presAssocID="{B5ADB124-6123-4B00-911D-1B469E97B35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67F416-EB47-4B95-BE2F-81AC484FD0A3}" type="presOf" srcId="{19B237C8-12B2-4F18-ACF9-44088943688F}" destId="{DE87957D-08FF-4C05-8546-CB39A9BB18EE}" srcOrd="0" destOrd="0" presId="urn:microsoft.com/office/officeart/2005/8/layout/chevron1"/>
    <dgm:cxn modelId="{C5FC20CB-F341-4BEE-B69F-0ED3B3D2DA2E}" type="presOf" srcId="{75D060BF-80C2-47FA-A1F5-183DFDA8A877}" destId="{C56DCF74-5C4D-4578-872C-99BFF88F9B86}" srcOrd="0" destOrd="0" presId="urn:microsoft.com/office/officeart/2005/8/layout/chevron1"/>
    <dgm:cxn modelId="{AC675492-7493-475A-951E-10731621486C}" srcId="{75D060BF-80C2-47FA-A1F5-183DFDA8A877}" destId="{5B7D16C6-6AE5-4732-8755-BF217B254D7E}" srcOrd="1" destOrd="0" parTransId="{2C8DEC64-3D1C-485C-B5F2-7718E41B1B2A}" sibTransId="{F8DB130F-B130-479E-A97B-C9C5AD1EB5C2}"/>
    <dgm:cxn modelId="{E4FDDC61-6DCE-4AFF-8F84-C0D04F2A99EC}" type="presOf" srcId="{B5ADB124-6123-4B00-911D-1B469E97B35D}" destId="{0C431AC4-B64A-4B9A-9F37-3B4D0D091DD6}" srcOrd="0" destOrd="0" presId="urn:microsoft.com/office/officeart/2005/8/layout/chevron1"/>
    <dgm:cxn modelId="{CA0566AC-18D8-4708-B016-2D26395AB44F}" type="presOf" srcId="{5B7D16C6-6AE5-4732-8755-BF217B254D7E}" destId="{12F3F929-0CF6-40B1-A74E-3410D5BB05C6}" srcOrd="0" destOrd="0" presId="urn:microsoft.com/office/officeart/2005/8/layout/chevron1"/>
    <dgm:cxn modelId="{4F75B415-C4B1-45A8-8637-7A5AAD275BE4}" srcId="{75D060BF-80C2-47FA-A1F5-183DFDA8A877}" destId="{2D07BA43-A407-4560-851D-2EFC8CBD4C0E}" srcOrd="3" destOrd="0" parTransId="{37D3CAA3-A555-4DA5-B225-335D080E542B}" sibTransId="{2EE260FD-1917-4826-AB66-29C2CA7123BF}"/>
    <dgm:cxn modelId="{314D2020-8341-423C-AE4E-E95A6EEA413C}" srcId="{75D060BF-80C2-47FA-A1F5-183DFDA8A877}" destId="{4BF1561C-C957-49F5-A4A0-2AC76C43C8B2}" srcOrd="0" destOrd="0" parTransId="{5717CF1E-E290-4B65-8209-E1762441D19E}" sibTransId="{71A36986-7525-4196-9E0F-1D4C222235AA}"/>
    <dgm:cxn modelId="{6D71F2BA-713E-4F95-B73E-9FC717F7940B}" type="presOf" srcId="{2D07BA43-A407-4560-851D-2EFC8CBD4C0E}" destId="{E3D371AB-3B4C-4D47-AFBE-56F7509C1E14}" srcOrd="0" destOrd="0" presId="urn:microsoft.com/office/officeart/2005/8/layout/chevron1"/>
    <dgm:cxn modelId="{8B6A3046-2E64-413C-B009-D92ABFAB4F65}" srcId="{75D060BF-80C2-47FA-A1F5-183DFDA8A877}" destId="{B5ADB124-6123-4B00-911D-1B469E97B35D}" srcOrd="4" destOrd="0" parTransId="{CC5E0712-739F-44B2-A1BE-4A546C196B22}" sibTransId="{9996DE4A-F40E-40F6-8E03-15C75505466A}"/>
    <dgm:cxn modelId="{45ED09F5-686A-4AF7-B2BF-732CD7894698}" srcId="{75D060BF-80C2-47FA-A1F5-183DFDA8A877}" destId="{19B237C8-12B2-4F18-ACF9-44088943688F}" srcOrd="2" destOrd="0" parTransId="{FB6D3E7A-6100-45A9-AACA-27F59125BC03}" sibTransId="{7405B926-B3ED-4B92-95BB-E55AA7921F76}"/>
    <dgm:cxn modelId="{D4D39716-25F1-463E-910D-1D777F7E0ED6}" type="presOf" srcId="{4BF1561C-C957-49F5-A4A0-2AC76C43C8B2}" destId="{AF0E2680-210A-4709-ACC4-5068B5B68860}" srcOrd="0" destOrd="0" presId="urn:microsoft.com/office/officeart/2005/8/layout/chevron1"/>
    <dgm:cxn modelId="{1C46313A-DCB9-4E2E-AB8A-3CD3D8493BDB}" type="presParOf" srcId="{C56DCF74-5C4D-4578-872C-99BFF88F9B86}" destId="{AF0E2680-210A-4709-ACC4-5068B5B68860}" srcOrd="0" destOrd="0" presId="urn:microsoft.com/office/officeart/2005/8/layout/chevron1"/>
    <dgm:cxn modelId="{6184968F-AD8C-4949-A58E-40BC7314BC12}" type="presParOf" srcId="{C56DCF74-5C4D-4578-872C-99BFF88F9B86}" destId="{3771E45A-98CB-4707-BEAB-0EFDB76CE6D6}" srcOrd="1" destOrd="0" presId="urn:microsoft.com/office/officeart/2005/8/layout/chevron1"/>
    <dgm:cxn modelId="{E7B1A598-8800-421A-92F4-2AE70B549008}" type="presParOf" srcId="{C56DCF74-5C4D-4578-872C-99BFF88F9B86}" destId="{12F3F929-0CF6-40B1-A74E-3410D5BB05C6}" srcOrd="2" destOrd="0" presId="urn:microsoft.com/office/officeart/2005/8/layout/chevron1"/>
    <dgm:cxn modelId="{2D6F6036-837D-4D6C-9E41-35C191A1C53E}" type="presParOf" srcId="{C56DCF74-5C4D-4578-872C-99BFF88F9B86}" destId="{69AF0FBF-67A4-411A-9437-1F4FED0E9947}" srcOrd="3" destOrd="0" presId="urn:microsoft.com/office/officeart/2005/8/layout/chevron1"/>
    <dgm:cxn modelId="{604AE074-BC23-4F99-9052-E8B47319C599}" type="presParOf" srcId="{C56DCF74-5C4D-4578-872C-99BFF88F9B86}" destId="{DE87957D-08FF-4C05-8546-CB39A9BB18EE}" srcOrd="4" destOrd="0" presId="urn:microsoft.com/office/officeart/2005/8/layout/chevron1"/>
    <dgm:cxn modelId="{A7ABF6CE-6FD1-4AF3-AC0B-FBB55A595F4B}" type="presParOf" srcId="{C56DCF74-5C4D-4578-872C-99BFF88F9B86}" destId="{36E0082F-216E-4C01-B591-305EE53EFFEB}" srcOrd="5" destOrd="0" presId="urn:microsoft.com/office/officeart/2005/8/layout/chevron1"/>
    <dgm:cxn modelId="{F198E8BC-F712-42B1-A727-7CB0014E4DB7}" type="presParOf" srcId="{C56DCF74-5C4D-4578-872C-99BFF88F9B86}" destId="{E3D371AB-3B4C-4D47-AFBE-56F7509C1E14}" srcOrd="6" destOrd="0" presId="urn:microsoft.com/office/officeart/2005/8/layout/chevron1"/>
    <dgm:cxn modelId="{35E1E937-85D2-4520-A35F-DA88EA4E7F63}" type="presParOf" srcId="{C56DCF74-5C4D-4578-872C-99BFF88F9B86}" destId="{02ED2AF3-099C-4529-BB7F-E827A943292F}" srcOrd="7" destOrd="0" presId="urn:microsoft.com/office/officeart/2005/8/layout/chevron1"/>
    <dgm:cxn modelId="{15767413-2991-4717-9552-29F691B3E29E}" type="presParOf" srcId="{C56DCF74-5C4D-4578-872C-99BFF88F9B86}" destId="{0C431AC4-B64A-4B9A-9F37-3B4D0D091DD6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65061-1A60-47E9-A0FF-9DD229EB7006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3685F-8FDF-479E-AC73-823ECED88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1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Company Accounting Oversight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3685F-8FDF-479E-AC73-823ECED885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5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6AA815EB-9CF4-42A2-AF26-B65F4C0976C7}" type="datetimeFigureOut">
              <a:rPr lang="en-US" smtClean="0"/>
              <a:t>7/18/2014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9F4AE6B-A088-494C-8DD3-19B96AEAF39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Natural_gas" TargetMode="External"/><Relationship Id="rId7" Type="http://schemas.openxmlformats.org/officeDocument/2006/relationships/hyperlink" Target="http://en.wikipedia.org/wiki/Sarbanes%E2%80%93Oxley_Act" TargetMode="External"/><Relationship Id="rId2" Type="http://schemas.openxmlformats.org/officeDocument/2006/relationships/hyperlink" Target="http://en.wikipedia.org/wiki/Electric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Accounting_scandals" TargetMode="External"/><Relationship Id="rId5" Type="http://schemas.openxmlformats.org/officeDocument/2006/relationships/hyperlink" Target="http://en.wikipedia.org/wiki/Fortune_(magazine)" TargetMode="External"/><Relationship Id="rId4" Type="http://schemas.openxmlformats.org/officeDocument/2006/relationships/hyperlink" Target="http://en.wikipedia.org/wiki/Pulp_and_paper_industr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United_States_Securities_and_Exchange_Commiss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823481"/>
            <a:ext cx="5637010" cy="882119"/>
          </a:xfrm>
        </p:spPr>
        <p:txBody>
          <a:bodyPr>
            <a:normAutofit/>
          </a:bodyPr>
          <a:lstStyle/>
          <a:p>
            <a:r>
              <a:rPr lang="en-US" dirty="0"/>
              <a:t>Tami Flowers</a:t>
            </a:r>
          </a:p>
          <a:p>
            <a:r>
              <a:rPr lang="en-US" dirty="0" smtClean="0"/>
              <a:t>KCDC - May 15,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24200"/>
            <a:ext cx="6629400" cy="17931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Agile in a Highly </a:t>
            </a:r>
            <a:br>
              <a:rPr lang="en-US" dirty="0" smtClean="0"/>
            </a:br>
            <a:r>
              <a:rPr lang="en-US" dirty="0" smtClean="0"/>
              <a:t>Regulated Organization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7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friends at </a:t>
            </a:r>
            <a:r>
              <a:rPr lang="en-US" dirty="0" err="1" smtClean="0"/>
              <a:t>wikipedia</a:t>
            </a:r>
            <a:r>
              <a:rPr lang="en-US" dirty="0" smtClean="0"/>
              <a:t> say: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control objectives relate to the confidentiality, integrity, and availability of data and the overall management of the IT function of the business enterprise.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controls are often described in two categories: IT general controls </a:t>
            </a:r>
            <a:r>
              <a:rPr lang="en-US" dirty="0" smtClean="0"/>
              <a:t>and </a:t>
            </a:r>
            <a:r>
              <a:rPr lang="en-US" dirty="0"/>
              <a:t>IT application controls.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8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Framework for IT Governance and Control</a:t>
            </a:r>
          </a:p>
          <a:p>
            <a:r>
              <a:rPr lang="en-US" dirty="0" smtClean="0"/>
              <a:t>Policy development and good practices for IT control</a:t>
            </a:r>
          </a:p>
          <a:p>
            <a:r>
              <a:rPr lang="en-US" dirty="0" smtClean="0"/>
              <a:t>“</a:t>
            </a:r>
            <a:r>
              <a:rPr lang="en-US" dirty="0"/>
              <a:t>COBIT emphasizes regulatory compliance, helps organizations to increase the value attained from IT, enables alignment and simplifies implementation of the enterprises' IT governance and control framework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cobit</a:t>
            </a:r>
            <a:endParaRPr lang="en-US" dirty="0"/>
          </a:p>
        </p:txBody>
      </p:sp>
      <p:pic>
        <p:nvPicPr>
          <p:cNvPr id="1026" name="Picture 2" descr="http://www.isaca.org/Knowledge-Center/cobit/PublishingImages/cobit_circle_l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2514600" cy="251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18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"/>
            <a:ext cx="6705600" cy="566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881687"/>
            <a:ext cx="845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 all, 12 IT control objectives, which align to the Public Company Accounting Oversight Board</a:t>
            </a:r>
          </a:p>
          <a:p>
            <a:r>
              <a:rPr lang="en-US" sz="1000" dirty="0" smtClean="0"/>
              <a:t>(PCAOB) </a:t>
            </a:r>
            <a:r>
              <a:rPr lang="en-US" sz="1000" dirty="0"/>
              <a:t>Auditing </a:t>
            </a:r>
            <a:r>
              <a:rPr lang="en-US" sz="1000" dirty="0" smtClean="0"/>
              <a:t>Standard No</a:t>
            </a:r>
            <a:r>
              <a:rPr lang="en-US" sz="1000" dirty="0"/>
              <a:t>. 2 and </a:t>
            </a:r>
            <a:r>
              <a:rPr lang="en-US" sz="1000" i="1" dirty="0"/>
              <a:t>Control Objectives for Information and related </a:t>
            </a:r>
            <a:r>
              <a:rPr lang="en-US" sz="1000" i="1" dirty="0" smtClean="0"/>
              <a:t>Technology </a:t>
            </a:r>
            <a:r>
              <a:rPr lang="en-US" sz="1000" dirty="0" smtClean="0"/>
              <a:t>(COBIT ®), </a:t>
            </a:r>
            <a:r>
              <a:rPr lang="en-US" sz="1000" dirty="0"/>
              <a:t>were defined for Sarbanes-Oxley. </a:t>
            </a:r>
            <a:r>
              <a:rPr lang="en-US" sz="1000" b="1" dirty="0"/>
              <a:t>Figure 1 </a:t>
            </a:r>
            <a:r>
              <a:rPr lang="en-US" sz="1000" dirty="0"/>
              <a:t>provides a </a:t>
            </a:r>
            <a:r>
              <a:rPr lang="en-US" sz="1000" dirty="0" smtClean="0"/>
              <a:t>high-level mapping </a:t>
            </a:r>
            <a:r>
              <a:rPr lang="en-US" sz="1000" dirty="0"/>
              <a:t>of the IT control objectives for Sarbanes-Oxley described </a:t>
            </a:r>
            <a:r>
              <a:rPr lang="en-US" sz="1000" dirty="0" smtClean="0"/>
              <a:t>in the </a:t>
            </a:r>
            <a:r>
              <a:rPr lang="en-US" sz="1000" i="1" dirty="0" smtClean="0"/>
              <a:t>IT Control Objectives for Sarbanes Oxley , 2</a:t>
            </a:r>
            <a:r>
              <a:rPr lang="en-US" sz="1000" i="1" baseline="30000" dirty="0" smtClean="0"/>
              <a:t>nd</a:t>
            </a:r>
            <a:r>
              <a:rPr lang="en-US" sz="1000" i="1" dirty="0" smtClean="0"/>
              <a:t> edition</a:t>
            </a:r>
            <a:r>
              <a:rPr lang="en-US" sz="1000" dirty="0" smtClean="0"/>
              <a:t> document</a:t>
            </a:r>
            <a:r>
              <a:rPr lang="en-US" sz="1000" dirty="0"/>
              <a:t>, IT general controls identified by the PCAOB and </a:t>
            </a:r>
            <a:r>
              <a:rPr lang="en-US" sz="1000" dirty="0" smtClean="0"/>
              <a:t>the COBIT  </a:t>
            </a:r>
            <a:r>
              <a:rPr lang="en-US" sz="1000" dirty="0"/>
              <a:t>4.0 processes.</a:t>
            </a:r>
          </a:p>
        </p:txBody>
      </p:sp>
    </p:spTree>
    <p:extLst>
      <p:ext uri="{BB962C8B-B14F-4D97-AF65-F5344CB8AC3E}">
        <p14:creationId xmlns:p14="http://schemas.microsoft.com/office/powerpoint/2010/main" val="65945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800" dirty="0" smtClean="0"/>
              <a:t>From the April 2004 issuance of </a:t>
            </a:r>
            <a:r>
              <a:rPr lang="en-US" sz="3800" i="1" dirty="0" smtClean="0"/>
              <a:t>IT Control Objectives for Sarbanes-Oxley</a:t>
            </a:r>
            <a:r>
              <a:rPr lang="en-US" sz="3800" dirty="0" smtClean="0"/>
              <a:t>:</a:t>
            </a:r>
          </a:p>
          <a:p>
            <a:pPr marL="0" indent="0">
              <a:buNone/>
            </a:pPr>
            <a:endParaRPr lang="en-US" sz="3800" dirty="0" smtClean="0"/>
          </a:p>
          <a:p>
            <a:pPr marL="0" indent="0">
              <a:buNone/>
            </a:pPr>
            <a:r>
              <a:rPr lang="en-US" sz="3800" dirty="0" smtClean="0"/>
              <a:t>“The </a:t>
            </a:r>
            <a:r>
              <a:rPr lang="en-US" sz="3800" dirty="0"/>
              <a:t>work required to meet the requirements of the Sarbanes-Oxley </a:t>
            </a:r>
            <a:r>
              <a:rPr lang="en-US" sz="3800" dirty="0" smtClean="0"/>
              <a:t>Act should </a:t>
            </a:r>
            <a:r>
              <a:rPr lang="en-US" sz="3800" dirty="0"/>
              <a:t>not be regarded as a compliance process, but rather as </a:t>
            </a:r>
            <a:r>
              <a:rPr lang="en-US" sz="3800" b="1" dirty="0">
                <a:solidFill>
                  <a:schemeClr val="accent1"/>
                </a:solidFill>
              </a:rPr>
              <a:t>an </a:t>
            </a:r>
            <a:r>
              <a:rPr lang="en-US" sz="3800" b="1" dirty="0" smtClean="0">
                <a:solidFill>
                  <a:schemeClr val="accent1"/>
                </a:solidFill>
              </a:rPr>
              <a:t>opportunity to </a:t>
            </a:r>
            <a:r>
              <a:rPr lang="en-US" sz="3800" b="1" dirty="0">
                <a:solidFill>
                  <a:schemeClr val="accent1"/>
                </a:solidFill>
              </a:rPr>
              <a:t>establish strong governance models designed to result in </a:t>
            </a:r>
            <a:r>
              <a:rPr lang="en-US" sz="3800" b="1" dirty="0" smtClean="0">
                <a:solidFill>
                  <a:schemeClr val="accent1"/>
                </a:solidFill>
              </a:rPr>
              <a:t>accountability and </a:t>
            </a:r>
            <a:r>
              <a:rPr lang="en-US" sz="3800" b="1" dirty="0">
                <a:solidFill>
                  <a:schemeClr val="accent1"/>
                </a:solidFill>
              </a:rPr>
              <a:t>responsiveness to business requirements</a:t>
            </a:r>
            <a:r>
              <a:rPr lang="en-US" sz="3800" dirty="0"/>
              <a:t>. Building a strong </a:t>
            </a:r>
            <a:r>
              <a:rPr lang="en-US" sz="3800" dirty="0" smtClean="0"/>
              <a:t>internal control </a:t>
            </a:r>
            <a:r>
              <a:rPr lang="en-US" sz="3800" dirty="0"/>
              <a:t>program within IT can help to:</a:t>
            </a:r>
          </a:p>
          <a:p>
            <a:pPr lvl="1"/>
            <a:r>
              <a:rPr lang="en-US" sz="3300" dirty="0" smtClean="0"/>
              <a:t>Gain </a:t>
            </a:r>
            <a:r>
              <a:rPr lang="en-US" sz="3300" dirty="0"/>
              <a:t>competitive advantage through more </a:t>
            </a:r>
            <a:r>
              <a:rPr lang="en-US" sz="3300" b="1" u="sng" dirty="0">
                <a:solidFill>
                  <a:schemeClr val="accent1"/>
                </a:solidFill>
              </a:rPr>
              <a:t>efficient and effective operations</a:t>
            </a:r>
          </a:p>
          <a:p>
            <a:pPr lvl="1"/>
            <a:r>
              <a:rPr lang="en-US" sz="3300" b="1" u="sng" dirty="0" smtClean="0">
                <a:solidFill>
                  <a:schemeClr val="accent1"/>
                </a:solidFill>
              </a:rPr>
              <a:t>Enhance </a:t>
            </a:r>
            <a:r>
              <a:rPr lang="en-US" sz="3300" b="1" u="sng" dirty="0">
                <a:solidFill>
                  <a:schemeClr val="accent1"/>
                </a:solidFill>
              </a:rPr>
              <a:t>risk management competencies</a:t>
            </a:r>
            <a:r>
              <a:rPr lang="en-US" sz="3300" dirty="0"/>
              <a:t> and </a:t>
            </a:r>
            <a:r>
              <a:rPr lang="en-US" sz="3300" b="1" u="sng" dirty="0">
                <a:solidFill>
                  <a:schemeClr val="accent1"/>
                </a:solidFill>
              </a:rPr>
              <a:t>prioritization of initiatives</a:t>
            </a:r>
          </a:p>
          <a:p>
            <a:pPr lvl="1"/>
            <a:r>
              <a:rPr lang="en-US" sz="3300" dirty="0" smtClean="0"/>
              <a:t>Enhance </a:t>
            </a:r>
            <a:r>
              <a:rPr lang="en-US" sz="3300" dirty="0"/>
              <a:t>overall </a:t>
            </a:r>
            <a:r>
              <a:rPr lang="en-US" sz="3300" b="1" u="sng" dirty="0">
                <a:solidFill>
                  <a:schemeClr val="accent1"/>
                </a:solidFill>
              </a:rPr>
              <a:t>IT governance</a:t>
            </a:r>
          </a:p>
          <a:p>
            <a:pPr lvl="1"/>
            <a:r>
              <a:rPr lang="en-US" sz="3300" b="1" u="sng" dirty="0" smtClean="0">
                <a:solidFill>
                  <a:schemeClr val="accent1"/>
                </a:solidFill>
              </a:rPr>
              <a:t>Enhance </a:t>
            </a:r>
            <a:r>
              <a:rPr lang="en-US" sz="3300" b="1" u="sng" dirty="0">
                <a:solidFill>
                  <a:schemeClr val="accent1"/>
                </a:solidFill>
              </a:rPr>
              <a:t>the understanding of IT among executives</a:t>
            </a:r>
          </a:p>
          <a:p>
            <a:pPr lvl="1"/>
            <a:r>
              <a:rPr lang="en-US" sz="3300" b="1" u="sng" dirty="0" smtClean="0">
                <a:solidFill>
                  <a:schemeClr val="accent1"/>
                </a:solidFill>
              </a:rPr>
              <a:t>Optimize </a:t>
            </a:r>
            <a:r>
              <a:rPr lang="en-US" sz="3300" b="1" u="sng" dirty="0">
                <a:solidFill>
                  <a:schemeClr val="accent1"/>
                </a:solidFill>
              </a:rPr>
              <a:t>operations </a:t>
            </a:r>
            <a:r>
              <a:rPr lang="en-US" sz="3300" dirty="0"/>
              <a:t>with an integrated approach to security, </a:t>
            </a:r>
            <a:r>
              <a:rPr lang="en-US" sz="3300" dirty="0" smtClean="0"/>
              <a:t>availability and </a:t>
            </a:r>
            <a:r>
              <a:rPr lang="en-US" sz="3300" dirty="0"/>
              <a:t>processing integrity</a:t>
            </a:r>
          </a:p>
          <a:p>
            <a:pPr lvl="1"/>
            <a:r>
              <a:rPr lang="en-US" sz="3300" b="1" u="sng" dirty="0" smtClean="0">
                <a:solidFill>
                  <a:schemeClr val="accent1"/>
                </a:solidFill>
              </a:rPr>
              <a:t>Enable </a:t>
            </a:r>
            <a:r>
              <a:rPr lang="en-US" sz="3300" b="1" u="sng" dirty="0">
                <a:solidFill>
                  <a:schemeClr val="accent1"/>
                </a:solidFill>
              </a:rPr>
              <a:t>better business decisions </a:t>
            </a:r>
            <a:r>
              <a:rPr lang="en-US" sz="3300" dirty="0"/>
              <a:t>by providing </a:t>
            </a:r>
            <a:r>
              <a:rPr lang="en-US" sz="3300" b="1" u="sng" dirty="0">
                <a:solidFill>
                  <a:schemeClr val="accent1"/>
                </a:solidFill>
              </a:rPr>
              <a:t>higher-quality, </a:t>
            </a:r>
            <a:r>
              <a:rPr lang="en-US" sz="3300" b="1" u="sng" dirty="0" smtClean="0">
                <a:solidFill>
                  <a:schemeClr val="accent1"/>
                </a:solidFill>
              </a:rPr>
              <a:t>more timely </a:t>
            </a:r>
            <a:r>
              <a:rPr lang="en-US" sz="3300" b="1" u="sng" dirty="0">
                <a:solidFill>
                  <a:schemeClr val="accent1"/>
                </a:solidFill>
              </a:rPr>
              <a:t>information</a:t>
            </a:r>
          </a:p>
          <a:p>
            <a:pPr lvl="1"/>
            <a:r>
              <a:rPr lang="en-US" sz="3300" b="1" u="sng" dirty="0" smtClean="0">
                <a:solidFill>
                  <a:schemeClr val="accent1"/>
                </a:solidFill>
              </a:rPr>
              <a:t>Contribute </a:t>
            </a:r>
            <a:r>
              <a:rPr lang="en-US" sz="3300" b="1" u="sng" dirty="0">
                <a:solidFill>
                  <a:schemeClr val="accent1"/>
                </a:solidFill>
              </a:rPr>
              <a:t>to the compliance </a:t>
            </a:r>
            <a:r>
              <a:rPr lang="en-US" sz="3300" dirty="0"/>
              <a:t>of other regulatory requirements, such as privacy</a:t>
            </a:r>
          </a:p>
          <a:p>
            <a:pPr lvl="1"/>
            <a:r>
              <a:rPr lang="en-US" sz="3300" b="1" u="sng" dirty="0" smtClean="0">
                <a:solidFill>
                  <a:schemeClr val="accent1"/>
                </a:solidFill>
              </a:rPr>
              <a:t>Align </a:t>
            </a:r>
            <a:r>
              <a:rPr lang="en-US" sz="3300" b="1" u="sng" dirty="0">
                <a:solidFill>
                  <a:schemeClr val="accent1"/>
                </a:solidFill>
              </a:rPr>
              <a:t>project initiatives with business requirements</a:t>
            </a:r>
          </a:p>
          <a:p>
            <a:pPr lvl="1"/>
            <a:r>
              <a:rPr lang="en-US" sz="3300" b="1" u="sng" dirty="0" smtClean="0">
                <a:solidFill>
                  <a:schemeClr val="accent1"/>
                </a:solidFill>
              </a:rPr>
              <a:t>Prevent </a:t>
            </a:r>
            <a:r>
              <a:rPr lang="en-US" sz="3300" b="1" u="sng" dirty="0">
                <a:solidFill>
                  <a:schemeClr val="accent1"/>
                </a:solidFill>
              </a:rPr>
              <a:t>loss </a:t>
            </a:r>
            <a:r>
              <a:rPr lang="en-US" sz="3300" dirty="0"/>
              <a:t>of intellectual assets and the possibility of system </a:t>
            </a:r>
            <a:r>
              <a:rPr lang="en-US" sz="3300" dirty="0" smtClean="0"/>
              <a:t>breach”</a:t>
            </a:r>
            <a:endParaRPr lang="en-US" sz="3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Governance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Some </a:t>
            </a:r>
            <a:r>
              <a:rPr lang="en-US" dirty="0" smtClean="0"/>
              <a:t>of the </a:t>
            </a:r>
            <a:r>
              <a:rPr lang="en-US" dirty="0"/>
              <a:t>important areas of responsibility for IT include:</a:t>
            </a:r>
          </a:p>
          <a:p>
            <a:pPr lvl="1"/>
            <a:r>
              <a:rPr lang="en-US" dirty="0" smtClean="0"/>
              <a:t>Understanding </a:t>
            </a:r>
            <a:r>
              <a:rPr lang="en-US" dirty="0"/>
              <a:t>the organization’s internal control program and its </a:t>
            </a:r>
            <a:r>
              <a:rPr lang="en-US" dirty="0" smtClean="0"/>
              <a:t>financial reporting </a:t>
            </a:r>
            <a:r>
              <a:rPr lang="en-US" dirty="0"/>
              <a:t>process</a:t>
            </a:r>
          </a:p>
          <a:p>
            <a:pPr lvl="1"/>
            <a:r>
              <a:rPr lang="en-US" dirty="0" smtClean="0"/>
              <a:t>Mapping </a:t>
            </a:r>
            <a:r>
              <a:rPr lang="en-US" dirty="0"/>
              <a:t>the IT environment (IT services and processes) </a:t>
            </a:r>
            <a:r>
              <a:rPr lang="en-US" dirty="0" smtClean="0"/>
              <a:t>that supports </a:t>
            </a:r>
            <a:r>
              <a:rPr lang="en-US" dirty="0"/>
              <a:t>internal control and the financial reporting process to </a:t>
            </a:r>
            <a:r>
              <a:rPr lang="en-US" dirty="0" smtClean="0"/>
              <a:t>the financial </a:t>
            </a:r>
            <a:r>
              <a:rPr lang="en-US" dirty="0"/>
              <a:t>statements</a:t>
            </a:r>
          </a:p>
          <a:p>
            <a:pPr lvl="1"/>
            <a:r>
              <a:rPr lang="en-US" dirty="0" smtClean="0"/>
              <a:t>Identifying </a:t>
            </a:r>
            <a:r>
              <a:rPr lang="en-US" dirty="0"/>
              <a:t>risks related to these IT systems</a:t>
            </a:r>
          </a:p>
          <a:p>
            <a:pPr lvl="1"/>
            <a:r>
              <a:rPr lang="en-US" dirty="0" smtClean="0"/>
              <a:t>Designing </a:t>
            </a:r>
            <a:r>
              <a:rPr lang="en-US" dirty="0"/>
              <a:t>and implementing controls designed to mitigate the </a:t>
            </a:r>
            <a:r>
              <a:rPr lang="en-US" dirty="0" smtClean="0"/>
              <a:t>identified risks </a:t>
            </a:r>
            <a:r>
              <a:rPr lang="en-US" dirty="0"/>
              <a:t>and monitoring them for continued effectiveness</a:t>
            </a:r>
          </a:p>
          <a:p>
            <a:pPr lvl="1"/>
            <a:r>
              <a:rPr lang="en-US" dirty="0" smtClean="0"/>
              <a:t>Documenting </a:t>
            </a:r>
            <a:r>
              <a:rPr lang="en-US" dirty="0"/>
              <a:t>and testing IT and systems-based controls</a:t>
            </a:r>
          </a:p>
          <a:p>
            <a:pPr lvl="1"/>
            <a:r>
              <a:rPr lang="en-US" dirty="0" smtClean="0"/>
              <a:t>Ensuring </a:t>
            </a:r>
            <a:r>
              <a:rPr lang="en-US" dirty="0"/>
              <a:t>that IT controls are updated and changed as necessary </a:t>
            </a:r>
            <a:r>
              <a:rPr lang="en-US" dirty="0" smtClean="0"/>
              <a:t>to correspond </a:t>
            </a:r>
            <a:r>
              <a:rPr lang="en-US" dirty="0"/>
              <a:t>with changes in internal control or financial reporting p</a:t>
            </a:r>
            <a:r>
              <a:rPr lang="en-US" dirty="0" smtClean="0"/>
              <a:t>rocesses</a:t>
            </a:r>
            <a:endParaRPr lang="en-US" dirty="0"/>
          </a:p>
          <a:p>
            <a:pPr lvl="1"/>
            <a:r>
              <a:rPr lang="en-US" dirty="0" smtClean="0"/>
              <a:t>Monitoring </a:t>
            </a:r>
            <a:r>
              <a:rPr lang="en-US" dirty="0"/>
              <a:t>IT controls for effective operation over time</a:t>
            </a:r>
          </a:p>
          <a:p>
            <a:pPr lvl="1"/>
            <a:r>
              <a:rPr lang="en-US" dirty="0" smtClean="0"/>
              <a:t>Participating </a:t>
            </a:r>
            <a:r>
              <a:rPr lang="en-US" dirty="0"/>
              <a:t>in the Sarbanes-Oxley project management office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to consider from the IT Governance 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4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Controls, not the HOW or the process, is the focus.</a:t>
            </a:r>
          </a:p>
          <a:p>
            <a:r>
              <a:rPr lang="en-US" dirty="0" smtClean="0"/>
              <a:t>As long as your process can show</a:t>
            </a:r>
          </a:p>
          <a:p>
            <a:pPr lvl="1"/>
            <a:r>
              <a:rPr lang="en-US" dirty="0" smtClean="0"/>
              <a:t>the controls, </a:t>
            </a:r>
          </a:p>
          <a:p>
            <a:pPr lvl="1"/>
            <a:r>
              <a:rPr lang="en-US" dirty="0" smtClean="0"/>
              <a:t>that the controls are implemented and tested</a:t>
            </a:r>
          </a:p>
          <a:p>
            <a:r>
              <a:rPr lang="en-US" dirty="0" smtClean="0"/>
              <a:t>Then the process you use to build software is up to you and your organization.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Mean?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735763"/>
              </p:ext>
            </p:extLst>
          </p:nvPr>
        </p:nvGraphicFramePr>
        <p:xfrm>
          <a:off x="457200" y="1828800"/>
          <a:ext cx="82296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Lifecycle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9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Controls to Project Lifecycle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43751"/>
              </p:ext>
            </p:extLst>
          </p:nvPr>
        </p:nvGraphicFramePr>
        <p:xfrm>
          <a:off x="457200" y="2209800"/>
          <a:ext cx="8382000" cy="3785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1931"/>
                <a:gridCol w="1221669"/>
                <a:gridCol w="1752600"/>
                <a:gridCol w="2362200"/>
                <a:gridCol w="2133600"/>
              </a:tblGrid>
              <a:tr h="155125"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Feasibility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Initiation/Planning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Iterate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Close Out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 anchor="b">
                    <a:solidFill>
                      <a:schemeClr val="accent1"/>
                    </a:solidFill>
                  </a:tcPr>
                </a:tc>
              </a:tr>
              <a:tr h="194460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COBIT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P</a:t>
                      </a:r>
                      <a:r>
                        <a:rPr lang="en-US" sz="1200" u="none" strike="noStrike" dirty="0" smtClean="0">
                          <a:effectLst/>
                        </a:rPr>
                        <a:t>rioritization of Requests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Project Approvals</a:t>
                      </a:r>
                    </a:p>
                    <a:p>
                      <a:pPr algn="l" fontAlgn="t"/>
                      <a:endParaRPr lang="en-US" sz="12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Testing &amp; Documentation Approach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Project Status Reporting </a:t>
                      </a:r>
                    </a:p>
                    <a:p>
                      <a:pPr algn="l" fontAlgn="t"/>
                      <a:endParaRPr lang="en-US" sz="1200" b="0" i="0" u="none" strike="noStrike" dirty="0" smtClean="0">
                        <a:solidFill>
                          <a:schemeClr val="dk1"/>
                        </a:solidFill>
                        <a:effectLst/>
                        <a:latin typeface="+mn-lt"/>
                      </a:endParaRPr>
                    </a:p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Testing Documentation and Sponsor Approvals</a:t>
                      </a:r>
                    </a:p>
                    <a:p>
                      <a:pPr algn="l" fontAlgn="t"/>
                      <a:endParaRPr lang="en-US" sz="1200" u="none" strike="noStrike" dirty="0" smtClean="0">
                        <a:effectLst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Review -    least</a:t>
                      </a:r>
                      <a:r>
                        <a:rPr lang="en-US" sz="12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privileges in an application</a:t>
                      </a:r>
                    </a:p>
                    <a:p>
                      <a:pPr algn="l" fontAlgn="t"/>
                      <a:endParaRPr lang="en-US" sz="12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Security Testing Documentation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u="none" strike="noStrike" dirty="0" smtClean="0">
                          <a:effectLst/>
                        </a:rPr>
                        <a:t>Change Management </a:t>
                      </a:r>
                      <a:r>
                        <a:rPr lang="fr-FR" sz="1200" u="none" strike="noStrike" dirty="0" err="1" smtClean="0">
                          <a:effectLst/>
                        </a:rPr>
                        <a:t>Approvals</a:t>
                      </a:r>
                      <a:endParaRPr lang="fr-FR" sz="12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fr-FR" sz="12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Cycle 0 Testing Documentation</a:t>
                      </a:r>
                    </a:p>
                    <a:p>
                      <a:pPr algn="l" fontAlgn="t"/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Cycle 0 Security Testing Documentation</a:t>
                      </a:r>
                    </a:p>
                    <a:p>
                      <a:pPr algn="l" fontAlgn="t"/>
                      <a:endParaRPr lang="en-US" sz="1200" b="1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fontAlgn="t"/>
                      <a:r>
                        <a:rPr kumimoji="0"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Storage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75278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 smtClean="0">
                          <a:effectLst/>
                        </a:rPr>
                        <a:t>SOx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Prioritization of Requests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Testing &amp; Documentation </a:t>
                      </a:r>
                      <a:r>
                        <a:rPr lang="en-US" sz="1200" u="none" strike="noStrike" dirty="0" smtClean="0">
                          <a:effectLst/>
                        </a:rPr>
                        <a:t>Approach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Testing </a:t>
                      </a:r>
                      <a:r>
                        <a:rPr lang="en-US" sz="1200" u="none" strike="noStrike" dirty="0" smtClean="0">
                          <a:effectLst/>
                        </a:rPr>
                        <a:t>Documentation and Sponsor Approvals</a:t>
                      </a:r>
                    </a:p>
                    <a:p>
                      <a:pPr algn="l" fontAlgn="t"/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Review – least</a:t>
                      </a:r>
                      <a:r>
                        <a:rPr lang="en-US" sz="12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privileges in an application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Security Testing Documentation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200" u="none" strike="noStrike" dirty="0" smtClean="0">
                          <a:effectLst/>
                        </a:rPr>
                        <a:t>Change Management </a:t>
                      </a:r>
                      <a:r>
                        <a:rPr lang="fr-FR" sz="1200" u="none" strike="noStrike" dirty="0" err="1" smtClean="0">
                          <a:effectLst/>
                        </a:rPr>
                        <a:t>Approvals</a:t>
                      </a:r>
                      <a:endParaRPr lang="fr-FR" sz="1200" u="none" strike="noStrike" dirty="0" smtClean="0">
                        <a:effectLst/>
                      </a:endParaRPr>
                    </a:p>
                    <a:p>
                      <a:pPr algn="l" fontAlgn="t"/>
                      <a:endParaRPr lang="fr-FR" sz="12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Cycle 0 Testing Documentation</a:t>
                      </a:r>
                    </a:p>
                    <a:p>
                      <a:pPr algn="l" fontAlgn="t"/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Cycle 0 Security Testing Documentation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l" fontAlgn="t"/>
                      <a:r>
                        <a:rPr lang="en-US" sz="1200" u="none" strike="noStrike" dirty="0" smtClean="0">
                          <a:effectLst/>
                        </a:rPr>
                        <a:t>Install Documentation</a:t>
                      </a:r>
                      <a:br>
                        <a:rPr lang="en-US" sz="1200" u="none" strike="noStrike" dirty="0" smtClean="0">
                          <a:effectLst/>
                        </a:rPr>
                      </a:b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116" marR="6116" marT="6116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18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your SDLC to define your project process and deliverables.</a:t>
            </a:r>
          </a:p>
          <a:p>
            <a:r>
              <a:rPr lang="en-US" dirty="0" smtClean="0"/>
              <a:t>Ensure those deliverables are created for each project.</a:t>
            </a:r>
          </a:p>
          <a:p>
            <a:r>
              <a:rPr lang="en-US" dirty="0" smtClean="0"/>
              <a:t>Make sure they are stored where they can be easily found when requested by auditors and examiners.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Say What You are Going to Do, </a:t>
            </a:r>
            <a:br>
              <a:rPr lang="en-US" dirty="0" smtClean="0"/>
            </a:br>
            <a:r>
              <a:rPr lang="en-US" dirty="0" smtClean="0"/>
              <a:t>and Do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7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size of </a:t>
            </a:r>
            <a:r>
              <a:rPr lang="en-US" dirty="0" smtClean="0"/>
              <a:t>Agile </a:t>
            </a:r>
            <a:r>
              <a:rPr lang="en-US" dirty="0"/>
              <a:t>may not be right for all types of projects and teams.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large longer-term projects, daily standups, release plans, iteration planning meetings, retrospectives may be required with stories and tasks located on a project board. </a:t>
            </a:r>
            <a:endParaRPr lang="en-US" dirty="0" smtClean="0"/>
          </a:p>
          <a:p>
            <a:pPr lvl="1"/>
            <a:r>
              <a:rPr lang="en-US" dirty="0" smtClean="0"/>
              <a:t>An </a:t>
            </a:r>
            <a:r>
              <a:rPr lang="en-US" dirty="0"/>
              <a:t>infrastructure team charged with installing servers, routers, and firewalls and keeping it all up and running may have an overall plan and daily standups with tasks as sticky notes on a </a:t>
            </a:r>
            <a:r>
              <a:rPr lang="en-US" dirty="0" err="1"/>
              <a:t>Kanban</a:t>
            </a:r>
            <a:r>
              <a:rPr lang="en-US" dirty="0"/>
              <a:t> board.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Size May Not Fit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9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68621"/>
              </p:ext>
            </p:extLst>
          </p:nvPr>
        </p:nvGraphicFramePr>
        <p:xfrm>
          <a:off x="85746" y="127139"/>
          <a:ext cx="8956888" cy="1540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1540503">
                <a:tc>
                  <a:txBody>
                    <a:bodyPr/>
                    <a:lstStyle/>
                    <a:p>
                      <a:pPr algn="l"/>
                      <a:r>
                        <a:rPr lang="en-US" sz="2400" u="sng" dirty="0" smtClean="0">
                          <a:solidFill>
                            <a:schemeClr val="accent6"/>
                          </a:solidFill>
                        </a:rPr>
                        <a:t>Titanium</a:t>
                      </a:r>
                      <a:r>
                        <a:rPr lang="en-US" sz="2400" u="sng" baseline="0" dirty="0" smtClean="0">
                          <a:solidFill>
                            <a:schemeClr val="accent6"/>
                          </a:solidFill>
                        </a:rPr>
                        <a:t> Sponsors</a:t>
                      </a:r>
                      <a:endParaRPr lang="en-US" sz="2400" u="sng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5" descr="AJi Softwa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1" y="574458"/>
            <a:ext cx="2869405" cy="1007480"/>
          </a:xfrm>
          <a:prstGeom prst="rect">
            <a:avLst/>
          </a:prstGeom>
        </p:spPr>
      </p:pic>
      <p:pic>
        <p:nvPicPr>
          <p:cNvPr id="7" name="Picture 6" descr="AdventureTe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620" y="173036"/>
            <a:ext cx="1558713" cy="1454799"/>
          </a:xfrm>
          <a:prstGeom prst="rect">
            <a:avLst/>
          </a:prstGeom>
        </p:spPr>
      </p:pic>
      <p:pic>
        <p:nvPicPr>
          <p:cNvPr id="8" name="Picture 7" descr="Paige Technologi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183588"/>
            <a:ext cx="2280389" cy="1444247"/>
          </a:xfrm>
          <a:prstGeom prst="rect">
            <a:avLst/>
          </a:prstGeom>
        </p:spPr>
      </p:pic>
      <p:pic>
        <p:nvPicPr>
          <p:cNvPr id="9" name="Picture 8" descr="Valore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21" y="182922"/>
            <a:ext cx="2172680" cy="144845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305103"/>
              </p:ext>
            </p:extLst>
          </p:nvPr>
        </p:nvGraphicFramePr>
        <p:xfrm>
          <a:off x="85746" y="1820653"/>
          <a:ext cx="8956888" cy="247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478505">
                <a:tc>
                  <a:txBody>
                    <a:bodyPr/>
                    <a:lstStyle/>
                    <a:p>
                      <a:r>
                        <a:rPr lang="en-US" sz="2000" u="sng" dirty="0" smtClean="0">
                          <a:solidFill>
                            <a:srgbClr val="F79646"/>
                          </a:solidFill>
                        </a:rPr>
                        <a:t>Platinum</a:t>
                      </a:r>
                      <a:r>
                        <a:rPr lang="en-US" sz="2000" u="sng" baseline="0" dirty="0" smtClean="0">
                          <a:solidFill>
                            <a:srgbClr val="F79646"/>
                          </a:solidFill>
                        </a:rPr>
                        <a:t> Sponsors</a:t>
                      </a:r>
                      <a:endParaRPr lang="en-US" sz="2000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48" y="2295319"/>
            <a:ext cx="2130693" cy="419037"/>
          </a:xfrm>
          <a:prstGeom prst="rect">
            <a:avLst/>
          </a:prstGeom>
        </p:spPr>
      </p:pic>
      <p:pic>
        <p:nvPicPr>
          <p:cNvPr id="12" name="Picture 11" descr="Balance Innovations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617" y="2330006"/>
            <a:ext cx="1209914" cy="956763"/>
          </a:xfrm>
          <a:prstGeom prst="rect">
            <a:avLst/>
          </a:prstGeom>
        </p:spPr>
      </p:pic>
      <p:pic>
        <p:nvPicPr>
          <p:cNvPr id="13" name="Picture 12" descr="DevExpres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83" y="2808388"/>
            <a:ext cx="2329697" cy="388283"/>
          </a:xfrm>
          <a:prstGeom prst="rect">
            <a:avLst/>
          </a:prstGeom>
        </p:spPr>
      </p:pic>
      <p:pic>
        <p:nvPicPr>
          <p:cNvPr id="14" name="Picture 13" descr="DST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07" y="1909763"/>
            <a:ext cx="1239523" cy="1115571"/>
          </a:xfrm>
          <a:prstGeom prst="rect">
            <a:avLst/>
          </a:prstGeom>
        </p:spPr>
      </p:pic>
      <p:pic>
        <p:nvPicPr>
          <p:cNvPr id="15" name="Picture 14" descr="Epiq Systems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6" y="2024013"/>
            <a:ext cx="1655306" cy="728335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94" y="3215130"/>
            <a:ext cx="2284193" cy="541680"/>
          </a:xfrm>
          <a:prstGeom prst="rect">
            <a:avLst/>
          </a:prstGeom>
        </p:spPr>
      </p:pic>
      <p:pic>
        <p:nvPicPr>
          <p:cNvPr id="17" name="Picture 16" descr="Kauffman Labs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534" y="3626366"/>
            <a:ext cx="2249973" cy="464994"/>
          </a:xfrm>
          <a:prstGeom prst="rect">
            <a:avLst/>
          </a:prstGeom>
        </p:spPr>
      </p:pic>
      <p:pic>
        <p:nvPicPr>
          <p:cNvPr id="18" name="Picture 17" descr="OReill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99" y="3643066"/>
            <a:ext cx="1620339" cy="448294"/>
          </a:xfrm>
          <a:prstGeom prst="rect">
            <a:avLst/>
          </a:prstGeom>
        </p:spPr>
      </p:pic>
      <p:pic>
        <p:nvPicPr>
          <p:cNvPr id="19" name="Picture 18" descr="Sprint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1894463"/>
            <a:ext cx="1791274" cy="779409"/>
          </a:xfrm>
          <a:prstGeom prst="rect">
            <a:avLst/>
          </a:prstGeom>
        </p:spPr>
      </p:pic>
      <p:pic>
        <p:nvPicPr>
          <p:cNvPr id="20" name="Picture 19" descr="Freightquot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16" y="3410154"/>
            <a:ext cx="1610961" cy="681206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53954"/>
              </p:ext>
            </p:extLst>
          </p:nvPr>
        </p:nvGraphicFramePr>
        <p:xfrm>
          <a:off x="85746" y="4498053"/>
          <a:ext cx="8956888" cy="221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/>
              </a:tblGrid>
              <a:tr h="2218428">
                <a:tc>
                  <a:txBody>
                    <a:bodyPr/>
                    <a:lstStyle/>
                    <a:p>
                      <a:r>
                        <a:rPr lang="en-US" u="sng" dirty="0" smtClean="0">
                          <a:solidFill>
                            <a:srgbClr val="F79646"/>
                          </a:solidFill>
                        </a:rPr>
                        <a:t>Gold Sponsors</a:t>
                      </a:r>
                      <a:endParaRPr lang="en-US" u="sng" dirty="0">
                        <a:solidFill>
                          <a:srgbClr val="F7964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2" name="Picture 21" descr="Advantage Tech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92" y="4605224"/>
            <a:ext cx="1569826" cy="514903"/>
          </a:xfrm>
          <a:prstGeom prst="rect">
            <a:avLst/>
          </a:prstGeom>
        </p:spPr>
      </p:pic>
      <p:pic>
        <p:nvPicPr>
          <p:cNvPr id="23" name="Picture 22" descr="Bradford and Galt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527" y="4605224"/>
            <a:ext cx="861694" cy="590876"/>
          </a:xfrm>
          <a:prstGeom prst="rect">
            <a:avLst/>
          </a:prstGeom>
        </p:spPr>
      </p:pic>
      <p:pic>
        <p:nvPicPr>
          <p:cNvPr id="24" name="Picture 23" descr="Centriq Training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642" y="4613162"/>
            <a:ext cx="1216306" cy="514903"/>
          </a:xfrm>
          <a:prstGeom prst="rect">
            <a:avLst/>
          </a:prstGeom>
        </p:spPr>
      </p:pic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78" y="4613163"/>
            <a:ext cx="1587892" cy="431000"/>
          </a:xfrm>
          <a:prstGeom prst="rect">
            <a:avLst/>
          </a:prstGeom>
        </p:spPr>
      </p:pic>
      <p:pic>
        <p:nvPicPr>
          <p:cNvPr id="26" name="Picture 25" descr="ComponentOn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57" y="4944478"/>
            <a:ext cx="709880" cy="624694"/>
          </a:xfrm>
          <a:prstGeom prst="rect">
            <a:avLst/>
          </a:prstGeom>
        </p:spPr>
      </p:pic>
      <p:pic>
        <p:nvPicPr>
          <p:cNvPr id="28" name="Picture 27" descr="DSI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95" y="5128273"/>
            <a:ext cx="1209501" cy="393171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440" y="5311926"/>
            <a:ext cx="1496173" cy="406104"/>
          </a:xfrm>
          <a:prstGeom prst="rect">
            <a:avLst/>
          </a:prstGeom>
        </p:spPr>
      </p:pic>
      <p:pic>
        <p:nvPicPr>
          <p:cNvPr id="30" name="Picture 29" descr="JetBrains.png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0" y="5324859"/>
            <a:ext cx="1034660" cy="393171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26" y="4613163"/>
            <a:ext cx="1259866" cy="455952"/>
          </a:xfrm>
          <a:prstGeom prst="rect">
            <a:avLst/>
          </a:prstGeom>
        </p:spPr>
      </p:pic>
      <p:pic>
        <p:nvPicPr>
          <p:cNvPr id="32" name="Picture 31" descr="KU Edwards Campus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15" y="5828078"/>
            <a:ext cx="842725" cy="674180"/>
          </a:xfrm>
          <a:prstGeom prst="rect">
            <a:avLst/>
          </a:prstGeom>
        </p:spPr>
      </p:pic>
      <p:pic>
        <p:nvPicPr>
          <p:cNvPr id="33" name="Picture 32" descr="LRS Consulting Services.png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01" y="5196100"/>
            <a:ext cx="1066338" cy="355446"/>
          </a:xfrm>
          <a:prstGeom prst="rect">
            <a:avLst/>
          </a:prstGeom>
        </p:spPr>
      </p:pic>
      <p:pic>
        <p:nvPicPr>
          <p:cNvPr id="34" name="Picture 33" descr="Microsoft.png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365" y="5311926"/>
            <a:ext cx="1417795" cy="320017"/>
          </a:xfrm>
          <a:prstGeom prst="rect">
            <a:avLst/>
          </a:prstGeom>
        </p:spPr>
      </p:pic>
      <p:pic>
        <p:nvPicPr>
          <p:cNvPr id="35" name="Picture 34" descr="Multi Service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85" y="5706863"/>
            <a:ext cx="2455713" cy="329767"/>
          </a:xfrm>
          <a:prstGeom prst="rect">
            <a:avLst/>
          </a:prstGeom>
        </p:spPr>
      </p:pic>
      <p:pic>
        <p:nvPicPr>
          <p:cNvPr id="36" name="Picture 35" descr="Netchemia.png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02" y="5873975"/>
            <a:ext cx="1594781" cy="346295"/>
          </a:xfrm>
          <a:prstGeom prst="rect">
            <a:avLst/>
          </a:prstGeom>
        </p:spPr>
      </p:pic>
      <p:pic>
        <p:nvPicPr>
          <p:cNvPr id="37" name="Picture 36" descr="Oakwood Systems.png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90" y="5790484"/>
            <a:ext cx="1587687" cy="399190"/>
          </a:xfrm>
          <a:prstGeom prst="rect">
            <a:avLst/>
          </a:prstGeom>
        </p:spPr>
      </p:pic>
      <p:pic>
        <p:nvPicPr>
          <p:cNvPr id="38" name="Picture 37" descr="Perceptive Software.png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473" y="6189672"/>
            <a:ext cx="1811996" cy="327885"/>
          </a:xfrm>
          <a:prstGeom prst="rect">
            <a:avLst/>
          </a:prstGeom>
        </p:spPr>
      </p:pic>
      <p:pic>
        <p:nvPicPr>
          <p:cNvPr id="39" name="Picture 38" descr="Stackify.png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142" y="5790484"/>
            <a:ext cx="1120237" cy="374479"/>
          </a:xfrm>
          <a:prstGeom prst="rect">
            <a:avLst/>
          </a:prstGeom>
        </p:spPr>
      </p:pic>
      <p:pic>
        <p:nvPicPr>
          <p:cNvPr id="40" name="Picture 39" descr="TEKSystems.png"/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22" y="6255404"/>
            <a:ext cx="1347952" cy="365873"/>
          </a:xfrm>
          <a:prstGeom prst="rect">
            <a:avLst/>
          </a:prstGeom>
        </p:spPr>
      </p:pic>
      <p:pic>
        <p:nvPicPr>
          <p:cNvPr id="41" name="Picture 40" descr="Twilio.png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233" y="6241431"/>
            <a:ext cx="1315837" cy="439866"/>
          </a:xfrm>
          <a:prstGeom prst="rect">
            <a:avLst/>
          </a:prstGeom>
        </p:spPr>
      </p:pic>
      <p:pic>
        <p:nvPicPr>
          <p:cNvPr id="42" name="Picture 41" descr="UnitedLex.png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507" y="6255406"/>
            <a:ext cx="1315837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adding different Service Levels, with increasing types of deliverables, based on project characteristics.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instance, a </a:t>
            </a:r>
            <a:r>
              <a:rPr lang="en-US" dirty="0" smtClean="0"/>
              <a:t>year long </a:t>
            </a:r>
            <a:r>
              <a:rPr lang="en-US" dirty="0"/>
              <a:t>project with a larger project team should have far more controls and deliverables than a 1 week project with one developer. </a:t>
            </a:r>
            <a:endParaRPr lang="en-US" dirty="0" smtClean="0"/>
          </a:p>
          <a:p>
            <a:r>
              <a:rPr lang="en-US" dirty="0" smtClean="0"/>
              <a:t>Don’t </a:t>
            </a:r>
            <a:r>
              <a:rPr lang="en-US" dirty="0"/>
              <a:t>have an overwhelming number of deliverables so it takes longer to do paperwork or document than it does to do the project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Want to learn more? Stay for my next session!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Using Service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Identify SOX controls up-front during the early stages of project planning.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creating test scripts, explicitly identify the SOX controls that need to be tested. </a:t>
            </a:r>
            <a:endParaRPr lang="en-US" dirty="0" smtClean="0"/>
          </a:p>
          <a:p>
            <a:r>
              <a:rPr lang="en-US" dirty="0" smtClean="0"/>
              <a:t>After </a:t>
            </a:r>
            <a:r>
              <a:rPr lang="en-US" dirty="0"/>
              <a:t>testing, explicitly document that those controls were tested. This doesn’t mean provide pages of documentation; identify what you are testing, test it, and document that you tested it. A test scenario can be documented with a simple “pass” or “fail”.  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During a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4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Stay </a:t>
            </a:r>
            <a:r>
              <a:rPr lang="en-US" dirty="0"/>
              <a:t>tool-agnostic. Don’t tie yourself to specific tools when documenting your processes. Keep development environments, bug tracking software, testing tools, etc. out of the documentation.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it Simple!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It’s rare that you know exactly what the regulation states until right before it’s supposed to be implemented</a:t>
            </a:r>
          </a:p>
          <a:p>
            <a:r>
              <a:rPr lang="en-US" dirty="0" smtClean="0"/>
              <a:t>Use time once you know about the </a:t>
            </a:r>
            <a:r>
              <a:rPr lang="en-US" dirty="0" err="1" smtClean="0"/>
              <a:t>reg</a:t>
            </a:r>
            <a:r>
              <a:rPr lang="en-US" dirty="0" smtClean="0"/>
              <a:t> until you know exactly what it states to:</a:t>
            </a:r>
          </a:p>
          <a:p>
            <a:pPr lvl="1"/>
            <a:r>
              <a:rPr lang="en-US" dirty="0" smtClean="0"/>
              <a:t>Research what it means</a:t>
            </a:r>
          </a:p>
          <a:p>
            <a:pPr lvl="1"/>
            <a:r>
              <a:rPr lang="en-US" dirty="0" smtClean="0"/>
              <a:t>Talk with regulators to understand it’s impacts, if possible</a:t>
            </a:r>
          </a:p>
          <a:p>
            <a:pPr lvl="1"/>
            <a:r>
              <a:rPr lang="en-US" dirty="0" smtClean="0"/>
              <a:t>Identify applications that need changed/created to implement the regulation</a:t>
            </a:r>
          </a:p>
          <a:p>
            <a:pPr lvl="1"/>
            <a:r>
              <a:rPr lang="en-US" dirty="0" smtClean="0"/>
              <a:t>Work with the product owner(s) to identify highest risks and value, prioritize work that you can upfront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Agile helps you be flexible to make adjustments once you get the final ruling, regulations, etc.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regulatory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41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SDLC should guide your deliverables. Keep it updated and “fresh”. Consider updating it and training your team members annually.</a:t>
            </a:r>
          </a:p>
          <a:p>
            <a:r>
              <a:rPr lang="en-US" dirty="0" smtClean="0"/>
              <a:t>Focus </a:t>
            </a:r>
            <a:r>
              <a:rPr lang="en-US" dirty="0"/>
              <a:t>on deliverables that prove the controls have been tested.</a:t>
            </a:r>
          </a:p>
          <a:p>
            <a:r>
              <a:rPr lang="en-US" dirty="0" smtClean="0"/>
              <a:t>Don’t overdo it on deliverables. Keep it as simple as possible. </a:t>
            </a:r>
          </a:p>
          <a:p>
            <a:r>
              <a:rPr lang="en-US" dirty="0" smtClean="0"/>
              <a:t>Work to educate auditors, examiners, etc. on what Agile means.</a:t>
            </a:r>
          </a:p>
          <a:p>
            <a:r>
              <a:rPr lang="en-US" dirty="0" smtClean="0"/>
              <a:t>When possible, include them early in the development of your process.</a:t>
            </a:r>
          </a:p>
          <a:p>
            <a:r>
              <a:rPr lang="en-US" dirty="0" smtClean="0"/>
              <a:t>Say what you are going to do…and do it! Then make sure it’s saved and easy to find when asked.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9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Twitter: </a:t>
            </a:r>
            <a:r>
              <a:rPr lang="en-US" dirty="0" err="1"/>
              <a:t>TamiLFlowers</a:t>
            </a:r>
            <a:endParaRPr lang="en-US" dirty="0"/>
          </a:p>
          <a:p>
            <a:r>
              <a:rPr lang="en-US" dirty="0"/>
              <a:t>LinkedIn: Tami Flowers</a:t>
            </a:r>
          </a:p>
          <a:p>
            <a:r>
              <a:rPr lang="en-US" smtClean="0"/>
              <a:t>Slideshare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www.slideshare.net</a:t>
            </a:r>
            <a:r>
              <a:rPr lang="en-US" dirty="0"/>
              <a:t>\tamiflowers</a:t>
            </a:r>
          </a:p>
          <a:p>
            <a:endParaRPr lang="en-US" dirty="0"/>
          </a:p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worked for a company with these words in it’s name: </a:t>
            </a:r>
          </a:p>
          <a:p>
            <a:pPr lvl="1"/>
            <a:r>
              <a:rPr lang="en-US" dirty="0" smtClean="0"/>
              <a:t>Federal</a:t>
            </a:r>
          </a:p>
          <a:p>
            <a:pPr lvl="1"/>
            <a:r>
              <a:rPr lang="en-US" dirty="0" smtClean="0"/>
              <a:t>Home Loan</a:t>
            </a:r>
          </a:p>
          <a:p>
            <a:pPr lvl="1"/>
            <a:r>
              <a:rPr lang="en-US" dirty="0" smtClean="0"/>
              <a:t>Bank</a:t>
            </a:r>
          </a:p>
          <a:p>
            <a:r>
              <a:rPr lang="en-US" dirty="0" smtClean="0"/>
              <a:t>That meant we had to consider</a:t>
            </a:r>
          </a:p>
          <a:p>
            <a:pPr lvl="1"/>
            <a:r>
              <a:rPr lang="en-US" dirty="0" smtClean="0"/>
              <a:t>Sarbanes Oxley Act (</a:t>
            </a:r>
            <a:r>
              <a:rPr lang="en-US" dirty="0" err="1" smtClean="0"/>
              <a:t>SOx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COBIT </a:t>
            </a:r>
          </a:p>
          <a:p>
            <a:r>
              <a:rPr lang="en-US" dirty="0" smtClean="0"/>
              <a:t>= internal auditors, external auditors, internal risk management group, examiners</a:t>
            </a:r>
          </a:p>
          <a:p>
            <a:r>
              <a:rPr lang="en-US" dirty="0" smtClean="0"/>
              <a:t>= 6-9 months a year of being audited or examined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Highly Regulated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did some of these regulations come about?</a:t>
            </a:r>
          </a:p>
          <a:p>
            <a:r>
              <a:rPr lang="en-US" dirty="0" smtClean="0"/>
              <a:t>What do COBIT and </a:t>
            </a:r>
            <a:r>
              <a:rPr lang="en-US" dirty="0" err="1" smtClean="0"/>
              <a:t>SOx</a:t>
            </a:r>
            <a:r>
              <a:rPr lang="en-US" dirty="0" smtClean="0"/>
              <a:t> say?</a:t>
            </a:r>
          </a:p>
          <a:p>
            <a:r>
              <a:rPr lang="en-US" dirty="0" smtClean="0"/>
              <a:t>Ok, so what does that mean?</a:t>
            </a:r>
          </a:p>
          <a:p>
            <a:r>
              <a:rPr lang="en-US" dirty="0" smtClean="0"/>
              <a:t>Where to start</a:t>
            </a:r>
          </a:p>
          <a:p>
            <a:r>
              <a:rPr lang="en-US" dirty="0" smtClean="0"/>
              <a:t>What to do on a project</a:t>
            </a:r>
          </a:p>
          <a:p>
            <a:r>
              <a:rPr lang="en-US" dirty="0" smtClean="0"/>
              <a:t>Tips and lessons learned</a:t>
            </a:r>
          </a:p>
          <a:p>
            <a:r>
              <a:rPr lang="en-US" dirty="0" smtClean="0"/>
              <a:t>Implementing new or changed regulations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4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friends at </a:t>
            </a:r>
            <a:r>
              <a:rPr lang="en-US" dirty="0" err="1" smtClean="0"/>
              <a:t>wikipedia</a:t>
            </a:r>
            <a:r>
              <a:rPr lang="en-US" dirty="0" smtClean="0"/>
              <a:t> say: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regulation</a:t>
            </a:r>
            <a:r>
              <a:rPr lang="en-US" dirty="0"/>
              <a:t> is a rule or law designed to control or govern conduct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/>
            <a:r>
              <a:rPr lang="en-US" dirty="0"/>
              <a:t>Regulation creates, limits, constrains a right, creates or limits a duty, or allocates a responsibility.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8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industries and businesses have regulations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3505200" cy="49530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191000" y="1676400"/>
            <a:ext cx="3429000" cy="46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7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its bankruptcy on December 2, 2001, Enron employed approximately 20,000 staff and was one of the world's major </a:t>
            </a:r>
            <a:r>
              <a:rPr lang="en-US" dirty="0">
                <a:hlinkClick r:id="rId2" tooltip="Electricity"/>
              </a:rPr>
              <a:t>electricity</a:t>
            </a:r>
            <a:r>
              <a:rPr lang="en-US" dirty="0"/>
              <a:t>, </a:t>
            </a:r>
            <a:r>
              <a:rPr lang="en-US" dirty="0">
                <a:hlinkClick r:id="rId3" tooltip="Natural gas"/>
              </a:rPr>
              <a:t>natural gas</a:t>
            </a:r>
            <a:r>
              <a:rPr lang="en-US" dirty="0"/>
              <a:t>, communications, and </a:t>
            </a:r>
            <a:r>
              <a:rPr lang="en-US" dirty="0">
                <a:hlinkClick r:id="rId4" tooltip="Pulp and paper industry"/>
              </a:rPr>
              <a:t>pulp and </a:t>
            </a:r>
            <a:r>
              <a:rPr lang="en-US" dirty="0" smtClean="0">
                <a:hlinkClick r:id="rId4" tooltip="Pulp and paper industry"/>
              </a:rPr>
              <a:t>paper</a:t>
            </a:r>
            <a:r>
              <a:rPr lang="en-US" dirty="0" smtClean="0"/>
              <a:t> companies</a:t>
            </a:r>
            <a:r>
              <a:rPr lang="en-US" dirty="0"/>
              <a:t>, with claimed revenues of nearly $101 billion during 2000</a:t>
            </a:r>
            <a:r>
              <a:rPr lang="en-US" dirty="0" smtClean="0"/>
              <a:t>.</a:t>
            </a:r>
            <a:r>
              <a:rPr lang="en-US" dirty="0"/>
              <a:t> </a:t>
            </a:r>
            <a:r>
              <a:rPr lang="en-US" i="1" dirty="0">
                <a:hlinkClick r:id="rId5" tooltip="Fortune (magazine)"/>
              </a:rPr>
              <a:t>Fortune</a:t>
            </a:r>
            <a:r>
              <a:rPr lang="en-US" dirty="0"/>
              <a:t> named Enron "America's Most Innovative Company" for six consecutive years</a:t>
            </a:r>
            <a:r>
              <a:rPr lang="en-US" dirty="0" smtClean="0"/>
              <a:t>.</a:t>
            </a:r>
          </a:p>
          <a:p>
            <a:r>
              <a:rPr lang="en-US" dirty="0"/>
              <a:t>At the end of 2001, it was revealed that its reported financial condition was sustained substantially by an institutionalized, systematic, and creatively planned </a:t>
            </a:r>
            <a:r>
              <a:rPr lang="en-US" dirty="0">
                <a:hlinkClick r:id="rId6" tooltip="Accounting scandals"/>
              </a:rPr>
              <a:t>accounting </a:t>
            </a:r>
            <a:r>
              <a:rPr lang="en-US" dirty="0" smtClean="0">
                <a:hlinkClick r:id="rId6" tooltip="Accounting scandals"/>
              </a:rPr>
              <a:t>fraud</a:t>
            </a:r>
            <a:r>
              <a:rPr lang="en-US" dirty="0" smtClean="0"/>
              <a:t>.</a:t>
            </a:r>
          </a:p>
          <a:p>
            <a:r>
              <a:rPr lang="en-US" dirty="0"/>
              <a:t>The scandal also brought into question the accounting practices and activities of many corporations in the United States and was a factor in the creation of the </a:t>
            </a:r>
            <a:r>
              <a:rPr lang="en-US" dirty="0">
                <a:hlinkClick r:id="rId7" tooltip="Sarbanes–Oxley Act"/>
              </a:rPr>
              <a:t>Sarbanes–Oxley Act</a:t>
            </a:r>
            <a:r>
              <a:rPr lang="en-US" dirty="0"/>
              <a:t> of 2002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Arthur Anderson was dissolved, shareholders lost, employees lost their jobs and retirements.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55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SOx</a:t>
            </a:r>
            <a:endParaRPr lang="en-US" dirty="0" smtClean="0"/>
          </a:p>
          <a:p>
            <a:pPr lvl="1"/>
            <a:r>
              <a:rPr lang="en-US" dirty="0" smtClean="0"/>
              <a:t>Sarbanes-Oxley; Senator Paul Sarbanes and Rep Michael Oxley</a:t>
            </a:r>
          </a:p>
          <a:p>
            <a:pPr lvl="1"/>
            <a:r>
              <a:rPr lang="en-US" dirty="0" smtClean="0"/>
              <a:t>Aka “Public Company Accounting Reform and Investor Protection Act”</a:t>
            </a:r>
            <a:endParaRPr lang="en-US" dirty="0"/>
          </a:p>
          <a:p>
            <a:pPr lvl="1"/>
            <a:r>
              <a:rPr lang="en-US" dirty="0" smtClean="0"/>
              <a:t>Thank you Enron, Tyco, and WorldCom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ontains </a:t>
            </a:r>
            <a:r>
              <a:rPr lang="en-US" dirty="0"/>
              <a:t>11 titles, or sections, ranging from additional corporate board responsibilities to criminal penalties, and requires the </a:t>
            </a:r>
            <a:r>
              <a:rPr lang="en-US" dirty="0">
                <a:hlinkClick r:id="rId2" tooltip="United States Securities and Exchange Commission"/>
              </a:rPr>
              <a:t>Securities and Exchange Commission</a:t>
            </a:r>
            <a:r>
              <a:rPr lang="en-US" dirty="0"/>
              <a:t>(SEC) to implement rulings on requirements to comply with the law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Controls, assessment of internal controls, disclosures in reports, audits, etc.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Controls around anything that impacts what goes onto a financial statement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sOx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2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 units</a:t>
            </a:r>
          </a:p>
          <a:p>
            <a:pPr lvl="1"/>
            <a:r>
              <a:rPr lang="en-US" dirty="0" smtClean="0"/>
              <a:t>Any business department that impacts financial statements</a:t>
            </a:r>
          </a:p>
          <a:p>
            <a:pPr lvl="2"/>
            <a:r>
              <a:rPr lang="en-US" dirty="0" smtClean="0"/>
              <a:t>Accounting</a:t>
            </a:r>
          </a:p>
          <a:p>
            <a:pPr lvl="2"/>
            <a:r>
              <a:rPr lang="en-US" dirty="0" smtClean="0"/>
              <a:t>Finance</a:t>
            </a:r>
          </a:p>
          <a:p>
            <a:pPr lvl="2"/>
            <a:r>
              <a:rPr lang="en-US" dirty="0" smtClean="0"/>
              <a:t>HR (executive compensation, etc.)</a:t>
            </a:r>
          </a:p>
          <a:p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IT general controls</a:t>
            </a:r>
          </a:p>
          <a:p>
            <a:pPr lvl="1"/>
            <a:r>
              <a:rPr lang="en-US" dirty="0" smtClean="0"/>
              <a:t>IT application controls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controls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198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280</TotalTime>
  <Words>1351</Words>
  <Application>Microsoft Office PowerPoint</Application>
  <PresentationFormat>On-screen Show (4:3)</PresentationFormat>
  <Paragraphs>188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Grid</vt:lpstr>
      <vt:lpstr> Agile in a Highly  Regulated Organization </vt:lpstr>
      <vt:lpstr>PowerPoint Presentation</vt:lpstr>
      <vt:lpstr>Highly Regulated Environment</vt:lpstr>
      <vt:lpstr>Today’s Discussion</vt:lpstr>
      <vt:lpstr>regulation</vt:lpstr>
      <vt:lpstr>Most industries and businesses have regulations</vt:lpstr>
      <vt:lpstr>enron</vt:lpstr>
      <vt:lpstr>What is sOx?</vt:lpstr>
      <vt:lpstr>Types of controls</vt:lpstr>
      <vt:lpstr>It controls</vt:lpstr>
      <vt:lpstr>cobit</vt:lpstr>
      <vt:lpstr>PowerPoint Presentation</vt:lpstr>
      <vt:lpstr>IT Governance Institute</vt:lpstr>
      <vt:lpstr>Things to consider from the IT Governance Institute</vt:lpstr>
      <vt:lpstr>What Does this Mean?</vt:lpstr>
      <vt:lpstr>Project Lifecycle</vt:lpstr>
      <vt:lpstr>Map Controls to Project Lifecycle</vt:lpstr>
      <vt:lpstr>Say What You are Going to Do,  and Do It</vt:lpstr>
      <vt:lpstr>One Size May Not Fit All</vt:lpstr>
      <vt:lpstr>Consider Using Service Levels</vt:lpstr>
      <vt:lpstr>During a Project</vt:lpstr>
      <vt:lpstr>Keep it Simple!</vt:lpstr>
      <vt:lpstr>Implementing regulatory changes</vt:lpstr>
      <vt:lpstr>Lessons Learned</vt:lpstr>
      <vt:lpstr>Me</vt:lpstr>
    </vt:vector>
  </TitlesOfParts>
  <Company>Three28 Solutions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in a Highly Regulated Organization</dc:title>
  <dc:creator>Tami L Flowers</dc:creator>
  <cp:lastModifiedBy>Tami Flowers</cp:lastModifiedBy>
  <cp:revision>68</cp:revision>
  <dcterms:created xsi:type="dcterms:W3CDTF">2013-04-11T00:39:34Z</dcterms:created>
  <dcterms:modified xsi:type="dcterms:W3CDTF">2014-07-18T14:05:45Z</dcterms:modified>
</cp:coreProperties>
</file>