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2"/>
  </p:notesMasterIdLst>
  <p:sldIdLst>
    <p:sldId id="256" r:id="rId2"/>
    <p:sldId id="288" r:id="rId3"/>
    <p:sldId id="257" r:id="rId4"/>
    <p:sldId id="266" r:id="rId5"/>
    <p:sldId id="260" r:id="rId6"/>
    <p:sldId id="279" r:id="rId7"/>
    <p:sldId id="281" r:id="rId8"/>
    <p:sldId id="282" r:id="rId9"/>
    <p:sldId id="277" r:id="rId10"/>
    <p:sldId id="283" r:id="rId11"/>
    <p:sldId id="269" r:id="rId12"/>
    <p:sldId id="275" r:id="rId13"/>
    <p:sldId id="273" r:id="rId14"/>
    <p:sldId id="276" r:id="rId15"/>
    <p:sldId id="287" r:id="rId16"/>
    <p:sldId id="274" r:id="rId17"/>
    <p:sldId id="284" r:id="rId18"/>
    <p:sldId id="285" r:id="rId19"/>
    <p:sldId id="286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060BF-80C2-47FA-A1F5-183DFDA8A87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BF1561C-C957-49F5-A4A0-2AC76C43C8B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Feasibility</a:t>
          </a:r>
          <a:endParaRPr lang="en-US" dirty="0"/>
        </a:p>
      </dgm:t>
    </dgm:pt>
    <dgm:pt modelId="{5717CF1E-E290-4B65-8209-E1762441D19E}" type="parTrans" cxnId="{314D2020-8341-423C-AE4E-E95A6EEA413C}">
      <dgm:prSet/>
      <dgm:spPr/>
      <dgm:t>
        <a:bodyPr/>
        <a:lstStyle/>
        <a:p>
          <a:endParaRPr lang="en-US"/>
        </a:p>
      </dgm:t>
    </dgm:pt>
    <dgm:pt modelId="{71A36986-7525-4196-9E0F-1D4C222235AA}" type="sibTrans" cxnId="{314D2020-8341-423C-AE4E-E95A6EEA413C}">
      <dgm:prSet/>
      <dgm:spPr/>
      <dgm:t>
        <a:bodyPr/>
        <a:lstStyle/>
        <a:p>
          <a:endParaRPr lang="en-US"/>
        </a:p>
      </dgm:t>
    </dgm:pt>
    <dgm:pt modelId="{19B237C8-12B2-4F18-ACF9-44088943688F}">
      <dgm:prSet phldrT="[Text]"/>
      <dgm:spPr/>
      <dgm:t>
        <a:bodyPr/>
        <a:lstStyle/>
        <a:p>
          <a:r>
            <a:rPr lang="en-US" dirty="0" smtClean="0"/>
            <a:t>Release Planning</a:t>
          </a:r>
          <a:endParaRPr lang="en-US" dirty="0"/>
        </a:p>
      </dgm:t>
    </dgm:pt>
    <dgm:pt modelId="{FB6D3E7A-6100-45A9-AACA-27F59125BC03}" type="parTrans" cxnId="{45ED09F5-686A-4AF7-B2BF-732CD7894698}">
      <dgm:prSet/>
      <dgm:spPr/>
      <dgm:t>
        <a:bodyPr/>
        <a:lstStyle/>
        <a:p>
          <a:endParaRPr lang="en-US"/>
        </a:p>
      </dgm:t>
    </dgm:pt>
    <dgm:pt modelId="{7405B926-B3ED-4B92-95BB-E55AA7921F76}" type="sibTrans" cxnId="{45ED09F5-686A-4AF7-B2BF-732CD7894698}">
      <dgm:prSet/>
      <dgm:spPr/>
      <dgm:t>
        <a:bodyPr/>
        <a:lstStyle/>
        <a:p>
          <a:endParaRPr lang="en-US"/>
        </a:p>
      </dgm:t>
    </dgm:pt>
    <dgm:pt modelId="{2D07BA43-A407-4560-851D-2EFC8CBD4C0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Iterate</a:t>
          </a:r>
          <a:endParaRPr lang="en-US" dirty="0"/>
        </a:p>
      </dgm:t>
    </dgm:pt>
    <dgm:pt modelId="{37D3CAA3-A555-4DA5-B225-335D080E542B}" type="parTrans" cxnId="{4F75B415-C4B1-45A8-8637-7A5AAD275BE4}">
      <dgm:prSet/>
      <dgm:spPr/>
      <dgm:t>
        <a:bodyPr/>
        <a:lstStyle/>
        <a:p>
          <a:endParaRPr lang="en-US"/>
        </a:p>
      </dgm:t>
    </dgm:pt>
    <dgm:pt modelId="{2EE260FD-1917-4826-AB66-29C2CA7123BF}" type="sibTrans" cxnId="{4F75B415-C4B1-45A8-8637-7A5AAD275BE4}">
      <dgm:prSet/>
      <dgm:spPr/>
      <dgm:t>
        <a:bodyPr/>
        <a:lstStyle/>
        <a:p>
          <a:endParaRPr lang="en-US"/>
        </a:p>
      </dgm:t>
    </dgm:pt>
    <dgm:pt modelId="{B5ADB124-6123-4B00-911D-1B469E97B35D}">
      <dgm:prSet phldrT="[Text]"/>
      <dgm:spPr/>
      <dgm:t>
        <a:bodyPr/>
        <a:lstStyle/>
        <a:p>
          <a:r>
            <a:rPr lang="en-US" dirty="0" smtClean="0"/>
            <a:t>Close Out</a:t>
          </a:r>
          <a:endParaRPr lang="en-US" dirty="0"/>
        </a:p>
      </dgm:t>
    </dgm:pt>
    <dgm:pt modelId="{CC5E0712-739F-44B2-A1BE-4A546C196B22}" type="parTrans" cxnId="{8B6A3046-2E64-413C-B009-D92ABFAB4F65}">
      <dgm:prSet/>
      <dgm:spPr/>
      <dgm:t>
        <a:bodyPr/>
        <a:lstStyle/>
        <a:p>
          <a:endParaRPr lang="en-US"/>
        </a:p>
      </dgm:t>
    </dgm:pt>
    <dgm:pt modelId="{9996DE4A-F40E-40F6-8E03-15C75505466A}" type="sibTrans" cxnId="{8B6A3046-2E64-413C-B009-D92ABFAB4F65}">
      <dgm:prSet/>
      <dgm:spPr/>
      <dgm:t>
        <a:bodyPr/>
        <a:lstStyle/>
        <a:p>
          <a:endParaRPr lang="en-US"/>
        </a:p>
      </dgm:t>
    </dgm:pt>
    <dgm:pt modelId="{5B7D16C6-6AE5-4732-8755-BF217B254D7E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C8DEC64-3D1C-485C-B5F2-7718E41B1B2A}" type="parTrans" cxnId="{AC675492-7493-475A-951E-10731621486C}">
      <dgm:prSet/>
      <dgm:spPr/>
      <dgm:t>
        <a:bodyPr/>
        <a:lstStyle/>
        <a:p>
          <a:endParaRPr lang="en-US"/>
        </a:p>
      </dgm:t>
    </dgm:pt>
    <dgm:pt modelId="{F8DB130F-B130-479E-A97B-C9C5AD1EB5C2}" type="sibTrans" cxnId="{AC675492-7493-475A-951E-10731621486C}">
      <dgm:prSet/>
      <dgm:spPr/>
      <dgm:t>
        <a:bodyPr/>
        <a:lstStyle/>
        <a:p>
          <a:endParaRPr lang="en-US"/>
        </a:p>
      </dgm:t>
    </dgm:pt>
    <dgm:pt modelId="{C56DCF74-5C4D-4578-872C-99BFF88F9B86}" type="pres">
      <dgm:prSet presAssocID="{75D060BF-80C2-47FA-A1F5-183DFDA8A877}" presName="Name0" presStyleCnt="0">
        <dgm:presLayoutVars>
          <dgm:dir/>
          <dgm:animLvl val="lvl"/>
          <dgm:resizeHandles val="exact"/>
        </dgm:presLayoutVars>
      </dgm:prSet>
      <dgm:spPr/>
    </dgm:pt>
    <dgm:pt modelId="{AF0E2680-210A-4709-ACC4-5068B5B68860}" type="pres">
      <dgm:prSet presAssocID="{4BF1561C-C957-49F5-A4A0-2AC76C43C8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1E45A-98CB-4707-BEAB-0EFDB76CE6D6}" type="pres">
      <dgm:prSet presAssocID="{71A36986-7525-4196-9E0F-1D4C222235AA}" presName="parTxOnlySpace" presStyleCnt="0"/>
      <dgm:spPr/>
    </dgm:pt>
    <dgm:pt modelId="{12F3F929-0CF6-40B1-A74E-3410D5BB05C6}" type="pres">
      <dgm:prSet presAssocID="{5B7D16C6-6AE5-4732-8755-BF217B254D7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F0FBF-67A4-411A-9437-1F4FED0E9947}" type="pres">
      <dgm:prSet presAssocID="{F8DB130F-B130-479E-A97B-C9C5AD1EB5C2}" presName="parTxOnlySpace" presStyleCnt="0"/>
      <dgm:spPr/>
    </dgm:pt>
    <dgm:pt modelId="{DE87957D-08FF-4C05-8546-CB39A9BB18EE}" type="pres">
      <dgm:prSet presAssocID="{19B237C8-12B2-4F18-ACF9-44088943688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0082F-216E-4C01-B591-305EE53EFFEB}" type="pres">
      <dgm:prSet presAssocID="{7405B926-B3ED-4B92-95BB-E55AA7921F76}" presName="parTxOnlySpace" presStyleCnt="0"/>
      <dgm:spPr/>
    </dgm:pt>
    <dgm:pt modelId="{E3D371AB-3B4C-4D47-AFBE-56F7509C1E14}" type="pres">
      <dgm:prSet presAssocID="{2D07BA43-A407-4560-851D-2EFC8CBD4C0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D2AF3-099C-4529-BB7F-E827A943292F}" type="pres">
      <dgm:prSet presAssocID="{2EE260FD-1917-4826-AB66-29C2CA7123BF}" presName="parTxOnlySpace" presStyleCnt="0"/>
      <dgm:spPr/>
    </dgm:pt>
    <dgm:pt modelId="{0C431AC4-B64A-4B9A-9F37-3B4D0D091DD6}" type="pres">
      <dgm:prSet presAssocID="{B5ADB124-6123-4B00-911D-1B469E97B3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7F416-EB47-4B95-BE2F-81AC484FD0A3}" type="presOf" srcId="{19B237C8-12B2-4F18-ACF9-44088943688F}" destId="{DE87957D-08FF-4C05-8546-CB39A9BB18EE}" srcOrd="0" destOrd="0" presId="urn:microsoft.com/office/officeart/2005/8/layout/chevron1"/>
    <dgm:cxn modelId="{C5FC20CB-F341-4BEE-B69F-0ED3B3D2DA2E}" type="presOf" srcId="{75D060BF-80C2-47FA-A1F5-183DFDA8A877}" destId="{C56DCF74-5C4D-4578-872C-99BFF88F9B86}" srcOrd="0" destOrd="0" presId="urn:microsoft.com/office/officeart/2005/8/layout/chevron1"/>
    <dgm:cxn modelId="{AC675492-7493-475A-951E-10731621486C}" srcId="{75D060BF-80C2-47FA-A1F5-183DFDA8A877}" destId="{5B7D16C6-6AE5-4732-8755-BF217B254D7E}" srcOrd="1" destOrd="0" parTransId="{2C8DEC64-3D1C-485C-B5F2-7718E41B1B2A}" sibTransId="{F8DB130F-B130-479E-A97B-C9C5AD1EB5C2}"/>
    <dgm:cxn modelId="{E4FDDC61-6DCE-4AFF-8F84-C0D04F2A99EC}" type="presOf" srcId="{B5ADB124-6123-4B00-911D-1B469E97B35D}" destId="{0C431AC4-B64A-4B9A-9F37-3B4D0D091DD6}" srcOrd="0" destOrd="0" presId="urn:microsoft.com/office/officeart/2005/8/layout/chevron1"/>
    <dgm:cxn modelId="{CA0566AC-18D8-4708-B016-2D26395AB44F}" type="presOf" srcId="{5B7D16C6-6AE5-4732-8755-BF217B254D7E}" destId="{12F3F929-0CF6-40B1-A74E-3410D5BB05C6}" srcOrd="0" destOrd="0" presId="urn:microsoft.com/office/officeart/2005/8/layout/chevron1"/>
    <dgm:cxn modelId="{4F75B415-C4B1-45A8-8637-7A5AAD275BE4}" srcId="{75D060BF-80C2-47FA-A1F5-183DFDA8A877}" destId="{2D07BA43-A407-4560-851D-2EFC8CBD4C0E}" srcOrd="3" destOrd="0" parTransId="{37D3CAA3-A555-4DA5-B225-335D080E542B}" sibTransId="{2EE260FD-1917-4826-AB66-29C2CA7123BF}"/>
    <dgm:cxn modelId="{314D2020-8341-423C-AE4E-E95A6EEA413C}" srcId="{75D060BF-80C2-47FA-A1F5-183DFDA8A877}" destId="{4BF1561C-C957-49F5-A4A0-2AC76C43C8B2}" srcOrd="0" destOrd="0" parTransId="{5717CF1E-E290-4B65-8209-E1762441D19E}" sibTransId="{71A36986-7525-4196-9E0F-1D4C222235AA}"/>
    <dgm:cxn modelId="{6D71F2BA-713E-4F95-B73E-9FC717F7940B}" type="presOf" srcId="{2D07BA43-A407-4560-851D-2EFC8CBD4C0E}" destId="{E3D371AB-3B4C-4D47-AFBE-56F7509C1E14}" srcOrd="0" destOrd="0" presId="urn:microsoft.com/office/officeart/2005/8/layout/chevron1"/>
    <dgm:cxn modelId="{8B6A3046-2E64-413C-B009-D92ABFAB4F65}" srcId="{75D060BF-80C2-47FA-A1F5-183DFDA8A877}" destId="{B5ADB124-6123-4B00-911D-1B469E97B35D}" srcOrd="4" destOrd="0" parTransId="{CC5E0712-739F-44B2-A1BE-4A546C196B22}" sibTransId="{9996DE4A-F40E-40F6-8E03-15C75505466A}"/>
    <dgm:cxn modelId="{45ED09F5-686A-4AF7-B2BF-732CD7894698}" srcId="{75D060BF-80C2-47FA-A1F5-183DFDA8A877}" destId="{19B237C8-12B2-4F18-ACF9-44088943688F}" srcOrd="2" destOrd="0" parTransId="{FB6D3E7A-6100-45A9-AACA-27F59125BC03}" sibTransId="{7405B926-B3ED-4B92-95BB-E55AA7921F76}"/>
    <dgm:cxn modelId="{D4D39716-25F1-463E-910D-1D777F7E0ED6}" type="presOf" srcId="{4BF1561C-C957-49F5-A4A0-2AC76C43C8B2}" destId="{AF0E2680-210A-4709-ACC4-5068B5B68860}" srcOrd="0" destOrd="0" presId="urn:microsoft.com/office/officeart/2005/8/layout/chevron1"/>
    <dgm:cxn modelId="{1C46313A-DCB9-4E2E-AB8A-3CD3D8493BDB}" type="presParOf" srcId="{C56DCF74-5C4D-4578-872C-99BFF88F9B86}" destId="{AF0E2680-210A-4709-ACC4-5068B5B68860}" srcOrd="0" destOrd="0" presId="urn:microsoft.com/office/officeart/2005/8/layout/chevron1"/>
    <dgm:cxn modelId="{6184968F-AD8C-4949-A58E-40BC7314BC12}" type="presParOf" srcId="{C56DCF74-5C4D-4578-872C-99BFF88F9B86}" destId="{3771E45A-98CB-4707-BEAB-0EFDB76CE6D6}" srcOrd="1" destOrd="0" presId="urn:microsoft.com/office/officeart/2005/8/layout/chevron1"/>
    <dgm:cxn modelId="{E7B1A598-8800-421A-92F4-2AE70B549008}" type="presParOf" srcId="{C56DCF74-5C4D-4578-872C-99BFF88F9B86}" destId="{12F3F929-0CF6-40B1-A74E-3410D5BB05C6}" srcOrd="2" destOrd="0" presId="urn:microsoft.com/office/officeart/2005/8/layout/chevron1"/>
    <dgm:cxn modelId="{2D6F6036-837D-4D6C-9E41-35C191A1C53E}" type="presParOf" srcId="{C56DCF74-5C4D-4578-872C-99BFF88F9B86}" destId="{69AF0FBF-67A4-411A-9437-1F4FED0E9947}" srcOrd="3" destOrd="0" presId="urn:microsoft.com/office/officeart/2005/8/layout/chevron1"/>
    <dgm:cxn modelId="{604AE074-BC23-4F99-9052-E8B47319C599}" type="presParOf" srcId="{C56DCF74-5C4D-4578-872C-99BFF88F9B86}" destId="{DE87957D-08FF-4C05-8546-CB39A9BB18EE}" srcOrd="4" destOrd="0" presId="urn:microsoft.com/office/officeart/2005/8/layout/chevron1"/>
    <dgm:cxn modelId="{A7ABF6CE-6FD1-4AF3-AC0B-FBB55A595F4B}" type="presParOf" srcId="{C56DCF74-5C4D-4578-872C-99BFF88F9B86}" destId="{36E0082F-216E-4C01-B591-305EE53EFFEB}" srcOrd="5" destOrd="0" presId="urn:microsoft.com/office/officeart/2005/8/layout/chevron1"/>
    <dgm:cxn modelId="{F198E8BC-F712-42B1-A727-7CB0014E4DB7}" type="presParOf" srcId="{C56DCF74-5C4D-4578-872C-99BFF88F9B86}" destId="{E3D371AB-3B4C-4D47-AFBE-56F7509C1E14}" srcOrd="6" destOrd="0" presId="urn:microsoft.com/office/officeart/2005/8/layout/chevron1"/>
    <dgm:cxn modelId="{35E1E937-85D2-4520-A35F-DA88EA4E7F63}" type="presParOf" srcId="{C56DCF74-5C4D-4578-872C-99BFF88F9B86}" destId="{02ED2AF3-099C-4529-BB7F-E827A943292F}" srcOrd="7" destOrd="0" presId="urn:microsoft.com/office/officeart/2005/8/layout/chevron1"/>
    <dgm:cxn modelId="{15767413-2991-4717-9552-29F691B3E29E}" type="presParOf" srcId="{C56DCF74-5C4D-4578-872C-99BFF88F9B86}" destId="{0C431AC4-B64A-4B9A-9F37-3B4D0D091D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65061-1A60-47E9-A0FF-9DD229EB700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685F-8FDF-479E-AC73-823ECED88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Company Accounting Oversight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685F-8FDF-479E-AC73-823ECED88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823481"/>
            <a:ext cx="5637010" cy="882119"/>
          </a:xfrm>
        </p:spPr>
        <p:txBody>
          <a:bodyPr>
            <a:normAutofit/>
          </a:bodyPr>
          <a:lstStyle/>
          <a:p>
            <a:r>
              <a:rPr lang="en-US" dirty="0"/>
              <a:t>Tami Flowers</a:t>
            </a:r>
          </a:p>
          <a:p>
            <a:r>
              <a:rPr lang="en-US" dirty="0" smtClean="0"/>
              <a:t>KCDC - May 16,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24200"/>
            <a:ext cx="6629400" cy="1793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Agile in a Highly </a:t>
            </a:r>
            <a:br>
              <a:rPr lang="en-US" dirty="0" smtClean="0"/>
            </a:br>
            <a:r>
              <a:rPr lang="en-US" dirty="0" smtClean="0"/>
              <a:t>Regulated Organization:</a:t>
            </a:r>
            <a:br>
              <a:rPr lang="en-US" dirty="0" smtClean="0"/>
            </a:br>
            <a:r>
              <a:rPr lang="en-US" dirty="0" smtClean="0"/>
              <a:t>part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impact financial statements</a:t>
            </a:r>
          </a:p>
          <a:p>
            <a:r>
              <a:rPr lang="en-US" dirty="0" smtClean="0"/>
              <a:t>Business units should have these documented</a:t>
            </a:r>
          </a:p>
          <a:p>
            <a:pPr lvl="1"/>
            <a:r>
              <a:rPr lang="en-US" dirty="0" smtClean="0"/>
              <a:t>Talk to your CFO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0057"/>
              </p:ext>
            </p:extLst>
          </p:nvPr>
        </p:nvGraphicFramePr>
        <p:xfrm>
          <a:off x="397564" y="4343400"/>
          <a:ext cx="8229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Lifecycle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Identify the controls at each lifecycle stage.</a:t>
            </a:r>
          </a:p>
          <a:p>
            <a:pPr marL="982980" lvl="2" indent="-342900">
              <a:buFont typeface="+mj-lt"/>
              <a:buAutoNum type="alphaUcPeriod"/>
            </a:pPr>
            <a:r>
              <a:rPr lang="en-US" dirty="0" smtClean="0"/>
              <a:t>Business controls</a:t>
            </a:r>
          </a:p>
          <a:p>
            <a:pPr marL="982980" lvl="2" indent="-342900">
              <a:buFont typeface="+mj-lt"/>
              <a:buAutoNum type="alphaUcPeriod"/>
            </a:pPr>
            <a:r>
              <a:rPr lang="en-US" dirty="0" smtClean="0"/>
              <a:t>IT general controls</a:t>
            </a:r>
          </a:p>
          <a:p>
            <a:pPr marL="982980" lvl="2" indent="-342900">
              <a:buFont typeface="+mj-lt"/>
              <a:buAutoNum type="alphaUcPeriod"/>
            </a:pPr>
            <a:r>
              <a:rPr lang="en-US" dirty="0" smtClean="0"/>
              <a:t>IT application controls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Update your SDLC and identify the controls and how you are going to prove that the control was met, tested, or validated.</a:t>
            </a:r>
          </a:p>
        </p:txBody>
      </p:sp>
    </p:spTree>
    <p:extLst>
      <p:ext uri="{BB962C8B-B14F-4D97-AF65-F5344CB8AC3E}">
        <p14:creationId xmlns:p14="http://schemas.microsoft.com/office/powerpoint/2010/main" val="42879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friends at Wikipedia say:</a:t>
            </a:r>
          </a:p>
          <a:p>
            <a:pPr lvl="1"/>
            <a:r>
              <a:rPr lang="en-US" dirty="0"/>
              <a:t>A service-level agreement is an agreement between two or more parties, where one is the customer and the others are service providers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Use them in your SDLC to define service levels </a:t>
            </a:r>
          </a:p>
          <a:p>
            <a:pPr lvl="2"/>
            <a:r>
              <a:rPr lang="en-US" dirty="0" smtClean="0"/>
              <a:t>Applicable controls</a:t>
            </a:r>
          </a:p>
          <a:p>
            <a:pPr lvl="2"/>
            <a:r>
              <a:rPr lang="en-US" dirty="0" smtClean="0"/>
              <a:t>The required deliverables or documentation</a:t>
            </a:r>
          </a:p>
          <a:p>
            <a:pPr lvl="2"/>
            <a:endParaRPr lang="en-US" dirty="0"/>
          </a:p>
          <a:p>
            <a:r>
              <a:rPr lang="en-US" dirty="0" smtClean="0"/>
              <a:t>As projects are requested, have the requestor define the SLA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Agreements (SLA)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what makes sense in your organization to distinguish between levels. Examples include: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type of change being requested 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/>
              <a:t>change versus code/functionality </a:t>
            </a:r>
            <a:r>
              <a:rPr lang="en-US" dirty="0" smtClean="0"/>
              <a:t>change vs minor software upgrade</a:t>
            </a:r>
            <a:endParaRPr lang="en-US" dirty="0"/>
          </a:p>
          <a:p>
            <a:pPr lvl="1"/>
            <a:r>
              <a:rPr lang="en-US" dirty="0"/>
              <a:t>Will the request impact a </a:t>
            </a:r>
            <a:r>
              <a:rPr lang="en-US" dirty="0" err="1"/>
              <a:t>SOx</a:t>
            </a:r>
            <a:r>
              <a:rPr lang="en-US" dirty="0"/>
              <a:t> key control or financial information posted to the General Ledger (Accounting/Financial Reporting)</a:t>
            </a:r>
          </a:p>
          <a:p>
            <a:pPr lvl="1"/>
            <a:r>
              <a:rPr lang="en-US" dirty="0"/>
              <a:t>Is the change being made to a </a:t>
            </a:r>
            <a:r>
              <a:rPr lang="en-US" dirty="0" err="1"/>
              <a:t>SOx</a:t>
            </a:r>
            <a:r>
              <a:rPr lang="en-US" dirty="0"/>
              <a:t> critical IT application</a:t>
            </a:r>
          </a:p>
          <a:p>
            <a:pPr lvl="1"/>
            <a:r>
              <a:rPr lang="en-US" dirty="0"/>
              <a:t>Level of effort in terms of scope and business unit/developer time to implement the </a:t>
            </a:r>
            <a:r>
              <a:rPr lang="en-US" dirty="0" smtClean="0"/>
              <a:t>request</a:t>
            </a:r>
          </a:p>
          <a:p>
            <a:pPr lvl="2"/>
            <a:r>
              <a:rPr lang="en-US" dirty="0" smtClean="0"/>
              <a:t>Cost</a:t>
            </a:r>
          </a:p>
          <a:p>
            <a:pPr lvl="2"/>
            <a:r>
              <a:rPr lang="en-US" dirty="0" smtClean="0"/>
              <a:t># of resources</a:t>
            </a:r>
          </a:p>
          <a:p>
            <a:pPr lvl="2"/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Required deliverables and controls vary between the service levels 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9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5697" t="25545" r="26996" b="30054"/>
          <a:stretch/>
        </p:blipFill>
        <p:spPr bwMode="auto">
          <a:xfrm>
            <a:off x="381000" y="1828800"/>
            <a:ext cx="838126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505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Release plan with the controls identified in stories</a:t>
            </a:r>
          </a:p>
          <a:p>
            <a:r>
              <a:rPr lang="en-US" dirty="0" smtClean="0"/>
              <a:t>Test plan with specific test identified to test or </a:t>
            </a:r>
            <a:r>
              <a:rPr lang="en-US" smtClean="0"/>
              <a:t>validate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test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governance group can help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between IT and auditors/examiners</a:t>
            </a:r>
          </a:p>
          <a:p>
            <a:pPr lvl="1"/>
            <a:r>
              <a:rPr lang="en-US" dirty="0" smtClean="0"/>
              <a:t>Set agreed upon deadlines for response to findings</a:t>
            </a:r>
          </a:p>
          <a:p>
            <a:r>
              <a:rPr lang="en-US" dirty="0" smtClean="0"/>
              <a:t>Focused on controls and keeping them updated</a:t>
            </a:r>
          </a:p>
          <a:p>
            <a:r>
              <a:rPr lang="en-US" dirty="0" smtClean="0"/>
              <a:t>Continuous monitoring of adherence </a:t>
            </a:r>
          </a:p>
          <a:p>
            <a:r>
              <a:rPr lang="en-US" dirty="0" smtClean="0"/>
              <a:t>Keep IT aware of findings, any needed action and deadlines</a:t>
            </a:r>
          </a:p>
          <a:p>
            <a:r>
              <a:rPr lang="en-US" dirty="0" smtClean="0"/>
              <a:t>Ensure IT is trained and aware of control deliverables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1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5293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Things they wanted to know</a:t>
            </a:r>
          </a:p>
          <a:p>
            <a:pPr lvl="1"/>
            <a:r>
              <a:rPr lang="en-US" dirty="0" smtClean="0"/>
              <a:t>What is our SDLC</a:t>
            </a:r>
          </a:p>
          <a:p>
            <a:pPr lvl="1"/>
            <a:r>
              <a:rPr lang="en-US" dirty="0" smtClean="0"/>
              <a:t>Controls within the SDLC</a:t>
            </a:r>
          </a:p>
          <a:p>
            <a:pPr lvl="1"/>
            <a:r>
              <a:rPr lang="en-US" dirty="0" smtClean="0"/>
              <a:t>Prove that the control was implement/tested</a:t>
            </a:r>
          </a:p>
          <a:p>
            <a:pPr lvl="1"/>
            <a:r>
              <a:rPr lang="en-US" dirty="0" smtClean="0"/>
              <a:t>Show us the documentation to prove it was tested</a:t>
            </a:r>
          </a:p>
          <a:p>
            <a:pPr lvl="2"/>
            <a:r>
              <a:rPr lang="en-US" dirty="0" smtClean="0"/>
              <a:t>If it wasn’t documented, it didn’t happen</a:t>
            </a:r>
          </a:p>
          <a:p>
            <a:pPr lvl="2"/>
            <a:r>
              <a:rPr lang="en-US" dirty="0" smtClean="0"/>
              <a:t>Show screen shots of anything with calculations, money, etc.</a:t>
            </a:r>
          </a:p>
          <a:p>
            <a:pPr lvl="1"/>
            <a:r>
              <a:rPr lang="en-US" dirty="0" smtClean="0"/>
              <a:t>Normally we knew ahead of time what they wanted to review</a:t>
            </a:r>
          </a:p>
          <a:p>
            <a:r>
              <a:rPr lang="en-US" dirty="0" smtClean="0"/>
              <a:t>Responding to requests</a:t>
            </a:r>
          </a:p>
          <a:p>
            <a:pPr lvl="1"/>
            <a:r>
              <a:rPr lang="en-US" dirty="0" smtClean="0"/>
              <a:t>Pull documentation they request; normally they’ll request a release or project</a:t>
            </a:r>
          </a:p>
          <a:p>
            <a:pPr lvl="1"/>
            <a:r>
              <a:rPr lang="en-US" dirty="0" smtClean="0"/>
              <a:t>Save it to a location they can get to</a:t>
            </a:r>
          </a:p>
          <a:p>
            <a:r>
              <a:rPr lang="en-US" dirty="0" smtClean="0"/>
              <a:t>Responding to findings</a:t>
            </a:r>
          </a:p>
          <a:p>
            <a:pPr lvl="1"/>
            <a:r>
              <a:rPr lang="en-US" dirty="0" smtClean="0"/>
              <a:t>Material vs immaterial</a:t>
            </a:r>
          </a:p>
          <a:p>
            <a:pPr lvl="1"/>
            <a:r>
              <a:rPr lang="en-US" dirty="0" smtClean="0"/>
              <a:t>Will need to take action on the material findings; they will be disclosed on financial statements</a:t>
            </a:r>
          </a:p>
          <a:p>
            <a:pPr lvl="1"/>
            <a:r>
              <a:rPr lang="en-US" dirty="0" smtClean="0"/>
              <a:t>May be told that the immaterial will become material if not resolved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Examiners, auditors, oh 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periodic internal testing of IT controls</a:t>
            </a:r>
          </a:p>
          <a:p>
            <a:r>
              <a:rPr lang="en-US" dirty="0" smtClean="0"/>
              <a:t>Resolve any findings ahead of audits/exams</a:t>
            </a:r>
          </a:p>
          <a:p>
            <a:r>
              <a:rPr lang="en-US" dirty="0" smtClean="0"/>
              <a:t>Governance of this is a full time job</a:t>
            </a:r>
          </a:p>
          <a:p>
            <a:r>
              <a:rPr lang="en-US" dirty="0" smtClean="0"/>
              <a:t>Use a team to work through the controls and documentation within the SDLC – include governance and multiple roles (Dev, BA, QA, Architecture, PM)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68621"/>
              </p:ext>
            </p:extLst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05103"/>
              </p:ext>
            </p:extLst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53954"/>
              </p:ext>
            </p:extLst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</a:t>
            </a:r>
            <a:r>
              <a:rPr lang="en-US" dirty="0" err="1" smtClean="0"/>
              <a:t>TamiLFlowers</a:t>
            </a:r>
            <a:endParaRPr lang="en-US" dirty="0" smtClean="0"/>
          </a:p>
          <a:p>
            <a:r>
              <a:rPr lang="en-US" dirty="0" smtClean="0"/>
              <a:t>LinkedIn: Tami Flowers</a:t>
            </a:r>
          </a:p>
          <a:p>
            <a:r>
              <a:rPr lang="en-US" smtClean="0"/>
              <a:t>Slideshare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www.slideshare.net</a:t>
            </a:r>
            <a:r>
              <a:rPr lang="en-US" dirty="0"/>
              <a:t>\tamiflowers</a:t>
            </a:r>
          </a:p>
          <a:p>
            <a:endParaRPr lang="en-US" dirty="0"/>
          </a:p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worked for a company with these words in it’s name: </a:t>
            </a:r>
          </a:p>
          <a:p>
            <a:pPr lvl="1"/>
            <a:r>
              <a:rPr lang="en-US" dirty="0" smtClean="0"/>
              <a:t>Federal</a:t>
            </a:r>
          </a:p>
          <a:p>
            <a:pPr lvl="1"/>
            <a:r>
              <a:rPr lang="en-US" dirty="0" smtClean="0"/>
              <a:t>Home Loan</a:t>
            </a:r>
          </a:p>
          <a:p>
            <a:pPr lvl="1"/>
            <a:r>
              <a:rPr lang="en-US" dirty="0" smtClean="0"/>
              <a:t>Bank</a:t>
            </a:r>
          </a:p>
          <a:p>
            <a:r>
              <a:rPr lang="en-US" dirty="0" smtClean="0"/>
              <a:t>That meant we had to consider</a:t>
            </a:r>
          </a:p>
          <a:p>
            <a:pPr lvl="1"/>
            <a:r>
              <a:rPr lang="en-US" dirty="0" smtClean="0"/>
              <a:t>Sarbanes Oxley Act (</a:t>
            </a:r>
            <a:r>
              <a:rPr lang="en-US" dirty="0" err="1" smtClean="0"/>
              <a:t>SOx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COBIT </a:t>
            </a:r>
          </a:p>
          <a:p>
            <a:r>
              <a:rPr lang="en-US" dirty="0" smtClean="0"/>
              <a:t>= internal auditors, external auditors, internal risk management group, examiners</a:t>
            </a:r>
          </a:p>
          <a:p>
            <a:r>
              <a:rPr lang="en-US" dirty="0" smtClean="0"/>
              <a:t>= 6-9 months a year of being audited or examined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Regulated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adding service levels to your SDLC based on project size or characteristics can </a:t>
            </a:r>
            <a:r>
              <a:rPr lang="en-US" dirty="0" smtClean="0"/>
              <a:t>help.</a:t>
            </a:r>
          </a:p>
          <a:p>
            <a:r>
              <a:rPr lang="en-US" dirty="0" smtClean="0"/>
              <a:t>Examples </a:t>
            </a:r>
            <a:r>
              <a:rPr lang="en-US" dirty="0"/>
              <a:t>of artifacts for each service level and how to map them back to </a:t>
            </a:r>
            <a:r>
              <a:rPr lang="en-US" dirty="0" smtClean="0"/>
              <a:t>controls.</a:t>
            </a:r>
          </a:p>
          <a:p>
            <a:r>
              <a:rPr lang="en-US" dirty="0" smtClean="0"/>
              <a:t>How </a:t>
            </a:r>
            <a:r>
              <a:rPr lang="en-US" dirty="0"/>
              <a:t>a governance group to interface with auditors or examiners can help ease your </a:t>
            </a:r>
            <a:r>
              <a:rPr lang="en-US" dirty="0" smtClean="0"/>
              <a:t>pain.</a:t>
            </a:r>
          </a:p>
          <a:p>
            <a:r>
              <a:rPr lang="en-US" dirty="0" smtClean="0"/>
              <a:t>What types of things do auditors/examiners ask for and how to prepare.</a:t>
            </a:r>
          </a:p>
          <a:p>
            <a:r>
              <a:rPr lang="en-US" dirty="0" smtClean="0"/>
              <a:t>Lessons learned.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Controls, not the HOW or the process, is the focus.</a:t>
            </a:r>
          </a:p>
          <a:p>
            <a:r>
              <a:rPr lang="en-US" dirty="0" smtClean="0"/>
              <a:t>As long as your process can show</a:t>
            </a:r>
          </a:p>
          <a:p>
            <a:pPr lvl="1"/>
            <a:r>
              <a:rPr lang="en-US" dirty="0" smtClean="0"/>
              <a:t>the controls, </a:t>
            </a:r>
          </a:p>
          <a:p>
            <a:pPr lvl="1"/>
            <a:r>
              <a:rPr lang="en-US" dirty="0" smtClean="0"/>
              <a:t>that the controls are implemented and tested</a:t>
            </a:r>
          </a:p>
          <a:p>
            <a:r>
              <a:rPr lang="en-US" dirty="0" smtClean="0"/>
              <a:t>Then the process you use to build software is up to you and your organization.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Regulations do not tell you how to </a:t>
            </a:r>
            <a:r>
              <a:rPr lang="en-US" smtClean="0"/>
              <a:t>build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</a:p>
          <a:p>
            <a:pPr lvl="1"/>
            <a:r>
              <a:rPr lang="en-US" dirty="0" smtClean="0"/>
              <a:t>Any business department that impacts financial statements</a:t>
            </a:r>
          </a:p>
          <a:p>
            <a:pPr lvl="2"/>
            <a:r>
              <a:rPr lang="en-US" dirty="0" smtClean="0"/>
              <a:t>Accounting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HR (executive compensation, etc.)</a:t>
            </a:r>
          </a:p>
          <a:p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IT general controls</a:t>
            </a:r>
          </a:p>
          <a:p>
            <a:pPr lvl="1"/>
            <a:r>
              <a:rPr lang="en-US" dirty="0" smtClean="0"/>
              <a:t>IT application controls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sox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general controls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environment, designed to shape the “tone at the top”</a:t>
            </a:r>
          </a:p>
          <a:p>
            <a:r>
              <a:rPr lang="en-US" dirty="0" smtClean="0"/>
              <a:t>Change management procedure</a:t>
            </a:r>
          </a:p>
          <a:p>
            <a:r>
              <a:rPr lang="en-US" dirty="0" smtClean="0"/>
              <a:t>Source code/document version </a:t>
            </a:r>
          </a:p>
          <a:p>
            <a:r>
              <a:rPr lang="en-US" dirty="0" smtClean="0"/>
              <a:t>Software development life cycle standards</a:t>
            </a:r>
          </a:p>
          <a:p>
            <a:r>
              <a:rPr lang="en-US" dirty="0" smtClean="0"/>
              <a:t>Logical access policies</a:t>
            </a:r>
          </a:p>
          <a:p>
            <a:r>
              <a:rPr lang="en-US" dirty="0" smtClean="0"/>
              <a:t>Incident management policies and procedures (operational processing)</a:t>
            </a:r>
          </a:p>
          <a:p>
            <a:r>
              <a:rPr lang="en-US" dirty="0" smtClean="0"/>
              <a:t>Problem management policies and procedures</a:t>
            </a:r>
          </a:p>
          <a:p>
            <a:r>
              <a:rPr lang="en-US" dirty="0" smtClean="0"/>
              <a:t>Technical support policies and procedures</a:t>
            </a:r>
          </a:p>
          <a:p>
            <a:r>
              <a:rPr lang="en-US" dirty="0" smtClean="0"/>
              <a:t>Hardware/software configuration, installation, testing</a:t>
            </a:r>
          </a:p>
          <a:p>
            <a:r>
              <a:rPr lang="en-US" dirty="0" smtClean="0"/>
              <a:t>Disaster recovery/backup recover procedures</a:t>
            </a:r>
          </a:p>
          <a:p>
            <a:r>
              <a:rPr lang="en-US" dirty="0" smtClean="0"/>
              <a:t>Physical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Completeness checks – records processed end to end</a:t>
            </a:r>
          </a:p>
          <a:p>
            <a:r>
              <a:rPr lang="en-US" dirty="0" smtClean="0"/>
              <a:t>Validity checks – only valid data input or processed</a:t>
            </a:r>
          </a:p>
          <a:p>
            <a:r>
              <a:rPr lang="en-US" dirty="0" smtClean="0"/>
              <a:t>Identification – all users uniquely and irrefutably identified</a:t>
            </a:r>
          </a:p>
          <a:p>
            <a:r>
              <a:rPr lang="en-US" dirty="0" smtClean="0"/>
              <a:t>Authentication – mechanism in application system</a:t>
            </a:r>
          </a:p>
          <a:p>
            <a:r>
              <a:rPr lang="en-US" dirty="0" smtClean="0"/>
              <a:t>Authorization – only approved users have access</a:t>
            </a:r>
          </a:p>
          <a:p>
            <a:r>
              <a:rPr lang="en-US" dirty="0" smtClean="0"/>
              <a:t>Input controls – ensure data integrity fed from upstream sources</a:t>
            </a:r>
          </a:p>
          <a:p>
            <a:r>
              <a:rPr lang="en-US" dirty="0" smtClean="0"/>
              <a:t>Forensic controls – data scientifically and mathematically correct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application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7056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81687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all, 12 IT control objectives, which align to the Public Company Accounting Oversight Board</a:t>
            </a:r>
          </a:p>
          <a:p>
            <a:r>
              <a:rPr lang="en-US" sz="1000" dirty="0" smtClean="0"/>
              <a:t>(PCAOB) </a:t>
            </a:r>
            <a:r>
              <a:rPr lang="en-US" sz="1000" dirty="0"/>
              <a:t>Auditing </a:t>
            </a:r>
            <a:r>
              <a:rPr lang="en-US" sz="1000" dirty="0" smtClean="0"/>
              <a:t>Standard No</a:t>
            </a:r>
            <a:r>
              <a:rPr lang="en-US" sz="1000" dirty="0"/>
              <a:t>. 2 and </a:t>
            </a:r>
            <a:r>
              <a:rPr lang="en-US" sz="1000" i="1" dirty="0"/>
              <a:t>Control Objectives for Information and related </a:t>
            </a:r>
            <a:r>
              <a:rPr lang="en-US" sz="1000" i="1" dirty="0" smtClean="0"/>
              <a:t>Technology </a:t>
            </a:r>
            <a:r>
              <a:rPr lang="en-US" sz="1000" dirty="0" smtClean="0"/>
              <a:t>(COBIT ®), </a:t>
            </a:r>
            <a:r>
              <a:rPr lang="en-US" sz="1000" dirty="0"/>
              <a:t>were defined for Sarbanes-Oxley. </a:t>
            </a:r>
            <a:r>
              <a:rPr lang="en-US" sz="1000" b="1" dirty="0"/>
              <a:t>Figure 1 </a:t>
            </a:r>
            <a:r>
              <a:rPr lang="en-US" sz="1000" dirty="0"/>
              <a:t>provides a </a:t>
            </a:r>
            <a:r>
              <a:rPr lang="en-US" sz="1000" dirty="0" smtClean="0"/>
              <a:t>high-level mapping </a:t>
            </a:r>
            <a:r>
              <a:rPr lang="en-US" sz="1000" dirty="0"/>
              <a:t>of the IT control objectives for Sarbanes-Oxley described </a:t>
            </a:r>
            <a:r>
              <a:rPr lang="en-US" sz="1000" dirty="0" smtClean="0"/>
              <a:t>in the </a:t>
            </a:r>
            <a:r>
              <a:rPr lang="en-US" sz="1000" i="1" dirty="0" smtClean="0"/>
              <a:t>IT Control Objectives for Sarbanes Oxley , 2</a:t>
            </a:r>
            <a:r>
              <a:rPr lang="en-US" sz="1000" i="1" baseline="30000" dirty="0" smtClean="0"/>
              <a:t>nd</a:t>
            </a:r>
            <a:r>
              <a:rPr lang="en-US" sz="1000" i="1" dirty="0" smtClean="0"/>
              <a:t> edition</a:t>
            </a:r>
            <a:r>
              <a:rPr lang="en-US" sz="1000" dirty="0" smtClean="0"/>
              <a:t> document</a:t>
            </a:r>
            <a:r>
              <a:rPr lang="en-US" sz="1000" dirty="0"/>
              <a:t>, IT general controls identified by the PCAOB and </a:t>
            </a:r>
            <a:r>
              <a:rPr lang="en-US" sz="1000" dirty="0" smtClean="0"/>
              <a:t>the COBIT  </a:t>
            </a:r>
            <a:r>
              <a:rPr lang="en-US" sz="1000" dirty="0"/>
              <a:t>4.0 processes.</a:t>
            </a:r>
          </a:p>
        </p:txBody>
      </p:sp>
    </p:spTree>
    <p:extLst>
      <p:ext uri="{BB962C8B-B14F-4D97-AF65-F5344CB8AC3E}">
        <p14:creationId xmlns:p14="http://schemas.microsoft.com/office/powerpoint/2010/main" val="7429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2566</TotalTime>
  <Words>915</Words>
  <Application>Microsoft Office PowerPoint</Application>
  <PresentationFormat>On-screen Show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Grid</vt:lpstr>
      <vt:lpstr> Agile in a Highly  Regulated Organization: part 2 </vt:lpstr>
      <vt:lpstr>PowerPoint Presentation</vt:lpstr>
      <vt:lpstr>Highly Regulated Environment</vt:lpstr>
      <vt:lpstr>Today’s Discussion</vt:lpstr>
      <vt:lpstr>Regulations do not tell you how to build software</vt:lpstr>
      <vt:lpstr>Types of sox controls</vt:lpstr>
      <vt:lpstr>IT general controls</vt:lpstr>
      <vt:lpstr>It application controls</vt:lpstr>
      <vt:lpstr>PowerPoint Presentation</vt:lpstr>
      <vt:lpstr>Business controls</vt:lpstr>
      <vt:lpstr>Project Lifecycle</vt:lpstr>
      <vt:lpstr>Service Level Agreements (SLA)</vt:lpstr>
      <vt:lpstr>Service levels</vt:lpstr>
      <vt:lpstr>Service Levels</vt:lpstr>
      <vt:lpstr>Show and tell</vt:lpstr>
      <vt:lpstr>Where to test controls</vt:lpstr>
      <vt:lpstr>A governance group can help</vt:lpstr>
      <vt:lpstr>Examiners, auditors, oh my</vt:lpstr>
      <vt:lpstr>Lessons learned</vt:lpstr>
      <vt:lpstr>Me</vt:lpstr>
    </vt:vector>
  </TitlesOfParts>
  <Company>Three28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 a Highly Regulated Organization</dc:title>
  <dc:creator>Tami L Flowers</dc:creator>
  <cp:lastModifiedBy>Tami Flowers</cp:lastModifiedBy>
  <cp:revision>101</cp:revision>
  <dcterms:created xsi:type="dcterms:W3CDTF">2013-04-11T00:39:34Z</dcterms:created>
  <dcterms:modified xsi:type="dcterms:W3CDTF">2014-07-18T14:05:55Z</dcterms:modified>
</cp:coreProperties>
</file>