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/>
    <p:restoredTop sz="94643"/>
  </p:normalViewPr>
  <p:slideViewPr>
    <p:cSldViewPr snapToGrid="0" snapToObjects="1">
      <p:cViewPr>
        <p:scale>
          <a:sx n="70" d="100"/>
          <a:sy n="70" d="100"/>
        </p:scale>
        <p:origin x="15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021B-0DCE-1D49-A8EF-09C32894A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572FB-9E48-1540-A8C1-10849562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3AD2-6D19-1D4B-A7C6-C8A72AC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AFB6-156A-3B4C-859F-9F6C2C1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6341-CF50-DE4B-B0DB-D364263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ED7E-A76C-244F-822C-21E0FCE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0895-2234-EE40-912A-F2DE40D2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F17C-6E23-5249-9876-42EC1F37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791B-ECF1-F643-96CE-3FB1AD66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B86F-70C9-3F4C-B6B0-1C668C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4DB29-C4D1-E548-BD06-3488E3C5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F381-9FCA-FC4F-A12B-E5133903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072B-B538-CC47-9979-DD3EEF7A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D617-FCB8-9F4A-8381-C12310D8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5FD0-74F4-AE45-8CAB-7A437AF0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FF3F-05BF-A943-8723-124F5CC0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58DC-A117-E940-915A-21674D16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7D47-1B27-D141-929F-02F725D9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1E56-FAB7-6C47-B61B-329A66C1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4D7E-0C2E-E045-9BD9-4D78F257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D1D3-E5F8-364C-BEBF-32C1740A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7D7D-8743-2D4C-90DB-9971100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BC25-DFE2-824F-8BB2-A350A8E8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AF4A-B402-6945-9382-9361CF6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0F2D-3FFC-F844-8EC1-31348D0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147E-D331-3146-8305-8F7968D3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6BAA-9CAD-5C49-A399-9749E975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76F4-479E-AD47-93D7-E445EC1A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6017-F8E5-F346-AF21-4CC97799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218-8B79-1547-8A52-64A4642C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B2F4-2726-D343-AAD4-A8E8B1A0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9122-F81A-9341-9D3D-20606662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0A8B2-7543-A044-BB29-928CF879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44C3-6EC4-014A-B643-ADD6A1C0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C2A92-13E0-6347-9595-F079A5387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47A86-7EB6-DA4A-A0C7-651B5B640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AF8FF-E27C-C04E-9DDF-C29601A6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A6D69-3CE9-4B47-964A-ADEDFDC2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4C97D-544E-D34C-AC6E-089877BA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0254-0265-F04E-9D77-E14CECB0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B6D5E-1829-934B-AE4F-4A90380D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49507-07F3-7E49-AED7-9FB71E4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E7D20-3542-FA45-94BD-70AB4E2F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37A58-A66E-2E4F-9690-70EFA59F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3A7AD-E334-8945-AD3C-1FC4EEEC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69A2D-AE03-BC47-9E30-7BEA38C4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2A26-E0DA-0448-8AE6-379ED92E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0D98-9B62-E144-84BB-B5B0F6C6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CCC12-825C-9E42-8F80-B8150FAD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9EA30-DA0A-CC4B-9613-C1765C46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E121F-BE68-8149-AABA-F1A92139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851DC-4131-0749-9064-96FC117D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406E-C27C-0446-AD72-B200B2D7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D05B8-5EA9-3549-9708-43076BD12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99E3-BEFD-E140-B421-A9CCE4B6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4FF8-0379-8840-9831-3642890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EB80-325D-7F49-B51E-15C7DADC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23CE-B840-F040-A86D-E724CEC2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35A42-E58B-0041-84A9-F38037B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5D73-DD08-4C47-8FC8-58EC9503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46CE-CD79-F148-BA44-C7A48A1BC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2C18-ABEC-E24C-85C1-EB43019EB68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0D7B-7E99-AB4C-9C7B-0CD1C8653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ECA0-103B-2248-AA60-7CB967CE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97DB-A826-DE4D-BF1D-1BA07374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agemaker/latest/dg/ex1-batch-transfor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xgboost/tree/master/demo/binary_classification" TargetMode="External"/><Relationship Id="rId2" Type="http://schemas.openxmlformats.org/officeDocument/2006/relationships/hyperlink" Target="https://machinelearningmastery.com/roc-curves-and-precision-recall-curves-for-classification-in-pyth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agemaker/latest/dg/ex1-train-mode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4730-ED09-C547-A294-18434120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1 – Setting up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F2D5-FDE7-974D-BDEE-7D214FF7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training, validation, and test sets</a:t>
            </a:r>
          </a:p>
          <a:p>
            <a:r>
              <a:rPr lang="en-US" dirty="0"/>
              <a:t>Remove headers from datasets and put target in first column for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5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B738-CAF2-9E4C-A9D2-737AD18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3 – Use Model with Optimal Parameters (New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6616-0C6C-9B4A-9A5D-564E776A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3303"/>
          </a:xfrm>
        </p:spPr>
        <p:txBody>
          <a:bodyPr/>
          <a:lstStyle/>
          <a:p>
            <a:r>
              <a:rPr lang="en-US" dirty="0"/>
              <a:t>Get training and validation datasets from S3 bucket</a:t>
            </a:r>
          </a:p>
          <a:p>
            <a:r>
              <a:rPr lang="en-US" dirty="0"/>
              <a:t>Setup </a:t>
            </a:r>
            <a:r>
              <a:rPr lang="en-US" dirty="0" err="1"/>
              <a:t>SageMaker</a:t>
            </a:r>
            <a:r>
              <a:rPr lang="en-US" dirty="0"/>
              <a:t> estimator object and add hyperparameters from Notebook 1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Feed model unlabeled test data</a:t>
            </a:r>
          </a:p>
          <a:p>
            <a:r>
              <a:rPr lang="en-US" dirty="0"/>
              <a:t>Get model output as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E316-C59E-DB4E-8107-148CBA992E3A}"/>
              </a:ext>
            </a:extLst>
          </p:cNvPr>
          <p:cNvSpPr txBox="1"/>
          <p:nvPr/>
        </p:nvSpPr>
        <p:spPr>
          <a:xfrm>
            <a:off x="838200" y="61046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Amazon SageMaker High-level Python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4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6E9C-D70D-D148-BA43-3D8093BA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 Training and Validation Datasets from S3 Bucket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24D3-BCA3-854F-9B02-366FE6B0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639"/>
            <a:ext cx="12192000" cy="53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8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8C81C1-8341-134E-9509-111F14D4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97" y="5392229"/>
            <a:ext cx="5602808" cy="1465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A7779-7C5C-1E49-B346-6590358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4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n-US" dirty="0" err="1"/>
              <a:t>SageMaker</a:t>
            </a:r>
            <a:r>
              <a:rPr lang="en-US" dirty="0"/>
              <a:t> Estimator Object and Add Hyperparameters from Notebook 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ECB7-07C1-5540-8FF2-80A575855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17" y="1174245"/>
            <a:ext cx="9640489" cy="43693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B05DA2-BE33-0146-8AEF-37DBE83B82A7}"/>
              </a:ext>
            </a:extLst>
          </p:cNvPr>
          <p:cNvSpPr/>
          <p:nvPr/>
        </p:nvSpPr>
        <p:spPr>
          <a:xfrm>
            <a:off x="1724657" y="3429000"/>
            <a:ext cx="4676144" cy="101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4FB73-F5BB-5446-9CB8-175C1AA09263}"/>
              </a:ext>
            </a:extLst>
          </p:cNvPr>
          <p:cNvSpPr/>
          <p:nvPr/>
        </p:nvSpPr>
        <p:spPr>
          <a:xfrm>
            <a:off x="3599396" y="6489297"/>
            <a:ext cx="5602807" cy="33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CCDC-FEE4-A246-9173-BF662283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Train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8B1C3-8009-5F45-B2A5-552B09D1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6" y="4920132"/>
            <a:ext cx="8175625" cy="1829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07B00-FFF5-C04D-9C81-FD2F3248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18" y="1022925"/>
            <a:ext cx="9580562" cy="3793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B029EE-592F-3241-9FFB-B5C7DF9566A8}"/>
              </a:ext>
            </a:extLst>
          </p:cNvPr>
          <p:cNvSpPr/>
          <p:nvPr/>
        </p:nvSpPr>
        <p:spPr>
          <a:xfrm>
            <a:off x="2008186" y="6364224"/>
            <a:ext cx="8175624" cy="38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FF48-AAB4-5E43-A4B7-5B3CA600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Feed the Trained Model Unlabeled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C1477-CDA1-4740-ADEB-D3E37D99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41" y="4733851"/>
            <a:ext cx="9857518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234F-C2A9-F84D-9B38-C180C970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24024"/>
            <a:ext cx="12192000" cy="3324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D983C-22AB-9745-B1DF-87B631D0F5C9}"/>
              </a:ext>
            </a:extLst>
          </p:cNvPr>
          <p:cNvSpPr/>
          <p:nvPr/>
        </p:nvSpPr>
        <p:spPr>
          <a:xfrm>
            <a:off x="1167240" y="6144768"/>
            <a:ext cx="9857517" cy="58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44D6-658F-144F-86E0-6F2D001D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Model Output as a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0FE00-E77F-9040-BDAE-0191B040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0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B738-CAF2-9E4C-A9D2-737AD18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4 – 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6616-0C6C-9B4A-9A5D-564E776A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true labels for test data</a:t>
            </a:r>
          </a:p>
          <a:p>
            <a:r>
              <a:rPr lang="en-US" dirty="0"/>
              <a:t>Get precision, recall, and thresholds</a:t>
            </a:r>
          </a:p>
          <a:p>
            <a:r>
              <a:rPr lang="en-US" dirty="0"/>
              <a:t>Find optimal threshold</a:t>
            </a:r>
          </a:p>
          <a:p>
            <a:r>
              <a:rPr lang="en-US" dirty="0"/>
              <a:t>Create confusion matrix</a:t>
            </a:r>
          </a:p>
          <a:p>
            <a:r>
              <a:rPr lang="en-US" dirty="0"/>
              <a:t>Get model evaluation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BC3B5-CABB-B847-82DD-1F0DD20F20C1}"/>
              </a:ext>
            </a:extLst>
          </p:cNvPr>
          <p:cNvSpPr txBox="1"/>
          <p:nvPr/>
        </p:nvSpPr>
        <p:spPr>
          <a:xfrm>
            <a:off x="838200" y="5988734"/>
            <a:ext cx="440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Precision and Recall Curves</a:t>
            </a:r>
            <a:endParaRPr lang="en-US" dirty="0"/>
          </a:p>
          <a:p>
            <a:r>
              <a:rPr lang="en-US" dirty="0">
                <a:hlinkClick r:id="rId3"/>
              </a:rPr>
              <a:t>Understanding </a:t>
            </a:r>
            <a:r>
              <a:rPr lang="en-US" dirty="0" err="1">
                <a:hlinkClick r:id="rId3"/>
              </a:rPr>
              <a:t>XGBoost</a:t>
            </a:r>
            <a:r>
              <a:rPr lang="en-US" dirty="0">
                <a:hlinkClick r:id="rId3"/>
              </a:rPr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3ECC-48C0-5146-BE3B-C832F560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True Labels for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E2559-FA4D-9B40-B53A-D3D8CAEB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773"/>
            <a:ext cx="12192000" cy="37614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AFCDA-21E4-394A-B265-22E52B03B891}"/>
              </a:ext>
            </a:extLst>
          </p:cNvPr>
          <p:cNvSpPr/>
          <p:nvPr/>
        </p:nvSpPr>
        <p:spPr>
          <a:xfrm>
            <a:off x="8101583" y="3593305"/>
            <a:ext cx="2066545" cy="24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4939-5507-EE4C-AB0F-246C27F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Precision, Recall, and Thresholds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53F50-A785-3445-A03F-4C42731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651"/>
            <a:ext cx="12192000" cy="190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76F45F-40A5-E34F-B91D-5B7428BBC996}"/>
              </a:ext>
            </a:extLst>
          </p:cNvPr>
          <p:cNvSpPr/>
          <p:nvPr/>
        </p:nvSpPr>
        <p:spPr>
          <a:xfrm>
            <a:off x="5724144" y="3586644"/>
            <a:ext cx="5048000" cy="507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A1C2-C83E-4643-AB2A-1CCA48FF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68"/>
            <a:ext cx="10515600" cy="1325563"/>
          </a:xfrm>
        </p:spPr>
        <p:txBody>
          <a:bodyPr/>
          <a:lstStyle/>
          <a:p>
            <a:r>
              <a:rPr lang="en-US" dirty="0"/>
              <a:t>Find Optimal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8BCA7-0495-AF44-9CD9-C2310D40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" y="1212059"/>
            <a:ext cx="11469412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7947F-DE0B-164B-AE3A-0F89A116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290"/>
            <a:ext cx="12192000" cy="46747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960C59-F315-1D44-B436-839ED480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Splitting data into train, validation, and test sets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8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127C-4BDC-064F-97F4-A8F18F1A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Find Optimal Threshold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8CBF-B1DC-324D-9073-7F352D9C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201063"/>
            <a:ext cx="11263312" cy="54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0399-C865-3D46-98E6-9BA5B321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Create Confusion Matrix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6583-6AC0-1F42-92D9-69C64ABF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4" y="1171575"/>
            <a:ext cx="11766852" cy="568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BB3F8-DF9C-F945-BBB7-74D0AE1E2CAB}"/>
              </a:ext>
            </a:extLst>
          </p:cNvPr>
          <p:cNvSpPr/>
          <p:nvPr/>
        </p:nvSpPr>
        <p:spPr>
          <a:xfrm>
            <a:off x="1139440" y="1989931"/>
            <a:ext cx="9339583" cy="69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D47EE-E692-9C47-A3A8-CED1D020D5C4}"/>
              </a:ext>
            </a:extLst>
          </p:cNvPr>
          <p:cNvSpPr/>
          <p:nvPr/>
        </p:nvSpPr>
        <p:spPr>
          <a:xfrm>
            <a:off x="1139439" y="5982811"/>
            <a:ext cx="2060961" cy="875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2C67-643C-9146-86EE-50CBEA9E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Model Evaluation Metrics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085B2-7C58-F049-A406-67186F5E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979"/>
            <a:ext cx="12192000" cy="33552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5AB63F-4916-C04B-9F84-B5876C8557A3}"/>
              </a:ext>
            </a:extLst>
          </p:cNvPr>
          <p:cNvSpPr/>
          <p:nvPr/>
        </p:nvSpPr>
        <p:spPr>
          <a:xfrm>
            <a:off x="838200" y="4659979"/>
            <a:ext cx="2965703" cy="716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FC9F-2581-C94A-85E2-DE772AD5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 headers from datasets and put target in first column for </a:t>
            </a:r>
            <a:r>
              <a:rPr lang="en-US" dirty="0" err="1"/>
              <a:t>XGBoost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6DC1-0753-6948-8CC4-4E40A5CC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383"/>
            <a:ext cx="12192000" cy="53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2BC8-7874-0846-86DB-2CEB2EF0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 2 - Hyperparameter 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90B5-0BB9-B64D-8C2C-DADFA9E6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r>
              <a:rPr lang="en-US" dirty="0"/>
              <a:t>Hyperparameter Tuning Configuration</a:t>
            </a:r>
          </a:p>
          <a:p>
            <a:r>
              <a:rPr lang="en-US" dirty="0"/>
              <a:t>Initial Training Configuration</a:t>
            </a:r>
          </a:p>
          <a:p>
            <a:r>
              <a:rPr lang="en-US" dirty="0"/>
              <a:t>Kick-off Hyperparameter Tuning</a:t>
            </a:r>
          </a:p>
          <a:p>
            <a:r>
              <a:rPr lang="en-US" dirty="0"/>
              <a:t>Get Hyperparameter Tuning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8677-E736-F842-A832-234CEA51627C}"/>
              </a:ext>
            </a:extLst>
          </p:cNvPr>
          <p:cNvSpPr txBox="1"/>
          <p:nvPr/>
        </p:nvSpPr>
        <p:spPr>
          <a:xfrm>
            <a:off x="838200" y="6308209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AWS SDK for Python (Boto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AF83-A7ED-8949-BFAB-8948443A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Hyperparameter Tuning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F56B6-3B78-AD40-B3E2-3CDC2F74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43" y="1145658"/>
            <a:ext cx="8653113" cy="57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F807-4ACE-DD42-AF2E-1E08D50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22421"/>
            <a:ext cx="10515600" cy="1325563"/>
          </a:xfrm>
        </p:spPr>
        <p:txBody>
          <a:bodyPr/>
          <a:lstStyle/>
          <a:p>
            <a:r>
              <a:rPr lang="en-US" dirty="0"/>
              <a:t>Initial Training Configuration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72B98-0FFB-C144-8692-902B2D12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6" y="708776"/>
            <a:ext cx="6520997" cy="427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0D259-B8DC-8349-BDCB-F4769B1C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4981038"/>
            <a:ext cx="6520996" cy="1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0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8A51-5768-C042-BEEE-77DDAD29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Kick-off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D9E84-8E05-1148-A494-D20D7A21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603"/>
            <a:ext cx="12192000" cy="5598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5C125E-1DBC-6E45-BB79-FCDD5F053CE6}"/>
              </a:ext>
            </a:extLst>
          </p:cNvPr>
          <p:cNvSpPr/>
          <p:nvPr/>
        </p:nvSpPr>
        <p:spPr>
          <a:xfrm>
            <a:off x="4806184" y="2350008"/>
            <a:ext cx="4996184" cy="73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5DC-15A0-BE48-A534-27E23661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Kick-off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B3ECD-A3D3-3244-8681-2EA180BE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6" y="1198603"/>
            <a:ext cx="5687338" cy="552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1ACAE-E8D2-3F47-A253-55F57E33C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01" y="1131327"/>
            <a:ext cx="4255653" cy="56593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898583-90E9-204C-BB1D-6B2D1DA0A5C4}"/>
              </a:ext>
            </a:extLst>
          </p:cNvPr>
          <p:cNvSpPr/>
          <p:nvPr/>
        </p:nvSpPr>
        <p:spPr>
          <a:xfrm>
            <a:off x="581656" y="3429000"/>
            <a:ext cx="5514344" cy="73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76527-7F5A-C347-A536-4FBDECD834E2}"/>
              </a:ext>
            </a:extLst>
          </p:cNvPr>
          <p:cNvSpPr/>
          <p:nvPr/>
        </p:nvSpPr>
        <p:spPr>
          <a:xfrm>
            <a:off x="6895501" y="2820733"/>
            <a:ext cx="4134964" cy="2208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5E00-873A-B444-AE87-A11D7682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6"/>
            <a:ext cx="10515600" cy="1325563"/>
          </a:xfrm>
        </p:spPr>
        <p:txBody>
          <a:bodyPr/>
          <a:lstStyle/>
          <a:p>
            <a:r>
              <a:rPr lang="en-US" dirty="0"/>
              <a:t>Get Hyperparameter Tuning Results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62382-9059-B246-A8CD-B1094DF0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56" y="4623372"/>
            <a:ext cx="9666287" cy="220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109D2-F9AC-ED44-9FBE-B76F59CE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756057"/>
            <a:ext cx="11963400" cy="4089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1BD2E7-0B87-4542-95A1-B95F9B0109E3}"/>
              </a:ext>
            </a:extLst>
          </p:cNvPr>
          <p:cNvSpPr/>
          <p:nvPr/>
        </p:nvSpPr>
        <p:spPr>
          <a:xfrm>
            <a:off x="2281869" y="4845922"/>
            <a:ext cx="8647274" cy="622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240</Words>
  <Application>Microsoft Macintosh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Tab 1 – Setting up datasets</vt:lpstr>
      <vt:lpstr>Splitting data into train, validation, and test sets </vt:lpstr>
      <vt:lpstr>Remove headers from datasets and put target in first column for XGBoost </vt:lpstr>
      <vt:lpstr>Tab 2 - Hyperparameter Tuning </vt:lpstr>
      <vt:lpstr>Hyperparameter Tuning Configuration</vt:lpstr>
      <vt:lpstr>Initial Training Configuration </vt:lpstr>
      <vt:lpstr>Kick-off Hyperparameter Tuning</vt:lpstr>
      <vt:lpstr>Kick-off Hyperparameter Tuning</vt:lpstr>
      <vt:lpstr>Get Hyperparameter Tuning Results </vt:lpstr>
      <vt:lpstr>Tab 3 – Use Model with Optimal Parameters (New Notebook)</vt:lpstr>
      <vt:lpstr>Get Training and Validation Datasets from S3 Bucket </vt:lpstr>
      <vt:lpstr>Setup SageMaker Estimator Object and Add Hyperparameters from Notebook 1 </vt:lpstr>
      <vt:lpstr>Train the Model</vt:lpstr>
      <vt:lpstr>Feed the Trained Model Unlabeled Test Data</vt:lpstr>
      <vt:lpstr>Get Model Output as a DataFrame</vt:lpstr>
      <vt:lpstr>Tab 4 – Model Evaluation </vt:lpstr>
      <vt:lpstr>Get True Labels for Test Data</vt:lpstr>
      <vt:lpstr>Get Precision, Recall, and Thresholds</vt:lpstr>
      <vt:lpstr>Find Optimal Threshold</vt:lpstr>
      <vt:lpstr>Find Optimal Threshold </vt:lpstr>
      <vt:lpstr>Create Confusion Matrix </vt:lpstr>
      <vt:lpstr>Get Model Evaluation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Giguere, Jonathan A</dc:creator>
  <cp:lastModifiedBy>Giguere, Jonathan A</cp:lastModifiedBy>
  <cp:revision>14</cp:revision>
  <dcterms:created xsi:type="dcterms:W3CDTF">2020-04-12T19:48:45Z</dcterms:created>
  <dcterms:modified xsi:type="dcterms:W3CDTF">2020-04-13T14:24:43Z</dcterms:modified>
</cp:coreProperties>
</file>