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3"/>
  </p:notesMasterIdLst>
  <p:sldIdLst>
    <p:sldId id="256" r:id="rId3"/>
    <p:sldId id="262" r:id="rId4"/>
    <p:sldId id="257" r:id="rId5"/>
    <p:sldId id="273" r:id="rId6"/>
    <p:sldId id="274" r:id="rId7"/>
    <p:sldId id="279" r:id="rId8"/>
    <p:sldId id="276" r:id="rId9"/>
    <p:sldId id="277" r:id="rId10"/>
    <p:sldId id="263" r:id="rId11"/>
    <p:sldId id="264" r:id="rId12"/>
    <p:sldId id="272" r:id="rId13"/>
    <p:sldId id="267" r:id="rId14"/>
    <p:sldId id="268" r:id="rId15"/>
    <p:sldId id="260" r:id="rId16"/>
    <p:sldId id="269" r:id="rId17"/>
    <p:sldId id="261" r:id="rId18"/>
    <p:sldId id="266" r:id="rId19"/>
    <p:sldId id="270" r:id="rId20"/>
    <p:sldId id="27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0999023-EDC3-4DBE-9463-7055654A1E9B}">
          <p14:sldIdLst>
            <p14:sldId id="256"/>
            <p14:sldId id="262"/>
          </p14:sldIdLst>
        </p14:section>
        <p14:section name="Project overview" id="{55FD54F4-2E23-432F-AA1A-1139BDB8DF78}">
          <p14:sldIdLst>
            <p14:sldId id="257"/>
            <p14:sldId id="273"/>
            <p14:sldId id="274"/>
            <p14:sldId id="279"/>
          </p14:sldIdLst>
        </p14:section>
        <p14:section name="Preprocessing" id="{A1E7CE06-ACE9-43BD-B982-EBEEDC4BA86B}">
          <p14:sldIdLst>
            <p14:sldId id="276"/>
            <p14:sldId id="277"/>
            <p14:sldId id="263"/>
            <p14:sldId id="264"/>
          </p14:sldIdLst>
        </p14:section>
        <p14:section name="Indexing and Retrieval" id="{BD1AC5C1-982F-4853-A6F9-C26999BC28C3}">
          <p14:sldIdLst>
            <p14:sldId id="272"/>
            <p14:sldId id="267"/>
            <p14:sldId id="268"/>
            <p14:sldId id="260"/>
            <p14:sldId id="269"/>
          </p14:sldIdLst>
        </p14:section>
        <p14:section name="Evaluation and Comparision" id="{F4F7435B-480E-40F9-B564-E15D8D23A746}">
          <p14:sldIdLst>
            <p14:sldId id="261"/>
            <p14:sldId id="266"/>
          </p14:sldIdLst>
        </p14:section>
        <p14:section name="Final" id="{B1872B36-50D5-4448-BF6F-C11726DE2059}">
          <p14:sldIdLst>
            <p14:sldId id="270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4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Indexing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1E1-4D63-B7DA-0D8D943BA202}"/>
              </c:ext>
            </c:extLst>
          </c:dPt>
          <c:cat>
            <c:strRef>
              <c:f>Sheet1!$A$2:$A$3</c:f>
              <c:strCache>
                <c:ptCount val="2"/>
                <c:pt idx="0">
                  <c:v>Stemming</c:v>
                </c:pt>
                <c:pt idx="1">
                  <c:v>Lemmatize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15.65</c:v>
                </c:pt>
                <c:pt idx="1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2-492D-96A2-C18DD917B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819279"/>
        <c:axId val="602808879"/>
      </c:barChart>
      <c:catAx>
        <c:axId val="60281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08879"/>
        <c:crosses val="autoZero"/>
        <c:auto val="1"/>
        <c:lblAlgn val="ctr"/>
        <c:lblOffset val="100"/>
        <c:noMultiLvlLbl val="0"/>
      </c:catAx>
      <c:valAx>
        <c:axId val="60280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1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Retrieval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Retrival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2-4A71-AD1C-5FE64333465F}"/>
              </c:ext>
            </c:extLst>
          </c:dPt>
          <c:cat>
            <c:strRef>
              <c:f>Sheet1!$A$2:$A$3</c:f>
              <c:strCache>
                <c:ptCount val="2"/>
                <c:pt idx="0">
                  <c:v>Stemming</c:v>
                </c:pt>
                <c:pt idx="1">
                  <c:v>Lemmatize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1.94</c:v>
                </c:pt>
                <c:pt idx="1">
                  <c:v>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C-4A3F-A048-276805C3D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819279"/>
        <c:axId val="602808879"/>
      </c:barChart>
      <c:catAx>
        <c:axId val="60281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08879"/>
        <c:crosses val="autoZero"/>
        <c:auto val="1"/>
        <c:lblAlgn val="ctr"/>
        <c:lblOffset val="100"/>
        <c:noMultiLvlLbl val="0"/>
      </c:catAx>
      <c:valAx>
        <c:axId val="60280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1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CB1-4BE0-A3D6-1623EA2AC1A5}"/>
              </c:ext>
            </c:extLst>
          </c:dPt>
          <c:cat>
            <c:strRef>
              <c:f>Sheet1!$A$2:$A$3</c:f>
              <c:strCache>
                <c:ptCount val="2"/>
                <c:pt idx="0">
                  <c:v>Stemming</c:v>
                </c:pt>
                <c:pt idx="1">
                  <c:v>Lemmatize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14.17</c:v>
                </c:pt>
                <c:pt idx="1">
                  <c:v>14.42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C-4D45-A75E-D36B4807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819279"/>
        <c:axId val="602808879"/>
      </c:barChart>
      <c:catAx>
        <c:axId val="60281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08879"/>
        <c:crosses val="autoZero"/>
        <c:auto val="1"/>
        <c:lblAlgn val="ctr"/>
        <c:lblOffset val="100"/>
        <c:noMultiLvlLbl val="0"/>
      </c:catAx>
      <c:valAx>
        <c:axId val="60280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81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E52DE-C890-4DF9-ABFD-324DC8C476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C901-4C67-4954-8ADF-A1C012E1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6C901-4C67-4954-8ADF-A1C012E1B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(I it he she…)</a:t>
            </a:r>
          </a:p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+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(I’m, He’s…)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(and, or, but, while…)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(about, of, to,…)</a:t>
            </a:r>
          </a:p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 be, have,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6C901-4C67-4954-8ADF-A1C012E1B0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Prp: personal pronoun; nn: singular noun; vbz: verb; vbn: verb past tense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6C901-4C67-4954-8ADF-A1C012E1B0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C256512-F1A5-4EEB-9929-7237AE64B36F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467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4B3B-3E53-41F0-8BE3-73879E61BD6A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288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CBDD-B7B3-4D3D-8586-690128496DA7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0344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91F5-12F9-484C-A4A5-B09FDA4C495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980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B2F3-111C-4225-A72C-41C15B1699D3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980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CA3-2718-4DD6-91AD-93DE53964589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265311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9BB8-BDD5-4C9C-9B60-208DF7EC07A0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44B1-44F2-49CC-8B6A-B670945E7186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182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7CE-D716-4021-BDE8-E0DE85258A32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243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D616-964D-4FAA-9CF5-6FA92E815D62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953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CE57-C11B-47AD-8BF6-E0B2C0747B14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736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9082-D139-4AEB-88D8-0BC8654DB79E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9537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AF1FDA-4FA2-4DFC-B878-F7694F1433F6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D8891F5-12F9-484C-A4A5-B09FDA4C495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B67D82-289A-454C-B6BD-53E961FAD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cranfield.ac.uk/knl/research-data-management/data-access-statements" TargetMode="External"/><Relationship Id="rId2" Type="http://schemas.openxmlformats.org/officeDocument/2006/relationships/hyperlink" Target="https://nlp.stanford.edu/IR-book/html/htmledition/stemming-and-lemmatization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html/htmledition/the-vector-space-model-for-scoring-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F409-27BF-4E22-B710-6E9B92D7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653028"/>
          </a:xfrm>
        </p:spPr>
        <p:txBody>
          <a:bodyPr/>
          <a:lstStyle/>
          <a:p>
            <a:br>
              <a:rPr lang="en-US"/>
            </a:br>
            <a:r>
              <a:rPr lang="en-US"/>
              <a:t>Report:</a:t>
            </a:r>
            <a:br>
              <a:rPr lang="en-US"/>
            </a:br>
            <a:r>
              <a:rPr lang="en-US"/>
              <a:t>Vector space IR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AB605-DEC0-44A0-B07E-51B39FB0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00600"/>
            <a:ext cx="4584192" cy="1691640"/>
          </a:xfrm>
        </p:spPr>
        <p:txBody>
          <a:bodyPr/>
          <a:lstStyle/>
          <a:p>
            <a:pPr algn="r"/>
            <a:r>
              <a:rPr lang="en-US"/>
              <a:t>Nguyễn Tuấn Lộc (18521011)</a:t>
            </a:r>
          </a:p>
          <a:p>
            <a:pPr algn="r"/>
            <a:r>
              <a:rPr lang="en-US"/>
              <a:t>Dương Ngọc Hùng (18520792)</a:t>
            </a:r>
          </a:p>
          <a:p>
            <a:pPr algn="r"/>
            <a:r>
              <a:rPr lang="en-US"/>
              <a:t>Hà Thúc Đăng Khoa (18520914)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6FE276-6C39-41C6-B6B5-DA133EABA9E6}"/>
              </a:ext>
            </a:extLst>
          </p:cNvPr>
          <p:cNvSpPr txBox="1">
            <a:spLocks/>
          </p:cNvSpPr>
          <p:nvPr/>
        </p:nvSpPr>
        <p:spPr>
          <a:xfrm>
            <a:off x="1386840" y="4800600"/>
            <a:ext cx="4584192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Giảng viên hướng dẫn:</a:t>
            </a:r>
          </a:p>
          <a:p>
            <a:r>
              <a:rPr lang="en-US"/>
              <a:t>Nguyễn Trọng Chỉnh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4E2FB-B8B0-485C-8C77-C6389B16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605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C06-DFBD-4205-94E3-E906C5AB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Lemmatization – pos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F8C1-5E2A-4AA9-95BB-97B33DC4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325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/>
              <a:t>“your technique is outdated”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24B02-BC6E-4469-AE5E-4D6F2C93F3EE}"/>
              </a:ext>
            </a:extLst>
          </p:cNvPr>
          <p:cNvSpPr txBox="1"/>
          <p:nvPr/>
        </p:nvSpPr>
        <p:spPr>
          <a:xfrm>
            <a:off x="1089429" y="3429004"/>
            <a:ext cx="1930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0B570-88C8-4042-B1D3-C94EDDDBEDB8}"/>
              </a:ext>
            </a:extLst>
          </p:cNvPr>
          <p:cNvSpPr txBox="1"/>
          <p:nvPr/>
        </p:nvSpPr>
        <p:spPr>
          <a:xfrm>
            <a:off x="6245629" y="3428999"/>
            <a:ext cx="9789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78803-11D1-4B8B-AC5B-C3AD566D8ACD}"/>
              </a:ext>
            </a:extLst>
          </p:cNvPr>
          <p:cNvSpPr txBox="1"/>
          <p:nvPr/>
        </p:nvSpPr>
        <p:spPr>
          <a:xfrm>
            <a:off x="2842029" y="3429000"/>
            <a:ext cx="3389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80AE1-56CD-46D7-8148-6BA3A48B693C}"/>
              </a:ext>
            </a:extLst>
          </p:cNvPr>
          <p:cNvSpPr txBox="1"/>
          <p:nvPr/>
        </p:nvSpPr>
        <p:spPr>
          <a:xfrm>
            <a:off x="7238261" y="3428999"/>
            <a:ext cx="30342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outdated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4A114-F3F1-4790-A3A0-3A1713C94D97}"/>
              </a:ext>
            </a:extLst>
          </p:cNvPr>
          <p:cNvSpPr txBox="1"/>
          <p:nvPr/>
        </p:nvSpPr>
        <p:spPr>
          <a:xfrm>
            <a:off x="1089429" y="4444666"/>
            <a:ext cx="1930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PRP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ED5B9-698F-4EC3-A31D-E1DF6A87290C}"/>
              </a:ext>
            </a:extLst>
          </p:cNvPr>
          <p:cNvSpPr txBox="1"/>
          <p:nvPr/>
        </p:nvSpPr>
        <p:spPr>
          <a:xfrm>
            <a:off x="5946372" y="4444661"/>
            <a:ext cx="16482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VBZ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1444F-9BC5-478A-B2F8-FD33FDA51540}"/>
              </a:ext>
            </a:extLst>
          </p:cNvPr>
          <p:cNvSpPr txBox="1"/>
          <p:nvPr/>
        </p:nvSpPr>
        <p:spPr>
          <a:xfrm>
            <a:off x="2842029" y="4444662"/>
            <a:ext cx="3389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D276F-544C-42AD-BB12-10F4098A9E18}"/>
              </a:ext>
            </a:extLst>
          </p:cNvPr>
          <p:cNvSpPr txBox="1"/>
          <p:nvPr/>
        </p:nvSpPr>
        <p:spPr>
          <a:xfrm>
            <a:off x="7238261" y="4444661"/>
            <a:ext cx="30342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VBN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22CC78-B0E1-4155-A1D6-8D954156A550}"/>
              </a:ext>
            </a:extLst>
          </p:cNvPr>
          <p:cNvSpPr txBox="1"/>
          <p:nvPr/>
        </p:nvSpPr>
        <p:spPr>
          <a:xfrm>
            <a:off x="6242731" y="3434657"/>
            <a:ext cx="9789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24224-988B-42A8-B8EF-85521E5FA82F}"/>
              </a:ext>
            </a:extLst>
          </p:cNvPr>
          <p:cNvSpPr txBox="1"/>
          <p:nvPr/>
        </p:nvSpPr>
        <p:spPr>
          <a:xfrm>
            <a:off x="7005251" y="3428996"/>
            <a:ext cx="30342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outdate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B9F5-382C-4203-854C-E80E5006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5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8" grpId="0"/>
      <p:bldP spid="8" grpId="1"/>
      <p:bldP spid="9" grpId="0"/>
      <p:bldP spid="10" grpId="0"/>
      <p:bldP spid="11" grpId="0"/>
      <p:bldP spid="12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F543-1BAF-41C5-B4F6-8F1D851A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7C9E-5CD7-4E3D-BEEC-49023B64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325563"/>
          </a:xfrm>
        </p:spPr>
        <p:txBody>
          <a:bodyPr/>
          <a:lstStyle/>
          <a:p>
            <a:r>
              <a:rPr lang="en-US"/>
              <a:t>Javascript object notation: a data storing and exchanging format</a:t>
            </a:r>
          </a:p>
          <a:p>
            <a:r>
              <a:rPr lang="en-US"/>
              <a:t>Used for storing index of a corpus.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4565D-4539-4A82-B287-CB65D5EBD447}"/>
              </a:ext>
            </a:extLst>
          </p:cNvPr>
          <p:cNvSpPr txBox="1"/>
          <p:nvPr/>
        </p:nvSpPr>
        <p:spPr>
          <a:xfrm>
            <a:off x="1261872" y="3154363"/>
            <a:ext cx="8107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	&lt;name1&gt; : &lt;value1&gt;,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	&lt;name2&gt; : [ &lt;value2&gt;, &lt;value3&gt; ]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A43D-5DA6-4852-A474-CBC10DDF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219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D81-C912-49A3-8E3F-A2E820D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5D767A-384B-4574-A617-C1768AE319F4}"/>
              </a:ext>
            </a:extLst>
          </p:cNvPr>
          <p:cNvSpPr/>
          <p:nvPr/>
        </p:nvSpPr>
        <p:spPr>
          <a:xfrm>
            <a:off x="1261872" y="2419642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Corpus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CC7507-A24B-4423-A6D0-3C0FC8E7BC2B}"/>
              </a:ext>
            </a:extLst>
          </p:cNvPr>
          <p:cNvSpPr/>
          <p:nvPr/>
        </p:nvSpPr>
        <p:spPr>
          <a:xfrm>
            <a:off x="9054727" y="2419642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A4E052-EF88-48A2-AD61-7894C533882F}"/>
              </a:ext>
            </a:extLst>
          </p:cNvPr>
          <p:cNvSpPr/>
          <p:nvPr/>
        </p:nvSpPr>
        <p:spPr>
          <a:xfrm>
            <a:off x="6320079" y="2439443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01484C-A08E-416E-9D7E-040AB5D0FD36}"/>
              </a:ext>
            </a:extLst>
          </p:cNvPr>
          <p:cNvSpPr/>
          <p:nvPr/>
        </p:nvSpPr>
        <p:spPr>
          <a:xfrm>
            <a:off x="3198203" y="2419642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91066C-C8F0-49E1-9138-2461EDF90C3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718289" y="2802337"/>
            <a:ext cx="479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9BED01-0CF3-4289-AC73-BD1317C62F2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654620" y="2802337"/>
            <a:ext cx="1665459" cy="1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DA545-33A4-4742-B9FC-A279D1FD88B5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7776496" y="2802337"/>
            <a:ext cx="1278231" cy="1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46DA6F-6516-4D69-B436-F1AAB3A4A2A0}"/>
              </a:ext>
            </a:extLst>
          </p:cNvPr>
          <p:cNvSpPr txBox="1"/>
          <p:nvPr/>
        </p:nvSpPr>
        <p:spPr>
          <a:xfrm>
            <a:off x="4675719" y="2419642"/>
            <a:ext cx="1110057" cy="3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id.json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82596-7B50-42F9-BD05-29239AF58060}"/>
              </a:ext>
            </a:extLst>
          </p:cNvPr>
          <p:cNvSpPr txBox="1"/>
          <p:nvPr/>
        </p:nvSpPr>
        <p:spPr>
          <a:xfrm>
            <a:off x="4654620" y="2832282"/>
            <a:ext cx="176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processed.json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E2554-8F87-4592-A2B2-14480B41E2BD}"/>
              </a:ext>
            </a:extLst>
          </p:cNvPr>
          <p:cNvSpPr txBox="1"/>
          <p:nvPr/>
        </p:nvSpPr>
        <p:spPr>
          <a:xfrm>
            <a:off x="7776495" y="2414906"/>
            <a:ext cx="127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index.json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17F50-2B27-42B1-B406-4BB0EEBA2DDB}"/>
              </a:ext>
            </a:extLst>
          </p:cNvPr>
          <p:cNvSpPr txBox="1"/>
          <p:nvPr/>
        </p:nvSpPr>
        <p:spPr>
          <a:xfrm>
            <a:off x="4675719" y="3653168"/>
            <a:ext cx="228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id.json</a:t>
            </a:r>
          </a:p>
          <a:p>
            <a:r>
              <a:rPr lang="en-US"/>
              <a:t>{ &lt;id&gt; : &lt;name&gt;</a:t>
            </a:r>
          </a:p>
          <a:p>
            <a:r>
              <a:rPr lang="en-US"/>
              <a:t>&lt;name&gt; : &lt;id&gt; 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AF10A-3A48-4E4F-A83E-07557A8FE708}"/>
              </a:ext>
            </a:extLst>
          </p:cNvPr>
          <p:cNvSpPr txBox="1"/>
          <p:nvPr/>
        </p:nvSpPr>
        <p:spPr>
          <a:xfrm>
            <a:off x="4675718" y="4694008"/>
            <a:ext cx="34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processed.json</a:t>
            </a:r>
          </a:p>
          <a:p>
            <a:r>
              <a:rPr lang="en-US"/>
              <a:t>{ &lt;id&gt; : &lt;processed content&gt; 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AF9C40-A44F-46E6-8600-B5B8C4A59562}"/>
              </a:ext>
            </a:extLst>
          </p:cNvPr>
          <p:cNvSpPr txBox="1"/>
          <p:nvPr/>
        </p:nvSpPr>
        <p:spPr>
          <a:xfrm>
            <a:off x="7776496" y="3575190"/>
            <a:ext cx="3400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index.json</a:t>
            </a:r>
          </a:p>
          <a:p>
            <a:r>
              <a:rPr lang="en-US"/>
              <a:t>{ &lt;term&gt;:</a:t>
            </a:r>
          </a:p>
          <a:p>
            <a:r>
              <a:rPr lang="en-US"/>
              <a:t>	‘posting’: &lt;posting_list&gt;</a:t>
            </a:r>
          </a:p>
          <a:p>
            <a:r>
              <a:rPr lang="en-US"/>
              <a:t>	‘idf’ : &lt;term_idf&gt;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93162-384F-4AC7-800A-1047EB95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3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D81-C912-49A3-8E3F-A2E820D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5D767A-384B-4574-A617-C1768AE319F4}"/>
              </a:ext>
            </a:extLst>
          </p:cNvPr>
          <p:cNvSpPr/>
          <p:nvPr/>
        </p:nvSpPr>
        <p:spPr>
          <a:xfrm>
            <a:off x="1261872" y="2419642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A4E052-EF88-48A2-AD61-7894C533882F}"/>
              </a:ext>
            </a:extLst>
          </p:cNvPr>
          <p:cNvSpPr/>
          <p:nvPr/>
        </p:nvSpPr>
        <p:spPr>
          <a:xfrm>
            <a:off x="6005851" y="2411308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01484C-A08E-416E-9D7E-040AB5D0FD36}"/>
              </a:ext>
            </a:extLst>
          </p:cNvPr>
          <p:cNvSpPr/>
          <p:nvPr/>
        </p:nvSpPr>
        <p:spPr>
          <a:xfrm>
            <a:off x="3273317" y="2411308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91066C-C8F0-49E1-9138-2461EDF90C3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718289" y="2794003"/>
            <a:ext cx="555028" cy="83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9BED01-0CF3-4289-AC73-BD1317C62F2C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4729734" y="2794003"/>
            <a:ext cx="127611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CB0AA7-9354-49B7-8990-4046118DE793}"/>
              </a:ext>
            </a:extLst>
          </p:cNvPr>
          <p:cNvSpPr/>
          <p:nvPr/>
        </p:nvSpPr>
        <p:spPr>
          <a:xfrm>
            <a:off x="8961294" y="2411308"/>
            <a:ext cx="1456417" cy="765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Ranked</a:t>
            </a:r>
          </a:p>
          <a:p>
            <a:pPr algn="ctr"/>
            <a:r>
              <a:rPr lang="en-US"/>
              <a:t>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238557-80FC-4ADA-A899-711585E6801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7462268" y="2794003"/>
            <a:ext cx="14990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DCE42E-2170-418D-8264-6B8A9396C4E1}"/>
              </a:ext>
            </a:extLst>
          </p:cNvPr>
          <p:cNvSpPr txBox="1"/>
          <p:nvPr/>
        </p:nvSpPr>
        <p:spPr>
          <a:xfrm>
            <a:off x="4729734" y="2088142"/>
            <a:ext cx="136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processed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A5AED-9792-478B-A729-28406C09D014}"/>
              </a:ext>
            </a:extLst>
          </p:cNvPr>
          <p:cNvSpPr txBox="1"/>
          <p:nvPr/>
        </p:nvSpPr>
        <p:spPr>
          <a:xfrm>
            <a:off x="6050926" y="3528056"/>
            <a:ext cx="13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index.json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898072-87C6-40EE-9CEA-DC1417567822}"/>
              </a:ext>
            </a:extLst>
          </p:cNvPr>
          <p:cNvSpPr txBox="1"/>
          <p:nvPr/>
        </p:nvSpPr>
        <p:spPr>
          <a:xfrm>
            <a:off x="4960679" y="4441226"/>
            <a:ext cx="164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 feature 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EDB93F-95D9-47B5-9E99-76B9B2B22771}"/>
              </a:ext>
            </a:extLst>
          </p:cNvPr>
          <p:cNvSpPr txBox="1"/>
          <p:nvPr/>
        </p:nvSpPr>
        <p:spPr>
          <a:xfrm>
            <a:off x="6988976" y="4441226"/>
            <a:ext cx="183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relevant</a:t>
            </a:r>
          </a:p>
          <a:p>
            <a:r>
              <a:rPr lang="en-US"/>
              <a:t>document</a:t>
            </a:r>
          </a:p>
          <a:p>
            <a:r>
              <a:rPr lang="en-US"/>
              <a:t>and their feature vector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9CAAC-C017-4F54-A9E6-E75A0ECE88C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6734059" y="3176698"/>
            <a:ext cx="1" cy="3513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B9BE32-3A8A-4127-AAA0-1765E096643E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783640" y="3897388"/>
            <a:ext cx="950419" cy="543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B08911-B644-4FC5-A57D-ED8EAB5B8E7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6734059" y="3897388"/>
            <a:ext cx="1171500" cy="5438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478D6-4489-4BE6-AD4F-1503BFE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5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43F0B-A879-4DB4-831D-7D083153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Term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D65FEF-B7E6-48C9-AB9C-D213A18BD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1"/>
                <a:ext cx="8595360" cy="160019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𝑛𝑑𝑜𝑐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D65FEF-B7E6-48C9-AB9C-D213A18BD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1"/>
                <a:ext cx="8595360" cy="16001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DD57F-016B-430C-90E4-2D4E0574F440}"/>
                  </a:ext>
                </a:extLst>
              </p:cNvPr>
              <p:cNvSpPr txBox="1"/>
              <p:nvPr/>
            </p:nvSpPr>
            <p:spPr>
              <a:xfrm>
                <a:off x="1261872" y="4081670"/>
                <a:ext cx="8693426" cy="13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: weight of i-th term in j-th document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: i-th term occurrence in j-th document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000"/>
                  <a:t> : length of corpus (total number of documents in corpus)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𝑛𝑑𝑜𝑐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: total number of documents that contain i-th term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DD57F-016B-430C-90E4-2D4E0574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081670"/>
                <a:ext cx="8693426" cy="1348126"/>
              </a:xfrm>
              <a:prstGeom prst="rect">
                <a:avLst/>
              </a:prstGeom>
              <a:blipFill>
                <a:blip r:embed="rId3"/>
                <a:stretch>
                  <a:fillRect l="-631" t="-2715" b="-7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BFACD-E888-4F7E-963F-B0CF3E27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822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43F0B-A879-4DB4-831D-7D083153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Relevance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D65FEF-B7E6-48C9-AB9C-D213A18BD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1"/>
                <a:ext cx="8595360" cy="160019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D65FEF-B7E6-48C9-AB9C-D213A18BD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1"/>
                <a:ext cx="8595360" cy="16001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DD57F-016B-430C-90E4-2D4E0574F440}"/>
                  </a:ext>
                </a:extLst>
              </p:cNvPr>
              <p:cNvSpPr txBox="1"/>
              <p:nvPr/>
            </p:nvSpPr>
            <p:spPr>
              <a:xfrm>
                <a:off x="1261872" y="4081670"/>
                <a:ext cx="86934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/>
                  <a:t> : feature vector of query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: i-th document in retrieved document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DD57F-016B-430C-90E4-2D4E0574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081670"/>
                <a:ext cx="8693426" cy="707886"/>
              </a:xfrm>
              <a:prstGeom prst="rect">
                <a:avLst/>
              </a:prstGeom>
              <a:blipFill>
                <a:blip r:embed="rId3"/>
                <a:stretch>
                  <a:fillRect l="-63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990C2-F1C6-4EE2-96D9-8FE08B3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235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A32-062F-4E0B-86B1-EEA09AF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F3189-3F6F-4FCD-AC65-07488B5FF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2103438"/>
                <a:ext cx="8595360" cy="13255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0.0, 0.1, …,1.0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𝑖𝑛𝑡𝑒𝑟𝑝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F3189-3F6F-4FCD-AC65-07488B5FF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2103438"/>
                <a:ext cx="8595360" cy="1325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C0179D-A524-4118-A20D-A5DD65770BDB}"/>
                  </a:ext>
                </a:extLst>
              </p:cNvPr>
              <p:cNvSpPr txBox="1"/>
              <p:nvPr/>
            </p:nvSpPr>
            <p:spPr>
              <a:xfrm>
                <a:off x="1544504" y="4239491"/>
                <a:ext cx="8030095" cy="73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/>
                  <a:t> : Query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𝑖𝑛𝑡𝑒𝑟𝑝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/>
                  <a:t> : Interpolated precision at recall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C0179D-A524-4118-A20D-A5DD6577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504" y="4239491"/>
                <a:ext cx="8030095" cy="737446"/>
              </a:xfrm>
              <a:prstGeom prst="rect">
                <a:avLst/>
              </a:prstGeom>
              <a:blipFill>
                <a:blip r:embed="rId3"/>
                <a:stretch>
                  <a:fillRect l="-683" t="-413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33B38-36DC-4BD8-8BE0-039A10B0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705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2A6F-33EE-4C8E-9839-63422101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092AFB-D315-446E-9998-B4D593432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731881"/>
              </p:ext>
            </p:extLst>
          </p:nvPr>
        </p:nvGraphicFramePr>
        <p:xfrm>
          <a:off x="629018" y="1905000"/>
          <a:ext cx="309892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40C17F7-44E5-439F-A61E-BAFD9332E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42363"/>
              </p:ext>
            </p:extLst>
          </p:nvPr>
        </p:nvGraphicFramePr>
        <p:xfrm>
          <a:off x="7320550" y="1905000"/>
          <a:ext cx="309892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231FC2B-898C-4BEB-ABDA-FB212ADCF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074155"/>
              </p:ext>
            </p:extLst>
          </p:nvPr>
        </p:nvGraphicFramePr>
        <p:xfrm>
          <a:off x="3974784" y="1905000"/>
          <a:ext cx="309892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5D7C1-B3A4-487B-A3AA-8AAE4B7C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564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0895-25DB-4224-A986-8E832FA3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36E4-2268-41B5-9C23-D83DB051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Lemmatizing gives better retrieval result for Cranfield dataset, shorter indexing time but takes longer in retrieval process.</a:t>
            </a:r>
          </a:p>
          <a:p>
            <a:r>
              <a:rPr lang="en-US"/>
              <a:t>Experiment yield unexpected result in indexing time.</a:t>
            </a:r>
          </a:p>
          <a:p>
            <a:r>
              <a:rPr lang="en-US"/>
              <a:t>Higher retrieval time when using lemmatizer is foreseen.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DF338-4CFB-4B55-8814-9157AD43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828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D5742-0D2A-4738-AD7F-D99DE021C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95BE35-00D0-48F4-B374-9D13741E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9CD88-015D-4558-8E91-BAC90217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689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368E-9B2C-4941-8BDF-7F7315A5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C499-9148-4E28-9BC2-1FF9A44B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51692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Project overview</a:t>
            </a:r>
          </a:p>
          <a:p>
            <a:r>
              <a:rPr lang="en-US"/>
              <a:t>Document + Query Preprocess</a:t>
            </a:r>
          </a:p>
          <a:p>
            <a:r>
              <a:rPr lang="en-US"/>
              <a:t>Indexing + Retrieval process</a:t>
            </a:r>
          </a:p>
          <a:p>
            <a:r>
              <a:rPr lang="en-US"/>
              <a:t>Term weighting</a:t>
            </a:r>
          </a:p>
          <a:p>
            <a:r>
              <a:rPr lang="en-US"/>
              <a:t>Relevance Measure</a:t>
            </a:r>
          </a:p>
          <a:p>
            <a:r>
              <a:rPr lang="en-US"/>
              <a:t>Evaluation</a:t>
            </a:r>
          </a:p>
          <a:p>
            <a:r>
              <a:rPr lang="en-US"/>
              <a:t>Comparision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8A67-1A73-4304-A502-215E2A01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281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943D-A021-49F0-908D-B421F1E2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6A39-CE9F-4B7A-9DD4-37C76009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>
                <a:hlinkClick r:id="rId2"/>
              </a:rPr>
              <a:t>https://nlp.stanford.edu/IR-book/html/htmledition/stemming-and-lemmatization-1.html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[2]: </a:t>
            </a:r>
            <a:r>
              <a:rPr lang="en-US" dirty="0">
                <a:hlinkClick r:id="rId3"/>
              </a:rPr>
              <a:t>https://library.cranfield.ac.uk/knl/research-data-management/data-access-statements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[3]: </a:t>
            </a:r>
            <a:r>
              <a:rPr lang="en-US" dirty="0">
                <a:hlinkClick r:id="rId4"/>
              </a:rPr>
              <a:t>https://nlp.stanford.edu/IR-book/html/htmledition/the-vector-space-model-for-scoring-1.html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94BD-719D-471B-A483-3550643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6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43F0B-A879-4DB4-831D-7D083153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65FEF-B7E6-48C9-AB9C-D213A18B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/>
              <a:t>Build a vector space document retrieval model</a:t>
            </a:r>
          </a:p>
          <a:p>
            <a:r>
              <a:rPr lang="en-US"/>
              <a:t>Goal:</a:t>
            </a:r>
          </a:p>
          <a:p>
            <a:pPr lvl="1"/>
            <a:r>
              <a:rPr lang="en-US"/>
              <a:t>Learn the basic of building a simple IR model</a:t>
            </a:r>
          </a:p>
          <a:p>
            <a:pPr lvl="1"/>
            <a:r>
              <a:rPr lang="en-US"/>
              <a:t>Comparison the impact of lemmatizing and stemming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76490-95F5-469B-A1E5-AE75699A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78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C5D2-3CF3-4C99-B91B-05678888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D9A3-5A91-4BD4-939B-03F1253A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v3.8</a:t>
            </a:r>
          </a:p>
          <a:p>
            <a:r>
              <a:rPr lang="en-US"/>
              <a:t>Modules: nltk 3.5, json, math, os, numpy</a:t>
            </a:r>
          </a:p>
          <a:p>
            <a:pPr lvl="1"/>
            <a:r>
              <a:rPr lang="en-US"/>
              <a:t>nltk 3.5: famous natural language processing modules</a:t>
            </a:r>
          </a:p>
          <a:p>
            <a:pPr lvl="1"/>
            <a:r>
              <a:rPr lang="en-US"/>
              <a:t>json: storing index of corpora</a:t>
            </a:r>
          </a:p>
          <a:p>
            <a:pPr lvl="1"/>
            <a:r>
              <a:rPr lang="en-US"/>
              <a:t>math: performing math operation</a:t>
            </a:r>
          </a:p>
          <a:p>
            <a:pPr lvl="1"/>
            <a:r>
              <a:rPr lang="en-US"/>
              <a:t>os: directory reading</a:t>
            </a:r>
          </a:p>
          <a:p>
            <a:pPr lvl="1"/>
            <a:r>
              <a:rPr lang="en-US"/>
              <a:t>numpy: calculating cosine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F080A-F1FB-421C-B631-F157FC57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666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BC2B-C7FD-4164-86D4-347D219D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923E-E00E-4CA1-B3A9-4FBEED8B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Corpus: Cranfield corpus</a:t>
            </a:r>
          </a:p>
          <a:p>
            <a:pPr lvl="1"/>
            <a:r>
              <a:rPr lang="en-US"/>
              <a:t>Length: 1400 documents</a:t>
            </a:r>
          </a:p>
          <a:p>
            <a:r>
              <a:rPr lang="en-US"/>
              <a:t>Testing: 100 query with gold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6B41-C45C-4189-90B6-66F56B8B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64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5ED3-4E1B-49FF-8F5C-07E87A89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DE1D18-A294-4072-808F-D1EDEC8D545B}"/>
              </a:ext>
            </a:extLst>
          </p:cNvPr>
          <p:cNvSpPr/>
          <p:nvPr/>
        </p:nvSpPr>
        <p:spPr>
          <a:xfrm>
            <a:off x="4819355" y="1691322"/>
            <a:ext cx="1237957" cy="78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Indexed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B58E04-FC65-4653-93A5-70ED069CB82E}"/>
              </a:ext>
            </a:extLst>
          </p:cNvPr>
          <p:cNvSpPr/>
          <p:nvPr/>
        </p:nvSpPr>
        <p:spPr>
          <a:xfrm>
            <a:off x="5713827" y="3610890"/>
            <a:ext cx="1636542" cy="945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Preprocessor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573C40-843F-4C80-9C54-3D7001F0C10F}"/>
              </a:ext>
            </a:extLst>
          </p:cNvPr>
          <p:cNvSpPr/>
          <p:nvPr/>
        </p:nvSpPr>
        <p:spPr>
          <a:xfrm>
            <a:off x="3530990" y="3610889"/>
            <a:ext cx="1631853" cy="945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665E3C-65A5-46C5-904E-E22954E99490}"/>
              </a:ext>
            </a:extLst>
          </p:cNvPr>
          <p:cNvSpPr/>
          <p:nvPr/>
        </p:nvSpPr>
        <p:spPr>
          <a:xfrm>
            <a:off x="8900015" y="3541836"/>
            <a:ext cx="1631853" cy="10832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F1E7BF-9356-45EC-AAA2-CB706F9888F5}"/>
              </a:ext>
            </a:extLst>
          </p:cNvPr>
          <p:cNvSpPr/>
          <p:nvPr/>
        </p:nvSpPr>
        <p:spPr>
          <a:xfrm>
            <a:off x="4621236" y="5036845"/>
            <a:ext cx="1636541" cy="93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E2D3A4-CCBA-425B-9337-F69A84FF3229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6532098" y="2479113"/>
            <a:ext cx="947404" cy="113177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03D13E-819E-46D7-9BA5-92E8FAF8B975}"/>
              </a:ext>
            </a:extLst>
          </p:cNvPr>
          <p:cNvCxnSpPr>
            <a:cxnSpLocks/>
          </p:cNvCxnSpPr>
          <p:nvPr/>
        </p:nvCxnSpPr>
        <p:spPr>
          <a:xfrm flipH="1">
            <a:off x="5162842" y="4036708"/>
            <a:ext cx="55098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9FD444-93E1-4D04-BBA3-71419DC0027B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346917" y="2479113"/>
            <a:ext cx="1091417" cy="11317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545394-3F0F-49DB-AE63-9BB980923249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7350369" y="4083442"/>
            <a:ext cx="15496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E9E11D-246A-4A13-B746-D1B1614AB675}"/>
              </a:ext>
            </a:extLst>
          </p:cNvPr>
          <p:cNvCxnSpPr>
            <a:stCxn id="4" idx="2"/>
          </p:cNvCxnSpPr>
          <p:nvPr/>
        </p:nvCxnSpPr>
        <p:spPr>
          <a:xfrm>
            <a:off x="5438334" y="2479113"/>
            <a:ext cx="0" cy="25577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947CD-77F0-4132-8C5D-9B165F5C7BC7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 flipV="1">
            <a:off x="2129352" y="5506681"/>
            <a:ext cx="2491884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2D0F91E-E2EE-4F69-BE05-885BF8364136}"/>
              </a:ext>
            </a:extLst>
          </p:cNvPr>
          <p:cNvSpPr/>
          <p:nvPr/>
        </p:nvSpPr>
        <p:spPr>
          <a:xfrm>
            <a:off x="511122" y="4796421"/>
            <a:ext cx="1618230" cy="14205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Ranked ‘relevant’ documents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5E36DC-9294-42C4-AB4D-35ABE9C07FAC}"/>
              </a:ext>
            </a:extLst>
          </p:cNvPr>
          <p:cNvSpPr/>
          <p:nvPr/>
        </p:nvSpPr>
        <p:spPr>
          <a:xfrm>
            <a:off x="6749924" y="1691322"/>
            <a:ext cx="1459156" cy="787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FCE441-9BCF-4EE9-9A23-DA08B3C97694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5919594" y="4894177"/>
            <a:ext cx="950689" cy="27432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765FE0-7ED6-43F9-9710-C840DF93689C}"/>
              </a:ext>
            </a:extLst>
          </p:cNvPr>
          <p:cNvGrpSpPr/>
          <p:nvPr/>
        </p:nvGrpSpPr>
        <p:grpSpPr>
          <a:xfrm>
            <a:off x="3614057" y="1512099"/>
            <a:ext cx="4811172" cy="1238909"/>
            <a:chOff x="3614057" y="1512099"/>
            <a:chExt cx="4811172" cy="123890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24B6655-D865-44EB-A559-2A5E70D5E51A}"/>
                </a:ext>
              </a:extLst>
            </p:cNvPr>
            <p:cNvSpPr/>
            <p:nvPr/>
          </p:nvSpPr>
          <p:spPr>
            <a:xfrm>
              <a:off x="3614057" y="1512099"/>
              <a:ext cx="4811172" cy="123890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>
                <a:solidFill>
                  <a:srgbClr val="6F6F7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BE365-1AA3-4158-8A1E-02AFEB733D02}"/>
                </a:ext>
              </a:extLst>
            </p:cNvPr>
            <p:cNvSpPr txBox="1"/>
            <p:nvPr/>
          </p:nvSpPr>
          <p:spPr>
            <a:xfrm>
              <a:off x="3674311" y="2380534"/>
              <a:ext cx="16607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CORPUS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EE2197-DB16-4939-8D8E-339BD58DBBF5}"/>
              </a:ext>
            </a:extLst>
          </p:cNvPr>
          <p:cNvSpPr/>
          <p:nvPr/>
        </p:nvSpPr>
        <p:spPr>
          <a:xfrm>
            <a:off x="2748329" y="3162215"/>
            <a:ext cx="5676900" cy="31813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6F6F74"/>
                </a:solidFill>
              </a:rPr>
              <a:t>IR SYSTEM</a:t>
            </a:r>
          </a:p>
        </p:txBody>
      </p:sp>
    </p:spTree>
    <p:extLst>
      <p:ext uri="{BB962C8B-B14F-4D97-AF65-F5344CB8AC3E}">
        <p14:creationId xmlns:p14="http://schemas.microsoft.com/office/powerpoint/2010/main" val="3293844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47" grpId="0" animBg="1"/>
      <p:bldP spid="2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F524-3A84-4286-B3E3-BAF42CA1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78674"/>
            <a:ext cx="9692640" cy="1325562"/>
          </a:xfrm>
        </p:spPr>
        <p:txBody>
          <a:bodyPr/>
          <a:lstStyle/>
          <a:p>
            <a:r>
              <a:rPr lang="en-US"/>
              <a:t>Preprocess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10793-B04E-4F1A-8D3C-8C773AE0E726}"/>
              </a:ext>
            </a:extLst>
          </p:cNvPr>
          <p:cNvSpPr txBox="1"/>
          <p:nvPr/>
        </p:nvSpPr>
        <p:spPr>
          <a:xfrm>
            <a:off x="2680118" y="6086936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nltk.word_tokenize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58486-57EF-4B44-B3D5-5C9E2B7369DC}"/>
              </a:ext>
            </a:extLst>
          </p:cNvPr>
          <p:cNvSpPr txBox="1"/>
          <p:nvPr/>
        </p:nvSpPr>
        <p:spPr>
          <a:xfrm>
            <a:off x="4744658" y="2276264"/>
            <a:ext cx="269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nltk.corpus.stopwords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57471-D7EE-4106-9153-2CD6DB2DC3B7}"/>
              </a:ext>
            </a:extLst>
          </p:cNvPr>
          <p:cNvSpPr txBox="1"/>
          <p:nvPr/>
        </p:nvSpPr>
        <p:spPr>
          <a:xfrm>
            <a:off x="6406673" y="1634931"/>
            <a:ext cx="35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nltk.stem.WordNetLemmatizer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AE182-512A-44C7-97EA-2AD1B50B1079}"/>
              </a:ext>
            </a:extLst>
          </p:cNvPr>
          <p:cNvCxnSpPr>
            <a:cxnSpLocks/>
            <a:stCxn id="3" idx="0"/>
            <a:endCxn id="31" idx="2"/>
          </p:cNvCxnSpPr>
          <p:nvPr/>
        </p:nvCxnSpPr>
        <p:spPr>
          <a:xfrm flipV="1">
            <a:off x="3875872" y="4467053"/>
            <a:ext cx="1" cy="161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EF0B8-A736-4E21-ACE5-8AEDFC676EFC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6087502" y="2645596"/>
            <a:ext cx="5310" cy="94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965BB-2FBB-4D62-9EF9-7FC1DFFF7969}"/>
              </a:ext>
            </a:extLst>
          </p:cNvPr>
          <p:cNvCxnSpPr>
            <a:cxnSpLocks/>
          </p:cNvCxnSpPr>
          <p:nvPr/>
        </p:nvCxnSpPr>
        <p:spPr>
          <a:xfrm flipV="1">
            <a:off x="8139582" y="5118597"/>
            <a:ext cx="1" cy="97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B7B038-C1B7-4441-ADB3-D6EE18E7A979}"/>
              </a:ext>
            </a:extLst>
          </p:cNvPr>
          <p:cNvGrpSpPr/>
          <p:nvPr/>
        </p:nvGrpSpPr>
        <p:grpSpPr>
          <a:xfrm>
            <a:off x="1014295" y="3589864"/>
            <a:ext cx="1506093" cy="903656"/>
            <a:chOff x="9721" y="357063"/>
            <a:chExt cx="1506093" cy="90365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E0ED6-6422-454D-8CD9-794EA328E89C}"/>
                </a:ext>
              </a:extLst>
            </p:cNvPr>
            <p:cNvSpPr/>
            <p:nvPr/>
          </p:nvSpPr>
          <p:spPr>
            <a:xfrm>
              <a:off x="9721" y="357063"/>
              <a:ext cx="1506093" cy="903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8B651966-A4BB-4FEB-9C9E-3C464999C322}"/>
                </a:ext>
              </a:extLst>
            </p:cNvPr>
            <p:cNvSpPr txBox="1"/>
            <p:nvPr/>
          </p:nvSpPr>
          <p:spPr>
            <a:xfrm>
              <a:off x="36188" y="383530"/>
              <a:ext cx="1453159" cy="850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Document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334A76-79D8-431A-BEFC-A83C88D73BD9}"/>
              </a:ext>
            </a:extLst>
          </p:cNvPr>
          <p:cNvGrpSpPr/>
          <p:nvPr/>
        </p:nvGrpSpPr>
        <p:grpSpPr>
          <a:xfrm>
            <a:off x="2670998" y="3854937"/>
            <a:ext cx="319291" cy="373511"/>
            <a:chOff x="1666424" y="622136"/>
            <a:chExt cx="319291" cy="37351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4FE210DF-1EC2-4189-BB86-52B477DEBFB3}"/>
                </a:ext>
              </a:extLst>
            </p:cNvPr>
            <p:cNvSpPr/>
            <p:nvPr/>
          </p:nvSpPr>
          <p:spPr>
            <a:xfrm>
              <a:off x="1666424" y="622136"/>
              <a:ext cx="319291" cy="3735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Right 6">
              <a:extLst>
                <a:ext uri="{FF2B5EF4-FFF2-40B4-BE49-F238E27FC236}">
                  <a16:creationId xmlns:a16="http://schemas.microsoft.com/office/drawing/2014/main" id="{97507B36-BFCC-4699-8679-5D0F5342F2D7}"/>
                </a:ext>
              </a:extLst>
            </p:cNvPr>
            <p:cNvSpPr txBox="1"/>
            <p:nvPr/>
          </p:nvSpPr>
          <p:spPr>
            <a:xfrm>
              <a:off x="1666424" y="696838"/>
              <a:ext cx="223504" cy="224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4B334-1D4A-4779-8D1B-15B32281B646}"/>
              </a:ext>
            </a:extLst>
          </p:cNvPr>
          <p:cNvGrpSpPr/>
          <p:nvPr/>
        </p:nvGrpSpPr>
        <p:grpSpPr>
          <a:xfrm>
            <a:off x="3122826" y="3589864"/>
            <a:ext cx="1506093" cy="903656"/>
            <a:chOff x="2118252" y="357063"/>
            <a:chExt cx="1506093" cy="90365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39B244-126A-4728-B83E-CF40A7CE8DDC}"/>
                </a:ext>
              </a:extLst>
            </p:cNvPr>
            <p:cNvSpPr/>
            <p:nvPr/>
          </p:nvSpPr>
          <p:spPr>
            <a:xfrm>
              <a:off x="2118252" y="357063"/>
              <a:ext cx="1506093" cy="903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32839539-BA31-4B59-A554-627ADB72ED93}"/>
                </a:ext>
              </a:extLst>
            </p:cNvPr>
            <p:cNvSpPr txBox="1"/>
            <p:nvPr/>
          </p:nvSpPr>
          <p:spPr>
            <a:xfrm>
              <a:off x="2144719" y="383530"/>
              <a:ext cx="1453159" cy="850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Tokenize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A59D9F-F4B3-4E1B-84D0-992C0ECF3A64}"/>
              </a:ext>
            </a:extLst>
          </p:cNvPr>
          <p:cNvGrpSpPr/>
          <p:nvPr/>
        </p:nvGrpSpPr>
        <p:grpSpPr>
          <a:xfrm>
            <a:off x="6979512" y="3291157"/>
            <a:ext cx="319291" cy="373511"/>
            <a:chOff x="3774955" y="622136"/>
            <a:chExt cx="319291" cy="373511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A3A7F7B-D07C-4165-ABB6-F62B269B460C}"/>
                </a:ext>
              </a:extLst>
            </p:cNvPr>
            <p:cNvSpPr/>
            <p:nvPr/>
          </p:nvSpPr>
          <p:spPr>
            <a:xfrm>
              <a:off x="3774955" y="622136"/>
              <a:ext cx="319291" cy="3735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Right 10">
              <a:extLst>
                <a:ext uri="{FF2B5EF4-FFF2-40B4-BE49-F238E27FC236}">
                  <a16:creationId xmlns:a16="http://schemas.microsoft.com/office/drawing/2014/main" id="{17157E75-A2D7-470C-BA32-C27CB8F03DE0}"/>
                </a:ext>
              </a:extLst>
            </p:cNvPr>
            <p:cNvSpPr txBox="1"/>
            <p:nvPr/>
          </p:nvSpPr>
          <p:spPr>
            <a:xfrm>
              <a:off x="3774955" y="696838"/>
              <a:ext cx="223504" cy="224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7D250-0395-499F-954B-E2FE7CCFCB3B}"/>
              </a:ext>
            </a:extLst>
          </p:cNvPr>
          <p:cNvGrpSpPr/>
          <p:nvPr/>
        </p:nvGrpSpPr>
        <p:grpSpPr>
          <a:xfrm>
            <a:off x="5334455" y="3589864"/>
            <a:ext cx="1506093" cy="903656"/>
            <a:chOff x="6335314" y="357063"/>
            <a:chExt cx="1506093" cy="90365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F8ED08B-A907-4194-931F-D7BE42FF46FC}"/>
                </a:ext>
              </a:extLst>
            </p:cNvPr>
            <p:cNvSpPr/>
            <p:nvPr/>
          </p:nvSpPr>
          <p:spPr>
            <a:xfrm>
              <a:off x="6335314" y="357063"/>
              <a:ext cx="1506093" cy="903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14">
              <a:extLst>
                <a:ext uri="{FF2B5EF4-FFF2-40B4-BE49-F238E27FC236}">
                  <a16:creationId xmlns:a16="http://schemas.microsoft.com/office/drawing/2014/main" id="{5741EA39-CBA9-454C-B396-4E5EA42FA06B}"/>
                </a:ext>
              </a:extLst>
            </p:cNvPr>
            <p:cNvSpPr txBox="1"/>
            <p:nvPr/>
          </p:nvSpPr>
          <p:spPr>
            <a:xfrm>
              <a:off x="6361781" y="383530"/>
              <a:ext cx="1453159" cy="850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Stopwords</a:t>
              </a:r>
              <a:r>
                <a:rPr lang="en-US" sz="2000" kern="1200" dirty="0"/>
                <a:t> removal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0A1A04-F57C-4B8D-AB04-89518179AF54}"/>
              </a:ext>
            </a:extLst>
          </p:cNvPr>
          <p:cNvGrpSpPr/>
          <p:nvPr/>
        </p:nvGrpSpPr>
        <p:grpSpPr>
          <a:xfrm>
            <a:off x="8996591" y="3854937"/>
            <a:ext cx="319291" cy="373511"/>
            <a:chOff x="7992017" y="622136"/>
            <a:chExt cx="319291" cy="373511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D0D82ABD-FE6F-4DF2-9B8D-C645BC03585E}"/>
                </a:ext>
              </a:extLst>
            </p:cNvPr>
            <p:cNvSpPr/>
            <p:nvPr/>
          </p:nvSpPr>
          <p:spPr>
            <a:xfrm>
              <a:off x="7992017" y="622136"/>
              <a:ext cx="319291" cy="3735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16">
              <a:extLst>
                <a:ext uri="{FF2B5EF4-FFF2-40B4-BE49-F238E27FC236}">
                  <a16:creationId xmlns:a16="http://schemas.microsoft.com/office/drawing/2014/main" id="{A1DFA047-22FC-4260-B3CA-6EB5B8DFF3D3}"/>
                </a:ext>
              </a:extLst>
            </p:cNvPr>
            <p:cNvSpPr txBox="1"/>
            <p:nvPr/>
          </p:nvSpPr>
          <p:spPr>
            <a:xfrm>
              <a:off x="7992017" y="696838"/>
              <a:ext cx="223504" cy="224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8712F6-28A1-4FE8-8A9F-3E4542E36FBB}"/>
              </a:ext>
            </a:extLst>
          </p:cNvPr>
          <p:cNvGrpSpPr/>
          <p:nvPr/>
        </p:nvGrpSpPr>
        <p:grpSpPr>
          <a:xfrm>
            <a:off x="9448419" y="3589864"/>
            <a:ext cx="1506093" cy="903656"/>
            <a:chOff x="8443845" y="357063"/>
            <a:chExt cx="1506093" cy="90365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ABB567-13B1-411F-AB36-59DA5F008FE8}"/>
                </a:ext>
              </a:extLst>
            </p:cNvPr>
            <p:cNvSpPr/>
            <p:nvPr/>
          </p:nvSpPr>
          <p:spPr>
            <a:xfrm>
              <a:off x="8443845" y="357063"/>
              <a:ext cx="1506093" cy="903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18">
              <a:extLst>
                <a:ext uri="{FF2B5EF4-FFF2-40B4-BE49-F238E27FC236}">
                  <a16:creationId xmlns:a16="http://schemas.microsoft.com/office/drawing/2014/main" id="{ACEE70BD-3021-4560-9E02-8E1ED34A50EF}"/>
                </a:ext>
              </a:extLst>
            </p:cNvPr>
            <p:cNvSpPr txBox="1"/>
            <p:nvPr/>
          </p:nvSpPr>
          <p:spPr>
            <a:xfrm>
              <a:off x="8470312" y="383530"/>
              <a:ext cx="1453159" cy="850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Result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6F693-EB3E-4C9A-BC8D-F0B3FBB6FFDB}"/>
              </a:ext>
            </a:extLst>
          </p:cNvPr>
          <p:cNvGrpSpPr/>
          <p:nvPr/>
        </p:nvGrpSpPr>
        <p:grpSpPr>
          <a:xfrm>
            <a:off x="7414009" y="2978088"/>
            <a:ext cx="1506093" cy="903656"/>
            <a:chOff x="4226783" y="357063"/>
            <a:chExt cx="1506093" cy="90365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501C5C-59BC-48F4-97C8-6224E4F7189C}"/>
                </a:ext>
              </a:extLst>
            </p:cNvPr>
            <p:cNvSpPr/>
            <p:nvPr/>
          </p:nvSpPr>
          <p:spPr>
            <a:xfrm>
              <a:off x="4226783" y="357063"/>
              <a:ext cx="1506093" cy="903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53076C41-FD22-4093-B709-A00FF6522D40}"/>
                </a:ext>
              </a:extLst>
            </p:cNvPr>
            <p:cNvSpPr txBox="1"/>
            <p:nvPr/>
          </p:nvSpPr>
          <p:spPr>
            <a:xfrm>
              <a:off x="4253250" y="383530"/>
              <a:ext cx="1453159" cy="850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Lemmatize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DE2D77-319C-4434-A869-299B97EC8237}"/>
              </a:ext>
            </a:extLst>
          </p:cNvPr>
          <p:cNvGrpSpPr/>
          <p:nvPr/>
        </p:nvGrpSpPr>
        <p:grpSpPr>
          <a:xfrm>
            <a:off x="7415962" y="4153745"/>
            <a:ext cx="1506093" cy="903656"/>
            <a:chOff x="4226783" y="357063"/>
            <a:chExt cx="1506093" cy="90365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B2EB4E-E760-4284-BEC9-010E2142DF63}"/>
                </a:ext>
              </a:extLst>
            </p:cNvPr>
            <p:cNvSpPr/>
            <p:nvPr/>
          </p:nvSpPr>
          <p:spPr>
            <a:xfrm>
              <a:off x="4226783" y="357063"/>
              <a:ext cx="1506093" cy="90365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6726E3D-5DAF-4609-AD37-FABCDEF51B11}"/>
                </a:ext>
              </a:extLst>
            </p:cNvPr>
            <p:cNvSpPr txBox="1"/>
            <p:nvPr/>
          </p:nvSpPr>
          <p:spPr>
            <a:xfrm>
              <a:off x="4253250" y="383530"/>
              <a:ext cx="1453159" cy="8507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Stem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20A02C-B9D9-4AA5-8A4E-D5E8B7F69F5D}"/>
              </a:ext>
            </a:extLst>
          </p:cNvPr>
          <p:cNvGrpSpPr/>
          <p:nvPr/>
        </p:nvGrpSpPr>
        <p:grpSpPr>
          <a:xfrm>
            <a:off x="6978942" y="4418817"/>
            <a:ext cx="319291" cy="373511"/>
            <a:chOff x="3774955" y="622136"/>
            <a:chExt cx="319291" cy="373511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B3E60BD8-06CB-4D43-923A-40005A62B4CE}"/>
                </a:ext>
              </a:extLst>
            </p:cNvPr>
            <p:cNvSpPr/>
            <p:nvPr/>
          </p:nvSpPr>
          <p:spPr>
            <a:xfrm>
              <a:off x="3774955" y="622136"/>
              <a:ext cx="319291" cy="3735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Right 10">
              <a:extLst>
                <a:ext uri="{FF2B5EF4-FFF2-40B4-BE49-F238E27FC236}">
                  <a16:creationId xmlns:a16="http://schemas.microsoft.com/office/drawing/2014/main" id="{BCD48830-1DCA-4925-A34F-8589678ED3C5}"/>
                </a:ext>
              </a:extLst>
            </p:cNvPr>
            <p:cNvSpPr txBox="1"/>
            <p:nvPr/>
          </p:nvSpPr>
          <p:spPr>
            <a:xfrm>
              <a:off x="3774955" y="696838"/>
              <a:ext cx="223504" cy="224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721FFA-7125-4E46-833B-D1F86975F690}"/>
              </a:ext>
            </a:extLst>
          </p:cNvPr>
          <p:cNvGrpSpPr/>
          <p:nvPr/>
        </p:nvGrpSpPr>
        <p:grpSpPr>
          <a:xfrm>
            <a:off x="4890899" y="3854936"/>
            <a:ext cx="319291" cy="373511"/>
            <a:chOff x="1666424" y="622136"/>
            <a:chExt cx="319291" cy="373511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E119F58-5747-4013-B8DE-124C4E05F022}"/>
                </a:ext>
              </a:extLst>
            </p:cNvPr>
            <p:cNvSpPr/>
            <p:nvPr/>
          </p:nvSpPr>
          <p:spPr>
            <a:xfrm>
              <a:off x="1666424" y="622136"/>
              <a:ext cx="319291" cy="3735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Arrow: Right 6">
              <a:extLst>
                <a:ext uri="{FF2B5EF4-FFF2-40B4-BE49-F238E27FC236}">
                  <a16:creationId xmlns:a16="http://schemas.microsoft.com/office/drawing/2014/main" id="{7379B9CC-8608-464B-A912-1A266AADE7A8}"/>
                </a:ext>
              </a:extLst>
            </p:cNvPr>
            <p:cNvSpPr txBox="1"/>
            <p:nvPr/>
          </p:nvSpPr>
          <p:spPr>
            <a:xfrm>
              <a:off x="1666424" y="696838"/>
              <a:ext cx="223504" cy="224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225983-46A3-4F64-8028-A6D4D3148AE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8161354" y="2004263"/>
            <a:ext cx="5702" cy="97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13E43A-3B22-4449-B9F3-9664835598E1}"/>
              </a:ext>
            </a:extLst>
          </p:cNvPr>
          <p:cNvSpPr txBox="1"/>
          <p:nvPr/>
        </p:nvSpPr>
        <p:spPr>
          <a:xfrm>
            <a:off x="6412374" y="6086936"/>
            <a:ext cx="35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nltk.stem.SnowballStemmer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FEFB-7711-4574-91F5-0EF9D6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360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AB6D-9041-40F2-B1D7-244FDF02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 Removal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FC28C-B3F8-4EB4-9F43-9469D67C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7010"/>
            <a:ext cx="10954512" cy="38905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C5168E-50E6-4E91-B140-92B513A8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516923"/>
          </a:xfrm>
        </p:spPr>
        <p:txBody>
          <a:bodyPr>
            <a:normAutofit/>
          </a:bodyPr>
          <a:lstStyle/>
          <a:p>
            <a:r>
              <a:rPr lang="en-US" dirty="0"/>
              <a:t>Punctuation Removal (,.?’”:;)</a:t>
            </a:r>
          </a:p>
          <a:p>
            <a:r>
              <a:rPr lang="en-US" dirty="0" err="1"/>
              <a:t>nltk.corpus.stopword</a:t>
            </a:r>
            <a:r>
              <a:rPr lang="en-US" dirty="0"/>
              <a:t>(‘</a:t>
            </a:r>
            <a:r>
              <a:rPr lang="en-US" dirty="0" err="1"/>
              <a:t>english</a:t>
            </a:r>
            <a:r>
              <a:rPr lang="en-US" dirty="0"/>
              <a:t>’)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F758D2-BDAD-47A6-AA82-F4DCA04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486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9C06-DFBD-4205-94E3-E906C5AB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F8C1-5E2A-4AA9-95BB-97B33DC4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3255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/>
              <a:t>“your technique is outdated”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22CE-EADD-4873-BEE6-206239113D4D}"/>
              </a:ext>
            </a:extLst>
          </p:cNvPr>
          <p:cNvSpPr txBox="1"/>
          <p:nvPr/>
        </p:nvSpPr>
        <p:spPr>
          <a:xfrm>
            <a:off x="939800" y="3583339"/>
            <a:ext cx="19304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D236E-6E4B-4055-843A-D5F6823BD727}"/>
              </a:ext>
            </a:extLst>
          </p:cNvPr>
          <p:cNvSpPr txBox="1"/>
          <p:nvPr/>
        </p:nvSpPr>
        <p:spPr>
          <a:xfrm>
            <a:off x="2870200" y="3583337"/>
            <a:ext cx="3389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2FEA0-D3BE-49C1-9D7D-6A86932672F3}"/>
              </a:ext>
            </a:extLst>
          </p:cNvPr>
          <p:cNvSpPr txBox="1"/>
          <p:nvPr/>
        </p:nvSpPr>
        <p:spPr>
          <a:xfrm>
            <a:off x="6260084" y="3583338"/>
            <a:ext cx="9789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13471-152F-4F23-874E-9C8A3E7348FA}"/>
              </a:ext>
            </a:extLst>
          </p:cNvPr>
          <p:cNvSpPr txBox="1"/>
          <p:nvPr/>
        </p:nvSpPr>
        <p:spPr>
          <a:xfrm>
            <a:off x="7239000" y="3583337"/>
            <a:ext cx="30342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outdated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D51C5-BF7C-4114-93E7-332957D6151E}"/>
              </a:ext>
            </a:extLst>
          </p:cNvPr>
          <p:cNvSpPr txBox="1"/>
          <p:nvPr/>
        </p:nvSpPr>
        <p:spPr>
          <a:xfrm>
            <a:off x="2846486" y="3629501"/>
            <a:ext cx="308171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techniqu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9B54E-D30C-4047-BDB0-2C7D3A54016C}"/>
              </a:ext>
            </a:extLst>
          </p:cNvPr>
          <p:cNvSpPr txBox="1"/>
          <p:nvPr/>
        </p:nvSpPr>
        <p:spPr>
          <a:xfrm>
            <a:off x="6822948" y="3583334"/>
            <a:ext cx="30342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outdat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7718B-32BB-42C4-8049-3BEA6FD8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8B67D82-289A-454C-B6BD-53E961FADB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5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2" grpId="0"/>
      <p:bldP spid="12" grpId="1"/>
      <p:bldP spid="16" grpId="0"/>
      <p:bldP spid="1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754</TotalTime>
  <Words>653</Words>
  <Application>Microsoft Office PowerPoint</Application>
  <PresentationFormat>Widescreen</PresentationFormat>
  <Paragraphs>167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Wingdings 2</vt:lpstr>
      <vt:lpstr>View</vt:lpstr>
      <vt:lpstr>View</vt:lpstr>
      <vt:lpstr> Report: Vector space IR model</vt:lpstr>
      <vt:lpstr>Keypoint</vt:lpstr>
      <vt:lpstr>Overview</vt:lpstr>
      <vt:lpstr>Settings</vt:lpstr>
      <vt:lpstr>Dataset</vt:lpstr>
      <vt:lpstr>Dataflow</vt:lpstr>
      <vt:lpstr>Preprocess</vt:lpstr>
      <vt:lpstr>Stopwords Removal</vt:lpstr>
      <vt:lpstr>Stemming</vt:lpstr>
      <vt:lpstr>Lemmatization – pos tag</vt:lpstr>
      <vt:lpstr>JSON</vt:lpstr>
      <vt:lpstr>Indexing</vt:lpstr>
      <vt:lpstr>Retrieval</vt:lpstr>
      <vt:lpstr>Term Weighting</vt:lpstr>
      <vt:lpstr>Relevance Measure</vt:lpstr>
      <vt:lpstr>Evaluation</vt:lpstr>
      <vt:lpstr>Comparision</vt:lpstr>
      <vt:lpstr>Conclusion</vt:lpstr>
      <vt:lpstr>THE END.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IR model</dc:title>
  <dc:creator>Dang Khoa Ha Thuc</dc:creator>
  <cp:lastModifiedBy>Dang Khoa Ha Thuc</cp:lastModifiedBy>
  <cp:revision>47</cp:revision>
  <dcterms:created xsi:type="dcterms:W3CDTF">2021-01-04T15:15:36Z</dcterms:created>
  <dcterms:modified xsi:type="dcterms:W3CDTF">2021-01-09T06:34:17Z</dcterms:modified>
</cp:coreProperties>
</file>