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81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4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3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9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8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90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7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1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9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10/8/2020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1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69" r:id="rId6"/>
    <p:sldLayoutId id="2147483665" r:id="rId7"/>
    <p:sldLayoutId id="2147483666" r:id="rId8"/>
    <p:sldLayoutId id="2147483667" r:id="rId9"/>
    <p:sldLayoutId id="2147483668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CA1578-CEEB-41BB-8068-C0DA02C36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B627BD-F205-4AAF-B6DD-E5134608DC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5410" r="-1" b="-1"/>
          <a:stretch/>
        </p:blipFill>
        <p:spPr>
          <a:xfrm>
            <a:off x="20" y="18043"/>
            <a:ext cx="12188932" cy="6856614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7DF11618-754F-4C58-94AD-F7AA3530D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125493" y="145598"/>
            <a:ext cx="5104732" cy="4853749"/>
            <a:chOff x="3538537" y="995362"/>
            <a:chExt cx="5104732" cy="4853749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48071" y="1004887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22792" y="1004887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99586" y="1004887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72372" y="1004887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53707" y="1004887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" name="Graphic 3">
              <a:extLst>
                <a:ext uri="{FF2B5EF4-FFF2-40B4-BE49-F238E27FC236}">
                  <a16:creationId xmlns:a16="http://schemas.microsoft.com/office/drawing/2014/main" id="{7DF11618-754F-4C58-94AD-F7AA3530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538537" y="995362"/>
              <a:ext cx="3521990" cy="2074884"/>
              <a:chOff x="3538537" y="995362"/>
              <a:chExt cx="3521990" cy="2074884"/>
            </a:xfrm>
            <a:noFill/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890D7E4-2E90-4189-AA14-2693B9473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D53848D-8416-4C24-A2D1-CB2D5EF4B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D5C6ABEA-3701-4591-9F7A-DF96C707B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BABF3D0-6D14-430A-8648-AA359FF6D4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23749" y="1004791"/>
                <a:ext cx="2567851" cy="1647045"/>
              </a:xfrm>
              <a:custGeom>
                <a:avLst/>
                <a:gdLst>
                  <a:gd name="connsiteX0" fmla="*/ 630083 w 2567851"/>
                  <a:gd name="connsiteY0" fmla="*/ 95 h 1647045"/>
                  <a:gd name="connsiteX1" fmla="*/ 124686 w 2567851"/>
                  <a:gd name="connsiteY1" fmla="*/ 410718 h 1647045"/>
                  <a:gd name="connsiteX2" fmla="*/ 26674 w 2567851"/>
                  <a:gd name="connsiteY2" fmla="*/ 689991 h 1647045"/>
                  <a:gd name="connsiteX3" fmla="*/ 1718 w 2567851"/>
                  <a:gd name="connsiteY3" fmla="*/ 974217 h 1647045"/>
                  <a:gd name="connsiteX4" fmla="*/ 56582 w 2567851"/>
                  <a:gd name="connsiteY4" fmla="*/ 1208627 h 1647045"/>
                  <a:gd name="connsiteX5" fmla="*/ 212792 w 2567851"/>
                  <a:gd name="connsiteY5" fmla="*/ 1443038 h 1647045"/>
                  <a:gd name="connsiteX6" fmla="*/ 385576 w 2567851"/>
                  <a:gd name="connsiteY6" fmla="*/ 1590961 h 1647045"/>
                  <a:gd name="connsiteX7" fmla="*/ 528451 w 2567851"/>
                  <a:gd name="connsiteY7" fmla="*/ 1645825 h 1647045"/>
                  <a:gd name="connsiteX8" fmla="*/ 739430 w 2567851"/>
                  <a:gd name="connsiteY8" fmla="*/ 1604296 h 1647045"/>
                  <a:gd name="connsiteX9" fmla="*/ 1023560 w 2567851"/>
                  <a:gd name="connsiteY9" fmla="*/ 1517809 h 1647045"/>
                  <a:gd name="connsiteX10" fmla="*/ 1384082 w 2567851"/>
                  <a:gd name="connsiteY10" fmla="*/ 1394841 h 1647045"/>
                  <a:gd name="connsiteX11" fmla="*/ 1872619 w 2567851"/>
                  <a:gd name="connsiteY11" fmla="*/ 1318355 h 1647045"/>
                  <a:gd name="connsiteX12" fmla="*/ 2169989 w 2567851"/>
                  <a:gd name="connsiteY12" fmla="*/ 1359884 h 1647045"/>
                  <a:gd name="connsiteX13" fmla="*/ 2331152 w 2567851"/>
                  <a:gd name="connsiteY13" fmla="*/ 1359884 h 1647045"/>
                  <a:gd name="connsiteX14" fmla="*/ 2500602 w 2567851"/>
                  <a:gd name="connsiteY14" fmla="*/ 1351598 h 1647045"/>
                  <a:gd name="connsiteX15" fmla="*/ 2557085 w 2567851"/>
                  <a:gd name="connsiteY15" fmla="*/ 1316641 h 1647045"/>
                  <a:gd name="connsiteX16" fmla="*/ 2533844 w 2567851"/>
                  <a:gd name="connsiteY16" fmla="*/ 1195292 h 1647045"/>
                  <a:gd name="connsiteX17" fmla="*/ 2312864 w 2567851"/>
                  <a:gd name="connsiteY17" fmla="*/ 1005745 h 1647045"/>
                  <a:gd name="connsiteX18" fmla="*/ 1980537 w 2567851"/>
                  <a:gd name="connsiteY18" fmla="*/ 763048 h 1647045"/>
                  <a:gd name="connsiteX19" fmla="*/ 1706408 w 2567851"/>
                  <a:gd name="connsiteY19" fmla="*/ 548640 h 1647045"/>
                  <a:gd name="connsiteX20" fmla="*/ 1422372 w 2567851"/>
                  <a:gd name="connsiteY20" fmla="*/ 328803 h 1647045"/>
                  <a:gd name="connsiteX21" fmla="*/ 960695 w 2567851"/>
                  <a:gd name="connsiteY21" fmla="*/ 0 h 16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67851" h="1647045">
                    <a:moveTo>
                      <a:pt x="630083" y="95"/>
                    </a:moveTo>
                    <a:cubicBezTo>
                      <a:pt x="431201" y="60008"/>
                      <a:pt x="185837" y="291751"/>
                      <a:pt x="124686" y="410718"/>
                    </a:cubicBezTo>
                    <a:cubicBezTo>
                      <a:pt x="79442" y="498920"/>
                      <a:pt x="47438" y="593027"/>
                      <a:pt x="26674" y="689991"/>
                    </a:cubicBezTo>
                    <a:cubicBezTo>
                      <a:pt x="6576" y="783431"/>
                      <a:pt x="-4473" y="878967"/>
                      <a:pt x="1718" y="974217"/>
                    </a:cubicBezTo>
                    <a:cubicBezTo>
                      <a:pt x="7052" y="1054894"/>
                      <a:pt x="24674" y="1134332"/>
                      <a:pt x="56582" y="1208627"/>
                    </a:cubicBezTo>
                    <a:cubicBezTo>
                      <a:pt x="93825" y="1295495"/>
                      <a:pt x="148975" y="1373219"/>
                      <a:pt x="212792" y="1443038"/>
                    </a:cubicBezTo>
                    <a:cubicBezTo>
                      <a:pt x="264227" y="1499330"/>
                      <a:pt x="320996" y="1550575"/>
                      <a:pt x="385576" y="1590961"/>
                    </a:cubicBezTo>
                    <a:cubicBezTo>
                      <a:pt x="429486" y="1618393"/>
                      <a:pt x="477111" y="1640681"/>
                      <a:pt x="528451" y="1645825"/>
                    </a:cubicBezTo>
                    <a:cubicBezTo>
                      <a:pt x="600460" y="1653064"/>
                      <a:pt x="670278" y="1626680"/>
                      <a:pt x="739430" y="1604296"/>
                    </a:cubicBezTo>
                    <a:cubicBezTo>
                      <a:pt x="833632" y="1573721"/>
                      <a:pt x="929453" y="1548479"/>
                      <a:pt x="1023560" y="1517809"/>
                    </a:cubicBezTo>
                    <a:cubicBezTo>
                      <a:pt x="1144337" y="1478471"/>
                      <a:pt x="1262924" y="1432846"/>
                      <a:pt x="1384082" y="1394841"/>
                    </a:cubicBezTo>
                    <a:cubicBezTo>
                      <a:pt x="1542959" y="1345025"/>
                      <a:pt x="1707074" y="1305497"/>
                      <a:pt x="1872619" y="1318355"/>
                    </a:cubicBezTo>
                    <a:cubicBezTo>
                      <a:pt x="1972536" y="1326071"/>
                      <a:pt x="2070072" y="1353312"/>
                      <a:pt x="2169989" y="1359884"/>
                    </a:cubicBezTo>
                    <a:cubicBezTo>
                      <a:pt x="2223615" y="1363409"/>
                      <a:pt x="2277431" y="1359503"/>
                      <a:pt x="2331152" y="1359884"/>
                    </a:cubicBezTo>
                    <a:cubicBezTo>
                      <a:pt x="2388112" y="1360265"/>
                      <a:pt x="2445738" y="1366076"/>
                      <a:pt x="2500602" y="1351598"/>
                    </a:cubicBezTo>
                    <a:cubicBezTo>
                      <a:pt x="2522986" y="1345692"/>
                      <a:pt x="2544322" y="1335691"/>
                      <a:pt x="2557085" y="1316641"/>
                    </a:cubicBezTo>
                    <a:cubicBezTo>
                      <a:pt x="2581850" y="1279874"/>
                      <a:pt x="2559562" y="1233202"/>
                      <a:pt x="2533844" y="1195292"/>
                    </a:cubicBezTo>
                    <a:cubicBezTo>
                      <a:pt x="2478790" y="1114330"/>
                      <a:pt x="2394208" y="1060990"/>
                      <a:pt x="2312864" y="1005745"/>
                    </a:cubicBezTo>
                    <a:cubicBezTo>
                      <a:pt x="2199326" y="928688"/>
                      <a:pt x="2089027" y="847058"/>
                      <a:pt x="1980537" y="763048"/>
                    </a:cubicBezTo>
                    <a:cubicBezTo>
                      <a:pt x="1888811" y="691991"/>
                      <a:pt x="1796514" y="621697"/>
                      <a:pt x="1706408" y="548640"/>
                    </a:cubicBezTo>
                    <a:cubicBezTo>
                      <a:pt x="1554865" y="425672"/>
                      <a:pt x="1572105" y="453866"/>
                      <a:pt x="1422372" y="328803"/>
                    </a:cubicBezTo>
                    <a:cubicBezTo>
                      <a:pt x="1381224" y="294418"/>
                      <a:pt x="1009749" y="21146"/>
                      <a:pt x="960695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7C04F5C9-F7C6-4B5D-AA5A-252D9DDBAB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327427" y="1016602"/>
                <a:ext cx="1676495" cy="1223010"/>
              </a:xfrm>
              <a:custGeom>
                <a:avLst/>
                <a:gdLst>
                  <a:gd name="connsiteX0" fmla="*/ 1676495 w 1676495"/>
                  <a:gd name="connsiteY0" fmla="*/ 1223010 h 1223010"/>
                  <a:gd name="connsiteX1" fmla="*/ 1421702 w 1676495"/>
                  <a:gd name="connsiteY1" fmla="*/ 1000697 h 1223010"/>
                  <a:gd name="connsiteX2" fmla="*/ 1024604 w 1676495"/>
                  <a:gd name="connsiteY2" fmla="*/ 744665 h 1223010"/>
                  <a:gd name="connsiteX3" fmla="*/ 444722 w 1676495"/>
                  <a:gd name="connsiteY3" fmla="*/ 345758 h 1223010"/>
                  <a:gd name="connsiteX4" fmla="*/ 0 w 1676495"/>
                  <a:gd name="connsiteY4" fmla="*/ 0 h 1223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010">
                    <a:moveTo>
                      <a:pt x="1676495" y="1223010"/>
                    </a:moveTo>
                    <a:cubicBezTo>
                      <a:pt x="1603724" y="1136428"/>
                      <a:pt x="1514094" y="1066229"/>
                      <a:pt x="1421702" y="1000697"/>
                    </a:cubicBezTo>
                    <a:cubicBezTo>
                      <a:pt x="1293209" y="909638"/>
                      <a:pt x="1158526" y="827627"/>
                      <a:pt x="1024604" y="744665"/>
                    </a:cubicBezTo>
                    <a:cubicBezTo>
                      <a:pt x="824770" y="620935"/>
                      <a:pt x="623792" y="497681"/>
                      <a:pt x="444722" y="345758"/>
                    </a:cubicBezTo>
                    <a:cubicBezTo>
                      <a:pt x="330517" y="248888"/>
                      <a:pt x="135731" y="61722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337B922-7D88-47CA-A9FD-0841B3735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031727" y="1004887"/>
                <a:ext cx="3028800" cy="2065359"/>
              </a:xfrm>
              <a:custGeom>
                <a:avLst/>
                <a:gdLst>
                  <a:gd name="connsiteX0" fmla="*/ 525127 w 3028800"/>
                  <a:gd name="connsiteY0" fmla="*/ 0 h 2065359"/>
                  <a:gd name="connsiteX1" fmla="*/ 256141 w 3028800"/>
                  <a:gd name="connsiteY1" fmla="*/ 229648 h 2065359"/>
                  <a:gd name="connsiteX2" fmla="*/ 115552 w 3028800"/>
                  <a:gd name="connsiteY2" fmla="*/ 438531 h 2065359"/>
                  <a:gd name="connsiteX3" fmla="*/ 29446 w 3028800"/>
                  <a:gd name="connsiteY3" fmla="*/ 723424 h 2065359"/>
                  <a:gd name="connsiteX4" fmla="*/ 776 w 3028800"/>
                  <a:gd name="connsiteY4" fmla="*/ 1034606 h 2065359"/>
                  <a:gd name="connsiteX5" fmla="*/ 48592 w 3028800"/>
                  <a:gd name="connsiteY5" fmla="*/ 1288352 h 2065359"/>
                  <a:gd name="connsiteX6" fmla="*/ 146699 w 3028800"/>
                  <a:gd name="connsiteY6" fmla="*/ 1496568 h 2065359"/>
                  <a:gd name="connsiteX7" fmla="*/ 254332 w 3028800"/>
                  <a:gd name="connsiteY7" fmla="*/ 1721549 h 2065359"/>
                  <a:gd name="connsiteX8" fmla="*/ 338056 w 3028800"/>
                  <a:gd name="connsiteY8" fmla="*/ 1905857 h 2065359"/>
                  <a:gd name="connsiteX9" fmla="*/ 407398 w 3028800"/>
                  <a:gd name="connsiteY9" fmla="*/ 2008823 h 2065359"/>
                  <a:gd name="connsiteX10" fmla="*/ 476740 w 3028800"/>
                  <a:gd name="connsiteY10" fmla="*/ 2059114 h 2065359"/>
                  <a:gd name="connsiteX11" fmla="*/ 596374 w 3028800"/>
                  <a:gd name="connsiteY11" fmla="*/ 2047113 h 2065359"/>
                  <a:gd name="connsiteX12" fmla="*/ 804496 w 3028800"/>
                  <a:gd name="connsiteY12" fmla="*/ 1903476 h 2065359"/>
                  <a:gd name="connsiteX13" fmla="*/ 1084435 w 3028800"/>
                  <a:gd name="connsiteY13" fmla="*/ 1721549 h 2065359"/>
                  <a:gd name="connsiteX14" fmla="*/ 1369138 w 3028800"/>
                  <a:gd name="connsiteY14" fmla="*/ 1611439 h 2065359"/>
                  <a:gd name="connsiteX15" fmla="*/ 1603643 w 3028800"/>
                  <a:gd name="connsiteY15" fmla="*/ 1554004 h 2065359"/>
                  <a:gd name="connsiteX16" fmla="*/ 1897966 w 3028800"/>
                  <a:gd name="connsiteY16" fmla="*/ 1498949 h 2065359"/>
                  <a:gd name="connsiteX17" fmla="*/ 2146759 w 3028800"/>
                  <a:gd name="connsiteY17" fmla="*/ 1513332 h 2065359"/>
                  <a:gd name="connsiteX18" fmla="*/ 2292682 w 3028800"/>
                  <a:gd name="connsiteY18" fmla="*/ 1537240 h 2065359"/>
                  <a:gd name="connsiteX19" fmla="*/ 2584623 w 3028800"/>
                  <a:gd name="connsiteY19" fmla="*/ 1594676 h 2065359"/>
                  <a:gd name="connsiteX20" fmla="*/ 2795126 w 3028800"/>
                  <a:gd name="connsiteY20" fmla="*/ 1620964 h 2065359"/>
                  <a:gd name="connsiteX21" fmla="*/ 2972005 w 3028800"/>
                  <a:gd name="connsiteY21" fmla="*/ 1234631 h 20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28800" h="2065359">
                    <a:moveTo>
                      <a:pt x="525127" y="0"/>
                    </a:moveTo>
                    <a:cubicBezTo>
                      <a:pt x="525127" y="0"/>
                      <a:pt x="307386" y="172212"/>
                      <a:pt x="256141" y="229648"/>
                    </a:cubicBezTo>
                    <a:cubicBezTo>
                      <a:pt x="199944" y="292608"/>
                      <a:pt x="151843" y="362331"/>
                      <a:pt x="115552" y="438531"/>
                    </a:cubicBezTo>
                    <a:cubicBezTo>
                      <a:pt x="72785" y="528447"/>
                      <a:pt x="48115" y="625507"/>
                      <a:pt x="29446" y="723424"/>
                    </a:cubicBezTo>
                    <a:cubicBezTo>
                      <a:pt x="9825" y="826103"/>
                      <a:pt x="-3415" y="930212"/>
                      <a:pt x="776" y="1034606"/>
                    </a:cubicBezTo>
                    <a:cubicBezTo>
                      <a:pt x="4205" y="1121093"/>
                      <a:pt x="19159" y="1206913"/>
                      <a:pt x="48592" y="1288352"/>
                    </a:cubicBezTo>
                    <a:cubicBezTo>
                      <a:pt x="74785" y="1360551"/>
                      <a:pt x="111457" y="1428274"/>
                      <a:pt x="146699" y="1496568"/>
                    </a:cubicBezTo>
                    <a:cubicBezTo>
                      <a:pt x="184894" y="1570482"/>
                      <a:pt x="221185" y="1645349"/>
                      <a:pt x="254332" y="1721549"/>
                    </a:cubicBezTo>
                    <a:cubicBezTo>
                      <a:pt x="281287" y="1783461"/>
                      <a:pt x="306433" y="1846231"/>
                      <a:pt x="338056" y="1905857"/>
                    </a:cubicBezTo>
                    <a:cubicBezTo>
                      <a:pt x="357583" y="1942529"/>
                      <a:pt x="379776" y="1977866"/>
                      <a:pt x="407398" y="2008823"/>
                    </a:cubicBezTo>
                    <a:cubicBezTo>
                      <a:pt x="426829" y="2030539"/>
                      <a:pt x="449308" y="2049780"/>
                      <a:pt x="476740" y="2059114"/>
                    </a:cubicBezTo>
                    <a:cubicBezTo>
                      <a:pt x="515793" y="2072354"/>
                      <a:pt x="557893" y="2062734"/>
                      <a:pt x="596374" y="2047113"/>
                    </a:cubicBezTo>
                    <a:cubicBezTo>
                      <a:pt x="674860" y="2015300"/>
                      <a:pt x="738106" y="1956530"/>
                      <a:pt x="804496" y="1903476"/>
                    </a:cubicBezTo>
                    <a:cubicBezTo>
                      <a:pt x="891649" y="1833848"/>
                      <a:pt x="984804" y="1771841"/>
                      <a:pt x="1084435" y="1721549"/>
                    </a:cubicBezTo>
                    <a:cubicBezTo>
                      <a:pt x="1175494" y="1675638"/>
                      <a:pt x="1271030" y="1639348"/>
                      <a:pt x="1369138" y="1611439"/>
                    </a:cubicBezTo>
                    <a:cubicBezTo>
                      <a:pt x="1446576" y="1589437"/>
                      <a:pt x="1525252" y="1572387"/>
                      <a:pt x="1603643" y="1554004"/>
                    </a:cubicBezTo>
                    <a:cubicBezTo>
                      <a:pt x="1700989" y="1531049"/>
                      <a:pt x="1798144" y="1505141"/>
                      <a:pt x="1897966" y="1498949"/>
                    </a:cubicBezTo>
                    <a:cubicBezTo>
                      <a:pt x="1981119" y="1493711"/>
                      <a:pt x="2064272" y="1501521"/>
                      <a:pt x="2146759" y="1513332"/>
                    </a:cubicBezTo>
                    <a:cubicBezTo>
                      <a:pt x="2195527" y="1520285"/>
                      <a:pt x="2244200" y="1528382"/>
                      <a:pt x="2292682" y="1537240"/>
                    </a:cubicBezTo>
                    <a:cubicBezTo>
                      <a:pt x="2390218" y="1555147"/>
                      <a:pt x="2487563" y="1574102"/>
                      <a:pt x="2584623" y="1594676"/>
                    </a:cubicBezTo>
                    <a:cubicBezTo>
                      <a:pt x="2654251" y="1609439"/>
                      <a:pt x="2724260" y="1624393"/>
                      <a:pt x="2795126" y="1620964"/>
                    </a:cubicBezTo>
                    <a:cubicBezTo>
                      <a:pt x="2859991" y="1617821"/>
                      <a:pt x="3149551" y="1625918"/>
                      <a:pt x="2972005" y="1234631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2354" y="1198466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50030" y="1304029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6972" y="1445833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4816" y="1004887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5128" y="1004887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7625" y="1004887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40696" y="1004887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98062" y="1004887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84276" y="1004887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5548" y="2182176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40193" y="2492025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58181" y="2783204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A5761FD8-9CFD-4F5A-AB69-F179306BC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853A7FDC-72AB-4F06-8A0A-EE5BE087D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F1A41BD-2192-490D-9C88-AB9D24292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2F4F134-CBCA-4B59-8D8A-AEF12063F7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399BC90-16E2-4AAD-9BB1-6FECCA22B7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93E4470-E7B4-49CF-9EEF-4F40E31F36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25ED4C5-C452-433A-9E42-979F52F8B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0B2D17D-9313-4262-BB14-4030DE291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3B17B98-027F-4155-A5F5-FED5D0F73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EB1739-4A5E-4811-8CCC-6E261D292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DD7CCB-250E-4691-8007-A0AE41188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0" y="740211"/>
            <a:ext cx="7530685" cy="1794026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</a:rPr>
              <a:t>Real Estate Presentation</a:t>
            </a: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361195DA-BFB4-4917-BAFD-7D3D669EF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37795" y="4013703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BA6C567-3C4A-4D67-9D01-9CC2623D4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180C785-A181-4425-9C06-6670254CB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377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582BB-A1BE-468F-B91F-2936E6E79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6E9AF-6E2E-4182-93B0-B27AD6681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We want to advertise property and want to determine the best model that can predict the sale price of the house as accurately as possible</a:t>
            </a:r>
          </a:p>
          <a:p>
            <a:r>
              <a:rPr lang="en-US" dirty="0"/>
              <a:t>- We also want to determine which neighborhood has the most impact on the model we build. </a:t>
            </a:r>
          </a:p>
        </p:txBody>
      </p:sp>
    </p:spTree>
    <p:extLst>
      <p:ext uri="{BB962C8B-B14F-4D97-AF65-F5344CB8AC3E}">
        <p14:creationId xmlns:p14="http://schemas.microsoft.com/office/powerpoint/2010/main" val="3664503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295AD-338F-4C04-A1BB-A793E9C6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237"/>
            <a:ext cx="10515600" cy="1325563"/>
          </a:xfrm>
        </p:spPr>
        <p:txBody>
          <a:bodyPr/>
          <a:lstStyle/>
          <a:p>
            <a:r>
              <a:rPr lang="en-US" dirty="0"/>
              <a:t>Exploratory Data Analysis/Outliers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EFC06DC-3213-4155-98F7-8574B8D39C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67" y="2047631"/>
            <a:ext cx="4471419" cy="332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F1DC683-948B-438D-951B-1F956A99F837}"/>
              </a:ext>
            </a:extLst>
          </p:cNvPr>
          <p:cNvSpPr txBox="1">
            <a:spLocks/>
          </p:cNvSpPr>
          <p:nvPr/>
        </p:nvSpPr>
        <p:spPr>
          <a:xfrm>
            <a:off x="2324449" y="1693172"/>
            <a:ext cx="3271007" cy="1017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606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35396-0822-49DD-9577-C3D5B008C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34"/>
            <a:ext cx="10515600" cy="1325563"/>
          </a:xfrm>
        </p:spPr>
        <p:txBody>
          <a:bodyPr/>
          <a:lstStyle/>
          <a:p>
            <a:r>
              <a:rPr lang="en-US" dirty="0"/>
              <a:t>Best Correlations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E8D44E-2FDD-4958-953A-ADCE4DCD9D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85" y="1355838"/>
            <a:ext cx="10515600" cy="1992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358589E-3DFF-4873-A293-DB50E2CF2C41}"/>
              </a:ext>
            </a:extLst>
          </p:cNvPr>
          <p:cNvSpPr txBox="1">
            <a:spLocks/>
          </p:cNvSpPr>
          <p:nvPr/>
        </p:nvSpPr>
        <p:spPr>
          <a:xfrm>
            <a:off x="903515" y="30555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Inferences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A0CAA2-3356-4A92-8D93-20C3102D3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15" y="4088752"/>
            <a:ext cx="39147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81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1B30-8AED-4080-BA76-DE9BA21B6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575513D-094B-4EF3-A73B-ACC2D5AA5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44" y="1842604"/>
            <a:ext cx="5008252" cy="3746433"/>
          </a:xfrm>
        </p:spPr>
      </p:pic>
    </p:spTree>
    <p:extLst>
      <p:ext uri="{BB962C8B-B14F-4D97-AF65-F5344CB8AC3E}">
        <p14:creationId xmlns:p14="http://schemas.microsoft.com/office/powerpoint/2010/main" val="2107017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79498-915E-470D-9084-1B438A8CB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Conclusions/Recommendations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406D57-8623-4D05-B609-3D512BC26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651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Neighborhoods with the highest impact on the model</a:t>
            </a:r>
          </a:p>
          <a:p>
            <a:pPr>
              <a:buFontTx/>
              <a:buChar char="-"/>
            </a:pPr>
            <a:r>
              <a:rPr lang="en-US" sz="2000" dirty="0"/>
              <a:t>Stone Bridge</a:t>
            </a:r>
          </a:p>
          <a:p>
            <a:pPr>
              <a:buFontTx/>
              <a:buChar char="-"/>
            </a:pPr>
            <a:r>
              <a:rPr lang="en-US" sz="2000" dirty="0"/>
              <a:t>North Ridge</a:t>
            </a:r>
          </a:p>
          <a:p>
            <a:pPr>
              <a:buFontTx/>
              <a:buChar char="-"/>
            </a:pPr>
            <a:r>
              <a:rPr lang="en-US" sz="2000" dirty="0"/>
              <a:t>North Ridge Heights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Other Important Variables with significant impact</a:t>
            </a:r>
          </a:p>
          <a:p>
            <a:pPr>
              <a:buFontTx/>
              <a:buChar char="-"/>
            </a:pPr>
            <a:r>
              <a:rPr lang="en-US" sz="2000" dirty="0"/>
              <a:t>Interior space</a:t>
            </a:r>
          </a:p>
          <a:p>
            <a:pPr>
              <a:buFontTx/>
              <a:buChar char="-"/>
            </a:pPr>
            <a:r>
              <a:rPr lang="en-US" sz="2000" dirty="0"/>
              <a:t>Basement Rating</a:t>
            </a:r>
          </a:p>
          <a:p>
            <a:pPr>
              <a:buFontTx/>
              <a:buChar char="-"/>
            </a:pPr>
            <a:r>
              <a:rPr lang="en-US" sz="2000" dirty="0"/>
              <a:t>House Condition</a:t>
            </a:r>
          </a:p>
          <a:p>
            <a:pPr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5658011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RegularSeedLeftStep">
      <a:dk1>
        <a:srgbClr val="000000"/>
      </a:dk1>
      <a:lt1>
        <a:srgbClr val="FFFFFF"/>
      </a:lt1>
      <a:dk2>
        <a:srgbClr val="1A282F"/>
      </a:dk2>
      <a:lt2>
        <a:srgbClr val="F1F3F0"/>
      </a:lt2>
      <a:accent1>
        <a:srgbClr val="A249C7"/>
      </a:accent1>
      <a:accent2>
        <a:srgbClr val="5F3BB7"/>
      </a:accent2>
      <a:accent3>
        <a:srgbClr val="4959C7"/>
      </a:accent3>
      <a:accent4>
        <a:srgbClr val="377BB5"/>
      </a:accent4>
      <a:accent5>
        <a:srgbClr val="47BBC0"/>
      </a:accent5>
      <a:accent6>
        <a:srgbClr val="37B586"/>
      </a:accent6>
      <a:hlink>
        <a:srgbClr val="529B33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88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AvenirNext LT Pro Medium</vt:lpstr>
      <vt:lpstr>Sagona Book</vt:lpstr>
      <vt:lpstr>ExploreVTI</vt:lpstr>
      <vt:lpstr>Real Estate Presentation</vt:lpstr>
      <vt:lpstr>Problem Statement</vt:lpstr>
      <vt:lpstr>Exploratory Data Analysis/Outliers</vt:lpstr>
      <vt:lpstr>Best Correlations</vt:lpstr>
      <vt:lpstr>Results</vt:lpstr>
      <vt:lpstr>Conclusions/Recommendations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Presentation</dc:title>
  <dc:creator>Jonathan Joa</dc:creator>
  <cp:lastModifiedBy>Jonathan Joa</cp:lastModifiedBy>
  <cp:revision>1</cp:revision>
  <dcterms:created xsi:type="dcterms:W3CDTF">2020-10-09T01:17:56Z</dcterms:created>
  <dcterms:modified xsi:type="dcterms:W3CDTF">2020-10-09T04:12:01Z</dcterms:modified>
</cp:coreProperties>
</file>