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79" r:id="rId4"/>
    <p:sldId id="258" r:id="rId5"/>
    <p:sldId id="259" r:id="rId6"/>
    <p:sldId id="280" r:id="rId7"/>
    <p:sldId id="260" r:id="rId8"/>
    <p:sldId id="271" r:id="rId9"/>
    <p:sldId id="272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73" r:id="rId18"/>
    <p:sldId id="274" r:id="rId19"/>
    <p:sldId id="277" r:id="rId20"/>
    <p:sldId id="278" r:id="rId21"/>
    <p:sldId id="282" r:id="rId22"/>
    <p:sldId id="270" r:id="rId23"/>
    <p:sldId id="28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9" autoAdjust="0"/>
  </p:normalViewPr>
  <p:slideViewPr>
    <p:cSldViewPr snapToGrid="0" snapToObjects="1">
      <p:cViewPr>
        <p:scale>
          <a:sx n="100" d="100"/>
          <a:sy n="100" d="100"/>
        </p:scale>
        <p:origin x="-480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0995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1007/s11227-013-0908-9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187700" y="1273600"/>
            <a:ext cx="5486400" cy="22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900" dirty="0" smtClean="0"/>
              <a:t>Article Presentation: 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Huang</a:t>
            </a:r>
            <a:r>
              <a:rPr lang="en-US" sz="1900" dirty="0"/>
              <a:t>, T., Zhu, Y., </a:t>
            </a:r>
            <a:r>
              <a:rPr lang="en-US" sz="1900" dirty="0" err="1"/>
              <a:t>Qiu</a:t>
            </a:r>
            <a:r>
              <a:rPr lang="en-US" sz="1900" dirty="0"/>
              <a:t>, M. et al., “Extending Amdahl’s Law and Gustafson’s Law by Evaluating Interconnections on Multi-Core Processors,” </a:t>
            </a:r>
            <a:r>
              <a:rPr lang="en-US" sz="1900" i="1" dirty="0"/>
              <a:t>J </a:t>
            </a:r>
            <a:r>
              <a:rPr lang="en-US" sz="1900" i="1" dirty="0" err="1"/>
              <a:t>Supercomput</a:t>
            </a:r>
            <a:r>
              <a:rPr lang="en-US" sz="1900" i="1" dirty="0"/>
              <a:t> </a:t>
            </a:r>
            <a:r>
              <a:rPr lang="en-US" sz="1900" dirty="0"/>
              <a:t>(2013) 66: 305. </a:t>
            </a:r>
            <a:r>
              <a:rPr lang="en-US" sz="1900" u="sng" dirty="0">
                <a:hlinkClick r:id="rId3"/>
              </a:rPr>
              <a:t>https://doi.org/10.1007/s11227-013-0908-</a:t>
            </a:r>
            <a:r>
              <a:rPr lang="en-US" sz="1900" u="sng" dirty="0" smtClean="0">
                <a:hlinkClick r:id="rId3"/>
              </a:rPr>
              <a:t>9</a:t>
            </a:r>
            <a:endParaRPr lang="en-US" sz="1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CPSC 5260 Parallel Algorithms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Jonathan Land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III. Proposed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the </a:t>
            </a:r>
            <a:r>
              <a:rPr lang="en-US" dirty="0"/>
              <a:t>problem(s)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7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200000"/>
              </a:lnSpc>
            </a:pPr>
            <a:r>
              <a:rPr lang="en-US" sz="2100" dirty="0" smtClean="0"/>
              <a:t>III. Proposed </a:t>
            </a:r>
            <a:r>
              <a:rPr lang="en-US" sz="2100" dirty="0"/>
              <a:t>solutions to the problem(s)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Extending Amdahl’s Law: Amdahl considered </a:t>
            </a:r>
            <a:r>
              <a:rPr lang="en-US" sz="1600" dirty="0">
                <a:solidFill>
                  <a:schemeClr val="bg1"/>
                </a:solidFill>
              </a:rPr>
              <a:t>the parallelism on a system speedup given a </a:t>
            </a:r>
            <a:r>
              <a:rPr lang="en-US" sz="1600" i="1" dirty="0">
                <a:solidFill>
                  <a:schemeClr val="bg1"/>
                </a:solidFill>
              </a:rPr>
              <a:t>fixed-size problem</a:t>
            </a:r>
            <a:r>
              <a:rPr lang="en-US" sz="1600" dirty="0">
                <a:solidFill>
                  <a:schemeClr val="bg1"/>
                </a:solidFill>
              </a:rPr>
              <a:t>. Speedup is defined as the sequential execution time over parallel execution, which is shown in the following </a:t>
            </a:r>
            <a:r>
              <a:rPr lang="en-US" sz="1600" dirty="0" smtClean="0">
                <a:solidFill>
                  <a:schemeClr val="bg1"/>
                </a:solidFill>
              </a:rPr>
              <a:t>equation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39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	</a:t>
            </a:r>
            <a:endParaRPr sz="14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36981"/>
              </p:ext>
            </p:extLst>
          </p:nvPr>
        </p:nvGraphicFramePr>
        <p:xfrm>
          <a:off x="4508500" y="24765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1" name="Equation" r:id="rId4" imgW="127000" imgH="190500" progId="Equation.3">
                  <p:embed/>
                </p:oleObj>
              </mc:Choice>
              <mc:Fallback>
                <p:oleObj name="Equation" r:id="rId4" imgW="1270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24765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971243"/>
              </p:ext>
            </p:extLst>
          </p:nvPr>
        </p:nvGraphicFramePr>
        <p:xfrm>
          <a:off x="3403600" y="27178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" name="Equation" r:id="rId6" imgW="127000" imgH="190500" progId="Equation.3">
                  <p:embed/>
                </p:oleObj>
              </mc:Choice>
              <mc:Fallback>
                <p:oleObj name="Equation" r:id="rId6" imgW="1270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03600" y="27178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74107"/>
              </p:ext>
            </p:extLst>
          </p:nvPr>
        </p:nvGraphicFramePr>
        <p:xfrm>
          <a:off x="1828800" y="2476500"/>
          <a:ext cx="4483100" cy="20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3" name="Equation" r:id="rId8" imgW="1397000" imgH="609600" progId="Equation.3">
                  <p:embed/>
                </p:oleObj>
              </mc:Choice>
              <mc:Fallback>
                <p:oleObj name="Equation" r:id="rId8" imgW="139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800" y="2476500"/>
                        <a:ext cx="4483100" cy="20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III. Proposed solutions to the problem(s</a:t>
            </a:r>
            <a:r>
              <a:rPr lang="en-US" dirty="0" smtClean="0"/>
              <a:t>) (contd.)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authors extend Amdahl’s law by introducing the parameter </a:t>
            </a:r>
            <a:r>
              <a:rPr lang="en-US" sz="1600" i="1" dirty="0" err="1"/>
              <a:t>i</a:t>
            </a:r>
            <a:r>
              <a:rPr lang="en-US" sz="1600" dirty="0"/>
              <a:t>, </a:t>
            </a:r>
            <a:r>
              <a:rPr lang="en-US" sz="1600" dirty="0" smtClean="0"/>
              <a:t>or the </a:t>
            </a:r>
            <a:r>
              <a:rPr lang="en-US" sz="1600" dirty="0"/>
              <a:t>number of </a:t>
            </a:r>
            <a:r>
              <a:rPr lang="en-US" sz="1600" dirty="0" smtClean="0"/>
              <a:t>interconnects, </a:t>
            </a:r>
            <a:r>
              <a:rPr lang="en-US" sz="1600" dirty="0"/>
              <a:t>in order </a:t>
            </a:r>
            <a:r>
              <a:rPr lang="en-US" sz="1600" dirty="0" smtClean="0"/>
              <a:t>to represent </a:t>
            </a:r>
            <a:r>
              <a:rPr lang="en-US" sz="1600" dirty="0"/>
              <a:t>the number of links of a single node or core in Network </a:t>
            </a:r>
            <a:r>
              <a:rPr lang="en-US" sz="1600" dirty="0" smtClean="0"/>
              <a:t>on Chip </a:t>
            </a:r>
            <a:r>
              <a:rPr lang="en-US" sz="1600" dirty="0"/>
              <a:t>(</a:t>
            </a:r>
            <a:r>
              <a:rPr lang="en-US" sz="1600" dirty="0" smtClean="0"/>
              <a:t>NOCs) </a:t>
            </a:r>
            <a:r>
              <a:rPr lang="en-US" sz="1600" dirty="0"/>
              <a:t>on multi-</a:t>
            </a:r>
            <a:r>
              <a:rPr lang="en-US" sz="1600" dirty="0" smtClean="0"/>
              <a:t>core processors</a:t>
            </a:r>
            <a:r>
              <a:rPr lang="en-US" sz="1600" dirty="0"/>
              <a:t>.</a:t>
            </a:r>
            <a:endParaRPr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38529"/>
              </p:ext>
            </p:extLst>
          </p:nvPr>
        </p:nvGraphicFramePr>
        <p:xfrm>
          <a:off x="2114550" y="2935700"/>
          <a:ext cx="48831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Equation" r:id="rId4" imgW="1917700" imgH="584200" progId="Equation.3">
                  <p:embed/>
                </p:oleObj>
              </mc:Choice>
              <mc:Fallback>
                <p:oleObj name="Equation" r:id="rId4" imgW="19177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4550" y="2935700"/>
                        <a:ext cx="488315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III. Proposed solutions to the problem(s) (contd.)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Extending </a:t>
            </a:r>
            <a:r>
              <a:rPr lang="en-US" sz="1700" dirty="0" smtClean="0">
                <a:solidFill>
                  <a:schemeClr val="bg1"/>
                </a:solidFill>
              </a:rPr>
              <a:t>Gustafson’s </a:t>
            </a:r>
            <a:r>
              <a:rPr lang="en-US" sz="1700" dirty="0">
                <a:solidFill>
                  <a:schemeClr val="bg1"/>
                </a:solidFill>
              </a:rPr>
              <a:t>Law: </a:t>
            </a:r>
            <a:r>
              <a:rPr lang="en-US" sz="1700" dirty="0"/>
              <a:t>Gustafson wanted to show that parallelization allows us to deal with larger computational problem sizes in the same amount of time. </a:t>
            </a:r>
            <a:endParaRPr lang="en-US" sz="1700" dirty="0" smtClean="0"/>
          </a:p>
          <a:p>
            <a:pPr marL="139700" lvl="0" indent="0" algn="just">
              <a:lnSpc>
                <a:spcPct val="100000"/>
              </a:lnSpc>
              <a:buSzPts val="1400"/>
              <a:buNone/>
            </a:pPr>
            <a:endParaRPr lang="en-US" sz="1700" dirty="0" smtClean="0"/>
          </a:p>
          <a:p>
            <a:pPr marL="425450" lvl="0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700" dirty="0" smtClean="0"/>
              <a:t>The </a:t>
            </a:r>
            <a:r>
              <a:rPr lang="en-US" sz="1700" dirty="0"/>
              <a:t>scale of the problem size is bounded by the execution </a:t>
            </a:r>
            <a:r>
              <a:rPr lang="en-US" sz="1700" dirty="0" smtClean="0"/>
              <a:t>time.</a:t>
            </a:r>
          </a:p>
          <a:p>
            <a:pPr marL="139700" lvl="0" indent="0" algn="just">
              <a:lnSpc>
                <a:spcPct val="100000"/>
              </a:lnSpc>
              <a:buSzPts val="1400"/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139700" indent="0" algn="just">
              <a:lnSpc>
                <a:spcPct val="100000"/>
              </a:lnSpc>
              <a:buSzPts val="1400"/>
              <a:buNone/>
            </a:pPr>
            <a:r>
              <a:rPr lang="en-US" sz="1700" i="1" dirty="0" smtClean="0"/>
              <a:t>SG = scaled workload within a fixed period of time / original workload within a fixed period of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III. Proposed solutions to the problem(s) (contd.)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00000"/>
              </a:lnSpc>
              <a:buSzPts val="1400"/>
              <a:buNone/>
            </a:pPr>
            <a:endParaRPr lang="en-US" sz="1400" dirty="0" smtClean="0"/>
          </a:p>
          <a:p>
            <a:pPr marL="425450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400" dirty="0" smtClean="0"/>
              <a:t>Here</a:t>
            </a:r>
            <a:r>
              <a:rPr lang="en-US" sz="1400" dirty="0"/>
              <a:t>, </a:t>
            </a:r>
            <a:r>
              <a:rPr lang="en-US" sz="1400" i="1" dirty="0"/>
              <a:t>w</a:t>
            </a:r>
            <a:r>
              <a:rPr lang="en-US" sz="1400" dirty="0"/>
              <a:t> and </a:t>
            </a:r>
            <a:r>
              <a:rPr lang="en-US" sz="1400" i="1" dirty="0"/>
              <a:t>w’</a:t>
            </a:r>
            <a:r>
              <a:rPr lang="en-US" sz="1400" dirty="0"/>
              <a:t> represent the original workload and the scaled-up workload. </a:t>
            </a:r>
            <a:endParaRPr lang="en-US" sz="1400" dirty="0" smtClean="0"/>
          </a:p>
          <a:p>
            <a:pPr marL="139700" indent="0" algn="just">
              <a:lnSpc>
                <a:spcPct val="100000"/>
              </a:lnSpc>
              <a:buSzPts val="1400"/>
              <a:buNone/>
            </a:pPr>
            <a:endParaRPr lang="en-US" sz="1400" dirty="0" smtClean="0"/>
          </a:p>
          <a:p>
            <a:pPr marL="425450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400" dirty="0" smtClean="0"/>
              <a:t>Meaning: For Gustafson, a computer with </a:t>
            </a:r>
            <a:r>
              <a:rPr lang="en-US" sz="1400" i="1" dirty="0"/>
              <a:t>m</a:t>
            </a:r>
            <a:r>
              <a:rPr lang="en-US" sz="1400" dirty="0"/>
              <a:t> cores can deal with a larger workload than a single-core computer in the same amount of time. </a:t>
            </a:r>
            <a:endParaRPr lang="en-US" sz="1400" dirty="0" smtClean="0"/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 sz="1400" dirty="0"/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19251"/>
              </p:ext>
            </p:extLst>
          </p:nvPr>
        </p:nvGraphicFramePr>
        <p:xfrm>
          <a:off x="3111500" y="2933700"/>
          <a:ext cx="28575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Equation" r:id="rId4" imgW="1168400" imgH="1054100" progId="Equation.3">
                  <p:embed/>
                </p:oleObj>
              </mc:Choice>
              <mc:Fallback>
                <p:oleObj name="Equation" r:id="rId4" imgW="11684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500" y="2933700"/>
                        <a:ext cx="2857500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III. Proposed solutions to the problem(s) (contd.)</a:t>
            </a:r>
            <a:endParaRPr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900" b="1" dirty="0"/>
              <a:t>D</a:t>
            </a:r>
            <a:r>
              <a:rPr lang="en-US" sz="1900" b="1" dirty="0" smtClean="0"/>
              <a:t>isagreement(s): Gustafson accounts </a:t>
            </a:r>
            <a:r>
              <a:rPr lang="en-US" sz="1900" b="1" dirty="0"/>
              <a:t>for the </a:t>
            </a:r>
            <a:r>
              <a:rPr lang="en-US" sz="1900" b="1" i="1" dirty="0"/>
              <a:t>computational workload</a:t>
            </a:r>
            <a:r>
              <a:rPr lang="en-US" sz="1900" b="1" dirty="0"/>
              <a:t>, but does</a:t>
            </a:r>
            <a:r>
              <a:rPr lang="en-US" sz="1900" b="1" i="1" dirty="0"/>
              <a:t> not</a:t>
            </a:r>
            <a:r>
              <a:rPr lang="en-US" sz="1900" b="1" dirty="0"/>
              <a:t> account for how </a:t>
            </a:r>
            <a:r>
              <a:rPr lang="en-US" sz="1900" b="1" dirty="0" smtClean="0"/>
              <a:t>parallel </a:t>
            </a:r>
            <a:r>
              <a:rPr lang="en-US" sz="1900" b="1" dirty="0"/>
              <a:t>computation</a:t>
            </a:r>
            <a:r>
              <a:rPr lang="en-US" sz="1900" b="1" i="1" dirty="0"/>
              <a:t> </a:t>
            </a:r>
            <a:r>
              <a:rPr lang="en-US" sz="1900" b="1" dirty="0"/>
              <a:t>also increases </a:t>
            </a:r>
            <a:r>
              <a:rPr lang="en-US" sz="1900" b="1" i="1" dirty="0"/>
              <a:t>communication </a:t>
            </a:r>
            <a:r>
              <a:rPr lang="en-US" sz="1900" b="1" i="1" dirty="0" smtClean="0"/>
              <a:t>overhead</a:t>
            </a:r>
            <a:r>
              <a:rPr lang="en-US" sz="1900" b="1" dirty="0" smtClean="0"/>
              <a:t>.</a:t>
            </a:r>
          </a:p>
          <a:p>
            <a:pPr marL="139700" lvl="0" indent="0" algn="just">
              <a:lnSpc>
                <a:spcPct val="100000"/>
              </a:lnSpc>
              <a:buSzPts val="1400"/>
              <a:buNone/>
            </a:pPr>
            <a:endParaRPr lang="en-US" sz="1900" dirty="0" smtClean="0"/>
          </a:p>
          <a:p>
            <a:pPr marL="425450" lvl="0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900" dirty="0" smtClean="0"/>
              <a:t>The authors suggest that the </a:t>
            </a:r>
            <a:r>
              <a:rPr lang="en-US" sz="1900" dirty="0"/>
              <a:t>following revision or extension of Gustafson’s law is </a:t>
            </a:r>
            <a:r>
              <a:rPr lang="en-US" sz="1900" dirty="0" smtClean="0"/>
              <a:t>necessary </a:t>
            </a:r>
            <a:r>
              <a:rPr lang="en-US" sz="1900" dirty="0"/>
              <a:t>to show that if performance of</a:t>
            </a:r>
            <a:r>
              <a:rPr lang="en-US" sz="1900" i="1" dirty="0"/>
              <a:t> interconnection</a:t>
            </a:r>
            <a:r>
              <a:rPr lang="en-US" sz="1900" dirty="0"/>
              <a:t> stays the </a:t>
            </a:r>
            <a:r>
              <a:rPr lang="en-US" sz="1900" dirty="0" smtClean="0"/>
              <a:t>same, or </a:t>
            </a:r>
            <a:r>
              <a:rPr lang="en-US" sz="1900" dirty="0"/>
              <a:t>does not grow with the number of cores, then the execution time will </a:t>
            </a:r>
            <a:r>
              <a:rPr lang="en-US" sz="1900" dirty="0" smtClean="0"/>
              <a:t>increase (i.e., there will be no speedup). </a:t>
            </a:r>
          </a:p>
          <a:p>
            <a:pPr marL="139700" lvl="0" indent="0" algn="just">
              <a:lnSpc>
                <a:spcPct val="100000"/>
              </a:lnSpc>
              <a:buSzPts val="1400"/>
              <a:buNone/>
            </a:pPr>
            <a:endParaRPr lang="en-US" sz="1400" dirty="0"/>
          </a:p>
          <a:p>
            <a:pPr marL="139700" lvl="0" indent="0" algn="just">
              <a:lnSpc>
                <a:spcPct val="100000"/>
              </a:lnSpc>
              <a:buSzPts val="1400"/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393266" y="6024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III. Proposed solutions to the problem(s) (contd.)</a:t>
            </a:r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 smtClean="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 smtClean="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 smtClean="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 smtClean="0"/>
          </a:p>
          <a:p>
            <a:pPr marL="425450" lvl="0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dirty="0" smtClean="0"/>
              <a:t>The inclusion of </a:t>
            </a:r>
            <a:r>
              <a:rPr lang="en-US" i="1" dirty="0" err="1" smtClean="0"/>
              <a:t>Δ</a:t>
            </a:r>
            <a:r>
              <a:rPr lang="en-US" dirty="0" smtClean="0"/>
              <a:t> </a:t>
            </a:r>
            <a:r>
              <a:rPr lang="en-US" dirty="0"/>
              <a:t>is to correct the execution time of the original workload required by interconnection and the original processor</a:t>
            </a:r>
            <a:r>
              <a:rPr lang="en-US" dirty="0" smtClean="0"/>
              <a:t>.</a:t>
            </a:r>
          </a:p>
          <a:p>
            <a:pPr marL="425450" lvl="0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dirty="0" smtClean="0"/>
              <a:t>In the denominator we </a:t>
            </a:r>
            <a:r>
              <a:rPr lang="en-US" dirty="0"/>
              <a:t>have the new workload execution time with </a:t>
            </a:r>
            <a:r>
              <a:rPr lang="en-US" i="1" dirty="0"/>
              <a:t>m</a:t>
            </a:r>
            <a:r>
              <a:rPr lang="en-US" dirty="0"/>
              <a:t> processors and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interconnects</a:t>
            </a:r>
            <a:r>
              <a:rPr lang="en-US" dirty="0" smtClean="0"/>
              <a:t>.</a:t>
            </a:r>
          </a:p>
          <a:p>
            <a:pPr marL="425450" lvl="0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dirty="0" smtClean="0"/>
              <a:t>By </a:t>
            </a:r>
            <a:r>
              <a:rPr lang="en-US" dirty="0"/>
              <a:t>adding this factor, the authors have provided safeguards against the assumption that one can speed up a task simply by adding more cores. </a:t>
            </a:r>
            <a:endParaRPr lang="en-US" dirty="0" smtClean="0"/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endParaRPr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215"/>
              </p:ext>
            </p:extLst>
          </p:nvPr>
        </p:nvGraphicFramePr>
        <p:xfrm>
          <a:off x="1310200" y="1567550"/>
          <a:ext cx="3973000" cy="179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" name="Equation" r:id="rId4" imgW="2235200" imgH="1104900" progId="Equation.3">
                  <p:embed/>
                </p:oleObj>
              </mc:Choice>
              <mc:Fallback>
                <p:oleObj name="Equation" r:id="rId4" imgW="22352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0200" y="1567550"/>
                        <a:ext cx="3973000" cy="179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500" dirty="0" smtClean="0"/>
              <a:t>The authors </a:t>
            </a:r>
            <a:r>
              <a:rPr lang="en-US" sz="1500" dirty="0"/>
              <a:t>u</a:t>
            </a:r>
            <a:r>
              <a:rPr lang="en-US" sz="1500" dirty="0" smtClean="0"/>
              <a:t>sed </a:t>
            </a:r>
            <a:r>
              <a:rPr lang="en-US" sz="1500" dirty="0"/>
              <a:t>an image processing </a:t>
            </a:r>
            <a:r>
              <a:rPr lang="en-US" sz="1500" dirty="0" smtClean="0"/>
              <a:t>application </a:t>
            </a:r>
            <a:r>
              <a:rPr lang="en-US" sz="1500" dirty="0"/>
              <a:t>(CT – Computer Tomography</a:t>
            </a:r>
            <a:r>
              <a:rPr lang="en-US" sz="1500" dirty="0" smtClean="0"/>
              <a:t>) to evaluate their speedup model when compared the speedup models of Hill, Sun, and friends. </a:t>
            </a:r>
          </a:p>
          <a:p>
            <a:pPr marL="146050" indent="0" algn="just">
              <a:buNone/>
            </a:pPr>
            <a:endParaRPr lang="en-US" sz="1500" dirty="0" smtClean="0"/>
          </a:p>
          <a:p>
            <a:pPr algn="just"/>
            <a:r>
              <a:rPr lang="en-US" sz="1500" dirty="0" smtClean="0"/>
              <a:t>Language used: CUDA</a:t>
            </a:r>
          </a:p>
          <a:p>
            <a:pPr marL="146050" indent="0" algn="just">
              <a:buNone/>
            </a:pPr>
            <a:endParaRPr lang="en-US" sz="1500" dirty="0" smtClean="0"/>
          </a:p>
          <a:p>
            <a:pPr algn="just"/>
            <a:r>
              <a:rPr lang="en-US" sz="1500" dirty="0" smtClean="0"/>
              <a:t>Test data structure: task graph (DAG) </a:t>
            </a:r>
          </a:p>
          <a:p>
            <a:pPr algn="just"/>
            <a:endParaRPr lang="en-US" sz="1500" dirty="0" smtClean="0"/>
          </a:p>
          <a:p>
            <a:pPr marL="1460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 (contd.)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Hardware used: </a:t>
            </a:r>
            <a:endParaRPr lang="en-US" sz="1600" dirty="0" smtClean="0"/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nb-NO" sz="1600" dirty="0" smtClean="0"/>
              <a:t>	1</a:t>
            </a:r>
            <a:r>
              <a:rPr lang="nb-NO" sz="1600" dirty="0"/>
              <a:t>. </a:t>
            </a:r>
            <a:r>
              <a:rPr lang="nb-NO" sz="1600" dirty="0" smtClean="0"/>
              <a:t>XC5VLX110T: Field-</a:t>
            </a:r>
            <a:r>
              <a:rPr lang="nb-NO" sz="1600" dirty="0" err="1" smtClean="0"/>
              <a:t>Programmable</a:t>
            </a:r>
            <a:r>
              <a:rPr lang="nb-NO" sz="1600" dirty="0" smtClean="0"/>
              <a:t> Gate </a:t>
            </a:r>
            <a:r>
              <a:rPr lang="nb-NO" sz="1600" dirty="0" err="1" smtClean="0"/>
              <a:t>Array</a:t>
            </a:r>
            <a:r>
              <a:rPr lang="nb-NO" sz="1600" dirty="0" smtClean="0"/>
              <a:t>(s)  or FPGA  </a:t>
            </a:r>
          </a:p>
          <a:p>
            <a:pPr marL="146050" indent="0">
              <a:buNone/>
            </a:pPr>
            <a:r>
              <a:rPr lang="hr-HR" sz="1600" dirty="0"/>
              <a:t>	2. </a:t>
            </a:r>
            <a:r>
              <a:rPr lang="hr-HR" sz="1600" dirty="0" smtClean="0"/>
              <a:t>XC2VP130: FPGA</a:t>
            </a:r>
            <a:endParaRPr lang="hr-HR" sz="1600" dirty="0"/>
          </a:p>
          <a:p>
            <a:pPr marL="146050" indent="0">
              <a:buNone/>
            </a:pPr>
            <a:r>
              <a:rPr lang="en-US" sz="1600" dirty="0"/>
              <a:t>	3. Intel </a:t>
            </a:r>
            <a:r>
              <a:rPr lang="en-US" sz="1600" dirty="0" smtClean="0"/>
              <a:t>Pentium 4: CPU</a:t>
            </a:r>
            <a:endParaRPr lang="en-US" sz="1600" dirty="0"/>
          </a:p>
          <a:p>
            <a:pPr marL="146050" indent="0">
              <a:buNone/>
            </a:pPr>
            <a:r>
              <a:rPr lang="it-IT" sz="1600" dirty="0"/>
              <a:t>	4. Quadro </a:t>
            </a:r>
            <a:r>
              <a:rPr lang="it-IT" sz="1600" dirty="0" smtClean="0"/>
              <a:t>FX5600: GPU</a:t>
            </a:r>
            <a:endParaRPr lang="it-IT" sz="1600" dirty="0"/>
          </a:p>
          <a:p>
            <a:pPr marL="146050" indent="0">
              <a:buNone/>
            </a:pPr>
            <a:r>
              <a:rPr lang="nb-NO" sz="1600" dirty="0"/>
              <a:t>	5. Tesla </a:t>
            </a:r>
            <a:r>
              <a:rPr lang="nb-NO" sz="1600" dirty="0" smtClean="0"/>
              <a:t>C1060: GPU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258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1567550"/>
            <a:ext cx="2908300" cy="2911200"/>
          </a:xfrm>
        </p:spPr>
        <p:txBody>
          <a:bodyPr/>
          <a:lstStyle/>
          <a:p>
            <a:pPr lvl="0" algn="just"/>
            <a:r>
              <a:rPr lang="en-US" sz="1000" dirty="0" smtClean="0"/>
              <a:t>Compares upper bound of speedup with Amdahl’s law</a:t>
            </a:r>
          </a:p>
          <a:p>
            <a:pPr lvl="0" algn="just"/>
            <a:r>
              <a:rPr lang="en-US" sz="1000" dirty="0" smtClean="0"/>
              <a:t>The </a:t>
            </a:r>
            <a:r>
              <a:rPr lang="en-US" sz="1000" dirty="0"/>
              <a:t>solid </a:t>
            </a:r>
            <a:r>
              <a:rPr lang="en-US" sz="1000" dirty="0" smtClean="0"/>
              <a:t>line represents </a:t>
            </a:r>
            <a:r>
              <a:rPr lang="en-US" sz="1000" dirty="0"/>
              <a:t>Hill &amp; Marty’s model </a:t>
            </a:r>
          </a:p>
          <a:p>
            <a:pPr lvl="0" algn="just"/>
            <a:r>
              <a:rPr lang="en-US" sz="1000" dirty="0"/>
              <a:t>The dotted </a:t>
            </a:r>
            <a:r>
              <a:rPr lang="en-US" sz="1000" dirty="0" smtClean="0"/>
              <a:t>line </a:t>
            </a:r>
            <a:r>
              <a:rPr lang="en-US" sz="1000" dirty="0"/>
              <a:t>represents the </a:t>
            </a:r>
            <a:r>
              <a:rPr lang="en-US" sz="1000" dirty="0" smtClean="0"/>
              <a:t>viewpoint of the authors</a:t>
            </a:r>
            <a:endParaRPr lang="en-US" sz="1000" dirty="0"/>
          </a:p>
          <a:p>
            <a:pPr lvl="0" algn="just"/>
            <a:r>
              <a:rPr lang="en-US" sz="1000" dirty="0"/>
              <a:t>A</a:t>
            </a:r>
            <a:r>
              <a:rPr lang="en-US" sz="1000" dirty="0" smtClean="0"/>
              <a:t>uthors argue that their model promises greater speedup</a:t>
            </a:r>
          </a:p>
          <a:p>
            <a:pPr lvl="0" algn="just"/>
            <a:r>
              <a:rPr lang="en-US" sz="1000" dirty="0"/>
              <a:t>T</a:t>
            </a:r>
            <a:r>
              <a:rPr lang="en-US" sz="1000" dirty="0" smtClean="0"/>
              <a:t>hey are more optimistic than Hill and Marty’s study (Hill and Marty focused on </a:t>
            </a:r>
            <a:r>
              <a:rPr lang="en-US" sz="1000" i="1" dirty="0"/>
              <a:t>parallelism of </a:t>
            </a:r>
            <a:r>
              <a:rPr lang="en-US" sz="1000" i="1" dirty="0" smtClean="0"/>
              <a:t>computation</a:t>
            </a:r>
            <a:r>
              <a:rPr lang="en-US" sz="1000" dirty="0"/>
              <a:t>,</a:t>
            </a:r>
            <a:r>
              <a:rPr lang="en-US" sz="1000" dirty="0" smtClean="0"/>
              <a:t> not </a:t>
            </a:r>
            <a:r>
              <a:rPr lang="en-US" sz="1000" i="1" dirty="0" smtClean="0"/>
              <a:t>workload </a:t>
            </a:r>
            <a:r>
              <a:rPr lang="en-US" sz="1000" i="1" dirty="0"/>
              <a:t>of </a:t>
            </a:r>
            <a:r>
              <a:rPr lang="en-US" sz="1000" i="1" dirty="0" smtClean="0"/>
              <a:t>transmission</a:t>
            </a:r>
            <a:r>
              <a:rPr lang="en-US" sz="1000" dirty="0"/>
              <a:t> </a:t>
            </a:r>
            <a:r>
              <a:rPr lang="en-US" sz="1000" dirty="0" smtClean="0"/>
              <a:t>)</a:t>
            </a:r>
            <a:endParaRPr lang="en-US" sz="1000" dirty="0"/>
          </a:p>
          <a:p>
            <a:pPr lvl="0" algn="just"/>
            <a:r>
              <a:rPr lang="en-US" sz="1000" dirty="0"/>
              <a:t>Table 1 </a:t>
            </a:r>
            <a:r>
              <a:rPr lang="en-US" sz="1000" dirty="0" smtClean="0"/>
              <a:t>also shows </a:t>
            </a:r>
            <a:r>
              <a:rPr lang="en-US" sz="1000" dirty="0"/>
              <a:t>that Hill and Marty underestimate the speedup since they ignored interconnections in their research. </a:t>
            </a:r>
          </a:p>
          <a:p>
            <a:pPr algn="just">
              <a:buFont typeface="Arial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rucial SSD:Users:sland:Desktop:Screen Shot 2018-04-03 at 3.02.21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168150"/>
            <a:ext cx="5530533" cy="371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97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 of Presentation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 smtClean="0"/>
              <a:t>I. Previous studies that influenced this article’s content</a:t>
            </a:r>
          </a:p>
          <a:p>
            <a:pPr marL="1397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 smtClean="0"/>
              <a:t>II. Main problem(s) that the authors are answering</a:t>
            </a:r>
            <a:endParaRPr lang="en-US" sz="1800" dirty="0"/>
          </a:p>
          <a:p>
            <a:pPr marL="1397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 smtClean="0"/>
              <a:t>III. Proposed solutions to the problem(s)</a:t>
            </a:r>
          </a:p>
          <a:p>
            <a:pPr marL="1397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 smtClean="0"/>
              <a:t>IV. </a:t>
            </a:r>
            <a:r>
              <a:rPr lang="en-US" sz="1800" dirty="0"/>
              <a:t>R</a:t>
            </a:r>
            <a:r>
              <a:rPr lang="en-US" sz="1800" dirty="0" smtClean="0"/>
              <a:t>esearch suggestions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00" y="1567550"/>
            <a:ext cx="3124200" cy="2911200"/>
          </a:xfrm>
        </p:spPr>
        <p:txBody>
          <a:bodyPr/>
          <a:lstStyle/>
          <a:p>
            <a:pPr lvl="0" algn="just"/>
            <a:r>
              <a:rPr lang="en-US" dirty="0" smtClean="0"/>
              <a:t>The </a:t>
            </a:r>
            <a:r>
              <a:rPr lang="en-US" dirty="0"/>
              <a:t>dashed line represents the speedup of the author’s </a:t>
            </a:r>
            <a:r>
              <a:rPr lang="en-US" dirty="0" smtClean="0"/>
              <a:t>extensions</a:t>
            </a:r>
          </a:p>
          <a:p>
            <a:pPr lvl="0" algn="just"/>
            <a:r>
              <a:rPr lang="en-US" dirty="0"/>
              <a:t>T</a:t>
            </a:r>
            <a:r>
              <a:rPr lang="en-US" dirty="0" smtClean="0"/>
              <a:t>heir </a:t>
            </a:r>
            <a:r>
              <a:rPr lang="en-US" dirty="0"/>
              <a:t>model quickly reaches an upper bound, then decreases at a slow </a:t>
            </a:r>
            <a:r>
              <a:rPr lang="en-US" dirty="0" smtClean="0"/>
              <a:t>rate</a:t>
            </a:r>
            <a:endParaRPr lang="en-US" dirty="0"/>
          </a:p>
          <a:p>
            <a:pPr lvl="0" algn="just"/>
            <a:r>
              <a:rPr lang="en-US" dirty="0" smtClean="0"/>
              <a:t>Compared to some studies (i.e., Sun’s), this </a:t>
            </a:r>
            <a:r>
              <a:rPr lang="en-US" dirty="0"/>
              <a:t>is more pessimistic </a:t>
            </a:r>
            <a:r>
              <a:rPr lang="en-US" dirty="0" smtClean="0"/>
              <a:t>regarding speedup. </a:t>
            </a:r>
          </a:p>
          <a:p>
            <a:pPr lvl="0" algn="just"/>
            <a:r>
              <a:rPr lang="en-US" dirty="0" smtClean="0"/>
              <a:t>So, a mediating cost model</a:t>
            </a:r>
          </a:p>
          <a:p>
            <a:pPr marL="146050" indent="0" algn="just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rucial SSD:Users:sland:Desktop:Screen Shot 2018-04-03 at 3.02.32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990600"/>
            <a:ext cx="5499100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60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300" dirty="0"/>
              <a:t>IV. </a:t>
            </a:r>
            <a:r>
              <a:rPr lang="en-US" sz="2300" dirty="0" smtClean="0"/>
              <a:t>Research</a:t>
            </a:r>
            <a:r>
              <a:rPr lang="en-US" sz="2300" dirty="0"/>
              <a:t> </a:t>
            </a:r>
            <a:r>
              <a:rPr lang="en-US" sz="2300" dirty="0" smtClean="0"/>
              <a:t>suggestions</a:t>
            </a:r>
            <a:r>
              <a:rPr lang="en-US" sz="2300" dirty="0"/>
              <a:t/>
            </a:r>
            <a:br>
              <a:rPr lang="en-US" sz="2300" dirty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8370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200000"/>
              </a:lnSpc>
            </a:pPr>
            <a:r>
              <a:rPr lang="en-US" sz="2100" dirty="0"/>
              <a:t>IV. </a:t>
            </a:r>
            <a:r>
              <a:rPr lang="en-US" sz="2100" dirty="0" smtClean="0"/>
              <a:t>Research suggestions</a:t>
            </a:r>
            <a:endParaRPr lang="en-US" sz="2100" dirty="0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smtClean="0"/>
              <a:t>Continued research on hardware advances (multi-core chips) that reduce the interconnect bottleneck issue. </a:t>
            </a:r>
          </a:p>
          <a:p>
            <a:pPr marL="139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 smtClean="0"/>
          </a:p>
          <a:p>
            <a:pPr marL="4254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smtClean="0"/>
              <a:t>To follow these research guidelines when considering speedup:</a:t>
            </a:r>
          </a:p>
          <a:p>
            <a:pPr marL="139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 smtClean="0"/>
          </a:p>
          <a:p>
            <a:pPr marL="882650" lvl="1" indent="-285750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Char char="•"/>
            </a:pPr>
            <a:r>
              <a:rPr lang="en-US" sz="1400" dirty="0"/>
              <a:t>D</a:t>
            </a:r>
            <a:r>
              <a:rPr lang="en-US" sz="1400" dirty="0" smtClean="0"/>
              <a:t>eal with interconnects at </a:t>
            </a:r>
            <a:r>
              <a:rPr lang="en-US" sz="1400" dirty="0"/>
              <a:t>the </a:t>
            </a:r>
            <a:r>
              <a:rPr lang="en-US" sz="1400" i="1" dirty="0"/>
              <a:t>initial phase </a:t>
            </a:r>
            <a:r>
              <a:rPr lang="en-US" sz="1400" dirty="0"/>
              <a:t>of architectural designs</a:t>
            </a:r>
            <a:endParaRPr lang="en-US" sz="2400" dirty="0" smtClean="0"/>
          </a:p>
          <a:p>
            <a:pPr marL="882650" lvl="1" indent="-285750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Char char="•"/>
            </a:pPr>
            <a:r>
              <a:rPr lang="en-US" sz="1400" dirty="0" smtClean="0"/>
              <a:t>For </a:t>
            </a:r>
            <a:r>
              <a:rPr lang="en-US" sz="1400" dirty="0"/>
              <a:t>a fixed-size problem with </a:t>
            </a:r>
            <a:r>
              <a:rPr lang="en-US" sz="1400" dirty="0" smtClean="0"/>
              <a:t>a given </a:t>
            </a:r>
            <a:r>
              <a:rPr lang="en-US" sz="1400" dirty="0"/>
              <a:t>silicon area, the optimized number of cores and interconnects are respectively related to the parallelism of computation and transmission workload of a </a:t>
            </a:r>
            <a:r>
              <a:rPr lang="en-US" sz="1400" dirty="0" smtClean="0"/>
              <a:t>task.</a:t>
            </a:r>
          </a:p>
          <a:p>
            <a:pPr marL="882650" lvl="1" indent="-285750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upper bound speedup of architecture is closely related to the task running on it and the silicon area it </a:t>
            </a:r>
            <a:r>
              <a:rPr lang="en-US" sz="1400" dirty="0" smtClean="0"/>
              <a:t>costs.</a:t>
            </a:r>
          </a:p>
          <a:p>
            <a:pPr marL="882650" lvl="1" indent="-285750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area percentage spent on cores and interconnects is basically determined by the computation-to-transmission workload ratio of a task.</a:t>
            </a:r>
          </a:p>
          <a:p>
            <a:pPr marL="596900" lvl="1" indent="0">
              <a:lnSpc>
                <a:spcPct val="200000"/>
              </a:lnSpc>
              <a:spcBef>
                <a:spcPts val="0"/>
              </a:spcBef>
              <a:buSzPts val="1400"/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this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700" dirty="0"/>
              <a:t>Just because there is speedup theoretically, does not necessarily mean that there is speedup </a:t>
            </a:r>
            <a:r>
              <a:rPr lang="en-US" sz="1700" dirty="0" smtClean="0"/>
              <a:t>actually.</a:t>
            </a:r>
            <a:endParaRPr lang="en-US" sz="1700" dirty="0"/>
          </a:p>
          <a:p>
            <a:pPr marL="146050" indent="0" algn="just">
              <a:buNone/>
            </a:pPr>
            <a:endParaRPr lang="en-US" sz="1700" dirty="0" smtClean="0"/>
          </a:p>
          <a:p>
            <a:pPr algn="just"/>
            <a:r>
              <a:rPr lang="en-US" sz="1700" dirty="0" smtClean="0"/>
              <a:t>Amdahl’s and Gustafson's laws should be interpreted in light of present-day hardware advances, as well as the limitations and tradeoffs that these advances bring with them (as of yet, there is no “perfect” system). </a:t>
            </a:r>
          </a:p>
          <a:p>
            <a:pPr marL="146050" indent="0" algn="just">
              <a:buNone/>
            </a:pPr>
            <a:endParaRPr lang="en-US" sz="1700" dirty="0" smtClean="0"/>
          </a:p>
          <a:p>
            <a:pPr algn="just"/>
            <a:r>
              <a:rPr lang="en-US" sz="1700" dirty="0" smtClean="0"/>
              <a:t>Interconnects </a:t>
            </a:r>
            <a:r>
              <a:rPr lang="en-US" sz="1700" dirty="0"/>
              <a:t>have </a:t>
            </a:r>
            <a:r>
              <a:rPr lang="en-US" sz="1700" dirty="0" smtClean="0"/>
              <a:t>a major </a:t>
            </a:r>
            <a:r>
              <a:rPr lang="en-US" sz="1700" dirty="0"/>
              <a:t>influence on the performance of multi-core systems</a:t>
            </a:r>
            <a:r>
              <a:rPr lang="en-US" sz="1700" dirty="0" smtClean="0"/>
              <a:t>.</a:t>
            </a:r>
          </a:p>
          <a:p>
            <a:pPr marL="146050" indent="0" algn="just">
              <a:buNone/>
            </a:pPr>
            <a:endParaRPr lang="en-US" sz="1700" dirty="0" smtClean="0"/>
          </a:p>
          <a:p>
            <a:pPr algn="just"/>
            <a:endParaRPr lang="en-US" sz="1500" dirty="0" smtClean="0"/>
          </a:p>
          <a:p>
            <a:pPr algn="just"/>
            <a:endParaRPr lang="en-US" sz="1500" b="1" dirty="0"/>
          </a:p>
          <a:p>
            <a:pPr marL="596900" lvl="1" indent="0" algn="just">
              <a:lnSpc>
                <a:spcPct val="100000"/>
              </a:lnSpc>
              <a:spcBef>
                <a:spcPts val="400"/>
              </a:spcBef>
              <a:buSzPts val="1400"/>
              <a:buNone/>
            </a:pPr>
            <a:endParaRPr lang="en-US" b="1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300" dirty="0"/>
              <a:t>I. Previous studies that influenced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   this </a:t>
            </a:r>
            <a:r>
              <a:rPr lang="en-US" sz="2300" dirty="0"/>
              <a:t>article’s content</a:t>
            </a:r>
            <a:br>
              <a:rPr lang="en-US" sz="2300" dirty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461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200000"/>
              </a:lnSpc>
            </a:pPr>
            <a:r>
              <a:rPr lang="en-US" sz="2100" dirty="0"/>
              <a:t>I. Previous studies that influenced this article’s content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3864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just">
              <a:lnSpc>
                <a:spcPct val="100000"/>
              </a:lnSpc>
              <a:buSzPts val="1400"/>
              <a:buAutoNum type="alphaUcPeriod"/>
            </a:pPr>
            <a:r>
              <a:rPr lang="en-US" dirty="0" smtClean="0"/>
              <a:t>Hill </a:t>
            </a:r>
            <a:r>
              <a:rPr lang="en-US" dirty="0"/>
              <a:t>MD, Marty MR (2008) Amdahl’s law in the multicore era. Computer 41(7): 33</a:t>
            </a:r>
            <a:r>
              <a:rPr lang="en-US" dirty="0" smtClean="0"/>
              <a:t>–38.</a:t>
            </a:r>
          </a:p>
          <a:p>
            <a:pPr marL="882650" lvl="1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300" dirty="0" smtClean="0"/>
              <a:t>This study considered </a:t>
            </a:r>
            <a:r>
              <a:rPr lang="en-US" sz="1300" dirty="0"/>
              <a:t>performance issues within multi-core </a:t>
            </a:r>
            <a:r>
              <a:rPr lang="en-US" sz="1300" dirty="0" smtClean="0"/>
              <a:t>architecture. Hill and Marty presented a cost </a:t>
            </a:r>
            <a:r>
              <a:rPr lang="en-US" sz="1300" dirty="0"/>
              <a:t>model for the chip area (</a:t>
            </a:r>
            <a:r>
              <a:rPr lang="en-US" sz="1300" i="1" dirty="0"/>
              <a:t>A</a:t>
            </a:r>
            <a:r>
              <a:rPr lang="en-US" sz="1300" dirty="0"/>
              <a:t>(</a:t>
            </a:r>
            <a:r>
              <a:rPr lang="en-US" sz="1300" i="1" dirty="0" err="1"/>
              <a:t>m,r</a:t>
            </a:r>
            <a:r>
              <a:rPr lang="en-US" sz="1300" dirty="0"/>
              <a:t>) = </a:t>
            </a:r>
            <a:r>
              <a:rPr lang="en-US" sz="1300" i="1" dirty="0"/>
              <a:t>m x r</a:t>
            </a:r>
            <a:r>
              <a:rPr lang="en-US" sz="1300" dirty="0" smtClean="0"/>
              <a:t>)</a:t>
            </a:r>
            <a:r>
              <a:rPr lang="en-US" sz="1300" dirty="0"/>
              <a:t> </a:t>
            </a:r>
            <a:r>
              <a:rPr lang="en-US" sz="1300" dirty="0" smtClean="0"/>
              <a:t>to show the limitations of speedup when parallelizing.</a:t>
            </a:r>
          </a:p>
          <a:p>
            <a:pPr marL="1339850" lvl="2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300" b="1" dirty="0" smtClean="0"/>
              <a:t>Issue: Overlooked inter-core communication</a:t>
            </a:r>
          </a:p>
          <a:p>
            <a:pPr marL="596900" lvl="1" indent="0" algn="just">
              <a:lnSpc>
                <a:spcPct val="100000"/>
              </a:lnSpc>
              <a:buSzPts val="1400"/>
              <a:buNone/>
            </a:pPr>
            <a:endParaRPr lang="en-US" sz="1300" dirty="0" smtClean="0"/>
          </a:p>
          <a:p>
            <a:pPr marL="482600" lvl="0" indent="-342900" algn="just">
              <a:lnSpc>
                <a:spcPct val="100000"/>
              </a:lnSpc>
              <a:buSzPts val="1400"/>
              <a:buAutoNum type="alphaUcPeriod" startAt="2"/>
            </a:pPr>
            <a:r>
              <a:rPr lang="en-US" dirty="0" smtClean="0"/>
              <a:t>Woo </a:t>
            </a:r>
            <a:r>
              <a:rPr lang="en-US" dirty="0"/>
              <a:t>DH, Lee HHS (2008) Extending Amdahl’s law for energy-efficient computing in the multi-core era. Computer 41(12): 24–31 </a:t>
            </a:r>
            <a:endParaRPr lang="en-US" dirty="0" smtClean="0"/>
          </a:p>
          <a:p>
            <a:pPr marL="882650" lvl="1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300" dirty="0" smtClean="0"/>
              <a:t>This study attempted to extend Amdahl’s law by including energy models into Amdahl’s formula/model. </a:t>
            </a:r>
            <a:r>
              <a:rPr lang="en-US" sz="1300" dirty="0"/>
              <a:t>	</a:t>
            </a:r>
            <a:endParaRPr lang="en-US" sz="13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100" dirty="0"/>
              <a:t>I. Previous studies that influenced this article’s </a:t>
            </a:r>
            <a:r>
              <a:rPr lang="en-US" sz="2100" dirty="0" smtClean="0"/>
              <a:t>content (contd.)</a:t>
            </a:r>
            <a:endParaRPr sz="2100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just">
              <a:lnSpc>
                <a:spcPct val="100000"/>
              </a:lnSpc>
              <a:buSzPts val="1400"/>
              <a:buFont typeface="+mj-lt"/>
              <a:buAutoNum type="alphaUcPeriod" startAt="3"/>
            </a:pPr>
            <a:r>
              <a:rPr lang="en-US" sz="1600" dirty="0" smtClean="0"/>
              <a:t>Sun </a:t>
            </a:r>
            <a:r>
              <a:rPr lang="en-US" sz="1600" dirty="0"/>
              <a:t>X-H, Chen Y (2010) Reevaluating Amdahl’s law in the multicore era. </a:t>
            </a:r>
            <a:r>
              <a:rPr lang="en-US" sz="1600" dirty="0" smtClean="0"/>
              <a:t>J Parallel </a:t>
            </a:r>
            <a:r>
              <a:rPr lang="en-US" sz="1600" dirty="0" err="1"/>
              <a:t>Distrib</a:t>
            </a:r>
            <a:r>
              <a:rPr lang="en-US" sz="1600" dirty="0"/>
              <a:t> </a:t>
            </a:r>
            <a:r>
              <a:rPr lang="en-US" sz="1600" dirty="0" err="1"/>
              <a:t>Comput</a:t>
            </a:r>
            <a:r>
              <a:rPr lang="en-US" sz="1600" dirty="0"/>
              <a:t> 70(2): 183–</a:t>
            </a:r>
            <a:r>
              <a:rPr lang="en-US" sz="1600" dirty="0" smtClean="0"/>
              <a:t>188</a:t>
            </a:r>
          </a:p>
          <a:p>
            <a:pPr marL="882650" lvl="1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600" dirty="0" smtClean="0"/>
              <a:t>This study sought to extend Amdahl’s and Gustafson’s laws</a:t>
            </a:r>
          </a:p>
          <a:p>
            <a:pPr marL="882650" lvl="1" indent="-285750" algn="just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sz="1600" dirty="0" smtClean="0"/>
              <a:t>Argued that these laws could be interpreted correctly if users would increase computing demands when given more computing power.</a:t>
            </a:r>
          </a:p>
          <a:p>
            <a:pPr marL="139700" indent="0">
              <a:lnSpc>
                <a:spcPct val="200000"/>
              </a:lnSpc>
              <a:buSzPts val="1400"/>
              <a:buNone/>
            </a:pPr>
            <a:endParaRPr lang="en-US" sz="1600" dirty="0" smtClean="0"/>
          </a:p>
          <a:p>
            <a:pPr marL="139700" indent="0">
              <a:lnSpc>
                <a:spcPct val="200000"/>
              </a:lnSpc>
              <a:buSzPts val="1400"/>
              <a:buNone/>
            </a:pPr>
            <a:r>
              <a:rPr lang="en-US" sz="1600" dirty="0" smtClean="0"/>
              <a:t> </a:t>
            </a:r>
          </a:p>
          <a:p>
            <a:pPr marL="139700" indent="0">
              <a:lnSpc>
                <a:spcPct val="200000"/>
              </a:lnSpc>
              <a:buSzPts val="1400"/>
              <a:buNone/>
            </a:pPr>
            <a:endParaRPr lang="en-US" sz="1600" dirty="0"/>
          </a:p>
          <a:p>
            <a:pPr marL="1397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300" dirty="0"/>
              <a:t>II. Main problem(s) that </a:t>
            </a:r>
            <a:r>
              <a:rPr lang="en-US" sz="2300" dirty="0" smtClean="0"/>
              <a:t>the  </a:t>
            </a:r>
            <a:br>
              <a:rPr lang="en-US" sz="2300" dirty="0" smtClean="0"/>
            </a:br>
            <a:r>
              <a:rPr lang="en-US" sz="2300" dirty="0" smtClean="0"/>
              <a:t>    authors </a:t>
            </a:r>
            <a:r>
              <a:rPr lang="en-US" sz="2300" dirty="0"/>
              <a:t>are answering</a:t>
            </a:r>
            <a:br>
              <a:rPr lang="en-US" sz="2300" dirty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9572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200000"/>
              </a:lnSpc>
            </a:pPr>
            <a:r>
              <a:rPr lang="en-US" sz="2100" dirty="0" smtClean="0"/>
              <a:t>II. Main problem(s) that the authors are answering</a:t>
            </a:r>
            <a:endParaRPr lang="en-US" sz="2100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just">
              <a:lnSpc>
                <a:spcPct val="100000"/>
              </a:lnSpc>
              <a:buSzPts val="1400"/>
              <a:buAutoNum type="alphaUcPeriod"/>
            </a:pPr>
            <a:r>
              <a:rPr lang="en-US" sz="1200" dirty="0" smtClean="0"/>
              <a:t>Amdahl’s and Gustafson’s laws can be easily misinterpreted and can produce imprecise results.</a:t>
            </a:r>
          </a:p>
          <a:p>
            <a:pPr marL="596900" lvl="1" indent="0" algn="just">
              <a:lnSpc>
                <a:spcPct val="100000"/>
              </a:lnSpc>
              <a:buSzPts val="1400"/>
              <a:buNone/>
            </a:pPr>
            <a:r>
              <a:rPr lang="en-US" b="1" dirty="0" smtClean="0"/>
              <a:t>Primary reason: Their laws do not adequately account </a:t>
            </a:r>
            <a:r>
              <a:rPr lang="en-US" b="1" dirty="0"/>
              <a:t>for </a:t>
            </a:r>
            <a:r>
              <a:rPr lang="en-US" b="1" i="1" dirty="0"/>
              <a:t>inter-core communication</a:t>
            </a:r>
            <a:r>
              <a:rPr lang="en-US" b="1" dirty="0"/>
              <a:t> </a:t>
            </a:r>
            <a:r>
              <a:rPr lang="en-US" b="1" dirty="0" smtClean="0"/>
              <a:t>(interconnects) and </a:t>
            </a:r>
            <a:r>
              <a:rPr lang="en-US" b="1" dirty="0"/>
              <a:t>the </a:t>
            </a:r>
            <a:r>
              <a:rPr lang="en-US" b="1" dirty="0" smtClean="0"/>
              <a:t>overhead this causes in their cost models. </a:t>
            </a:r>
          </a:p>
          <a:p>
            <a:pPr marL="596900" lvl="1" indent="0" algn="just">
              <a:lnSpc>
                <a:spcPct val="100000"/>
              </a:lnSpc>
              <a:buSzPts val="1400"/>
              <a:buNone/>
            </a:pPr>
            <a:r>
              <a:rPr lang="en-US" b="1" dirty="0"/>
              <a:t>When these laws were created, “all processors contained single core with no room for concern over on-chip communications between multiple cores.” </a:t>
            </a:r>
            <a:endParaRPr lang="en-US" b="1" dirty="0" smtClean="0"/>
          </a:p>
          <a:p>
            <a:pPr marL="596900" lvl="1" indent="0" algn="just">
              <a:lnSpc>
                <a:spcPct val="100000"/>
              </a:lnSpc>
              <a:spcBef>
                <a:spcPts val="400"/>
              </a:spcBef>
              <a:buSzPts val="1400"/>
              <a:buNone/>
            </a:pPr>
            <a:r>
              <a:rPr lang="en-US" sz="900" b="1" dirty="0" smtClean="0"/>
              <a:t>Amdahl: overly-pessimistic</a:t>
            </a:r>
          </a:p>
          <a:p>
            <a:pPr marL="596900" lvl="1" indent="0" algn="just">
              <a:lnSpc>
                <a:spcPct val="100000"/>
              </a:lnSpc>
              <a:spcBef>
                <a:spcPts val="400"/>
              </a:spcBef>
              <a:buSzPts val="1400"/>
              <a:buNone/>
            </a:pPr>
            <a:r>
              <a:rPr lang="en-US" sz="900" b="1" dirty="0" smtClean="0"/>
              <a:t>Gustafson: overly-optimistic</a:t>
            </a:r>
          </a:p>
          <a:p>
            <a:pPr marL="596900" lvl="1" indent="0" algn="just">
              <a:lnSpc>
                <a:spcPct val="100000"/>
              </a:lnSpc>
              <a:spcBef>
                <a:spcPts val="400"/>
              </a:spcBef>
              <a:buSzPts val="1400"/>
              <a:buNone/>
            </a:pPr>
            <a:r>
              <a:rPr lang="en-US" sz="900" b="1" dirty="0" smtClean="0"/>
              <a:t>Hill and Marty: overlook interconnects and inter-core communication</a:t>
            </a:r>
          </a:p>
          <a:p>
            <a:pPr marL="139700" indent="0" algn="just">
              <a:lnSpc>
                <a:spcPct val="100000"/>
              </a:lnSpc>
              <a:buSzPts val="1400"/>
              <a:buNone/>
            </a:pPr>
            <a:endParaRPr lang="en-US" sz="1500" dirty="0"/>
          </a:p>
          <a:p>
            <a:pPr marL="482600" indent="-342900" algn="just">
              <a:lnSpc>
                <a:spcPct val="100000"/>
              </a:lnSpc>
              <a:buSzPts val="1400"/>
              <a:buFont typeface="Lato"/>
              <a:buAutoNum type="alphaUcPeriod"/>
            </a:pPr>
            <a:r>
              <a:rPr lang="en-US" sz="1200" dirty="0"/>
              <a:t>B</a:t>
            </a:r>
            <a:r>
              <a:rPr lang="en-US" sz="1200" dirty="0" smtClean="0"/>
              <a:t>oth </a:t>
            </a:r>
            <a:r>
              <a:rPr lang="en-US" sz="1200" dirty="0"/>
              <a:t>l</a:t>
            </a:r>
            <a:r>
              <a:rPr lang="en-US" sz="1200" dirty="0" smtClean="0"/>
              <a:t>aws tend to oversimplify the computational complexities within parallelization.</a:t>
            </a:r>
          </a:p>
          <a:p>
            <a:pPr marL="139700" indent="0" algn="just">
              <a:lnSpc>
                <a:spcPct val="100000"/>
              </a:lnSpc>
              <a:buSzPts val="1400"/>
              <a:buNone/>
            </a:pPr>
            <a:endParaRPr lang="en-US" sz="1200" dirty="0" smtClean="0"/>
          </a:p>
          <a:p>
            <a:pPr marL="482600" indent="-342900" algn="just">
              <a:lnSpc>
                <a:spcPct val="100000"/>
              </a:lnSpc>
              <a:buSzPts val="1400"/>
              <a:buFont typeface="Lato"/>
              <a:buAutoNum type="alphaUcPeriod"/>
            </a:pPr>
            <a:r>
              <a:rPr lang="en-US" sz="1200" dirty="0" smtClean="0"/>
              <a:t>So, the article qualifies Amdahl’s and Gustafson’s laws a bit more to consider the importance of interconnection when discussing/applying speedup formulas. </a:t>
            </a:r>
            <a:endParaRPr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89734"/>
              </p:ext>
            </p:extLst>
          </p:nvPr>
        </p:nvGraphicFramePr>
        <p:xfrm>
          <a:off x="4502150" y="250825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Equation" r:id="rId4" imgW="139700" imgH="127000" progId="Equation.3">
                  <p:embed/>
                </p:oleObj>
              </mc:Choice>
              <mc:Fallback>
                <p:oleObj name="Equation" r:id="rId4" imgW="1397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2150" y="2508250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II. Main problem(s) that the </a:t>
            </a:r>
            <a:r>
              <a:rPr lang="en-US" sz="2100" dirty="0" smtClean="0"/>
              <a:t>authors </a:t>
            </a:r>
            <a:r>
              <a:rPr lang="en-US" sz="2100" dirty="0"/>
              <a:t>are </a:t>
            </a:r>
            <a:r>
              <a:rPr lang="en-US" sz="2100" dirty="0" smtClean="0"/>
              <a:t>answering(contd.)</a:t>
            </a:r>
            <a:endParaRPr lang="en-US" sz="2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purpose of interconnects?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nterconnects are used to connect computer components</a:t>
            </a:r>
          </a:p>
          <a:p>
            <a:pPr lvl="1"/>
            <a:r>
              <a:rPr lang="en-US" dirty="0" smtClean="0"/>
              <a:t>Can connect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Processors and processors</a:t>
            </a:r>
          </a:p>
          <a:p>
            <a:pPr lvl="2"/>
            <a:r>
              <a:rPr lang="en-US" dirty="0" smtClean="0"/>
              <a:t>Processors and memories (banks)</a:t>
            </a:r>
          </a:p>
          <a:p>
            <a:pPr lvl="2"/>
            <a:r>
              <a:rPr lang="en-US" dirty="0" smtClean="0"/>
              <a:t>Processors and caches (banks)</a:t>
            </a:r>
          </a:p>
          <a:p>
            <a:pPr lvl="2"/>
            <a:r>
              <a:rPr lang="en-US" dirty="0" smtClean="0"/>
              <a:t>Caches and caches</a:t>
            </a:r>
          </a:p>
          <a:p>
            <a:pPr lvl="2"/>
            <a:r>
              <a:rPr lang="en-US" dirty="0" smtClean="0"/>
              <a:t>I/O devices</a:t>
            </a:r>
          </a:p>
          <a:p>
            <a:pPr marL="6159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II. Main problem(s) that the </a:t>
            </a:r>
            <a:r>
              <a:rPr lang="en-US" sz="2100" dirty="0" smtClean="0"/>
              <a:t>authors </a:t>
            </a:r>
            <a:r>
              <a:rPr lang="en-US" sz="2100" dirty="0"/>
              <a:t>are answering(contd.)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Effects of interconnects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ffects how large a system one can build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ffects how easily more processors can be added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ffects performance and efficiency</a:t>
            </a:r>
          </a:p>
          <a:p>
            <a:pPr lvl="2"/>
            <a:r>
              <a:rPr lang="en-US" dirty="0" smtClean="0"/>
              <a:t>How fast processors, caches, and memory communicate</a:t>
            </a:r>
          </a:p>
          <a:p>
            <a:pPr lvl="2"/>
            <a:r>
              <a:rPr lang="en-US" dirty="0" smtClean="0"/>
              <a:t>How long the latencies are</a:t>
            </a:r>
          </a:p>
          <a:p>
            <a:pPr lvl="2"/>
            <a:r>
              <a:rPr lang="en-US" dirty="0" smtClean="0"/>
              <a:t>How much energy is spent in communicating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2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1327</Words>
  <Application>Microsoft Macintosh PowerPoint</Application>
  <PresentationFormat>On-screen Show (16:9)</PresentationFormat>
  <Paragraphs>131</Paragraphs>
  <Slides>23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Focus</vt:lpstr>
      <vt:lpstr>Equation</vt:lpstr>
      <vt:lpstr>Article Presentation:   Huang, T., Zhu, Y., Qiu, M. et al., “Extending Amdahl’s Law and Gustafson’s Law by Evaluating Interconnections on Multi-Core Processors,” J Supercomput (2013) 66: 305. https://doi.org/10.1007/s11227-013-0908-9</vt:lpstr>
      <vt:lpstr>Structure of Presentation</vt:lpstr>
      <vt:lpstr>I. Previous studies that influenced     this article’s content </vt:lpstr>
      <vt:lpstr>I. Previous studies that influenced this article’s content</vt:lpstr>
      <vt:lpstr>I. Previous studies that influenced this article’s content (contd.)</vt:lpstr>
      <vt:lpstr>II. Main problem(s) that the       authors are answering </vt:lpstr>
      <vt:lpstr>II. Main problem(s) that the authors are answering</vt:lpstr>
      <vt:lpstr>II. Main problem(s) that the authors are answering(contd.)</vt:lpstr>
      <vt:lpstr>II. Main problem(s) that the authors are answering(contd.)</vt:lpstr>
      <vt:lpstr>III. Proposed solutions to       the problem(s) </vt:lpstr>
      <vt:lpstr>III. Proposed solutions to the problem(s)</vt:lpstr>
      <vt:lpstr>III. Proposed solutions to the problem(s) (contd.)</vt:lpstr>
      <vt:lpstr>III. Proposed solutions to the problem(s) (contd.)</vt:lpstr>
      <vt:lpstr>III. Proposed solutions to the problem(s) (contd.)</vt:lpstr>
      <vt:lpstr>III. Proposed solutions to the problem(s) (contd.)</vt:lpstr>
      <vt:lpstr>III. Proposed solutions to the problem(s) (contd.)</vt:lpstr>
      <vt:lpstr>Case Study</vt:lpstr>
      <vt:lpstr>Case Study (contd.) </vt:lpstr>
      <vt:lpstr>Case Study (contd.)</vt:lpstr>
      <vt:lpstr>Case Study (contd.)</vt:lpstr>
      <vt:lpstr>IV. Research suggestions </vt:lpstr>
      <vt:lpstr>IV. Research suggestions</vt:lpstr>
      <vt:lpstr>Summarizing this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</dc:title>
  <cp:lastModifiedBy>Steve  Land</cp:lastModifiedBy>
  <cp:revision>411</cp:revision>
  <dcterms:modified xsi:type="dcterms:W3CDTF">2018-08-20T22:25:46Z</dcterms:modified>
</cp:coreProperties>
</file>