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74"/>
  </p:notesMasterIdLst>
  <p:sldIdLst>
    <p:sldId id="358" r:id="rId2"/>
    <p:sldId id="359" r:id="rId3"/>
    <p:sldId id="360" r:id="rId4"/>
    <p:sldId id="381" r:id="rId5"/>
    <p:sldId id="382" r:id="rId6"/>
    <p:sldId id="363" r:id="rId7"/>
    <p:sldId id="383" r:id="rId8"/>
    <p:sldId id="384" r:id="rId9"/>
    <p:sldId id="385" r:id="rId10"/>
    <p:sldId id="366" r:id="rId11"/>
    <p:sldId id="367" r:id="rId12"/>
    <p:sldId id="386" r:id="rId13"/>
    <p:sldId id="387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88" r:id="rId24"/>
    <p:sldId id="389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3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05" autoAdjust="0"/>
  </p:normalViewPr>
  <p:slideViewPr>
    <p:cSldViewPr snapToGrid="0" snapToObjects="1">
      <p:cViewPr varScale="1">
        <p:scale>
          <a:sx n="88" d="100"/>
          <a:sy n="88" d="100"/>
        </p:scale>
        <p:origin x="-8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58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microsoft.com/office/2015/10/relationships/revisionInfo" Target="revisionInfo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8CF1-EBAD-4042-8E07-681BE7B8454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5B64A-ADCB-D34D-9721-C1460A68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DP</a:t>
            </a:r>
            <a:r>
              <a:rPr lang="en-US" baseline="0" dirty="0"/>
              <a:t>: recursion + </a:t>
            </a:r>
            <a:r>
              <a:rPr lang="en-US" baseline="0" dirty="0" err="1"/>
              <a:t>memoization</a:t>
            </a:r>
            <a:endParaRPr lang="en-US" baseline="0" dirty="0"/>
          </a:p>
          <a:p>
            <a:r>
              <a:rPr lang="en-US" baseline="0" dirty="0"/>
              <a:t>technique to avoid cost of recalculation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5B64A-ADCB-D34D-9721-C1460A682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5B64A-ADCB-D34D-9721-C1460A682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12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S(n) is the second call that is being</a:t>
            </a:r>
            <a:r>
              <a:rPr lang="en-US" baseline="0" dirty="0"/>
              <a:t> stored in linked list</a:t>
            </a:r>
          </a:p>
          <a:p>
            <a:r>
              <a:rPr lang="en-US" baseline="0" dirty="0"/>
              <a:t>C </a:t>
            </a:r>
            <a:r>
              <a:rPr lang="mr-IN" baseline="0" dirty="0"/>
              <a:t>–</a:t>
            </a:r>
            <a:r>
              <a:rPr lang="en-US" baseline="0" dirty="0"/>
              <a:t> term calculated first then second call 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5B64A-ADCB-D34D-9721-C1460A682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32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and notes</a:t>
            </a:r>
            <a:r>
              <a:rPr lang="en-US" baseline="0" dirty="0"/>
              <a:t> </a:t>
            </a:r>
            <a:r>
              <a:rPr lang="en-US" dirty="0"/>
              <a:t>from </a:t>
            </a:r>
            <a:r>
              <a:rPr lang="en-US" altLang="zh-CN" dirty="0">
                <a:ea typeface="SimSun" panose="02010600030101010101" pitchFamily="2" charset="-122"/>
              </a:rPr>
              <a:t>Dr. David </a:t>
            </a:r>
            <a:r>
              <a:rPr lang="en-US" altLang="zh-CN" dirty="0" err="1">
                <a:ea typeface="SimSun" panose="02010600030101010101" pitchFamily="2" charset="-122"/>
              </a:rPr>
              <a:t>Luebke</a:t>
            </a:r>
            <a:r>
              <a:rPr lang="en-US" altLang="zh-CN" dirty="0">
                <a:ea typeface="SimSun" panose="02010600030101010101" pitchFamily="2" charset="-122"/>
              </a:rPr>
              <a:t>, University of Virginia modified by Dr. Ying Lu from University of Nebraska–Lincoln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E8C1A-4A68-4957-8F28-D4C65C1352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E8C1A-4A68-4957-8F28-D4C65C13523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kumimoji="1" lang="en-US" sz="4400" kern="120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>
            <a:lvl1pPr>
              <a:defRPr kumimoji="1" lang="en-US" sz="3600" kern="120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4906963"/>
          </a:xfrm>
        </p:spPr>
        <p:txBody>
          <a:bodyPr/>
          <a:lstStyle>
            <a:lvl1pP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800"/>
            </a:lvl3pPr>
            <a:lvl4pPr>
              <a:defRPr sz="1600" b="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August 20,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cs.cs.princeton.edu/java/23recursion/images/dynamic-programming-top-down.png" TargetMode="External"/><Relationship Id="rId4" Type="http://schemas.openxmlformats.org/officeDocument/2006/relationships/hyperlink" Target="https://www.youtube.com/watch?v=n5kvaPME8SQ" TargetMode="External"/><Relationship Id="rId5" Type="http://schemas.openxmlformats.org/officeDocument/2006/relationships/hyperlink" Target="http://composingprograms.com/img/fib.png" TargetMode="External"/><Relationship Id="rId6" Type="http://schemas.openxmlformats.org/officeDocument/2006/relationships/hyperlink" Target="http://composingprograms.com/img/fib_memo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OQ5jsbhAv_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academic/class/15451-s15/LectureNotes/lecture04.pdf" TargetMode="External"/><Relationship Id="rId4" Type="http://schemas.openxmlformats.org/officeDocument/2006/relationships/hyperlink" Target="http://www.xmailserver.org/diff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ongest_common_subsequence_problem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hmsandme.in/2014/01/12/dynamic-programming-0-1-knapsack-problem/" TargetMode="External"/><Relationship Id="rId4" Type="http://schemas.openxmlformats.org/officeDocument/2006/relationships/hyperlink" Target="http://oucsace.cs.ohiou.edu/~razvan/courses/cs4040/lecture16.pdf" TargetMode="External"/><Relationship Id="rId5" Type="http://schemas.openxmlformats.org/officeDocument/2006/relationships/hyperlink" Target="https://en.wikipedia.org/wiki/Knapsack_problem" TargetMode="External"/><Relationship Id="rId6" Type="http://schemas.openxmlformats.org/officeDocument/2006/relationships/hyperlink" Target="https://www.youtube.com/watch?v=8LusJS5-AGo" TargetMode="External"/><Relationship Id="rId7" Type="http://schemas.openxmlformats.org/officeDocument/2006/relationships/hyperlink" Target="https://www.youtube.com/watch?v=sVAB0p58tl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s.ele.tue.nl/education/5MC10/Solutions/knapsack.pdf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51682"/>
            <a:ext cx="7848600" cy="1692965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CPSC 5210 Design and Analysis of Computer Algorithms</a:t>
            </a:r>
          </a:p>
          <a:p>
            <a:pPr algn="ctr"/>
            <a:r>
              <a:rPr lang="en-US" sz="2000" dirty="0"/>
              <a:t>Fall 2017</a:t>
            </a:r>
          </a:p>
          <a:p>
            <a:endParaRPr lang="en-US" sz="2000" dirty="0"/>
          </a:p>
          <a:p>
            <a:pPr algn="ctr"/>
            <a:r>
              <a:rPr lang="en-US" sz="1800" dirty="0"/>
              <a:t>Howell, Roland     /    Land, Jonathan     /     Saied, </a:t>
            </a:r>
            <a:r>
              <a:rPr lang="en-US" sz="1800" dirty="0" err="1"/>
              <a:t>Noman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81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8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/>
              <a:buChar char="•"/>
            </a:pPr>
            <a:r>
              <a:rPr lang="en-US" dirty="0"/>
              <a:t>The Fibonacci sequence is a classic recursive example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>
              <a:buFont typeface="Arial"/>
              <a:buChar char="•"/>
            </a:pPr>
            <a:r>
              <a:rPr lang="en-US" sz="2400" dirty="0"/>
              <a:t>Sequence: fib(n) = fib(n-1) + fib(n-2)</a:t>
            </a:r>
          </a:p>
          <a:p>
            <a:pPr marL="274320" lvl="1" indent="0" algn="just">
              <a:buNone/>
            </a:pPr>
            <a:endParaRPr lang="en-US" sz="2400" dirty="0"/>
          </a:p>
          <a:p>
            <a:pPr lvl="1" algn="just">
              <a:buFont typeface="Arial"/>
              <a:buChar char="•"/>
            </a:pPr>
            <a:r>
              <a:rPr lang="en-US" sz="2400" dirty="0"/>
              <a:t>The idea: We have the first two Fibonacci numbers 0, 1 and then to get the rest we calculate the two previous numbers and add them successively until finding the n value. </a:t>
            </a:r>
          </a:p>
          <a:p>
            <a:pPr marL="274320" lvl="1" indent="0" algn="just">
              <a:buNone/>
            </a:pPr>
            <a:endParaRPr lang="en-US" sz="2400" dirty="0"/>
          </a:p>
          <a:p>
            <a:pPr marL="274320" lvl="1" indent="0" algn="just">
              <a:buNone/>
            </a:pPr>
            <a:r>
              <a:rPr lang="en-US" sz="2400" dirty="0"/>
              <a:t>	Fib (0) = 0</a:t>
            </a:r>
          </a:p>
          <a:p>
            <a:pPr marL="274320" lvl="1" indent="0" algn="just">
              <a:buNone/>
            </a:pPr>
            <a:r>
              <a:rPr lang="en-US" sz="2400" dirty="0"/>
              <a:t>	Fib (1) = 1</a:t>
            </a:r>
          </a:p>
          <a:p>
            <a:pPr marL="274320" lvl="1" indent="0" algn="just">
              <a:buNone/>
            </a:pPr>
            <a:r>
              <a:rPr lang="en-US" sz="2400" dirty="0"/>
              <a:t>	Fib (2) = 1</a:t>
            </a:r>
          </a:p>
          <a:p>
            <a:pPr marL="274320" lvl="1" indent="0" algn="just">
              <a:buNone/>
            </a:pPr>
            <a:r>
              <a:rPr lang="en-US" sz="2400" dirty="0"/>
              <a:t>	Fib (3) = 2</a:t>
            </a:r>
          </a:p>
          <a:p>
            <a:pPr marL="274320" lvl="1" indent="0" algn="just">
              <a:buNone/>
            </a:pPr>
            <a:r>
              <a:rPr lang="en-US" sz="2400" dirty="0"/>
              <a:t>	Fib (4) = 3</a:t>
            </a:r>
          </a:p>
          <a:p>
            <a:pPr marL="274320" lvl="1" indent="0" algn="just">
              <a:buNone/>
            </a:pPr>
            <a:r>
              <a:rPr lang="en-US" sz="2400" dirty="0"/>
              <a:t>	Fib (5) = 5</a:t>
            </a:r>
          </a:p>
          <a:p>
            <a:pPr marL="274320" lvl="1" indent="0" algn="just">
              <a:buNone/>
            </a:pPr>
            <a:r>
              <a:rPr lang="en-US" sz="2400" dirty="0"/>
              <a:t>	Fib (6) = 8</a:t>
            </a:r>
          </a:p>
          <a:p>
            <a:pPr marL="274320" lvl="1" indent="0" algn="just">
              <a:buNone/>
            </a:pPr>
            <a:r>
              <a:rPr lang="en-US" sz="2400" dirty="0"/>
              <a:t>	etc., 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1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52" y="365127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2"/>
            <a:ext cx="8126002" cy="50339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800" dirty="0"/>
              <a:t>Common Non-DP/non-</a:t>
            </a:r>
            <a:r>
              <a:rPr lang="en-US" sz="6800" dirty="0" err="1"/>
              <a:t>memoized</a:t>
            </a:r>
            <a:r>
              <a:rPr lang="en-US" sz="6800" dirty="0"/>
              <a:t> algorithm for Fibonacci </a:t>
            </a:r>
            <a:r>
              <a:rPr lang="en-US" sz="6800" dirty="0" smtClean="0"/>
              <a:t>Numbers</a:t>
            </a:r>
            <a:endParaRPr lang="en-US" sz="6800" dirty="0"/>
          </a:p>
          <a:p>
            <a:pPr marL="0" indent="0">
              <a:buNone/>
            </a:pPr>
            <a:r>
              <a:rPr lang="en-US" sz="5600" b="1" dirty="0">
                <a:latin typeface="Monaco"/>
                <a:cs typeface="Monaco"/>
              </a:rPr>
              <a:t>public class Fibonacci 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5600" b="1" dirty="0">
                <a:latin typeface="Monaco"/>
                <a:cs typeface="Monaco"/>
              </a:rPr>
              <a:t>	public static long fib(long n) 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{</a:t>
            </a: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	</a:t>
            </a:r>
            <a:r>
              <a:rPr lang="mr-IN" sz="5600" b="1" dirty="0">
                <a:latin typeface="Monaco"/>
                <a:cs typeface="Monaco"/>
              </a:rPr>
              <a:t>if (n == 0) </a:t>
            </a:r>
            <a:endParaRPr lang="en-US" sz="5600" b="1" dirty="0">
              <a:latin typeface="Monaco"/>
              <a:cs typeface="Monaco"/>
            </a:endParaRPr>
          </a:p>
          <a:p>
            <a:pPr marL="0" indent="0">
              <a:buNone/>
            </a:pPr>
            <a:endParaRPr lang="mr-IN" sz="56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	{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    </a:t>
            </a:r>
            <a:r>
              <a:rPr lang="en-US" sz="5600" b="1" dirty="0">
                <a:latin typeface="Monaco"/>
                <a:cs typeface="Monaco"/>
              </a:rPr>
              <a:t>return 0;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}</a:t>
            </a:r>
          </a:p>
          <a:p>
            <a:endParaRPr lang="en-US" sz="56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</a:t>
            </a:r>
            <a:r>
              <a:rPr lang="en-US" sz="5600" b="1" dirty="0">
                <a:latin typeface="Monaco"/>
                <a:cs typeface="Monaco"/>
              </a:rPr>
              <a:t>else if (n == 1) 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{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   </a:t>
            </a:r>
            <a:r>
              <a:rPr lang="en-US" sz="5600" b="1" dirty="0">
                <a:latin typeface="Monaco"/>
                <a:cs typeface="Monaco"/>
              </a:rPr>
              <a:t>return 1;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}</a:t>
            </a:r>
          </a:p>
          <a:p>
            <a:endParaRPr lang="en-US" sz="56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a-DK" sz="5600" dirty="0">
                <a:latin typeface="Monaco"/>
                <a:cs typeface="Monaco"/>
              </a:rPr>
              <a:t>		</a:t>
            </a:r>
            <a:r>
              <a:rPr lang="da-DK" sz="5600" b="1" dirty="0" err="1">
                <a:latin typeface="Monaco"/>
                <a:cs typeface="Monaco"/>
              </a:rPr>
              <a:t>else</a:t>
            </a:r>
            <a:r>
              <a:rPr lang="da-DK" sz="5600" b="1" dirty="0">
                <a:latin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da-DK" sz="5600" dirty="0">
                <a:latin typeface="Monaco"/>
                <a:cs typeface="Monaco"/>
              </a:rPr>
              <a:t>		{</a:t>
            </a: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	</a:t>
            </a:r>
            <a:r>
              <a:rPr lang="en-US" sz="5600" dirty="0">
                <a:latin typeface="Monaco"/>
                <a:cs typeface="Monaco"/>
              </a:rPr>
              <a:t>   </a:t>
            </a:r>
            <a:r>
              <a:rPr lang="mr-IN" sz="5600" b="1" dirty="0">
                <a:latin typeface="Monaco"/>
                <a:cs typeface="Monaco"/>
              </a:rPr>
              <a:t>return </a:t>
            </a:r>
            <a:r>
              <a:rPr lang="mr-IN" sz="5600" b="1" i="1" dirty="0">
                <a:latin typeface="Monaco"/>
                <a:cs typeface="Monaco"/>
              </a:rPr>
              <a:t>fib(n - 1) + fib(n - 2);</a:t>
            </a: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	}</a:t>
            </a: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</a:t>
            </a:r>
            <a:r>
              <a:rPr lang="mr-IN" sz="5600" dirty="0" smtClean="0">
                <a:latin typeface="Monaco"/>
                <a:cs typeface="Monaco"/>
              </a:rPr>
              <a:t>}</a:t>
            </a:r>
            <a:endParaRPr lang="en-US" sz="56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97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/>
                <a:cs typeface="Times New Roman"/>
              </a:rPr>
              <a:t>II. Dynamic Programming: Fibonacci Numbers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00" y="2130552"/>
            <a:ext cx="2622916" cy="4243615"/>
          </a:xfrm>
        </p:spPr>
        <p:txBody>
          <a:bodyPr>
            <a:normAutofit/>
          </a:bodyPr>
          <a:lstStyle/>
          <a:p>
            <a:pPr algn="just"/>
            <a:r>
              <a:rPr lang="en-US" sz="1700" b="1" dirty="0"/>
              <a:t>Issues</a:t>
            </a:r>
            <a:endParaRPr lang="en-US" sz="1700" dirty="0"/>
          </a:p>
          <a:p>
            <a:pPr marL="285750" indent="-285750" algn="just">
              <a:buFont typeface="Arial"/>
              <a:buChar char="•"/>
            </a:pPr>
            <a:r>
              <a:rPr lang="en-US" sz="1700" dirty="0"/>
              <a:t>Repeated calculations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700" dirty="0"/>
              <a:t>fib(4) </a:t>
            </a:r>
            <a:r>
              <a:rPr lang="mr-IN" sz="1700" dirty="0"/>
              <a:t>–</a:t>
            </a:r>
            <a:r>
              <a:rPr lang="en-US" sz="1700" dirty="0"/>
              <a:t> calculated 2 times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700" dirty="0"/>
              <a:t>fib(3) </a:t>
            </a:r>
            <a:r>
              <a:rPr lang="mr-IN" sz="1700" dirty="0"/>
              <a:t>–</a:t>
            </a:r>
            <a:r>
              <a:rPr lang="en-US" sz="1700" dirty="0"/>
              <a:t> calculated 3 times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700" dirty="0"/>
              <a:t>fib (2) </a:t>
            </a:r>
            <a:r>
              <a:rPr lang="mr-IN" sz="1700" dirty="0"/>
              <a:t>–</a:t>
            </a:r>
            <a:r>
              <a:rPr lang="en-US" sz="1700" dirty="0"/>
              <a:t> calculated five times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700" dirty="0"/>
              <a:t>Etc.,</a:t>
            </a:r>
          </a:p>
          <a:p>
            <a:pPr algn="just"/>
            <a:endParaRPr lang="en-US" sz="1500" dirty="0"/>
          </a:p>
          <a:p>
            <a:pPr marL="285750" indent="-285750" algn="just">
              <a:buFont typeface="Arial"/>
              <a:buChar char="•"/>
            </a:pPr>
            <a:r>
              <a:rPr lang="en-US" sz="1700" dirty="0"/>
              <a:t>Run-time grows as n grows (steps are doubled at each level 2^n)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1500" y="990600"/>
            <a:ext cx="568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Non-DP/non-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memoized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Fibonacci tree illustration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761" t="-28130" r="-33021"/>
          <a:stretch/>
        </p:blipFill>
        <p:spPr>
          <a:xfrm>
            <a:off x="1759564" y="987426"/>
            <a:ext cx="8920229" cy="4898604"/>
          </a:xfrm>
        </p:spPr>
      </p:pic>
      <p:sp>
        <p:nvSpPr>
          <p:cNvPr id="3" name="TextBox 2"/>
          <p:cNvSpPr txBox="1"/>
          <p:nvPr/>
        </p:nvSpPr>
        <p:spPr>
          <a:xfrm>
            <a:off x="241300" y="6156535"/>
            <a:ext cx="879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/>
              </a:rPr>
              <a:t>NOTE: The recursive calls are</a:t>
            </a:r>
            <a:r>
              <a:rPr lang="en-US" b="1" i="1" dirty="0">
                <a:cs typeface="Arial"/>
              </a:rPr>
              <a:t> not </a:t>
            </a:r>
            <a:r>
              <a:rPr lang="en-US" b="1" dirty="0">
                <a:cs typeface="Arial"/>
              </a:rPr>
              <a:t>independent (they overlap), so DP can apply in this case.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2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Non-DP/non-</a:t>
            </a:r>
            <a:r>
              <a:rPr lang="en-US" dirty="0" err="1"/>
              <a:t>memoized</a:t>
            </a:r>
            <a:r>
              <a:rPr lang="en-US" dirty="0"/>
              <a:t> Fibonacci time complexity: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Lower Bound:</a:t>
            </a:r>
          </a:p>
          <a:p>
            <a:pPr marL="0" indent="0">
              <a:buNone/>
            </a:pPr>
            <a:r>
              <a:rPr lang="en-US" dirty="0"/>
              <a:t>T(n-1) ≥ T(n-2)</a:t>
            </a:r>
          </a:p>
          <a:p>
            <a:pPr marL="0" indent="0">
              <a:buNone/>
            </a:pPr>
            <a:r>
              <a:rPr lang="en-US" dirty="0"/>
              <a:t>T(n) = T(n-1) + T(n-2) + 4 ≥ T(n-2) + T(n-2) + 4</a:t>
            </a:r>
          </a:p>
          <a:p>
            <a:pPr marL="0" indent="0">
              <a:buNone/>
            </a:pPr>
            <a:r>
              <a:rPr lang="en-US" dirty="0"/>
              <a:t>        = 2T(n-2) + 4 </a:t>
            </a:r>
          </a:p>
          <a:p>
            <a:pPr marL="0" indent="0">
              <a:buNone/>
            </a:pPr>
            <a:r>
              <a:rPr lang="en-US" dirty="0"/>
              <a:t>        ≥ 2 (2T(n-4) + 4) + 4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≥ 2^k T(n-2k) + (2^k-1) * c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57609" y="4532154"/>
          <a:ext cx="130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3" imgW="520700" imgH="292100" progId="Equation.3">
                  <p:embed/>
                </p:oleObj>
              </mc:Choice>
              <mc:Fallback>
                <p:oleObj name="Equation" r:id="rId3" imgW="520700" imgH="2921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609" y="4532154"/>
                        <a:ext cx="13081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2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Non-DP/non-</a:t>
            </a:r>
            <a:r>
              <a:rPr lang="en-US" dirty="0" err="1"/>
              <a:t>memoized</a:t>
            </a:r>
            <a:r>
              <a:rPr lang="en-US" dirty="0"/>
              <a:t> Fibonacci time complexity: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Upper-bound:</a:t>
            </a:r>
          </a:p>
          <a:p>
            <a:pPr marL="0" indent="0">
              <a:buNone/>
            </a:pPr>
            <a:r>
              <a:rPr lang="en-US" dirty="0"/>
              <a:t>T(n-1) ≥ T(n-2)</a:t>
            </a:r>
          </a:p>
          <a:p>
            <a:pPr marL="0" indent="0">
              <a:buNone/>
            </a:pPr>
            <a:r>
              <a:rPr lang="en-US" dirty="0"/>
              <a:t>T(n) = T(n-1) + T(n-2) + 4 ≤ T(n-1) + T(n-1) + 4</a:t>
            </a:r>
          </a:p>
          <a:p>
            <a:pPr marL="0" indent="0">
              <a:buNone/>
            </a:pPr>
            <a:r>
              <a:rPr lang="en-US" dirty="0"/>
              <a:t>                                         = 2T(n-1) + 4</a:t>
            </a:r>
          </a:p>
          <a:p>
            <a:pPr marL="0" indent="0">
              <a:buNone/>
            </a:pPr>
            <a:r>
              <a:rPr lang="en-US" dirty="0"/>
              <a:t>                                         ≤</a:t>
            </a:r>
          </a:p>
          <a:p>
            <a:pPr marL="0" indent="0">
              <a:buNone/>
            </a:pPr>
            <a:r>
              <a:rPr lang="en-US" dirty="0"/>
              <a:t>			        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T(n) ≤ 2^n T(0) + (2^n-1) * c</a:t>
            </a:r>
          </a:p>
          <a:p>
            <a:pPr marL="0" indent="0">
              <a:buNone/>
            </a:pPr>
            <a:r>
              <a:rPr lang="en-US" dirty="0"/>
              <a:t>= O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20579" y="5459117"/>
          <a:ext cx="708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292100" imgH="241300" progId="Equation.3">
                  <p:embed/>
                </p:oleObj>
              </mc:Choice>
              <mc:Fallback>
                <p:oleObj name="Equation" r:id="rId3" imgW="2921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579" y="5459117"/>
                        <a:ext cx="7080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11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pic>
        <p:nvPicPr>
          <p:cNvPr id="4" name="Content Placeholder 3" descr="Screen Shot 2017-10-29 at 12.08.08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>
          <a:xfrm>
            <a:off x="336612" y="1653354"/>
            <a:ext cx="8507114" cy="4864232"/>
          </a:xfrm>
        </p:spPr>
      </p:pic>
      <p:sp>
        <p:nvSpPr>
          <p:cNvPr id="5" name="TextBox 4"/>
          <p:cNvSpPr txBox="1"/>
          <p:nvPr/>
        </p:nvSpPr>
        <p:spPr>
          <a:xfrm>
            <a:off x="787400" y="1330189"/>
            <a:ext cx="7404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Non-DP/non-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memoized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Fibonacci time test  - Fib(50) = </a:t>
            </a:r>
            <a:r>
              <a:rPr kumimoji="0" lang="is-I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75279 ms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</a:t>
            </a:r>
            <a:r>
              <a:rPr kumimoji="0" lang="is-I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75.279 </a:t>
            </a:r>
            <a:r>
              <a:rPr kumimoji="0" lang="hr-H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67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 of top-down DP Fibonacci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 of bottom-up DP Fibonacci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fib[ ];</a:t>
            </a:r>
          </a:p>
          <a:p>
            <a:pPr marL="0" indent="0">
              <a:buNone/>
            </a:pPr>
            <a:r>
              <a:rPr lang="en-US" dirty="0"/>
              <a:t>      fib[0] = 1;</a:t>
            </a:r>
          </a:p>
          <a:p>
            <a:pPr marL="0" indent="0">
              <a:buNone/>
            </a:pPr>
            <a:r>
              <a:rPr lang="en-US" dirty="0"/>
              <a:t>      fib[1]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{</a:t>
            </a:r>
          </a:p>
          <a:p>
            <a:pPr marL="0" indent="0">
              <a:buNone/>
            </a:pPr>
            <a:r>
              <a:rPr lang="en-US" dirty="0"/>
              <a:t>          fib[</a:t>
            </a:r>
            <a:r>
              <a:rPr lang="en-US" dirty="0" err="1"/>
              <a:t>i</a:t>
            </a:r>
            <a:r>
              <a:rPr lang="en-US" dirty="0"/>
              <a:t>] = fib[</a:t>
            </a:r>
            <a:r>
              <a:rPr lang="en-US" dirty="0" err="1"/>
              <a:t>i</a:t>
            </a:r>
            <a:r>
              <a:rPr lang="en-US" dirty="0"/>
              <a:t> - 2] + fib[i-1];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return fib[n];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  <p:pic>
        <p:nvPicPr>
          <p:cNvPr id="5" name="Picture 4" descr="dynamic-programming-top-dow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2" y="2273300"/>
            <a:ext cx="4464797" cy="3210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65571"/>
            <a:ext cx="166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Recursive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3201" y="594968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Iterative </a:t>
            </a:r>
          </a:p>
        </p:txBody>
      </p:sp>
    </p:spTree>
    <p:extLst>
      <p:ext uri="{BB962C8B-B14F-4D97-AF65-F5344CB8AC3E}">
        <p14:creationId xmlns:p14="http://schemas.microsoft.com/office/powerpoint/2010/main" val="3730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DP/</a:t>
            </a:r>
            <a:r>
              <a:rPr lang="en-US" dirty="0" err="1"/>
              <a:t>Memoized</a:t>
            </a:r>
            <a:r>
              <a:rPr lang="en-US" dirty="0"/>
              <a:t> Fibonacci tree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b_mem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1700"/>
            <a:ext cx="7581900" cy="38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5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pic>
        <p:nvPicPr>
          <p:cNvPr id="4" name="Content Placeholder 3" descr="Screen Shot 2017-10-28 at 10.35.31 P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>
          <a:xfrm>
            <a:off x="457200" y="1866900"/>
            <a:ext cx="8229600" cy="4610100"/>
          </a:xfrm>
        </p:spPr>
      </p:pic>
      <p:sp>
        <p:nvSpPr>
          <p:cNvPr id="6" name="TextBox 5"/>
          <p:cNvSpPr txBox="1"/>
          <p:nvPr/>
        </p:nvSpPr>
        <p:spPr>
          <a:xfrm>
            <a:off x="457200" y="1498600"/>
            <a:ext cx="6561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Memoized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algorithm for Fibonacci Numbers using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LinkedList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67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Programming: Presentation 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sz="3000" dirty="0"/>
              <a:t>Dynamic Programming: An Introduction </a:t>
            </a:r>
          </a:p>
          <a:p>
            <a:pPr marL="514350" indent="-514350">
              <a:buAutoNum type="romanUcPeriod"/>
            </a:pPr>
            <a:r>
              <a:rPr lang="en-US" sz="3000" dirty="0"/>
              <a:t>Fibonacci Numbers</a:t>
            </a:r>
          </a:p>
          <a:p>
            <a:pPr marL="514350" indent="-514350">
              <a:buAutoNum type="romanUcPeriod"/>
            </a:pPr>
            <a:r>
              <a:rPr lang="en-US" sz="3000" dirty="0"/>
              <a:t>Longest Common Subsequence</a:t>
            </a:r>
          </a:p>
          <a:p>
            <a:pPr marL="514350" indent="-514350">
              <a:buAutoNum type="romanUcPeriod"/>
            </a:pPr>
            <a:r>
              <a:rPr lang="en-US" sz="3000" dirty="0"/>
              <a:t>Knapsack Problem</a:t>
            </a:r>
          </a:p>
          <a:p>
            <a:pPr marL="514350" indent="-5143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pic>
        <p:nvPicPr>
          <p:cNvPr id="4" name="Content Placeholder 3" descr="Screen Shot 2017-10-28 at 11.59.05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>
          <a:xfrm>
            <a:off x="457200" y="1866900"/>
            <a:ext cx="82296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DP/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Memoized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Fibonacci time test  - Fib(150) = 1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or </a:t>
            </a:r>
            <a:r>
              <a:rPr kumimoji="0" lang="nb-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0.001</a:t>
            </a: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sec.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86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Non-DP/non-</a:t>
            </a:r>
            <a:r>
              <a:rPr lang="en-US" sz="2200" dirty="0" err="1"/>
              <a:t>memoized</a:t>
            </a:r>
            <a:r>
              <a:rPr lang="en-US" sz="2200" dirty="0"/>
              <a:t> Fibonacci</a:t>
            </a:r>
          </a:p>
          <a:p>
            <a:r>
              <a:rPr lang="en-US" dirty="0"/>
              <a:t>Test 1 </a:t>
            </a:r>
          </a:p>
          <a:p>
            <a:pPr lvl="1"/>
            <a:r>
              <a:rPr lang="en-US" sz="2100" dirty="0"/>
              <a:t>fib(50): 75279 </a:t>
            </a:r>
            <a:r>
              <a:rPr lang="en-US" sz="2100" dirty="0" err="1"/>
              <a:t>ms</a:t>
            </a:r>
            <a:r>
              <a:rPr lang="en-US" sz="2100" dirty="0"/>
              <a:t> or </a:t>
            </a:r>
            <a:r>
              <a:rPr lang="is-IS" sz="2100" dirty="0"/>
              <a:t>75.279 sec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Test 2</a:t>
            </a:r>
          </a:p>
          <a:p>
            <a:pPr lvl="1"/>
            <a:r>
              <a:rPr lang="en-US" sz="2100" dirty="0"/>
              <a:t>Fib(30): 4 </a:t>
            </a:r>
            <a:r>
              <a:rPr lang="en-US" sz="2100" dirty="0" err="1"/>
              <a:t>ms</a:t>
            </a:r>
            <a:r>
              <a:rPr lang="en-US" sz="2100" dirty="0"/>
              <a:t> or 0.004 sec</a:t>
            </a:r>
          </a:p>
          <a:p>
            <a:pPr marL="274320" lvl="1" indent="0">
              <a:buNone/>
            </a:pPr>
            <a:endParaRPr lang="en-US" sz="2100" dirty="0"/>
          </a:p>
          <a:p>
            <a:r>
              <a:rPr lang="en-US" dirty="0"/>
              <a:t>Test 3</a:t>
            </a:r>
          </a:p>
          <a:p>
            <a:pPr lvl="1"/>
            <a:r>
              <a:rPr lang="en-US" sz="2100" dirty="0"/>
              <a:t>fib(35): 55 </a:t>
            </a:r>
            <a:r>
              <a:rPr lang="en-US" sz="2100" dirty="0" err="1"/>
              <a:t>ms</a:t>
            </a:r>
            <a:r>
              <a:rPr lang="en-US" sz="2100" dirty="0"/>
              <a:t> or 0.055 sec</a:t>
            </a:r>
          </a:p>
          <a:p>
            <a:endParaRPr lang="en-US" dirty="0"/>
          </a:p>
          <a:p>
            <a:r>
              <a:rPr lang="en-US" dirty="0"/>
              <a:t>Test 4</a:t>
            </a:r>
          </a:p>
          <a:p>
            <a:pPr lvl="1"/>
            <a:r>
              <a:rPr lang="en-US" sz="2100" dirty="0"/>
              <a:t>fib(30): 58 </a:t>
            </a:r>
            <a:r>
              <a:rPr lang="en-US" sz="2100" dirty="0" err="1"/>
              <a:t>ms</a:t>
            </a:r>
            <a:r>
              <a:rPr lang="en-US" sz="2100" dirty="0"/>
              <a:t> or 0.058 sec</a:t>
            </a:r>
          </a:p>
          <a:p>
            <a:pPr lvl="1"/>
            <a:r>
              <a:rPr lang="en-US" sz="2100" dirty="0"/>
              <a:t>fib(35): 58 </a:t>
            </a:r>
            <a:r>
              <a:rPr lang="en-US" sz="2100" dirty="0" err="1"/>
              <a:t>ms</a:t>
            </a:r>
            <a:r>
              <a:rPr lang="en-US" sz="2100" dirty="0"/>
              <a:t> or 0.058 sec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DP/</a:t>
            </a:r>
            <a:r>
              <a:rPr lang="en-US" sz="2200" dirty="0" err="1"/>
              <a:t>memoized</a:t>
            </a:r>
            <a:r>
              <a:rPr lang="en-US" sz="2200" dirty="0"/>
              <a:t> Fibonacci</a:t>
            </a:r>
          </a:p>
          <a:p>
            <a:r>
              <a:rPr lang="en-US" dirty="0"/>
              <a:t>Test 1 </a:t>
            </a:r>
          </a:p>
          <a:p>
            <a:pPr lvl="1"/>
            <a:r>
              <a:rPr lang="en-US" sz="2100" dirty="0"/>
              <a:t>fib(150): 1 </a:t>
            </a:r>
            <a:r>
              <a:rPr lang="en-US" sz="2100" dirty="0" err="1"/>
              <a:t>ms</a:t>
            </a:r>
            <a:r>
              <a:rPr lang="en-US" sz="2100" dirty="0"/>
              <a:t> / </a:t>
            </a:r>
            <a:r>
              <a:rPr lang="nb-NO" sz="2100" dirty="0"/>
              <a:t>0.001 sec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Test 2</a:t>
            </a:r>
          </a:p>
          <a:p>
            <a:pPr lvl="1"/>
            <a:r>
              <a:rPr lang="en-US" sz="2100" dirty="0"/>
              <a:t>Fib(30): 0 </a:t>
            </a:r>
            <a:r>
              <a:rPr lang="en-US" sz="2100" dirty="0" err="1"/>
              <a:t>ms</a:t>
            </a:r>
            <a:r>
              <a:rPr lang="en-US" sz="2100" dirty="0"/>
              <a:t> &lt; 0.001 sec</a:t>
            </a:r>
          </a:p>
          <a:p>
            <a:pPr marL="274320" lvl="1" indent="0">
              <a:buNone/>
            </a:pPr>
            <a:endParaRPr lang="en-US" sz="2100" dirty="0"/>
          </a:p>
          <a:p>
            <a:r>
              <a:rPr lang="en-US" dirty="0"/>
              <a:t>Test 3</a:t>
            </a:r>
          </a:p>
          <a:p>
            <a:pPr lvl="1"/>
            <a:r>
              <a:rPr lang="en-US" sz="2100" dirty="0"/>
              <a:t>fib(35): 0 </a:t>
            </a:r>
            <a:r>
              <a:rPr lang="en-US" sz="2100" dirty="0" err="1"/>
              <a:t>ms</a:t>
            </a:r>
            <a:r>
              <a:rPr lang="en-US" sz="2100" dirty="0"/>
              <a:t> &lt; 0.001 sec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4</a:t>
            </a:r>
          </a:p>
          <a:p>
            <a:pPr lvl="1"/>
            <a:r>
              <a:rPr lang="en-US" sz="2100" dirty="0"/>
              <a:t>fib(30): 0 </a:t>
            </a:r>
            <a:r>
              <a:rPr lang="en-US" sz="2100" dirty="0" err="1"/>
              <a:t>ms</a:t>
            </a:r>
            <a:r>
              <a:rPr lang="en-US" sz="2100" dirty="0"/>
              <a:t> &lt; 0.001 sec</a:t>
            </a:r>
          </a:p>
          <a:p>
            <a:pPr lvl="1"/>
            <a:r>
              <a:rPr lang="en-US" sz="2100" dirty="0"/>
              <a:t>fib(35): 0 </a:t>
            </a:r>
            <a:r>
              <a:rPr lang="en-US" sz="2100" dirty="0" err="1"/>
              <a:t>ms</a:t>
            </a:r>
            <a:r>
              <a:rPr lang="en-US" sz="2100" dirty="0"/>
              <a:t> &lt; 0.001 sec</a:t>
            </a:r>
          </a:p>
        </p:txBody>
      </p:sp>
    </p:spTree>
    <p:extLst>
      <p:ext uri="{BB962C8B-B14F-4D97-AF65-F5344CB8AC3E}">
        <p14:creationId xmlns:p14="http://schemas.microsoft.com/office/powerpoint/2010/main" val="93267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/>
              <a:t>DP/</a:t>
            </a:r>
            <a:r>
              <a:rPr lang="en-US" sz="2700" dirty="0" err="1"/>
              <a:t>memoized</a:t>
            </a:r>
            <a:r>
              <a:rPr lang="en-US" sz="2700" dirty="0"/>
              <a:t> Fibonacci time complexity: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Recurrence:</a:t>
            </a:r>
          </a:p>
          <a:p>
            <a:pPr marL="0" indent="0">
              <a:buNone/>
            </a:pPr>
            <a:r>
              <a:rPr lang="en-US" sz="2700" dirty="0"/>
              <a:t>T(n) = T(n-1) + s(n-2) + c</a:t>
            </a:r>
          </a:p>
          <a:p>
            <a:pPr marL="0" indent="0">
              <a:buNone/>
            </a:pPr>
            <a:r>
              <a:rPr lang="en-US" sz="2700" dirty="0"/>
              <a:t>        ≤ T(n-1) + 2c</a:t>
            </a:r>
          </a:p>
          <a:p>
            <a:pPr marL="0" indent="0">
              <a:buNone/>
            </a:pPr>
            <a:r>
              <a:rPr lang="en-US" sz="2700" dirty="0"/>
              <a:t>        ≤ T(n-2) + 4c</a:t>
            </a:r>
          </a:p>
          <a:p>
            <a:pPr marL="0" indent="0">
              <a:buNone/>
            </a:pPr>
            <a:r>
              <a:rPr lang="en-US" sz="2700" dirty="0"/>
              <a:t>        ≤ T(n-3) + 6c</a:t>
            </a:r>
          </a:p>
          <a:p>
            <a:pPr marL="0" indent="0">
              <a:buNone/>
            </a:pPr>
            <a:r>
              <a:rPr lang="en-US" sz="2700" dirty="0"/>
              <a:t>        ≤ T(0) + (2c) * n</a:t>
            </a:r>
          </a:p>
          <a:p>
            <a:pPr marL="0" indent="0">
              <a:buNone/>
            </a:pPr>
            <a:r>
              <a:rPr lang="en-US" sz="2700" dirty="0"/>
              <a:t>        =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135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i="1" dirty="0"/>
              <a:t>Strengths of DP approach: </a:t>
            </a:r>
          </a:p>
          <a:p>
            <a:pPr algn="just"/>
            <a:r>
              <a:rPr lang="en-US" dirty="0" smtClean="0"/>
              <a:t>Great way to approach optimizing algorithms</a:t>
            </a:r>
          </a:p>
          <a:p>
            <a:pPr algn="just"/>
            <a:r>
              <a:rPr lang="en-US" dirty="0" smtClean="0"/>
              <a:t>Applying </a:t>
            </a:r>
            <a:r>
              <a:rPr lang="en-US" dirty="0"/>
              <a:t>a DP/</a:t>
            </a:r>
            <a:r>
              <a:rPr lang="en-US" dirty="0" err="1"/>
              <a:t>memoized</a:t>
            </a:r>
            <a:r>
              <a:rPr lang="en-US" dirty="0"/>
              <a:t> solution to the Fibonacci numbers reduces exponential time to linear </a:t>
            </a:r>
            <a:r>
              <a:rPr lang="en-US" dirty="0" smtClean="0"/>
              <a:t>time (Note: there are logarithmic solutions also). </a:t>
            </a:r>
            <a:endParaRPr lang="en-US" dirty="0"/>
          </a:p>
          <a:p>
            <a:pPr algn="just"/>
            <a:r>
              <a:rPr lang="en-US" dirty="0"/>
              <a:t>Since repetitive operations are stored in a data structure of some kind, branching is reduced (only re-curse as deep as the values are stored</a:t>
            </a:r>
            <a:r>
              <a:rPr lang="en-US" dirty="0" smtClean="0"/>
              <a:t>).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i="1" dirty="0" smtClean="0"/>
              <a:t>Weakness </a:t>
            </a:r>
            <a:r>
              <a:rPr lang="en-US" i="1" dirty="0"/>
              <a:t>of DP approach: </a:t>
            </a:r>
          </a:p>
          <a:p>
            <a:pPr algn="just">
              <a:buFont typeface="Arial"/>
              <a:buChar char="•"/>
            </a:pPr>
            <a:r>
              <a:rPr lang="en-US" dirty="0" err="1" smtClean="0"/>
              <a:t>Memoization</a:t>
            </a:r>
            <a:r>
              <a:rPr lang="en-US" dirty="0" smtClean="0"/>
              <a:t> using </a:t>
            </a:r>
            <a:r>
              <a:rPr lang="en-US" dirty="0"/>
              <a:t>r</a:t>
            </a:r>
            <a:r>
              <a:rPr lang="en-US" dirty="0" smtClean="0"/>
              <a:t>ecursion still adds </a:t>
            </a:r>
            <a:r>
              <a:rPr lang="en-US" dirty="0"/>
              <a:t>overhead </a:t>
            </a:r>
          </a:p>
          <a:p>
            <a:pPr lvl="1" algn="just">
              <a:buFont typeface="Arial"/>
              <a:buChar char="•"/>
            </a:pPr>
            <a:r>
              <a:rPr lang="en-US" dirty="0" smtClean="0"/>
              <a:t>That said, depending on what data structure is used, the space complexity can be improved. </a:t>
            </a:r>
            <a:endParaRPr lang="en-US" dirty="0"/>
          </a:p>
          <a:p>
            <a:pPr algn="just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Programming: Fibonacci Numbers (Bibliography)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/>
              <a:buChar char="•"/>
            </a:pPr>
            <a:r>
              <a:rPr lang="en-US" sz="2100" dirty="0"/>
              <a:t>Thomas H. </a:t>
            </a:r>
            <a:r>
              <a:rPr lang="en-US" sz="2100" dirty="0" err="1"/>
              <a:t>Cormen</a:t>
            </a:r>
            <a:r>
              <a:rPr lang="en-US" sz="2100" dirty="0"/>
              <a:t>, Charles E. </a:t>
            </a:r>
            <a:r>
              <a:rPr lang="en-US" sz="2100" dirty="0" err="1"/>
              <a:t>Leiserson</a:t>
            </a:r>
            <a:r>
              <a:rPr lang="en-US" sz="2100" dirty="0"/>
              <a:t>, Ronald L. </a:t>
            </a:r>
            <a:r>
              <a:rPr lang="en-US" sz="2100" dirty="0" err="1"/>
              <a:t>Rivest</a:t>
            </a:r>
            <a:r>
              <a:rPr lang="en-US" sz="2100" dirty="0"/>
              <a:t>, Clifford Stein,</a:t>
            </a:r>
            <a:r>
              <a:rPr lang="en-US" sz="2100" i="1" dirty="0"/>
              <a:t> Introduction to Algorithms</a:t>
            </a:r>
            <a:r>
              <a:rPr lang="en-US" sz="2100" dirty="0"/>
              <a:t>. 3</a:t>
            </a:r>
            <a:r>
              <a:rPr lang="en-US" sz="2100" baseline="30000" dirty="0"/>
              <a:t>rd</a:t>
            </a:r>
            <a:r>
              <a:rPr lang="en-US" sz="2100" dirty="0"/>
              <a:t> Edition. Cambridge, Massachusetts: The MIT Press, 2009.</a:t>
            </a:r>
          </a:p>
          <a:p>
            <a:pPr>
              <a:buFont typeface="Arial"/>
              <a:buChar char="•"/>
            </a:pPr>
            <a:r>
              <a:rPr lang="en-US" sz="2100" dirty="0"/>
              <a:t>“Dynamic Programming I: Fibonacci, Shortest Paths.” MIT 6.006 Introduction to Algorithms. Released January 14, 2013. </a:t>
            </a:r>
            <a:r>
              <a:rPr lang="en-US" sz="2100" dirty="0">
                <a:hlinkClick r:id="rId2"/>
              </a:rPr>
              <a:t>https://www.youtube.com/watch?v=OQ5jsbhAv_M</a:t>
            </a:r>
            <a:r>
              <a:rPr lang="en-US" sz="2100" dirty="0"/>
              <a:t>. Accessed October 25, 2017. </a:t>
            </a:r>
          </a:p>
          <a:p>
            <a:pPr algn="just">
              <a:buFont typeface="Arial"/>
              <a:buChar char="•"/>
            </a:pPr>
            <a:r>
              <a:rPr lang="en-US" sz="2100" dirty="0">
                <a:hlinkClick r:id="rId3"/>
              </a:rPr>
              <a:t>https://introcs.cs.princeton.edu/java/23recursion/images/dynamic-programming-top-down.png</a:t>
            </a:r>
            <a:r>
              <a:rPr lang="en-US" sz="2100" dirty="0"/>
              <a:t> </a:t>
            </a:r>
          </a:p>
          <a:p>
            <a:pPr>
              <a:buFont typeface="Arial"/>
              <a:buChar char="•"/>
            </a:pPr>
            <a:r>
              <a:rPr lang="en-US" sz="2100" dirty="0"/>
              <a:t>“Dynamic Programming [Top-Down vs. Bottom-Up Approach].” Released April 5, 2013. </a:t>
            </a:r>
            <a:r>
              <a:rPr lang="en-US" sz="2100" dirty="0">
                <a:hlinkClick r:id="rId4"/>
              </a:rPr>
              <a:t>https://www.youtube.com/watch?v=n5kvaPME8SQ</a:t>
            </a:r>
            <a:r>
              <a:rPr lang="en-US" sz="2100" dirty="0"/>
              <a:t>. Accessed October 25, 2017.</a:t>
            </a:r>
          </a:p>
          <a:p>
            <a:pPr algn="just">
              <a:buFont typeface="Arial"/>
              <a:buChar char="•"/>
            </a:pPr>
            <a:r>
              <a:rPr lang="en-US" sz="2100" dirty="0">
                <a:hlinkClick r:id="rId5"/>
              </a:rPr>
              <a:t>http://composingprograms.com/img/fib.png</a:t>
            </a:r>
            <a:r>
              <a:rPr lang="en-US" sz="2100" dirty="0"/>
              <a:t> </a:t>
            </a:r>
          </a:p>
          <a:p>
            <a:pPr algn="just">
              <a:buFont typeface="Arial"/>
              <a:buChar char="•"/>
            </a:pPr>
            <a:r>
              <a:rPr lang="en-US" sz="2100" dirty="0">
                <a:hlinkClick r:id="rId6"/>
              </a:rPr>
              <a:t>http://composingprograms.com/img/fib_memo.png</a:t>
            </a:r>
            <a:r>
              <a:rPr lang="en-US" sz="2100" dirty="0"/>
              <a:t> </a:t>
            </a:r>
          </a:p>
          <a:p>
            <a:pPr algn="just">
              <a:buFont typeface="Arial"/>
              <a:buChar char="•"/>
            </a:pPr>
            <a:endParaRPr lang="en-US" sz="18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3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C3E799-1795-44C0-849D-1F826F0A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III. Longest common subsequence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3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6AFF79-84C0-4CD1-87A0-E5166EAD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6" y="365126"/>
            <a:ext cx="8460828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Longest common subsequence (LCS)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011FF4-5818-4A93-A54F-7590A016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sequences of items (Strings, files, numbers, etc.)</a:t>
            </a:r>
            <a:br>
              <a:rPr lang="en-US" dirty="0"/>
            </a:br>
            <a:r>
              <a:rPr lang="en-US" dirty="0"/>
              <a:t>	Ex. DNA sequences </a:t>
            </a:r>
            <a:br>
              <a:rPr lang="en-US" dirty="0"/>
            </a:br>
            <a:r>
              <a:rPr lang="en-US" dirty="0"/>
              <a:t>	dna1 = GACCCGTA, dna2 = TTGCTCCA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common subsequence is not required to be consecutive, but must maintain the same order.</a:t>
            </a:r>
            <a:br>
              <a:rPr lang="en-US" dirty="0"/>
            </a:br>
            <a:r>
              <a:rPr lang="en-US" dirty="0"/>
              <a:t>	Ex. “</a:t>
            </a:r>
            <a:r>
              <a:rPr lang="en-US" u="sng" dirty="0"/>
              <a:t>roots</a:t>
            </a:r>
            <a:r>
              <a:rPr lang="en-US" dirty="0"/>
              <a:t>” is a subsequence of “</a:t>
            </a:r>
            <a:r>
              <a:rPr lang="en-US" u="sng" dirty="0"/>
              <a:t>ro</a:t>
            </a:r>
            <a:r>
              <a:rPr lang="en-US" dirty="0"/>
              <a:t>b</a:t>
            </a:r>
            <a:r>
              <a:rPr lang="en-US" u="sng" dirty="0"/>
              <a:t>ot</a:t>
            </a:r>
            <a:r>
              <a:rPr lang="en-US" dirty="0"/>
              <a:t>ic</a:t>
            </a:r>
            <a:r>
              <a:rPr lang="en-US" u="sng" dirty="0"/>
              <a:t>s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Finding the longest such sequence between the two sequences is the goal.</a:t>
            </a:r>
          </a:p>
        </p:txBody>
      </p:sp>
    </p:spTree>
    <p:extLst>
      <p:ext uri="{BB962C8B-B14F-4D97-AF65-F5344CB8AC3E}">
        <p14:creationId xmlns:p14="http://schemas.microsoft.com/office/powerpoint/2010/main" val="428011906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51F687-682A-4123-A9DD-FE19531F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Brute Force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F17480-B581-461D-96F5-F4AC6FFA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Consider two strings,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, of length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. </a:t>
            </a:r>
          </a:p>
          <a:p>
            <a:pPr>
              <a:spcAft>
                <a:spcPts val="1200"/>
              </a:spcAft>
            </a:pPr>
            <a:r>
              <a:rPr lang="en-US" dirty="0"/>
              <a:t>The number of subsequences of x is equal to the size of the powerset of x,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m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Each of these subsequence must be compared to the characters in y, so n comparisons.</a:t>
            </a:r>
          </a:p>
          <a:p>
            <a:pPr>
              <a:spcAft>
                <a:spcPts val="1200"/>
              </a:spcAft>
            </a:pPr>
            <a:r>
              <a:rPr lang="en-US" dirty="0"/>
              <a:t>Running time is </a:t>
            </a:r>
            <a:r>
              <a:rPr lang="en-US" dirty="0">
                <a:solidFill>
                  <a:srgbClr val="FF0000"/>
                </a:solidFill>
              </a:rPr>
              <a:t>O(n∙ 2</a:t>
            </a:r>
            <a:r>
              <a:rPr lang="en-US" baseline="30000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 Exponential growth quickly becomes computationally expensive</a:t>
            </a:r>
          </a:p>
          <a:p>
            <a:pPr>
              <a:spcAft>
                <a:spcPts val="1200"/>
              </a:spcAft>
            </a:pPr>
            <a:r>
              <a:rPr lang="en-US" dirty="0"/>
              <a:t>Can we use dynamic programming to improve?</a:t>
            </a:r>
          </a:p>
        </p:txBody>
      </p:sp>
    </p:spTree>
    <p:extLst>
      <p:ext uri="{BB962C8B-B14F-4D97-AF65-F5344CB8AC3E}">
        <p14:creationId xmlns:p14="http://schemas.microsoft.com/office/powerpoint/2010/main" val="175191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134551-687C-4936-8B48-7DA0E6C1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Dynamic Programming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0A8E3-F48F-4A6A-AA74-4D5C931A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1241"/>
            <a:ext cx="7886700" cy="4915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LCS problem has:</a:t>
            </a:r>
          </a:p>
          <a:p>
            <a:pPr marL="0" indent="0">
              <a:buNone/>
            </a:pPr>
            <a:r>
              <a:rPr lang="en-US" dirty="0"/>
              <a:t>Optimal substructure, that is, the solution to subproblems are parts of final solution.</a:t>
            </a:r>
            <a:br>
              <a:rPr lang="en-US" dirty="0"/>
            </a:br>
            <a:r>
              <a:rPr lang="en-US" dirty="0"/>
              <a:t>	Ex. The LCS between “</a:t>
            </a:r>
            <a:r>
              <a:rPr lang="en-US" dirty="0" err="1"/>
              <a:t>roo</a:t>
            </a:r>
            <a:r>
              <a:rPr lang="en-US" dirty="0"/>
              <a:t>” and “rob” is part of 	the LCS between “roots” and “robotics”</a:t>
            </a:r>
          </a:p>
          <a:p>
            <a:pPr marL="0" indent="0">
              <a:buNone/>
            </a:pPr>
            <a:r>
              <a:rPr lang="en-US" dirty="0"/>
              <a:t>We can use this property to improve the algorithm.</a:t>
            </a:r>
          </a:p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/>
              <a:t> be the prefixes (i.e. substring starting at 0) of length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.</a:t>
            </a:r>
          </a:p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c[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j] </a:t>
            </a:r>
            <a:r>
              <a:rPr lang="en-US" dirty="0"/>
              <a:t>to be the length of LCS of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/>
              <a:t>  recursively: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="" xmlns:a16="http://schemas.microsoft.com/office/drawing/2014/main" id="{391A9070-24C0-4235-8E3D-577811B5228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92469" y="5478517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469" y="5478517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93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DA8B6-5C9E-45EB-AB22-10DF7A5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340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Dynamic LCS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FA83D1-A512-4C21-8026-8F3A9737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258528"/>
            <a:ext cx="7978140" cy="5256571"/>
          </a:xfrm>
        </p:spPr>
        <p:txBody>
          <a:bodyPr>
            <a:normAutofit/>
          </a:bodyPr>
          <a:lstStyle/>
          <a:p>
            <a:r>
              <a:rPr lang="en-US" dirty="0"/>
              <a:t>Problem: previous definition is still exponential.</a:t>
            </a:r>
            <a:br>
              <a:rPr lang="en-US" dirty="0"/>
            </a:br>
            <a:r>
              <a:rPr lang="en-US" dirty="0"/>
              <a:t>	Each max() makes 2 new LCS calls</a:t>
            </a:r>
          </a:p>
          <a:p>
            <a:r>
              <a:rPr lang="en-US" dirty="0"/>
              <a:t>Solution: </a:t>
            </a:r>
            <a:r>
              <a:rPr lang="en-US" dirty="0" err="1"/>
              <a:t>Memoization</a:t>
            </a:r>
            <a:r>
              <a:rPr lang="en-US" dirty="0"/>
              <a:t> – keeping results from previous subproblems (recording a memo) so they don’t have to be recalculated. An </a:t>
            </a:r>
            <a:r>
              <a:rPr lang="en-US" dirty="0">
                <a:solidFill>
                  <a:srgbClr val="FF0000"/>
                </a:solidFill>
              </a:rPr>
              <a:t>m+1 by n+1 </a:t>
            </a:r>
            <a:r>
              <a:rPr lang="en-US" dirty="0"/>
              <a:t>matrix stores the results for each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combination </a:t>
            </a:r>
          </a:p>
          <a:p>
            <a:r>
              <a:rPr lang="en-US" dirty="0"/>
              <a:t>The first row and column represent the length of LCS of empty strings so are all 0. We have </a:t>
            </a:r>
            <a:r>
              <a:rPr lang="en-US" dirty="0" err="1">
                <a:solidFill>
                  <a:srgbClr val="FF0000"/>
                </a:solidFill>
              </a:rPr>
              <a:t>m∙n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comparisons to make, time complexity is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m∙n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r>
              <a:rPr lang="en-US" dirty="0"/>
              <a:t>However we have traded time for space: Two 4 KB length ASCII strings require 16 MB of storage.</a:t>
            </a:r>
            <a:br>
              <a:rPr lang="en-US" dirty="0"/>
            </a:br>
            <a:r>
              <a:rPr lang="en-US" dirty="0"/>
              <a:t>	2</a:t>
            </a:r>
            <a:r>
              <a:rPr lang="en-US" baseline="30000" dirty="0"/>
              <a:t>12 </a:t>
            </a:r>
            <a:r>
              <a:rPr lang="en-US" dirty="0"/>
              <a:t>x 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24</a:t>
            </a:r>
            <a:r>
              <a:rPr lang="en-US" dirty="0"/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321896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Programming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I.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186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3"/>
            <a:ext cx="4583430" cy="144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DNA sequences:</a:t>
            </a:r>
          </a:p>
          <a:p>
            <a:pPr marL="0" indent="0">
              <a:buNone/>
            </a:pPr>
            <a:r>
              <a:rPr lang="en-US" dirty="0"/>
              <a:t>x = GACCCGTA</a:t>
            </a:r>
            <a:br>
              <a:rPr lang="en-US" dirty="0"/>
            </a:br>
            <a:r>
              <a:rPr lang="en-US" dirty="0"/>
              <a:t>y = TTGCTCCA</a:t>
            </a:r>
          </a:p>
        </p:txBody>
      </p:sp>
    </p:spTree>
    <p:extLst>
      <p:ext uri="{BB962C8B-B14F-4D97-AF65-F5344CB8AC3E}">
        <p14:creationId xmlns:p14="http://schemas.microsoft.com/office/powerpoint/2010/main" val="496922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3"/>
            <a:ext cx="4583430" cy="144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 fill in the 0’s for the empty strings. These are the base cases.</a:t>
            </a:r>
          </a:p>
        </p:txBody>
      </p:sp>
    </p:spTree>
    <p:extLst>
      <p:ext uri="{BB962C8B-B14F-4D97-AF65-F5344CB8AC3E}">
        <p14:creationId xmlns:p14="http://schemas.microsoft.com/office/powerpoint/2010/main" val="152396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/>
          <p:nvPr/>
        </p:nvCxnSpPr>
        <p:spPr>
          <a:xfrm>
            <a:off x="4160520" y="3063240"/>
            <a:ext cx="228600" cy="205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11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/>
          <p:nvPr/>
        </p:nvCxnSpPr>
        <p:spPr>
          <a:xfrm>
            <a:off x="4160520" y="3063240"/>
            <a:ext cx="228600" cy="205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703CBD0-88C8-4CB5-BD69-9ADC3AEF0F68}"/>
              </a:ext>
            </a:extLst>
          </p:cNvPr>
          <p:cNvCxnSpPr>
            <a:cxnSpLocks/>
          </p:cNvCxnSpPr>
          <p:nvPr/>
        </p:nvCxnSpPr>
        <p:spPr>
          <a:xfrm>
            <a:off x="4701540" y="3348990"/>
            <a:ext cx="236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56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4686300" y="3383280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05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6949440" y="3417570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2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4720590" y="3848735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DF3B058-5296-4093-9C7D-E6C6EF99C707}"/>
              </a:ext>
            </a:extLst>
          </p:cNvPr>
          <p:cNvCxnSpPr>
            <a:cxnSpLocks/>
          </p:cNvCxnSpPr>
          <p:nvPr/>
        </p:nvCxnSpPr>
        <p:spPr>
          <a:xfrm>
            <a:off x="5821680" y="3848735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C630FCC7-F265-472D-A98C-3D9AB2814FA9}"/>
              </a:ext>
            </a:extLst>
          </p:cNvPr>
          <p:cNvCxnSpPr>
            <a:cxnSpLocks/>
          </p:cNvCxnSpPr>
          <p:nvPr/>
        </p:nvCxnSpPr>
        <p:spPr>
          <a:xfrm>
            <a:off x="6370320" y="3848735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80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5821680" y="415194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DF3B058-5296-4093-9C7D-E6C6EF99C707}"/>
              </a:ext>
            </a:extLst>
          </p:cNvPr>
          <p:cNvCxnSpPr>
            <a:cxnSpLocks/>
          </p:cNvCxnSpPr>
          <p:nvPr/>
        </p:nvCxnSpPr>
        <p:spPr>
          <a:xfrm>
            <a:off x="6370320" y="415194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28858AF-1139-4502-B1D3-1E68502DD995}"/>
              </a:ext>
            </a:extLst>
          </p:cNvPr>
          <p:cNvCxnSpPr>
            <a:cxnSpLocks/>
          </p:cNvCxnSpPr>
          <p:nvPr/>
        </p:nvCxnSpPr>
        <p:spPr>
          <a:xfrm>
            <a:off x="4699635" y="415194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03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5838306" y="448445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DF3B058-5296-4093-9C7D-E6C6EF99C707}"/>
              </a:ext>
            </a:extLst>
          </p:cNvPr>
          <p:cNvCxnSpPr>
            <a:cxnSpLocks/>
          </p:cNvCxnSpPr>
          <p:nvPr/>
        </p:nvCxnSpPr>
        <p:spPr>
          <a:xfrm>
            <a:off x="6362007" y="448445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1E2B897-B988-40DB-8B5B-E6B766C0FE2E}"/>
              </a:ext>
            </a:extLst>
          </p:cNvPr>
          <p:cNvCxnSpPr>
            <a:cxnSpLocks/>
          </p:cNvCxnSpPr>
          <p:nvPr/>
        </p:nvCxnSpPr>
        <p:spPr>
          <a:xfrm>
            <a:off x="4707948" y="448445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3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4187190" y="490632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0"/>
            <a:ext cx="7998936" cy="4906963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AutoNum type="alphaUcPeriod"/>
            </a:pPr>
            <a:r>
              <a:rPr lang="en-US" dirty="0"/>
              <a:t>What is dynamic programming (DP)?</a:t>
            </a:r>
          </a:p>
          <a:p>
            <a:pPr marL="0" indent="0" algn="just">
              <a:buNone/>
            </a:pPr>
            <a:endParaRPr lang="en-US" dirty="0"/>
          </a:p>
          <a:p>
            <a:pPr marL="731520" lvl="1" indent="-457200" algn="just">
              <a:buFont typeface="+mj-lt"/>
              <a:buAutoNum type="arabicPeriod"/>
            </a:pPr>
            <a:r>
              <a:rPr lang="en-US" dirty="0" smtClean="0"/>
              <a:t>Dynamic Programming (DP) is difficult to characterize. Generally, it is </a:t>
            </a:r>
            <a:r>
              <a:rPr lang="en-US" dirty="0"/>
              <a:t>an </a:t>
            </a:r>
            <a:r>
              <a:rPr lang="en-US" i="1" dirty="0"/>
              <a:t>approach</a:t>
            </a:r>
            <a:r>
              <a:rPr lang="en-US" dirty="0"/>
              <a:t> or </a:t>
            </a:r>
            <a:r>
              <a:rPr lang="en-US" i="1" dirty="0"/>
              <a:t>technique</a:t>
            </a:r>
            <a:r>
              <a:rPr lang="en-US" dirty="0"/>
              <a:t> for solving </a:t>
            </a:r>
            <a:r>
              <a:rPr lang="en-US" dirty="0" smtClean="0"/>
              <a:t>problems </a:t>
            </a:r>
            <a:r>
              <a:rPr lang="en-US" dirty="0"/>
              <a:t>in order to arrive at more optimized solutions without repeated </a:t>
            </a:r>
            <a:r>
              <a:rPr lang="en-US" dirty="0" smtClean="0"/>
              <a:t>work.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marL="731520" lvl="1" indent="-457200" algn="just">
              <a:buFont typeface="+mj-lt"/>
              <a:buAutoNum type="arabicPeriod"/>
            </a:pPr>
            <a:r>
              <a:rPr lang="en-US" dirty="0" smtClean="0"/>
              <a:t>In order to better define/understand DP, we can compare and contrast this with the Divide and Conquer method (D&amp;C). 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How </a:t>
            </a:r>
            <a:r>
              <a:rPr lang="en-US" dirty="0"/>
              <a:t>DP is similar to D&amp;C: The thought process. 		 		                  	  </a:t>
            </a:r>
            <a:r>
              <a:rPr lang="en-US" dirty="0" smtClean="0"/>
              <a:t>               	   For example, the </a:t>
            </a:r>
            <a:r>
              <a:rPr lang="en-US" dirty="0"/>
              <a:t>D&amp;C </a:t>
            </a:r>
            <a:r>
              <a:rPr lang="en-US" dirty="0" smtClean="0"/>
              <a:t>method takes a large 	    	      	 </a:t>
            </a:r>
            <a:r>
              <a:rPr lang="en-US" dirty="0"/>
              <a:t> </a:t>
            </a:r>
            <a:endParaRPr lang="en-US" dirty="0" smtClean="0"/>
          </a:p>
          <a:p>
            <a:pPr marL="27432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problem and breaks it into smaller parts. DP also does this.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lvl="3" algn="just">
              <a:buFont typeface="Arial"/>
              <a:buChar char="•"/>
            </a:pPr>
            <a:r>
              <a:rPr lang="en-US" sz="2000" dirty="0"/>
              <a:t>Partition the problem into sub-problems</a:t>
            </a:r>
          </a:p>
          <a:p>
            <a:pPr lvl="3" algn="just">
              <a:buFont typeface="Arial"/>
              <a:buChar char="•"/>
            </a:pPr>
            <a:r>
              <a:rPr lang="en-US" sz="2000" dirty="0" err="1"/>
              <a:t>Recurse</a:t>
            </a:r>
            <a:r>
              <a:rPr lang="en-US" sz="2000" dirty="0"/>
              <a:t> to solve the sub-problems</a:t>
            </a:r>
          </a:p>
          <a:p>
            <a:pPr lvl="3" algn="just">
              <a:buFont typeface="Arial"/>
              <a:buChar char="•"/>
            </a:pPr>
            <a:r>
              <a:rPr lang="en-US" sz="2000" dirty="0"/>
              <a:t>Join the solutions to sub-problems in order to arrive </a:t>
            </a:r>
            <a:r>
              <a:rPr lang="en-US" sz="2000" dirty="0" smtClean="0"/>
              <a:t>at a solution</a:t>
            </a:r>
            <a:endParaRPr lang="en-US" sz="2000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3089910" y="524922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50411DF-E81D-4FD0-956D-4C3589EE16E3}"/>
              </a:ext>
            </a:extLst>
          </p:cNvPr>
          <p:cNvCxnSpPr>
            <a:cxnSpLocks/>
          </p:cNvCxnSpPr>
          <p:nvPr/>
        </p:nvCxnSpPr>
        <p:spPr>
          <a:xfrm>
            <a:off x="3630930" y="524922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C40FA2B0-C86A-4719-A501-7285A85AE72A}"/>
              </a:ext>
            </a:extLst>
          </p:cNvPr>
          <p:cNvCxnSpPr>
            <a:cxnSpLocks/>
          </p:cNvCxnSpPr>
          <p:nvPr/>
        </p:nvCxnSpPr>
        <p:spPr>
          <a:xfrm>
            <a:off x="5203726" y="5252082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86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50411DF-E81D-4FD0-956D-4C3589EE16E3}"/>
              </a:ext>
            </a:extLst>
          </p:cNvPr>
          <p:cNvCxnSpPr>
            <a:cxnSpLocks/>
          </p:cNvCxnSpPr>
          <p:nvPr/>
        </p:nvCxnSpPr>
        <p:spPr>
          <a:xfrm>
            <a:off x="6899910" y="560355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72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107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bottom corner </a:t>
            </a:r>
            <a:r>
              <a:rPr lang="en-US" dirty="0">
                <a:solidFill>
                  <a:srgbClr val="FF0000"/>
                </a:solidFill>
              </a:rPr>
              <a:t>c[</a:t>
            </a:r>
            <a:r>
              <a:rPr lang="en-US" dirty="0" err="1">
                <a:solidFill>
                  <a:srgbClr val="FF0000"/>
                </a:solidFill>
              </a:rPr>
              <a:t>m,n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contains the length of the LCS.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2DCD5CEB-B32E-42DF-AF49-2983E35C79AB}"/>
              </a:ext>
            </a:extLst>
          </p:cNvPr>
          <p:cNvSpPr/>
          <p:nvPr/>
        </p:nvSpPr>
        <p:spPr>
          <a:xfrm>
            <a:off x="6926580" y="5680710"/>
            <a:ext cx="571500" cy="496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9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Recreating the LCS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length of the LCS has been found, but now to retrieve the actual sequence</a:t>
            </a:r>
          </a:p>
          <a:p>
            <a:r>
              <a:rPr lang="en-US" dirty="0"/>
              <a:t>Start in the bottom corner, c[m, n] and work backwards using the same definition.</a:t>
            </a:r>
          </a:p>
          <a:p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, append that character to the sequence</a:t>
            </a:r>
          </a:p>
          <a:p>
            <a:r>
              <a:rPr lang="en-US" dirty="0"/>
              <a:t>Otherwise move up or left, whichever is largest. If you have a choice, pick a direction. There may be multiple LCS, but we will only trace back one of them.</a:t>
            </a:r>
          </a:p>
        </p:txBody>
      </p:sp>
    </p:spTree>
    <p:extLst>
      <p:ext uri="{BB962C8B-B14F-4D97-AF65-F5344CB8AC3E}">
        <p14:creationId xmlns:p14="http://schemas.microsoft.com/office/powerpoint/2010/main" val="2217624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107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D653504B-A2B8-4AB9-B717-238DE6492515}"/>
              </a:ext>
            </a:extLst>
          </p:cNvPr>
          <p:cNvCxnSpPr>
            <a:cxnSpLocks/>
          </p:cNvCxnSpPr>
          <p:nvPr/>
        </p:nvCxnSpPr>
        <p:spPr>
          <a:xfrm flipH="1" flipV="1">
            <a:off x="6841375" y="5569527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5B352B7-CD3B-4BD5-81A3-DF34F6022C74}"/>
              </a:ext>
            </a:extLst>
          </p:cNvPr>
          <p:cNvCxnSpPr>
            <a:cxnSpLocks/>
          </p:cNvCxnSpPr>
          <p:nvPr/>
        </p:nvCxnSpPr>
        <p:spPr>
          <a:xfrm flipH="1" flipV="1">
            <a:off x="6303819" y="4475017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2B62362-62DC-40C3-8BC6-AE7CA5F71279}"/>
              </a:ext>
            </a:extLst>
          </p:cNvPr>
          <p:cNvCxnSpPr>
            <a:cxnSpLocks/>
          </p:cNvCxnSpPr>
          <p:nvPr/>
        </p:nvCxnSpPr>
        <p:spPr>
          <a:xfrm flipH="1" flipV="1">
            <a:off x="5774575" y="4077335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ACA0788-2748-4FB0-8A7D-DF047F3A3A6F}"/>
              </a:ext>
            </a:extLst>
          </p:cNvPr>
          <p:cNvCxnSpPr>
            <a:cxnSpLocks/>
          </p:cNvCxnSpPr>
          <p:nvPr/>
        </p:nvCxnSpPr>
        <p:spPr>
          <a:xfrm flipH="1" flipV="1">
            <a:off x="4663440" y="3722659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FF28DCB-3E29-4C9F-B163-C2FB1219F5E8}"/>
              </a:ext>
            </a:extLst>
          </p:cNvPr>
          <p:cNvCxnSpPr>
            <a:cxnSpLocks/>
          </p:cNvCxnSpPr>
          <p:nvPr/>
        </p:nvCxnSpPr>
        <p:spPr>
          <a:xfrm flipH="1" flipV="1">
            <a:off x="4117571" y="2993910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530C2AF-9550-457D-A87B-3A4A2E022132}"/>
              </a:ext>
            </a:extLst>
          </p:cNvPr>
          <p:cNvCxnSpPr>
            <a:cxnSpLocks/>
          </p:cNvCxnSpPr>
          <p:nvPr/>
        </p:nvCxnSpPr>
        <p:spPr>
          <a:xfrm flipV="1">
            <a:off x="6841375" y="5199553"/>
            <a:ext cx="0" cy="303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BB4B7E0-61BA-4E72-85C1-1F8957310835}"/>
              </a:ext>
            </a:extLst>
          </p:cNvPr>
          <p:cNvCxnSpPr>
            <a:cxnSpLocks/>
          </p:cNvCxnSpPr>
          <p:nvPr/>
        </p:nvCxnSpPr>
        <p:spPr>
          <a:xfrm flipV="1">
            <a:off x="6841375" y="4811626"/>
            <a:ext cx="0" cy="303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9E4B982-4413-4B12-8117-1BA9C09B6275}"/>
              </a:ext>
            </a:extLst>
          </p:cNvPr>
          <p:cNvCxnSpPr>
            <a:cxnSpLocks/>
          </p:cNvCxnSpPr>
          <p:nvPr/>
        </p:nvCxnSpPr>
        <p:spPr>
          <a:xfrm flipV="1">
            <a:off x="4682837" y="3359670"/>
            <a:ext cx="0" cy="303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847B813-4055-47C1-9937-45A181EF0D12}"/>
              </a:ext>
            </a:extLst>
          </p:cNvPr>
          <p:cNvCxnSpPr>
            <a:cxnSpLocks/>
          </p:cNvCxnSpPr>
          <p:nvPr/>
        </p:nvCxnSpPr>
        <p:spPr>
          <a:xfrm flipH="1">
            <a:off x="5120639" y="4077335"/>
            <a:ext cx="3629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EC3FF91-1EEC-4858-BA83-07121EBAFABD}"/>
              </a:ext>
            </a:extLst>
          </p:cNvPr>
          <p:cNvSpPr/>
          <p:nvPr/>
        </p:nvSpPr>
        <p:spPr>
          <a:xfrm>
            <a:off x="2063635" y="5710251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E092F66-00F7-4550-9D59-D557E58A59BC}"/>
              </a:ext>
            </a:extLst>
          </p:cNvPr>
          <p:cNvSpPr/>
          <p:nvPr/>
        </p:nvSpPr>
        <p:spPr>
          <a:xfrm>
            <a:off x="2063635" y="4617699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E3E349DF-27E9-4106-931E-C49519BA632E}"/>
              </a:ext>
            </a:extLst>
          </p:cNvPr>
          <p:cNvSpPr/>
          <p:nvPr/>
        </p:nvSpPr>
        <p:spPr>
          <a:xfrm>
            <a:off x="2063635" y="4229845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7A37C07-1EA9-416B-817D-BF541AFA4B01}"/>
              </a:ext>
            </a:extLst>
          </p:cNvPr>
          <p:cNvSpPr/>
          <p:nvPr/>
        </p:nvSpPr>
        <p:spPr>
          <a:xfrm>
            <a:off x="2063634" y="3851895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C980CDFB-B158-4A6B-BB27-22C6640A1EF5}"/>
              </a:ext>
            </a:extLst>
          </p:cNvPr>
          <p:cNvSpPr/>
          <p:nvPr/>
        </p:nvSpPr>
        <p:spPr>
          <a:xfrm>
            <a:off x="2063634" y="3147197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7">
            <a:extLst>
              <a:ext uri="{FF2B5EF4-FFF2-40B4-BE49-F238E27FC236}">
                <a16:creationId xmlns="" xmlns:a16="http://schemas.microsoft.com/office/drawing/2014/main" id="{1EABB0E7-DB77-42DD-A281-0D7038E6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ubtitle 2">
            <a:extLst>
              <a:ext uri="{FF2B5EF4-FFF2-40B4-BE49-F238E27FC236}">
                <a16:creationId xmlns="" xmlns:a16="http://schemas.microsoft.com/office/drawing/2014/main" id="{7497EF02-B8C0-4D65-B88E-2CF314B1D62E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Traceback until 0 is reached.</a:t>
            </a:r>
          </a:p>
        </p:txBody>
      </p:sp>
    </p:spTree>
    <p:extLst>
      <p:ext uri="{BB962C8B-B14F-4D97-AF65-F5344CB8AC3E}">
        <p14:creationId xmlns:p14="http://schemas.microsoft.com/office/powerpoint/2010/main" val="314896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Recreating the LCS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slide we got </a:t>
            </a:r>
            <a:r>
              <a:rPr lang="en-US" dirty="0">
                <a:solidFill>
                  <a:srgbClr val="FF0000"/>
                </a:solidFill>
              </a:rPr>
              <a:t>ACCCG</a:t>
            </a:r>
            <a:r>
              <a:rPr lang="en-US" dirty="0"/>
              <a:t>.</a:t>
            </a:r>
          </a:p>
          <a:p>
            <a:r>
              <a:rPr lang="en-US" dirty="0"/>
              <a:t>This is the LCS, but reversed.</a:t>
            </a:r>
          </a:p>
          <a:p>
            <a:r>
              <a:rPr lang="en-US" dirty="0"/>
              <a:t>Reversing the string gives us the actual LCS, </a:t>
            </a:r>
            <a:r>
              <a:rPr lang="en-US" dirty="0">
                <a:solidFill>
                  <a:srgbClr val="FF0000"/>
                </a:solidFill>
              </a:rPr>
              <a:t>GCCCA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Tracing back the LCS takes </a:t>
            </a:r>
            <a:r>
              <a:rPr lang="en-US" dirty="0">
                <a:solidFill>
                  <a:srgbClr val="FF0000"/>
                </a:solidFill>
              </a:rPr>
              <a:t>O(m + n) </a:t>
            </a:r>
            <a:r>
              <a:rPr lang="en-US" dirty="0"/>
              <a:t>worst case.</a:t>
            </a:r>
          </a:p>
          <a:p>
            <a:r>
              <a:rPr lang="en-US" dirty="0"/>
              <a:t>Reversing the LCS takes </a:t>
            </a:r>
            <a:r>
              <a:rPr lang="en-US" dirty="0">
                <a:solidFill>
                  <a:srgbClr val="FF0000"/>
                </a:solidFill>
              </a:rPr>
              <a:t>O(length of LCS)</a:t>
            </a:r>
            <a:r>
              <a:rPr lang="en-US" dirty="0"/>
              <a:t>. Worst case is LCS is as long as the shorter of m and n.</a:t>
            </a:r>
          </a:p>
          <a:p>
            <a:r>
              <a:rPr lang="en-US" dirty="0"/>
              <a:t>Total time is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m·n</a:t>
            </a:r>
            <a:r>
              <a:rPr lang="en-US" dirty="0">
                <a:solidFill>
                  <a:srgbClr val="FF0000"/>
                </a:solidFill>
              </a:rPr>
              <a:t>) + O(</a:t>
            </a:r>
            <a:r>
              <a:rPr lang="en-US" dirty="0" err="1">
                <a:solidFill>
                  <a:srgbClr val="FF0000"/>
                </a:solidFill>
              </a:rPr>
              <a:t>m+n</a:t>
            </a:r>
            <a:r>
              <a:rPr lang="en-US" dirty="0">
                <a:solidFill>
                  <a:srgbClr val="FF0000"/>
                </a:solidFill>
              </a:rPr>
              <a:t>) + O(min(</a:t>
            </a:r>
            <a:r>
              <a:rPr lang="en-US" dirty="0" err="1">
                <a:solidFill>
                  <a:srgbClr val="FF0000"/>
                </a:solidFill>
              </a:rPr>
              <a:t>m,n</a:t>
            </a:r>
            <a:r>
              <a:rPr lang="en-US" dirty="0">
                <a:solidFill>
                  <a:srgbClr val="FF0000"/>
                </a:solidFill>
              </a:rPr>
              <a:t>))</a:t>
            </a:r>
            <a:r>
              <a:rPr lang="en-US" dirty="0"/>
              <a:t>.</a:t>
            </a:r>
          </a:p>
          <a:p>
            <a:r>
              <a:rPr lang="en-US" dirty="0"/>
              <a:t>This is much better than </a:t>
            </a:r>
            <a:r>
              <a:rPr lang="en-US" dirty="0">
                <a:solidFill>
                  <a:srgbClr val="FF0000"/>
                </a:solidFill>
              </a:rPr>
              <a:t>O(n∙ 2</a:t>
            </a:r>
            <a:r>
              <a:rPr lang="en-US" baseline="30000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4133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Java code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the same example</a:t>
            </a:r>
          </a:p>
        </p:txBody>
      </p:sp>
    </p:spTree>
    <p:extLst>
      <p:ext uri="{BB962C8B-B14F-4D97-AF65-F5344CB8AC3E}">
        <p14:creationId xmlns:p14="http://schemas.microsoft.com/office/powerpoint/2010/main" val="741746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Optimizations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matrix grows with the product </a:t>
            </a:r>
            <a:r>
              <a:rPr lang="en-US" dirty="0" err="1"/>
              <a:t>m·n</a:t>
            </a:r>
            <a:r>
              <a:rPr lang="en-US" dirty="0"/>
              <a:t>, for longer files treat entire lines as single elements.</a:t>
            </a:r>
            <a:br>
              <a:rPr lang="en-US" dirty="0"/>
            </a:br>
            <a:r>
              <a:rPr lang="en-US" dirty="0"/>
              <a:t>	Ex. Linux ‘diff’ command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Change strings to hashes to save space</a:t>
            </a:r>
            <a:br>
              <a:rPr lang="en-US" dirty="0"/>
            </a:br>
            <a:r>
              <a:rPr lang="en-US" dirty="0"/>
              <a:t>	-Precomputing hashes takes time </a:t>
            </a:r>
            <a:br>
              <a:rPr lang="en-US" dirty="0"/>
            </a:br>
            <a:r>
              <a:rPr lang="en-US" dirty="0"/>
              <a:t>	-Possible collisions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only the LCS length is needed, reduce matrix to two rows, current and previous.</a:t>
            </a:r>
          </a:p>
        </p:txBody>
      </p:sp>
    </p:spTree>
    <p:extLst>
      <p:ext uri="{BB962C8B-B14F-4D97-AF65-F5344CB8AC3E}">
        <p14:creationId xmlns:p14="http://schemas.microsoft.com/office/powerpoint/2010/main" val="3822971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Thomas H. </a:t>
            </a:r>
            <a:r>
              <a:rPr lang="en-US" sz="1800" dirty="0" err="1"/>
              <a:t>Cormen</a:t>
            </a:r>
            <a:r>
              <a:rPr lang="en-US" sz="1800" dirty="0"/>
              <a:t>, Charles E. </a:t>
            </a:r>
            <a:r>
              <a:rPr lang="en-US" sz="1800" dirty="0" err="1"/>
              <a:t>Leiserson</a:t>
            </a:r>
            <a:r>
              <a:rPr lang="en-US" sz="1800" dirty="0"/>
              <a:t>, Ronald L. </a:t>
            </a:r>
            <a:r>
              <a:rPr lang="en-US" sz="1800" dirty="0" err="1"/>
              <a:t>Rivest</a:t>
            </a:r>
            <a:r>
              <a:rPr lang="en-US" sz="1800" dirty="0"/>
              <a:t>, Clifford Stein,</a:t>
            </a:r>
            <a:r>
              <a:rPr lang="en-US" sz="1800" i="1" dirty="0"/>
              <a:t> Introduction to Algorithms</a:t>
            </a:r>
            <a:r>
              <a:rPr lang="en-US" sz="1800" dirty="0"/>
              <a:t>. 3</a:t>
            </a:r>
            <a:r>
              <a:rPr lang="en-US" sz="1800" baseline="30000" dirty="0"/>
              <a:t>rd</a:t>
            </a:r>
            <a:r>
              <a:rPr lang="en-US" sz="1800" dirty="0"/>
              <a:t> Edition. Cambridge, Massachusetts: The MIT Press, 2009.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hlinkClick r:id="rId2"/>
              </a:rPr>
              <a:t>https://en.wikipedia.org/wiki/Longest_common_subsequence_problem</a:t>
            </a:r>
            <a:endParaRPr lang="en-US" sz="18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hlinkClick r:id="rId3"/>
              </a:rPr>
              <a:t>http://www.cs.cmu.edu/afs/cs/academic/class/15451-s15/LectureNotes/lecture04.pdf</a:t>
            </a:r>
            <a:endParaRPr lang="en-US" sz="18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From this course’s materials: lecture32-dynamicProgramming-II.ppt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“An O(ND) Difference Algorithm and Its Variations” </a:t>
            </a:r>
            <a:r>
              <a:rPr lang="en-US" sz="1800" dirty="0">
                <a:hlinkClick r:id="rId4"/>
              </a:rPr>
              <a:t>http://www.xmailserver.org/diff2.pdf</a:t>
            </a:r>
            <a:endParaRPr lang="en-US" sz="1800" dirty="0"/>
          </a:p>
          <a:p>
            <a:pPr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9662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 problem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sz="4000" dirty="0"/>
              <a:t>What is dynamic programming (DP)? (contd.)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sz="3000" dirty="0"/>
              <a:t>       </a:t>
            </a:r>
            <a:r>
              <a:rPr lang="en-US" sz="3200" dirty="0"/>
              <a:t> </a:t>
            </a:r>
            <a:r>
              <a:rPr lang="en-US" sz="3600" dirty="0"/>
              <a:t>How DP is different from D&amp;C: </a:t>
            </a:r>
          </a:p>
          <a:p>
            <a:pPr marL="0" indent="0" algn="just">
              <a:buNone/>
            </a:pPr>
            <a:endParaRPr lang="en-US" sz="3600" dirty="0"/>
          </a:p>
          <a:p>
            <a:pPr lvl="2" algn="just">
              <a:buFont typeface="Arial"/>
              <a:buChar char="•"/>
            </a:pPr>
            <a:r>
              <a:rPr lang="en-US" sz="3600" dirty="0"/>
              <a:t>The D&amp;C method repeatedly solves common sub-problems, whereas DP </a:t>
            </a:r>
            <a:r>
              <a:rPr lang="en-US" sz="3600" i="1" dirty="0"/>
              <a:t>solves</a:t>
            </a:r>
            <a:r>
              <a:rPr lang="en-US" sz="3600" dirty="0"/>
              <a:t> and </a:t>
            </a:r>
            <a:r>
              <a:rPr lang="en-US" sz="3600" i="1" dirty="0"/>
              <a:t>saves</a:t>
            </a:r>
            <a:r>
              <a:rPr lang="en-US" sz="3600" dirty="0"/>
              <a:t> repeated sub-problems to be re-used. (avoiding unnecessary work/recalculation</a:t>
            </a:r>
            <a:r>
              <a:rPr lang="en-US" sz="3600" dirty="0" smtClean="0"/>
              <a:t>).</a:t>
            </a:r>
            <a:endParaRPr lang="en-US" sz="3600" dirty="0"/>
          </a:p>
          <a:p>
            <a:pPr marL="548640" lvl="2" indent="0" algn="just">
              <a:buNone/>
            </a:pPr>
            <a:endParaRPr lang="en-US" sz="3600" dirty="0"/>
          </a:p>
          <a:p>
            <a:pPr lvl="2" algn="just">
              <a:buFont typeface="Arial"/>
              <a:buChar char="•"/>
            </a:pPr>
            <a:r>
              <a:rPr lang="en-US" sz="3600" dirty="0"/>
              <a:t>In D&amp;C </a:t>
            </a:r>
            <a:r>
              <a:rPr lang="en-US" sz="3600" dirty="0" smtClean="0"/>
              <a:t>algorithms </a:t>
            </a:r>
            <a:r>
              <a:rPr lang="en-US" sz="3600" dirty="0"/>
              <a:t>the sub-problems </a:t>
            </a:r>
            <a:r>
              <a:rPr lang="en-US" sz="3600" dirty="0" smtClean="0"/>
              <a:t>are often unrelated (</a:t>
            </a:r>
            <a:r>
              <a:rPr lang="en-US" sz="3600" dirty="0"/>
              <a:t>e.g., merge sort </a:t>
            </a:r>
            <a:r>
              <a:rPr lang="mr-IN" sz="3600" dirty="0"/>
              <a:t>–</a:t>
            </a:r>
            <a:r>
              <a:rPr lang="en-US" sz="3600" dirty="0"/>
              <a:t> sorting each half can be done independently), whereas in DP algorithms, the sub-problems are </a:t>
            </a:r>
            <a:r>
              <a:rPr lang="en-US" sz="3600" i="1" dirty="0"/>
              <a:t>interrelated</a:t>
            </a:r>
            <a:r>
              <a:rPr lang="en-US" sz="3600" dirty="0"/>
              <a:t> or </a:t>
            </a:r>
            <a:r>
              <a:rPr lang="en-US" sz="3600" i="1" dirty="0" smtClean="0"/>
              <a:t>overlap</a:t>
            </a:r>
            <a:r>
              <a:rPr lang="en-US" sz="3600" dirty="0" smtClean="0"/>
              <a:t>.</a:t>
            </a:r>
            <a:endParaRPr lang="en-US" sz="3600" dirty="0"/>
          </a:p>
          <a:p>
            <a:pPr marL="1062990" lvl="2" indent="-514350" algn="just">
              <a:buFont typeface="+mj-lt"/>
              <a:buAutoNum type="romanLcPeriod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1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848"/>
                <a:ext cx="7886700" cy="31591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some items</a:t>
                </a:r>
              </a:p>
              <a:p>
                <a:r>
                  <a:rPr lang="en-US" dirty="0"/>
                  <a:t>Each Item has weight and value (pair)</a:t>
                </a:r>
              </a:p>
              <a:p>
                <a:r>
                  <a:rPr lang="en-US" dirty="0"/>
                  <a:t>Pack them in a way that to get the maximum total value.</a:t>
                </a:r>
              </a:p>
              <a:p>
                <a:r>
                  <a:rPr lang="en-US" dirty="0"/>
                  <a:t>Total weight that we can carry is no more than some fixed number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i.e</a:t>
                </a:r>
                <a:r>
                  <a:rPr lang="en-US" dirty="0"/>
                  <a:t> Must consider weights of items as well as their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848"/>
                <a:ext cx="7886700" cy="3159149"/>
              </a:xfrm>
              <a:blipFill rotWithShape="0">
                <a:blip r:embed="rId2"/>
                <a:stretch>
                  <a:fillRect l="-1159" t="-4054" b="-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60184" y="4467997"/>
          <a:ext cx="3542005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22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0918"/>
            <a:ext cx="7886700" cy="4886045"/>
          </a:xfrm>
        </p:spPr>
        <p:txBody>
          <a:bodyPr/>
          <a:lstStyle/>
          <a:p>
            <a:r>
              <a:rPr lang="en-US" dirty="0"/>
              <a:t>There are two versions of the problem:</a:t>
            </a:r>
          </a:p>
          <a:p>
            <a:r>
              <a:rPr lang="en-US" b="1" dirty="0"/>
              <a:t>0-1 knapsack problem</a:t>
            </a:r>
          </a:p>
          <a:p>
            <a:pPr lvl="1"/>
            <a:r>
              <a:rPr lang="en-US" dirty="0"/>
              <a:t>Items are indivisible; you either take an item or not. Some special instances can be solved with dynamic programming</a:t>
            </a:r>
          </a:p>
          <a:p>
            <a:endParaRPr lang="en-US" dirty="0"/>
          </a:p>
          <a:p>
            <a:r>
              <a:rPr lang="en-US" b="1" dirty="0"/>
              <a:t>Fractional knapsack problem</a:t>
            </a:r>
          </a:p>
          <a:p>
            <a:pPr lvl="1"/>
            <a:r>
              <a:rPr lang="en-US" dirty="0"/>
              <a:t>Items are divisible: you can take any fraction of an item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90918"/>
                <a:ext cx="7886700" cy="4886045"/>
              </a:xfrm>
            </p:spPr>
            <p:txBody>
              <a:bodyPr/>
              <a:lstStyle/>
              <a:p>
                <a:r>
                  <a:rPr lang="en-US" dirty="0"/>
                  <a:t>Given a knapsack with maximum capacity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and</a:t>
                </a:r>
              </a:p>
              <a:p>
                <a:r>
                  <a:rPr lang="en-US" dirty="0"/>
                  <a:t>set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consisting of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items Each item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some weight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value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(all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integer values) </a:t>
                </a:r>
              </a:p>
              <a:p>
                <a:endParaRPr lang="en-US" dirty="0"/>
              </a:p>
              <a:p>
                <a:r>
                  <a:rPr lang="en-US" b="1" dirty="0"/>
                  <a:t>Problem</a:t>
                </a:r>
                <a:r>
                  <a:rPr lang="en-US" dirty="0"/>
                  <a:t>: How to pack the knapsack to achieve maximum total value of items selected?</a:t>
                </a:r>
              </a:p>
              <a:p>
                <a:r>
                  <a:rPr lang="en-US" b="1" dirty="0"/>
                  <a:t>Recall</a:t>
                </a:r>
                <a:r>
                  <a:rPr lang="en-US" dirty="0"/>
                  <a:t>: Each item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consist of </a:t>
                </a:r>
                <a14:m>
                  <m:oMath xmlns=""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Where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is item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weight and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is item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0918"/>
                <a:ext cx="7886700" cy="4886045"/>
              </a:xfrm>
              <a:blipFill rotWithShape="0">
                <a:blip r:embed="rId2"/>
                <a:stretch>
                  <a:fillRect l="-1391" t="-212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40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0212"/>
                <a:ext cx="7886700" cy="4706751"/>
              </a:xfrm>
            </p:spPr>
            <p:txBody>
              <a:bodyPr/>
              <a:lstStyle/>
              <a:p>
                <a:r>
                  <a:rPr lang="en-US" dirty="0"/>
                  <a:t>Problem in mathematical notation: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0212"/>
                <a:ext cx="7886700" cy="4706751"/>
              </a:xfrm>
              <a:blipFill rotWithShape="0">
                <a:blip r:embed="rId2"/>
                <a:stretch>
                  <a:fillRect l="-1391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66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9552"/>
                <a:ext cx="7886700" cy="50740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Straightforward algorithm (brute-force approach):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there are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=32)</m:t>
                    </m:r>
                  </m:oMath>
                </a14:m>
                <a:r>
                  <a:rPr lang="en-US" dirty="0"/>
                  <a:t> possible combinations of items. Evaluate all combinations and find the one with maximum value and with total weight less or equal to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Running time will be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9552"/>
                <a:ext cx="7886700" cy="5074023"/>
              </a:xfrm>
              <a:blipFill rotWithShape="0">
                <a:blip r:embed="rId2"/>
                <a:stretch>
                  <a:fillRect l="-1391" t="-1921" r="-239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60183" y="1883483"/>
          <a:ext cx="3623632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7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7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51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7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52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5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01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8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lphaUcPeriod" startAt="2"/>
            </a:pPr>
            <a:r>
              <a:rPr lang="en-US" dirty="0"/>
              <a:t>As an approach/technique, when does DP work best?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b="1" dirty="0"/>
              <a:t> </a:t>
            </a:r>
            <a:endParaRPr lang="en-US" dirty="0"/>
          </a:p>
          <a:p>
            <a:pPr lvl="1" algn="just">
              <a:buFont typeface="Arial"/>
              <a:buChar char="•"/>
            </a:pPr>
            <a:r>
              <a:rPr lang="en-US" sz="2600" dirty="0"/>
              <a:t>Generally, when applied to optimization problems or brute force algorithms that have repeated calculations</a:t>
            </a:r>
          </a:p>
          <a:p>
            <a:pPr marL="274320" lvl="1" indent="0" algn="just">
              <a:buNone/>
            </a:pPr>
            <a:endParaRPr lang="en-US" sz="2600" dirty="0"/>
          </a:p>
          <a:p>
            <a:pPr lvl="1" algn="just">
              <a:buFont typeface="Arial"/>
              <a:buChar char="•"/>
            </a:pPr>
            <a:r>
              <a:rPr lang="en-US" sz="2600" dirty="0"/>
              <a:t>Specifically, when D&amp;C algorithmic solutions result in exponential time </a:t>
            </a:r>
          </a:p>
        </p:txBody>
      </p:sp>
    </p:spTree>
    <p:extLst>
      <p:ext uri="{BB962C8B-B14F-4D97-AF65-F5344CB8AC3E}">
        <p14:creationId xmlns:p14="http://schemas.microsoft.com/office/powerpoint/2010/main" val="415590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3671"/>
                <a:ext cx="8129760" cy="46437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With Dynamic programing we can do better than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running time</a:t>
                </a:r>
              </a:p>
              <a:p>
                <a:r>
                  <a:rPr lang="en-US" dirty="0"/>
                  <a:t>First step is to find and identify sub-problems.</a:t>
                </a:r>
              </a:p>
              <a:p>
                <a:r>
                  <a:rPr lang="en-US" dirty="0"/>
                  <a:t> Let’s add another parameter: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which will represent the maximum weight for each subset of items</a:t>
                </a:r>
              </a:p>
              <a:p>
                <a:r>
                  <a:rPr lang="en-US" dirty="0"/>
                  <a:t>The sub-problem then will be to compute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Find an optimal solution for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1, 2,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in knapsack of size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Recursive Formula for sub-problems</a:t>
                </a:r>
              </a:p>
              <a:p>
                <a:r>
                  <a:rPr lang="en-US" dirty="0"/>
                  <a:t>Assuming knowing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…, </m:t>
                    </m:r>
                  </m:oMath>
                </a14:m>
                <a:r>
                  <a:rPr lang="en-US" dirty="0"/>
                  <a:t>w. Derive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3671"/>
                <a:ext cx="8129760" cy="4643717"/>
              </a:xfrm>
              <a:blipFill rotWithShape="0">
                <a:blip r:embed="rId2"/>
                <a:stretch>
                  <a:fillRect l="-1349" t="-2887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45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52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6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1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6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4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457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86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3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86762" y="3666605"/>
            <a:ext cx="319088" cy="386283"/>
            <a:chOff x="11182350" y="3745806"/>
            <a:chExt cx="425450" cy="515044"/>
          </a:xfrm>
        </p:grpSpPr>
        <p:sp>
          <p:nvSpPr>
            <p:cNvPr id="6" name="Oval 5"/>
            <p:cNvSpPr/>
            <p:nvPr/>
          </p:nvSpPr>
          <p:spPr>
            <a:xfrm>
              <a:off x="11182350" y="3930649"/>
              <a:ext cx="425450" cy="33020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11395075" y="374580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857250" y="3442716"/>
            <a:ext cx="1639062" cy="27876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856545" y="3098068"/>
            <a:ext cx="1639062" cy="27876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856545" y="2747174"/>
            <a:ext cx="1639062" cy="27876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/>
          <p:cNvGrpSpPr/>
          <p:nvPr/>
        </p:nvGrpSpPr>
        <p:grpSpPr>
          <a:xfrm>
            <a:off x="8376546" y="3319894"/>
            <a:ext cx="319088" cy="386283"/>
            <a:chOff x="11182350" y="3745806"/>
            <a:chExt cx="425450" cy="515044"/>
          </a:xfrm>
        </p:grpSpPr>
        <p:sp>
          <p:nvSpPr>
            <p:cNvPr id="25" name="Oval 24"/>
            <p:cNvSpPr/>
            <p:nvPr/>
          </p:nvSpPr>
          <p:spPr>
            <a:xfrm>
              <a:off x="11182350" y="3930649"/>
              <a:ext cx="425450" cy="3302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V="1">
              <a:off x="11395075" y="374580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934174" y="2962004"/>
            <a:ext cx="319088" cy="386283"/>
            <a:chOff x="11182350" y="3745806"/>
            <a:chExt cx="425450" cy="515044"/>
          </a:xfrm>
        </p:grpSpPr>
        <p:sp>
          <p:nvSpPr>
            <p:cNvPr id="28" name="Oval 27"/>
            <p:cNvSpPr/>
            <p:nvPr/>
          </p:nvSpPr>
          <p:spPr>
            <a:xfrm>
              <a:off x="11182350" y="3930649"/>
              <a:ext cx="425450" cy="3302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1395075" y="374580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268212" y="3040834"/>
            <a:ext cx="2437638" cy="208477"/>
            <a:chOff x="8357616" y="2911446"/>
            <a:chExt cx="2996184" cy="262155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8357616" y="3173601"/>
              <a:ext cx="299618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9803726" y="2911446"/>
              <a:ext cx="734734" cy="19283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9–4=5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60006" y="2662435"/>
            <a:ext cx="1808205" cy="224122"/>
            <a:chOff x="5946676" y="2477353"/>
            <a:chExt cx="2186058" cy="228389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5946676" y="2705742"/>
              <a:ext cx="218605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6584250" y="2477353"/>
              <a:ext cx="734734" cy="19283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5-3=2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122901" y="2617487"/>
            <a:ext cx="319088" cy="386283"/>
            <a:chOff x="11182350" y="3745806"/>
            <a:chExt cx="425450" cy="515044"/>
          </a:xfrm>
        </p:grpSpPr>
        <p:sp>
          <p:nvSpPr>
            <p:cNvPr id="39" name="Oval 38"/>
            <p:cNvSpPr/>
            <p:nvPr/>
          </p:nvSpPr>
          <p:spPr>
            <a:xfrm>
              <a:off x="11182350" y="3930649"/>
              <a:ext cx="425450" cy="3302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V="1">
              <a:off x="11395075" y="374580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232849" y="2267691"/>
            <a:ext cx="1348115" cy="256112"/>
            <a:chOff x="4310466" y="1997044"/>
            <a:chExt cx="1363851" cy="225025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4310466" y="2217661"/>
              <a:ext cx="1363851" cy="44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780080" y="1997044"/>
              <a:ext cx="734734" cy="19283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2-2=0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91899" y="2267690"/>
            <a:ext cx="319088" cy="386283"/>
            <a:chOff x="3855866" y="1880586"/>
            <a:chExt cx="425450" cy="515044"/>
          </a:xfrm>
        </p:grpSpPr>
        <p:sp>
          <p:nvSpPr>
            <p:cNvPr id="46" name="Oval 45"/>
            <p:cNvSpPr/>
            <p:nvPr/>
          </p:nvSpPr>
          <p:spPr>
            <a:xfrm>
              <a:off x="3855866" y="2065429"/>
              <a:ext cx="425450" cy="33020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7" name="Straight Arrow Connector 46"/>
            <p:cNvCxnSpPr>
              <a:stCxn id="46" idx="0"/>
            </p:cNvCxnSpPr>
            <p:nvPr/>
          </p:nvCxnSpPr>
          <p:spPr>
            <a:xfrm flipV="1">
              <a:off x="4068591" y="188058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4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3671"/>
                <a:ext cx="7886700" cy="44644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Recursive Formula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best subset of  that has the total weight , either contains item  or not.</a:t>
                </a:r>
              </a:p>
              <a:p>
                <a:r>
                  <a:rPr lang="en-US" dirty="0"/>
                  <a:t>First case: . Item  can’t be part of the solution, since if it was, the total weight would be , which is unacceptable.</a:t>
                </a:r>
              </a:p>
              <a:p>
                <a:r>
                  <a:rPr lang="en-US" dirty="0"/>
                  <a:t>Second case: . Then the item  can be in the solution, and we choose the case with greater value.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3671"/>
                <a:ext cx="7886700" cy="4464423"/>
              </a:xfrm>
              <a:blipFill rotWithShape="0">
                <a:blip r:embed="rId2"/>
                <a:stretch>
                  <a:fillRect l="-1159" t="-2049" r="-100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5" y="1808496"/>
            <a:ext cx="7145131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5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7938"/>
                <a:ext cx="7886700" cy="39448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0-1 Knapsack Algorithm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 </a:t>
                </a:r>
                <a:r>
                  <a:rPr lang="en-US" sz="15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//item  can be part of the solution</a:t>
                </a:r>
                <a:endPara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sz="15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endParaRPr lang="en-US" sz="15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</a:t>
                </a:r>
                <a:endParaRPr lang="en-US" sz="18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endPara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7583"/>
                <a:ext cx="10515600" cy="5259833"/>
              </a:xfrm>
              <a:blipFill rotWithShape="0">
                <a:blip r:embed="rId2"/>
                <a:stretch>
                  <a:fillRect l="-104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451092" y="3410308"/>
            <a:ext cx="2692908" cy="1356924"/>
            <a:chOff x="8601456" y="3404077"/>
            <a:chExt cx="3590544" cy="2192052"/>
          </a:xfrm>
        </p:grpSpPr>
        <p:sp>
          <p:nvSpPr>
            <p:cNvPr id="4" name="Right Brace 3"/>
            <p:cNvSpPr/>
            <p:nvPr/>
          </p:nvSpPr>
          <p:spPr>
            <a:xfrm>
              <a:off x="8601456" y="3404077"/>
              <a:ext cx="2093976" cy="2192052"/>
            </a:xfrm>
            <a:prstGeom prst="rightBrace">
              <a:avLst>
                <a:gd name="adj1" fmla="val 8333"/>
                <a:gd name="adj2" fmla="val 51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67188" y="3976882"/>
                  <a:ext cx="1924812" cy="671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188" y="3976883"/>
                  <a:ext cx="192481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8650" y="4767232"/>
                <a:ext cx="688361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Clearly time complexity is </a:t>
                </a:r>
                <a14:m>
                  <m:oMath xmlns="" xmlns:m="http://schemas.openxmlformats.org/officeDocument/2006/math">
                    <m:r>
                      <a:rPr lang="en-US" sz="21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100" dirty="0"/>
                  <a:t>, which is better than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m:rPr>
                        <m:nor/>
                      </m:rPr>
                      <a:rPr lang="en-US" sz="2100" dirty="0"/>
                      <m:t>.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13309"/>
                <a:ext cx="910973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0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8651" y="5251980"/>
                <a:ext cx="366972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sz="2100" dirty="0"/>
                      <m:t>Storage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complexity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is</m:t>
                    </m:r>
                  </m:oMath>
                </a14:m>
                <a:r>
                  <a:rPr lang="en-US" sz="2100" b="1" dirty="0">
                    <a:solidFill>
                      <a:srgbClr val="C00000"/>
                    </a:solidFill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1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135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9640"/>
                <a:ext cx="484530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8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lphaUcPeriod" startAt="3"/>
            </a:pPr>
            <a:r>
              <a:rPr lang="en-US" dirty="0"/>
              <a:t>What are the main steps to implement DP algorithms? </a:t>
            </a:r>
          </a:p>
          <a:p>
            <a:pPr marL="0" indent="0" algn="just">
              <a:buNone/>
            </a:pPr>
            <a:endParaRPr lang="en-US" dirty="0"/>
          </a:p>
          <a:p>
            <a:pPr lvl="2" algn="just">
              <a:buFont typeface="Arial"/>
              <a:buChar char="•"/>
            </a:pPr>
            <a:r>
              <a:rPr lang="en-US" sz="2700" dirty="0"/>
              <a:t>Characterize the structure of an optimal solution</a:t>
            </a:r>
          </a:p>
          <a:p>
            <a:pPr lvl="2" algn="just">
              <a:buFont typeface="Arial"/>
              <a:buChar char="•"/>
            </a:pPr>
            <a:r>
              <a:rPr lang="en-US" sz="2700" dirty="0"/>
              <a:t>Recursively define the value of an optimal solution</a:t>
            </a:r>
          </a:p>
          <a:p>
            <a:pPr lvl="2" algn="just">
              <a:buFont typeface="Arial"/>
              <a:buChar char="•"/>
            </a:pPr>
            <a:r>
              <a:rPr lang="en-US" sz="2700" dirty="0"/>
              <a:t>Compute the value of an optimal </a:t>
            </a:r>
            <a:r>
              <a:rPr lang="en-US" sz="2700" dirty="0" smtClean="0"/>
              <a:t>solution</a:t>
            </a:r>
            <a:r>
              <a:rPr lang="en-US" sz="2700" dirty="0"/>
              <a:t> </a:t>
            </a:r>
            <a:r>
              <a:rPr lang="en-US" sz="2700" dirty="0" smtClean="0"/>
              <a:t>(top-down and bottom-up approaches are valid options) </a:t>
            </a:r>
          </a:p>
          <a:p>
            <a:pPr lvl="2" algn="just">
              <a:buFont typeface="Arial"/>
              <a:buChar char="•"/>
            </a:pPr>
            <a:r>
              <a:rPr lang="en-US" sz="2700" dirty="0" smtClean="0"/>
              <a:t>Construct an optimal solution from computed information</a:t>
            </a:r>
          </a:p>
          <a:p>
            <a:pPr marL="548640" lvl="2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1549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52282"/>
                <a:ext cx="7886700" cy="4724681"/>
              </a:xfrm>
            </p:spPr>
            <p:txBody>
              <a:bodyPr/>
              <a:lstStyle/>
              <a:p>
                <a:r>
                  <a:rPr lang="en-US" b="1" dirty="0"/>
                  <a:t>Exercise</a:t>
                </a:r>
              </a:p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5</a:t>
                </a:r>
              </a:p>
              <a:p>
                <a:r>
                  <a:rPr lang="en-US" dirty="0"/>
                  <a:t>Given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the set that maximize the total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52282"/>
                <a:ext cx="7886700" cy="4724681"/>
              </a:xfrm>
              <a:blipFill rotWithShape="0">
                <a:blip r:embed="rId2"/>
                <a:stretch>
                  <a:fillRect l="-1391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163218" y="2998729"/>
          <a:ext cx="2817564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7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0588"/>
            <a:ext cx="7886700" cy="5056375"/>
          </a:xfrm>
        </p:spPr>
        <p:txBody>
          <a:bodyPr/>
          <a:lstStyle/>
          <a:p>
            <a:r>
              <a:rPr lang="en-US" b="1" dirty="0"/>
              <a:t>References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/>
              <a:t>Information and notes from </a:t>
            </a:r>
            <a:r>
              <a:rPr lang="en-US" altLang="zh-CN" sz="1500" dirty="0">
                <a:ea typeface="SimSun" panose="02010600030101010101" pitchFamily="2" charset="-122"/>
              </a:rPr>
              <a:t>Dr. David </a:t>
            </a:r>
            <a:r>
              <a:rPr lang="en-US" altLang="zh-CN" sz="1500" dirty="0" err="1">
                <a:ea typeface="SimSun" panose="02010600030101010101" pitchFamily="2" charset="-122"/>
              </a:rPr>
              <a:t>Luebke</a:t>
            </a:r>
            <a:r>
              <a:rPr lang="en-US" altLang="zh-CN" sz="1500" dirty="0">
                <a:ea typeface="SimSun" panose="02010600030101010101" pitchFamily="2" charset="-122"/>
              </a:rPr>
              <a:t>, University of Virginia modified by Dr. Ying Lu from University of Nebraska–Lincoln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2"/>
              </a:rPr>
              <a:t>http://www.es.ele.tue.nl/education/5MC10/Solutions/knapsack.pdf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3"/>
              </a:rPr>
              <a:t>https://algorithmsandme.in/2014/01/12/dynamic-programming-0-1-knapsack-problem/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4"/>
              </a:rPr>
              <a:t>http://oucsace.cs.ohiou.edu/~razvan/courses/cs4040/lecture16.pdf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5"/>
              </a:rPr>
              <a:t>https://en.wikipedia.org/wiki/Knapsack_problem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6"/>
              </a:rPr>
              <a:t>https://www.youtube.com/watch?v=8LusJS5-AGo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7"/>
              </a:rPr>
              <a:t>https://www.youtube.com/watch?v=sVAB0p58tlg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5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(T/F) DP is an approach or technique for solving problems in order to arrive at more optimized solutions without repeated work.</a:t>
            </a:r>
          </a:p>
          <a:p>
            <a:pPr marL="514350" indent="-514350">
              <a:buAutoNum type="arabicPeriod"/>
            </a:pPr>
            <a:r>
              <a:rPr lang="en-US" dirty="0"/>
              <a:t>(T/F) A “</a:t>
            </a:r>
            <a:r>
              <a:rPr lang="en-US" dirty="0" err="1"/>
              <a:t>memoized</a:t>
            </a:r>
            <a:r>
              <a:rPr lang="en-US" dirty="0"/>
              <a:t>” DP algorithm is a top-down approach, where the values are cached in a data structure of some kind (e.g., array, linked list, </a:t>
            </a:r>
            <a:r>
              <a:rPr lang="en-US" dirty="0" err="1"/>
              <a:t>hashtable</a:t>
            </a:r>
            <a:r>
              <a:rPr lang="en-US" dirty="0"/>
              <a:t>, etc.)</a:t>
            </a:r>
          </a:p>
          <a:p>
            <a:pPr marL="514350" indent="-514350">
              <a:buAutoNum type="arabicPeriod"/>
            </a:pPr>
            <a:r>
              <a:rPr lang="en-US" dirty="0"/>
              <a:t>(T/F) Dynamic programming algorithms can be implemented </a:t>
            </a:r>
            <a:r>
              <a:rPr lang="en-US" dirty="0" smtClean="0"/>
              <a:t>using </a:t>
            </a:r>
            <a:r>
              <a:rPr lang="en-US" dirty="0"/>
              <a:t>top </a:t>
            </a:r>
            <a:r>
              <a:rPr lang="en-US" dirty="0" smtClean="0"/>
              <a:t>down or </a:t>
            </a:r>
            <a:r>
              <a:rPr lang="en-US" dirty="0"/>
              <a:t>bottom up coding approaches.</a:t>
            </a:r>
          </a:p>
          <a:p>
            <a:pPr marL="514350" indent="-514350">
              <a:buAutoNum type="arabicPeriod"/>
            </a:pPr>
            <a:r>
              <a:rPr lang="en-US" dirty="0"/>
              <a:t>(T/F) The worst case brute force LCS algorithm is O(</a:t>
            </a:r>
            <a:r>
              <a:rPr lang="en-US" dirty="0" err="1"/>
              <a:t>mn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49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lphaUcPeriod" startAt="4"/>
            </a:pPr>
            <a:r>
              <a:rPr lang="en-US" dirty="0"/>
              <a:t>What are the main ways to implement DP algorithms? </a:t>
            </a:r>
            <a:endParaRPr lang="en-US" sz="2400" dirty="0"/>
          </a:p>
          <a:p>
            <a:pPr marL="1005840" lvl="2" indent="-457200" algn="just">
              <a:buFont typeface="+mj-lt"/>
              <a:buAutoNum type="arabicPeriod"/>
            </a:pPr>
            <a:r>
              <a:rPr lang="en-US" sz="2400" dirty="0"/>
              <a:t>Top-down DP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Start with largest problem/value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Solve the problem recursively, as needed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Save the result(s) of the sub-problem in a data structure (e.g., </a:t>
            </a:r>
            <a:r>
              <a:rPr lang="en-US" sz="2400" dirty="0" err="1"/>
              <a:t>hashtable</a:t>
            </a:r>
            <a:r>
              <a:rPr lang="en-US" sz="2400" dirty="0"/>
              <a:t>, linked list, array, etc.).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Solutions are </a:t>
            </a:r>
            <a:r>
              <a:rPr lang="en-US" sz="2400" i="1" dirty="0" err="1"/>
              <a:t>memoized</a:t>
            </a:r>
            <a:r>
              <a:rPr lang="en-US" sz="2400" dirty="0"/>
              <a:t> or remembered (i.e., the results are </a:t>
            </a:r>
            <a:r>
              <a:rPr lang="en-US" sz="2400" dirty="0" smtClean="0"/>
              <a:t>cached)</a:t>
            </a:r>
            <a:endParaRPr lang="en-US" sz="2400" dirty="0"/>
          </a:p>
          <a:p>
            <a:pPr marL="822960" lvl="3" indent="0" algn="just">
              <a:buNone/>
            </a:pPr>
            <a:endParaRPr lang="en-US" sz="2400" dirty="0"/>
          </a:p>
          <a:p>
            <a:pPr marL="1005840" lvl="2" indent="-457200" algn="just">
              <a:buFont typeface="+mj-lt"/>
              <a:buAutoNum type="arabicPeriod" startAt="2"/>
            </a:pPr>
            <a:r>
              <a:rPr lang="en-US" sz="2400" dirty="0"/>
              <a:t>Bottom-up DP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Depends on calculating smaller sub-problems first, then the larger sub-problems (sub-problems are sorted smallest to largest</a:t>
            </a:r>
            <a:r>
              <a:rPr lang="en-US" sz="2400" dirty="0" smtClean="0"/>
              <a:t>)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Repeated calculations are </a:t>
            </a:r>
            <a:r>
              <a:rPr lang="en-US" sz="2400" i="1" dirty="0"/>
              <a:t>pre-</a:t>
            </a:r>
            <a:r>
              <a:rPr lang="en-US" sz="2400" i="1" dirty="0" smtClean="0"/>
              <a:t>computed</a:t>
            </a:r>
            <a:endParaRPr lang="en-US" sz="2400" dirty="0"/>
          </a:p>
          <a:p>
            <a:pPr lvl="3" algn="just">
              <a:buFont typeface="Arial"/>
              <a:buChar char="•"/>
            </a:pPr>
            <a:r>
              <a:rPr lang="en-US" sz="2400" dirty="0" smtClean="0"/>
              <a:t>Algorithms are iterative </a:t>
            </a:r>
            <a:endParaRPr lang="en-US" sz="24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83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3" indent="0" algn="just">
              <a:spcBef>
                <a:spcPts val="750"/>
              </a:spcBef>
              <a:buNone/>
            </a:pPr>
            <a:r>
              <a:rPr lang="en-US" sz="2600" dirty="0" smtClean="0"/>
              <a:t>While top-down and bottom up approaches are both valid options to implement DP algorithms, there are trade-offs. </a:t>
            </a:r>
            <a:endParaRPr lang="en-US" sz="2600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</a:t>
            </a:r>
            <a:r>
              <a:rPr lang="en-US" dirty="0"/>
              <a:t>In general practice, if all subproblems must be solved at least once, a bottom-</a:t>
            </a:r>
            <a:r>
              <a:rPr lang="en-US" dirty="0" smtClean="0"/>
              <a:t>up dynamic</a:t>
            </a:r>
            <a:r>
              <a:rPr lang="en-US" dirty="0"/>
              <a:t>-programming algorithm usually outperforms the corresponding top-</a:t>
            </a:r>
            <a:r>
              <a:rPr lang="en-US" dirty="0" smtClean="0"/>
              <a:t>down </a:t>
            </a:r>
            <a:r>
              <a:rPr lang="en-US" dirty="0" err="1" smtClean="0"/>
              <a:t>memoized</a:t>
            </a:r>
            <a:r>
              <a:rPr lang="en-US" dirty="0" smtClean="0"/>
              <a:t> </a:t>
            </a:r>
            <a:r>
              <a:rPr lang="en-US" dirty="0"/>
              <a:t>algorithm by a constant factor, because the bottom-up algorithm has </a:t>
            </a:r>
            <a:r>
              <a:rPr lang="en-US" dirty="0" smtClean="0"/>
              <a:t>no overhead </a:t>
            </a:r>
            <a:r>
              <a:rPr lang="en-US" dirty="0"/>
              <a:t>for recursion and less overhead for maintaining the table. Moreover, </a:t>
            </a:r>
            <a:r>
              <a:rPr lang="en-US" dirty="0" smtClean="0"/>
              <a:t>for some </a:t>
            </a:r>
            <a:r>
              <a:rPr lang="en-US" dirty="0"/>
              <a:t>problems we can exploit the regular pattern of table accesses in the </a:t>
            </a:r>
            <a:r>
              <a:rPr lang="en-US" dirty="0" smtClean="0"/>
              <a:t>dynamic programming algorithm </a:t>
            </a:r>
            <a:r>
              <a:rPr lang="en-US" dirty="0"/>
              <a:t>to reduce time or space requirements even further. Alternatively</a:t>
            </a:r>
            <a:r>
              <a:rPr lang="en-US" dirty="0" smtClean="0"/>
              <a:t>, if </a:t>
            </a:r>
            <a:r>
              <a:rPr lang="en-US" dirty="0"/>
              <a:t>some subproblems in the subproblem space need not be solved at all</a:t>
            </a:r>
            <a:r>
              <a:rPr lang="en-US" dirty="0" smtClean="0"/>
              <a:t>, the </a:t>
            </a:r>
            <a:r>
              <a:rPr lang="en-US" dirty="0"/>
              <a:t>memoized solution has the advantage of solving only those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>that are </a:t>
            </a:r>
            <a:r>
              <a:rPr lang="en-US" dirty="0"/>
              <a:t>definitely </a:t>
            </a:r>
            <a:r>
              <a:rPr lang="en-US" dirty="0" smtClean="0"/>
              <a:t>required (</a:t>
            </a:r>
            <a:r>
              <a:rPr lang="en-US" i="1" dirty="0" smtClean="0"/>
              <a:t>Introduction to Algorithms, </a:t>
            </a:r>
            <a:r>
              <a:rPr lang="en-US" dirty="0" smtClean="0"/>
              <a:t>289).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" id="{B86D2C7C-0DC2-4724-90D2-84EB6BF809AE}" vid="{3FC5FE8D-A9E0-469F-8089-F289EB5AFF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3865</TotalTime>
  <Words>5545</Words>
  <Application>Microsoft Macintosh PowerPoint</Application>
  <PresentationFormat>On-screen Show (4:3)</PresentationFormat>
  <Paragraphs>2190</Paragraphs>
  <Slides>72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Presentation</vt:lpstr>
      <vt:lpstr>Equation</vt:lpstr>
      <vt:lpstr>Dynamic Programming</vt:lpstr>
      <vt:lpstr>Dynamic Programming: Presentation Outline </vt:lpstr>
      <vt:lpstr>Dynamic Programming </vt:lpstr>
      <vt:lpstr>I. Dynamic Programming: An Introduction</vt:lpstr>
      <vt:lpstr>I. Dynamic Programming: An Introduction</vt:lpstr>
      <vt:lpstr>I. Dynamic Programming: An Introduction</vt:lpstr>
      <vt:lpstr>I. Dynamic Programming: An Introduction</vt:lpstr>
      <vt:lpstr>I. Dynamic Programming: An Introduction</vt:lpstr>
      <vt:lpstr>I. Dynamic Programming: An Introduction</vt:lpstr>
      <vt:lpstr>Dynamic Programming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Dynamic Programming: Fibonacci Numbers (Bibliography)</vt:lpstr>
      <vt:lpstr>III. Longest common subsequence problem</vt:lpstr>
      <vt:lpstr>Longest common subsequence (LCS)</vt:lpstr>
      <vt:lpstr>Brute Force Method</vt:lpstr>
      <vt:lpstr>Dynamic Programming Approach</vt:lpstr>
      <vt:lpstr>Dynamic LCS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Recreating the LCS</vt:lpstr>
      <vt:lpstr>Example</vt:lpstr>
      <vt:lpstr>Recreating the LCS</vt:lpstr>
      <vt:lpstr>Java code demo</vt:lpstr>
      <vt:lpstr>Optimizations</vt:lpstr>
      <vt:lpstr>Sources</vt:lpstr>
      <vt:lpstr>0-1 Knapsack problem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Dynamic Programming: QUIZ</vt:lpstr>
    </vt:vector>
  </TitlesOfParts>
  <Company>Pentecostal Theological Seminary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Steve  Land</dc:creator>
  <cp:lastModifiedBy>Steve  Land</cp:lastModifiedBy>
  <cp:revision>591</cp:revision>
  <dcterms:created xsi:type="dcterms:W3CDTF">2017-10-28T21:43:55Z</dcterms:created>
  <dcterms:modified xsi:type="dcterms:W3CDTF">2018-08-20T22:22:37Z</dcterms:modified>
</cp:coreProperties>
</file>