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0D757-7C55-41F8-8558-DCAD4B4F5D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6EB6B-72B6-44D5-89AD-5E2A3071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8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48C619E2-F912-42F9-80B8-53276B0BF559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075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2FA92B4D-E351-4DCB-987B-5598E7C2D082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09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BA9B4559-143B-4141-A0D4-BDDC15F494EC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83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3DAD373E-6D52-4235-9F21-A97AC4F7FCB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5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C8DFE94C-FA79-4470-B034-273BE80A265E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406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C1303FC7-1372-4431-876B-CB91D4F8E1AB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933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07FF6C43-0042-4126-94FD-3C22CD289C65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176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C9309070-83EB-4054-8139-DFD2A50F7C02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1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EFD301E3-5D24-43F5-BAA9-AC93BE442518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74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70B671CE-924D-4894-8752-DE1894E07B43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083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35B5A2D1-E4FD-4045-9471-C0470F570891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08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A432469C-69FB-42C5-B820-5D39459D9D70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909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3D35C764-0CE9-4154-9CF1-EA3CA1096594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69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8379389A-8EEB-4D61-9F36-20BAC70CBC20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35038E69-F794-4EAF-8489-D4108D9FDCDD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64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CAE711BD-2743-4B20-A37F-DE848140D779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96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240384E4-30F9-405C-9614-BFAC8FDD40B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6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35609E75-6374-48F0-B03C-51A88A1273B0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81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3D883D0D-71EF-4236-B7A2-B3E0B0B5C0AB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81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609CE177-183D-4D70-9335-14054A774D85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1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D50116D4-4814-4C19-BB9F-3FC1138D2C89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1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0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6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1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0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– Agile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The team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7604" y="1897879"/>
            <a:ext cx="8698230" cy="4572000"/>
          </a:xfrm>
        </p:spPr>
        <p:txBody>
          <a:bodyPr>
            <a:normAutofit/>
          </a:bodyPr>
          <a:lstStyle/>
          <a:p>
            <a:pPr marL="994410" indent="-457200"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ym typeface="Gill Sans" charset="0"/>
              </a:rPr>
              <a:t>Typically 5-9 people</a:t>
            </a:r>
          </a:p>
          <a:p>
            <a:pPr marL="994410" indent="-457200">
              <a:spcBef>
                <a:spcPts val="1260"/>
              </a:spcBef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ym typeface="Gill Sans" charset="0"/>
              </a:rPr>
              <a:t>Cross-functional:</a:t>
            </a:r>
          </a:p>
          <a:p>
            <a:pPr marL="1211580" lvl="1" indent="-457200">
              <a:spcBef>
                <a:spcPts val="1260"/>
              </a:spcBef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ym typeface="Gill Sans" charset="0"/>
              </a:rPr>
              <a:t>Programmers, testers, user experience designers, etc.</a:t>
            </a:r>
          </a:p>
          <a:p>
            <a:pPr marL="994410" indent="-457200">
              <a:spcBef>
                <a:spcPts val="1260"/>
              </a:spcBef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ym typeface="Gill Sans" charset="0"/>
              </a:rPr>
              <a:t>Members should be full-time</a:t>
            </a:r>
          </a:p>
          <a:p>
            <a:pPr marL="1211580" lvl="2" indent="-457200">
              <a:spcBef>
                <a:spcPts val="1260"/>
              </a:spcBef>
              <a:buClr>
                <a:srgbClr val="5F7BAE"/>
              </a:buClr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ym typeface="Gill Sans" charset="0"/>
              </a:rPr>
              <a:t>May be exceptions (e.g., database administrator)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8721090" y="3876724"/>
            <a:ext cx="2434590" cy="1924527"/>
            <a:chOff x="0" y="0"/>
            <a:chExt cx="1704" cy="1346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61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4506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45068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69" name="Picture 8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70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5063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5064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45065" name="Picture 1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66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67" name="Picture 1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4795768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The team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3981" y="1417031"/>
            <a:ext cx="8698230" cy="4572000"/>
          </a:xfrm>
        </p:spPr>
        <p:txBody>
          <a:bodyPr/>
          <a:lstStyle/>
          <a:p>
            <a:pPr marL="628650">
              <a:spcBef>
                <a:spcPts val="1260"/>
              </a:spcBef>
              <a:buFont typeface="Lucida Grande" charset="0"/>
              <a:buChar char="•"/>
              <a:defRPr/>
            </a:pPr>
            <a:endParaRPr lang="en-US" sz="3150" dirty="0">
              <a:sym typeface="Gill Sans" charset="0"/>
            </a:endParaRPr>
          </a:p>
          <a:p>
            <a:pPr marL="994410" indent="-457200">
              <a:spcBef>
                <a:spcPts val="1260"/>
              </a:spcBef>
              <a:buFont typeface="Wingdings" panose="05000000000000000000" pitchFamily="2" charset="2"/>
              <a:buChar char="v"/>
              <a:defRPr/>
            </a:pPr>
            <a:r>
              <a:rPr lang="en-US" sz="3150" dirty="0">
                <a:sym typeface="Gill Sans" charset="0"/>
              </a:rPr>
              <a:t>Teams are self-organizing</a:t>
            </a:r>
          </a:p>
          <a:p>
            <a:pPr marL="1211580" lvl="1" indent="-457200">
              <a:spcBef>
                <a:spcPts val="1260"/>
              </a:spcBef>
              <a:buFont typeface="Wingdings" panose="05000000000000000000" pitchFamily="2" charset="2"/>
              <a:buChar char="v"/>
              <a:defRPr/>
            </a:pPr>
            <a:r>
              <a:rPr lang="en-US" sz="2790" dirty="0">
                <a:sym typeface="Gill Sans" charset="0"/>
              </a:rPr>
              <a:t>Ideally, no titles but rarely a possibility</a:t>
            </a:r>
          </a:p>
          <a:p>
            <a:pPr marL="994410" indent="-457200">
              <a:spcBef>
                <a:spcPts val="1260"/>
              </a:spcBef>
              <a:buFont typeface="Wingdings" panose="05000000000000000000" pitchFamily="2" charset="2"/>
              <a:buChar char="v"/>
              <a:defRPr/>
            </a:pPr>
            <a:r>
              <a:rPr lang="en-US" sz="3150" dirty="0">
                <a:sym typeface="Gill Sans" charset="0"/>
              </a:rPr>
              <a:t>Membership should change only between sprints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8050530" y="3830425"/>
            <a:ext cx="2434590" cy="1924527"/>
            <a:chOff x="0" y="0"/>
            <a:chExt cx="1704" cy="1346"/>
          </a:xfrm>
        </p:grpSpPr>
        <p:pic>
          <p:nvPicPr>
            <p:cNvPr id="4710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09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471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47116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117" name="Picture 8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118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7111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12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47113" name="Picture 1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114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115" name="Picture 1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2855920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1243965" y="1948815"/>
            <a:ext cx="3726180" cy="1840230"/>
            <a:chOff x="0" y="0"/>
            <a:chExt cx="2608" cy="1288"/>
          </a:xfrm>
        </p:grpSpPr>
        <p:sp>
          <p:nvSpPr>
            <p:cNvPr id="2" name="AutoShape 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9174" name="Rectangle 3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Product owner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ScrumMaster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Team</a:t>
              </a:r>
            </a:p>
          </p:txBody>
        </p:sp>
        <p:sp>
          <p:nvSpPr>
            <p:cNvPr id="49175" name="Rectangle 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76" name="AutoShape 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77" name="AutoShape 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78" name="Rectangle 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79" name="Rectangle 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80" name="Rectangle 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Roles</a:t>
              </a:r>
            </a:p>
          </p:txBody>
        </p:sp>
      </p:grpSp>
      <p:sp>
        <p:nvSpPr>
          <p:cNvPr id="2662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Scrum framework</a:t>
            </a:r>
          </a:p>
        </p:txBody>
      </p:sp>
      <p:grpSp>
        <p:nvGrpSpPr>
          <p:cNvPr id="49155" name="Group 11"/>
          <p:cNvGrpSpPr>
            <a:grpSpLocks/>
          </p:cNvGrpSpPr>
          <p:nvPr/>
        </p:nvGrpSpPr>
        <p:grpSpPr bwMode="auto">
          <a:xfrm>
            <a:off x="7429500" y="4291965"/>
            <a:ext cx="3726180" cy="1840230"/>
            <a:chOff x="0" y="0"/>
            <a:chExt cx="2608" cy="1288"/>
          </a:xfrm>
        </p:grpSpPr>
        <p:sp>
          <p:nvSpPr>
            <p:cNvPr id="3" name="AutoShape 1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9166" name="Rectangle 13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Product backlog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backlog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Burndown charts</a:t>
              </a:r>
            </a:p>
          </p:txBody>
        </p:sp>
        <p:sp>
          <p:nvSpPr>
            <p:cNvPr id="49167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68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69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70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71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72" name="Rectangle 1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Artifacts</a:t>
              </a:r>
            </a:p>
          </p:txBody>
        </p:sp>
      </p:grpSp>
      <p:grpSp>
        <p:nvGrpSpPr>
          <p:cNvPr id="49156" name="Group 20"/>
          <p:cNvGrpSpPr>
            <a:grpSpLocks/>
          </p:cNvGrpSpPr>
          <p:nvPr/>
        </p:nvGrpSpPr>
        <p:grpSpPr bwMode="auto">
          <a:xfrm>
            <a:off x="3794760" y="2615372"/>
            <a:ext cx="3726180" cy="2274570"/>
            <a:chOff x="0" y="0"/>
            <a:chExt cx="2608" cy="1592"/>
          </a:xfrm>
        </p:grpSpPr>
        <p:sp>
          <p:nvSpPr>
            <p:cNvPr id="26645" name="AutoShape 21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9158" name="Rectangle 22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 dirty="0">
                  <a:solidFill>
                    <a:srgbClr val="FFFFFF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 dirty="0">
                  <a:solidFill>
                    <a:srgbClr val="FFFFFF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 dirty="0">
                  <a:solidFill>
                    <a:srgbClr val="FFFFFF"/>
                  </a:solidFill>
                </a:rPr>
                <a:t>Sprint retrospective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 dirty="0">
                  <a:solidFill>
                    <a:srgbClr val="FFFFFF"/>
                  </a:solidFill>
                </a:rPr>
                <a:t>Daily scrum meeting</a:t>
              </a:r>
            </a:p>
          </p:txBody>
        </p:sp>
        <p:sp>
          <p:nvSpPr>
            <p:cNvPr id="49159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60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61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62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63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64" name="Rectangle 28"/>
            <p:cNvSpPr>
              <a:spLocks/>
            </p:cNvSpPr>
            <p:nvPr/>
          </p:nvSpPr>
          <p:spPr bwMode="auto">
            <a:xfrm>
              <a:off x="104" y="8"/>
              <a:ext cx="164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8599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/>
          </p:cNvSpPr>
          <p:nvPr/>
        </p:nvSpPr>
        <p:spPr bwMode="auto">
          <a:xfrm>
            <a:off x="3741420" y="811530"/>
            <a:ext cx="4583430" cy="5417820"/>
          </a:xfrm>
          <a:prstGeom prst="roundRect">
            <a:avLst>
              <a:gd name="adj" fmla="val 598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4164330" y="811530"/>
            <a:ext cx="3143250" cy="53721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51203" name="AutoShape 3"/>
          <p:cNvSpPr>
            <a:spLocks/>
          </p:cNvSpPr>
          <p:nvPr/>
        </p:nvSpPr>
        <p:spPr bwMode="auto">
          <a:xfrm>
            <a:off x="3729990" y="811530"/>
            <a:ext cx="445770" cy="411480"/>
          </a:xfrm>
          <a:custGeom>
            <a:avLst/>
            <a:gdLst>
              <a:gd name="T0" fmla="*/ 165592411 w 21600"/>
              <a:gd name="T1" fmla="*/ 616479 h 21600"/>
              <a:gd name="T2" fmla="*/ 168792 w 21600"/>
              <a:gd name="T3" fmla="*/ 133998399 h 21600"/>
              <a:gd name="T4" fmla="*/ 0 w 21600"/>
              <a:gd name="T5" fmla="*/ 204838300 h 21600"/>
              <a:gd name="T6" fmla="*/ 260433876 w 21600"/>
              <a:gd name="T7" fmla="*/ 204838300 h 21600"/>
              <a:gd name="T8" fmla="*/ 260433876 w 21600"/>
              <a:gd name="T9" fmla="*/ 0 h 21600"/>
              <a:gd name="T10" fmla="*/ 165592411 w 21600"/>
              <a:gd name="T11" fmla="*/ 616479 h 21600"/>
              <a:gd name="T12" fmla="*/ 165592411 w 21600"/>
              <a:gd name="T13" fmla="*/ 616479 h 21600"/>
              <a:gd name="T14" fmla="*/ 165592411 w 21600"/>
              <a:gd name="T15" fmla="*/ 616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729990" y="1120140"/>
            <a:ext cx="560070" cy="22860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7136130" y="811530"/>
            <a:ext cx="560070" cy="537210"/>
            <a:chOff x="0" y="0"/>
            <a:chExt cx="392" cy="376"/>
          </a:xfrm>
        </p:grpSpPr>
        <p:sp>
          <p:nvSpPr>
            <p:cNvPr id="51237" name="AutoShape 6"/>
            <p:cNvSpPr>
              <a:spLocks/>
            </p:cNvSpPr>
            <p:nvPr/>
          </p:nvSpPr>
          <p:spPr bwMode="auto">
            <a:xfrm rot="10800000">
              <a:off x="80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38" name="Rectangle 7"/>
            <p:cNvSpPr>
              <a:spLocks/>
            </p:cNvSpPr>
            <p:nvPr/>
          </p:nvSpPr>
          <p:spPr bwMode="auto">
            <a:xfrm>
              <a:off x="0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sp>
        <p:nvSpPr>
          <p:cNvPr id="51206" name="Rectangle 8"/>
          <p:cNvSpPr>
            <a:spLocks/>
          </p:cNvSpPr>
          <p:nvPr/>
        </p:nvSpPr>
        <p:spPr bwMode="auto">
          <a:xfrm>
            <a:off x="3878580" y="811530"/>
            <a:ext cx="381762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en-US" sz="2520">
                <a:solidFill>
                  <a:srgbClr val="FFFFFF"/>
                </a:solidFill>
              </a:rPr>
              <a:t>Sprint planning meeting</a:t>
            </a:r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3970020" y="1531620"/>
            <a:ext cx="4194810" cy="1680210"/>
            <a:chOff x="0" y="0"/>
            <a:chExt cx="2936" cy="1176"/>
          </a:xfrm>
        </p:grpSpPr>
        <p:sp>
          <p:nvSpPr>
            <p:cNvPr id="27658" name="AutoShape 10"/>
            <p:cNvSpPr>
              <a:spLocks/>
            </p:cNvSpPr>
            <p:nvPr/>
          </p:nvSpPr>
          <p:spPr bwMode="auto">
            <a:xfrm>
              <a:off x="0" y="0"/>
              <a:ext cx="2936" cy="1176"/>
            </a:xfrm>
            <a:prstGeom prst="roundRect">
              <a:avLst>
                <a:gd name="adj" fmla="val 16324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1232" name="Rectangle 11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51233" name="AutoShape 12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34" name="AutoShape 13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35" name="Rectangle 14"/>
            <p:cNvSpPr>
              <a:spLocks/>
            </p:cNvSpPr>
            <p:nvPr/>
          </p:nvSpPr>
          <p:spPr bwMode="auto">
            <a:xfrm>
              <a:off x="104" y="0"/>
              <a:ext cx="1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2160">
                  <a:solidFill>
                    <a:srgbClr val="FFFFFF"/>
                  </a:solidFill>
                </a:rPr>
                <a:t>Sprint prioritization</a:t>
              </a:r>
            </a:p>
          </p:txBody>
        </p:sp>
        <p:sp>
          <p:nvSpPr>
            <p:cNvPr id="51236" name="Rectangle 15"/>
            <p:cNvSpPr>
              <a:spLocks/>
            </p:cNvSpPr>
            <p:nvPr/>
          </p:nvSpPr>
          <p:spPr bwMode="auto">
            <a:xfrm>
              <a:off x="40" y="336"/>
              <a:ext cx="2720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marL="280988" indent="-280988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Analyze and evaluate product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Select sprint goal</a:t>
              </a:r>
            </a:p>
          </p:txBody>
        </p:sp>
      </p:grpSp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3970020" y="3371850"/>
            <a:ext cx="4194810" cy="2640330"/>
            <a:chOff x="0" y="0"/>
            <a:chExt cx="2936" cy="1848"/>
          </a:xfrm>
        </p:grpSpPr>
        <p:sp>
          <p:nvSpPr>
            <p:cNvPr id="27665" name="AutoShape 17"/>
            <p:cNvSpPr>
              <a:spLocks/>
            </p:cNvSpPr>
            <p:nvPr/>
          </p:nvSpPr>
          <p:spPr bwMode="auto">
            <a:xfrm>
              <a:off x="0" y="0"/>
              <a:ext cx="2936" cy="1848"/>
            </a:xfrm>
            <a:prstGeom prst="roundRect">
              <a:avLst>
                <a:gd name="adj" fmla="val 10389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1226" name="Rectangle 18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51227" name="AutoShape 19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28" name="AutoShape 20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29" name="Rectangle 21"/>
            <p:cNvSpPr>
              <a:spLocks/>
            </p:cNvSpPr>
            <p:nvPr/>
          </p:nvSpPr>
          <p:spPr bwMode="auto">
            <a:xfrm>
              <a:off x="104" y="0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2160">
                  <a:solidFill>
                    <a:srgbClr val="FFFFFF"/>
                  </a:solidFill>
                </a:rPr>
                <a:t>Sprint planning</a:t>
              </a:r>
            </a:p>
          </p:txBody>
        </p:sp>
        <p:sp>
          <p:nvSpPr>
            <p:cNvPr id="51230" name="Rectangle 22"/>
            <p:cNvSpPr>
              <a:spLocks/>
            </p:cNvSpPr>
            <p:nvPr/>
          </p:nvSpPr>
          <p:spPr bwMode="auto">
            <a:xfrm>
              <a:off x="40" y="336"/>
              <a:ext cx="2896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marL="280988" indent="-280988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Decide how to achieve sprint goal (design)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Create sprint backlog (tasks) from product backlog items (user stories / features)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Estimate sprint backlog in hours</a:t>
              </a:r>
            </a:p>
          </p:txBody>
        </p:sp>
      </p:grpSp>
      <p:grpSp>
        <p:nvGrpSpPr>
          <p:cNvPr id="27671" name="Group 23"/>
          <p:cNvGrpSpPr>
            <a:grpSpLocks/>
          </p:cNvGrpSpPr>
          <p:nvPr/>
        </p:nvGrpSpPr>
        <p:grpSpPr bwMode="auto">
          <a:xfrm>
            <a:off x="8164830" y="1851660"/>
            <a:ext cx="2274570" cy="1040130"/>
            <a:chOff x="0" y="0"/>
            <a:chExt cx="1592" cy="728"/>
          </a:xfrm>
        </p:grpSpPr>
        <p:sp>
          <p:nvSpPr>
            <p:cNvPr id="51223" name="Line 24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27673" name="AutoShape 25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goal</a:t>
              </a:r>
            </a:p>
          </p:txBody>
        </p:sp>
      </p:grpSp>
      <p:sp>
        <p:nvSpPr>
          <p:cNvPr id="51210" name="Line 26"/>
          <p:cNvSpPr>
            <a:spLocks noChangeShapeType="1"/>
          </p:cNvSpPr>
          <p:nvPr/>
        </p:nvSpPr>
        <p:spPr bwMode="auto">
          <a:xfrm flipH="1">
            <a:off x="3152775" y="13501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8164830" y="4160520"/>
            <a:ext cx="2274570" cy="1040130"/>
            <a:chOff x="0" y="0"/>
            <a:chExt cx="1592" cy="728"/>
          </a:xfrm>
        </p:grpSpPr>
        <p:sp>
          <p:nvSpPr>
            <p:cNvPr id="27676" name="AutoShape 28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backlog</a:t>
              </a:r>
            </a:p>
          </p:txBody>
        </p:sp>
        <p:sp>
          <p:nvSpPr>
            <p:cNvPr id="51222" name="Line 29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20"/>
            </a:p>
          </p:txBody>
        </p:sp>
      </p:grpSp>
      <p:sp>
        <p:nvSpPr>
          <p:cNvPr id="27678" name="AutoShape 30"/>
          <p:cNvSpPr>
            <a:spLocks/>
          </p:cNvSpPr>
          <p:nvPr/>
        </p:nvSpPr>
        <p:spPr bwMode="auto">
          <a:xfrm>
            <a:off x="1786890" y="30746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Business conditions</a:t>
            </a:r>
          </a:p>
        </p:txBody>
      </p:sp>
      <p:sp>
        <p:nvSpPr>
          <p:cNvPr id="27679" name="AutoShape 31"/>
          <p:cNvSpPr>
            <a:spLocks/>
          </p:cNvSpPr>
          <p:nvPr/>
        </p:nvSpPr>
        <p:spPr bwMode="auto">
          <a:xfrm>
            <a:off x="1786890" y="9029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Team capacity</a:t>
            </a:r>
          </a:p>
        </p:txBody>
      </p:sp>
      <p:sp>
        <p:nvSpPr>
          <p:cNvPr id="27680" name="AutoShape 32"/>
          <p:cNvSpPr>
            <a:spLocks/>
          </p:cNvSpPr>
          <p:nvPr/>
        </p:nvSpPr>
        <p:spPr bwMode="auto">
          <a:xfrm>
            <a:off x="1786890" y="198882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Product backlog</a:t>
            </a:r>
          </a:p>
        </p:txBody>
      </p:sp>
      <p:sp>
        <p:nvSpPr>
          <p:cNvPr id="27681" name="AutoShape 33"/>
          <p:cNvSpPr>
            <a:spLocks/>
          </p:cNvSpPr>
          <p:nvPr/>
        </p:nvSpPr>
        <p:spPr bwMode="auto">
          <a:xfrm>
            <a:off x="1786890" y="52463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dirty="0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Technology</a:t>
            </a:r>
          </a:p>
        </p:txBody>
      </p:sp>
      <p:sp>
        <p:nvSpPr>
          <p:cNvPr id="27682" name="AutoShape 34"/>
          <p:cNvSpPr>
            <a:spLocks/>
          </p:cNvSpPr>
          <p:nvPr/>
        </p:nvSpPr>
        <p:spPr bwMode="auto">
          <a:xfrm>
            <a:off x="1786890" y="416052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Current product</a:t>
            </a:r>
          </a:p>
        </p:txBody>
      </p:sp>
      <p:sp>
        <p:nvSpPr>
          <p:cNvPr id="51217" name="Line 35"/>
          <p:cNvSpPr>
            <a:spLocks noChangeShapeType="1"/>
          </p:cNvSpPr>
          <p:nvPr/>
        </p:nvSpPr>
        <p:spPr bwMode="auto">
          <a:xfrm flipH="1">
            <a:off x="3152775" y="243601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18" name="Line 36"/>
          <p:cNvSpPr>
            <a:spLocks noChangeShapeType="1"/>
          </p:cNvSpPr>
          <p:nvPr/>
        </p:nvSpPr>
        <p:spPr bwMode="auto">
          <a:xfrm flipH="1">
            <a:off x="3152775" y="35218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19" name="Line 37"/>
          <p:cNvSpPr>
            <a:spLocks noChangeShapeType="1"/>
          </p:cNvSpPr>
          <p:nvPr/>
        </p:nvSpPr>
        <p:spPr bwMode="auto">
          <a:xfrm flipH="1">
            <a:off x="3152775" y="460771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20" name="Line 38"/>
          <p:cNvSpPr>
            <a:spLocks noChangeShapeType="1"/>
          </p:cNvSpPr>
          <p:nvPr/>
        </p:nvSpPr>
        <p:spPr bwMode="auto">
          <a:xfrm flipH="1">
            <a:off x="3152775" y="56935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229527611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Sprint planning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2338" y="1909823"/>
            <a:ext cx="8125621" cy="2216406"/>
          </a:xfrm>
        </p:spPr>
        <p:txBody>
          <a:bodyPr>
            <a:noAutofit/>
          </a:bodyPr>
          <a:lstStyle/>
          <a:p>
            <a:pPr marL="994410" indent="-457200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Team selects items from the product backlog they can commit to completing</a:t>
            </a:r>
          </a:p>
          <a:p>
            <a:pPr marL="994410" indent="-457200">
              <a:lnSpc>
                <a:spcPct val="80000"/>
              </a:lnSpc>
              <a:spcBef>
                <a:spcPts val="126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Sprint backlog is created</a:t>
            </a:r>
          </a:p>
          <a:p>
            <a:pPr marL="1097280" lvl="1" indent="-342900">
              <a:lnSpc>
                <a:spcPct val="80000"/>
              </a:lnSpc>
              <a:spcBef>
                <a:spcPts val="126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Tasks are identified and each is estimated (1-16 hours)</a:t>
            </a:r>
          </a:p>
          <a:p>
            <a:pPr marL="1097280" lvl="1" indent="-342900">
              <a:lnSpc>
                <a:spcPct val="80000"/>
              </a:lnSpc>
              <a:spcBef>
                <a:spcPts val="126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Collaboratively, not done alone by the </a:t>
            </a:r>
            <a:r>
              <a:rPr lang="en-US" sz="2400" dirty="0" err="1">
                <a:sym typeface="Gill Sans" charset="0"/>
              </a:rPr>
              <a:t>ScrumMaster</a:t>
            </a:r>
            <a:endParaRPr lang="en-US" sz="2400" dirty="0">
              <a:sym typeface="Gill Sans" charset="0"/>
            </a:endParaRPr>
          </a:p>
          <a:p>
            <a:pPr marL="994410" indent="-457200">
              <a:lnSpc>
                <a:spcPct val="80000"/>
              </a:lnSpc>
              <a:spcBef>
                <a:spcPts val="126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High-level design is considered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5718810" y="5337810"/>
            <a:ext cx="575787" cy="0"/>
          </a:xfrm>
          <a:prstGeom prst="line">
            <a:avLst/>
          </a:prstGeom>
          <a:noFill/>
          <a:ln w="50800">
            <a:solidFill>
              <a:srgbClr val="577AB1">
                <a:alpha val="50195"/>
              </a:srgbClr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2558005" y="4896091"/>
            <a:ext cx="3167948" cy="1599006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27000" dist="101599" dir="3119987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37160" rIns="137160" bIns="137160"/>
          <a:lstStyle/>
          <a:p>
            <a:pPr>
              <a:lnSpc>
                <a:spcPct val="90000"/>
              </a:lnSpc>
              <a:tabLst>
                <a:tab pos="411480" algn="l"/>
              </a:tabLst>
              <a:defRPr/>
            </a:pPr>
            <a:r>
              <a:rPr lang="en-US" sz="1620" dirty="0">
                <a:latin typeface="Comic Sans MS" pitchFamily="80" charset="0"/>
                <a:ea typeface="Comic Sans MS" pitchFamily="80" charset="0"/>
                <a:cs typeface="Comic Sans MS" pitchFamily="80" charset="0"/>
                <a:sym typeface="Comic Sans MS" pitchFamily="80" charset="0"/>
              </a:rPr>
              <a:t>As a vacation planner, I want to see photos of the hotels.</a:t>
            </a:r>
          </a:p>
          <a:p>
            <a:pPr>
              <a:lnSpc>
                <a:spcPct val="90000"/>
              </a:lnSpc>
              <a:tabLst>
                <a:tab pos="411480" algn="l"/>
              </a:tabLst>
              <a:defRPr/>
            </a:pPr>
            <a:endParaRPr lang="en-US" sz="1620" dirty="0">
              <a:latin typeface="Comic Sans MS" pitchFamily="80" charset="0"/>
              <a:ea typeface="Comic Sans MS" pitchFamily="80" charset="0"/>
              <a:cs typeface="Comic Sans MS" pitchFamily="80" charset="0"/>
              <a:sym typeface="Comic Sans MS" pitchFamily="80" charset="0"/>
            </a:endParaRPr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6435524" y="4896090"/>
            <a:ext cx="3935296" cy="1470419"/>
            <a:chOff x="0" y="0"/>
            <a:chExt cx="2848" cy="1440"/>
          </a:xfrm>
        </p:grpSpPr>
        <p:sp>
          <p:nvSpPr>
            <p:cNvPr id="3" name="AutoShape 6"/>
            <p:cNvSpPr>
              <a:spLocks/>
            </p:cNvSpPr>
            <p:nvPr/>
          </p:nvSpPr>
          <p:spPr bwMode="auto">
            <a:xfrm>
              <a:off x="0" y="0"/>
              <a:ext cx="2848" cy="1440"/>
            </a:xfrm>
            <a:prstGeom prst="roundRect">
              <a:avLst>
                <a:gd name="adj" fmla="val 13333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3255" name="Rectangle 7"/>
            <p:cNvSpPr>
              <a:spLocks/>
            </p:cNvSpPr>
            <p:nvPr/>
          </p:nvSpPr>
          <p:spPr bwMode="auto">
            <a:xfrm>
              <a:off x="40" y="48"/>
              <a:ext cx="2760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1600" dirty="0">
                  <a:solidFill>
                    <a:srgbClr val="FFFFFF"/>
                  </a:solidFill>
                </a:rPr>
                <a:t>Code the middle tier (8 hours)</a:t>
              </a:r>
            </a:p>
            <a:p>
              <a:pPr algn="l" eaLnBrk="1" hangingPunct="1"/>
              <a:r>
                <a:rPr lang="en-US" altLang="en-US" sz="1600" dirty="0">
                  <a:solidFill>
                    <a:srgbClr val="FFFFFF"/>
                  </a:solidFill>
                </a:rPr>
                <a:t>Code the user interface (4)</a:t>
              </a:r>
            </a:p>
            <a:p>
              <a:pPr algn="l" eaLnBrk="1" hangingPunct="1"/>
              <a:r>
                <a:rPr lang="en-US" altLang="en-US" sz="1600" dirty="0">
                  <a:solidFill>
                    <a:srgbClr val="FFFFFF"/>
                  </a:solidFill>
                </a:rPr>
                <a:t>Write test fixtures (4)</a:t>
              </a:r>
            </a:p>
            <a:p>
              <a:pPr algn="l" eaLnBrk="1" hangingPunct="1"/>
              <a:r>
                <a:rPr lang="en-US" altLang="en-US" sz="1600" dirty="0">
                  <a:solidFill>
                    <a:srgbClr val="FFFFFF"/>
                  </a:solidFill>
                </a:rPr>
                <a:t>Code the foo class (6)</a:t>
              </a:r>
            </a:p>
            <a:p>
              <a:pPr algn="l" eaLnBrk="1" hangingPunct="1"/>
              <a:r>
                <a:rPr lang="en-US" altLang="en-US" sz="1600" dirty="0">
                  <a:solidFill>
                    <a:srgbClr val="FFFFFF"/>
                  </a:solidFill>
                </a:rPr>
                <a:t>Update performance tests 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2860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The Daily Scrum aka Daily Stand-up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39071" y="1931670"/>
            <a:ext cx="8515350" cy="4926330"/>
          </a:xfrm>
        </p:spPr>
        <p:txBody>
          <a:bodyPr>
            <a:normAutofit/>
          </a:bodyPr>
          <a:lstStyle/>
          <a:p>
            <a:pPr marL="880110" indent="-342900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Parameters</a:t>
            </a:r>
          </a:p>
          <a:p>
            <a:pPr marL="1040130" lvl="1" indent="-28575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Daily</a:t>
            </a:r>
          </a:p>
          <a:p>
            <a:pPr marL="1040130" lvl="1" indent="-28575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15-minutes</a:t>
            </a:r>
          </a:p>
          <a:p>
            <a:pPr marL="1040130" lvl="1" indent="-28575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Stand-up</a:t>
            </a:r>
          </a:p>
          <a:p>
            <a:pPr marL="880110" indent="-34290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Not for problem solving</a:t>
            </a:r>
          </a:p>
          <a:p>
            <a:pPr marL="1040130" lvl="1" indent="-28575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Whole world is invited</a:t>
            </a:r>
          </a:p>
          <a:p>
            <a:pPr marL="1040130" lvl="1" indent="-28575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Only team members, </a:t>
            </a:r>
            <a:r>
              <a:rPr lang="en-US" sz="2400" dirty="0" err="1">
                <a:sym typeface="Gill Sans" charset="0"/>
              </a:rPr>
              <a:t>ScrumMaster</a:t>
            </a:r>
            <a:r>
              <a:rPr lang="en-US" sz="2400" dirty="0">
                <a:sym typeface="Gill Sans" charset="0"/>
              </a:rPr>
              <a:t>, product owner, can talk</a:t>
            </a:r>
          </a:p>
          <a:p>
            <a:pPr marL="880110" indent="-34290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ym typeface="Gill Sans" charset="0"/>
              </a:rPr>
              <a:t>Helps avoid other unnecessary meetings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930" y="1742344"/>
            <a:ext cx="3714750" cy="278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075710"/>
      </p:ext>
    </p:extLst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60">
                <a:sym typeface="Gill Sans" charset="0"/>
              </a:rPr>
              <a:t>Everyone answers 3 questions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2633945" y="1720220"/>
            <a:ext cx="6183630" cy="1371600"/>
            <a:chOff x="0" y="0"/>
            <a:chExt cx="4328" cy="960"/>
          </a:xfrm>
        </p:grpSpPr>
        <p:sp>
          <p:nvSpPr>
            <p:cNvPr id="2" name="AutoShape 4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 dirty="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What did you do yesterday?</a:t>
              </a:r>
            </a:p>
          </p:txBody>
        </p:sp>
        <p:grpSp>
          <p:nvGrpSpPr>
            <p:cNvPr id="57359" name="Group 5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4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27" name="Rectangle 7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>
                  <a:tabLst>
                    <a:tab pos="960120" algn="l"/>
                  </a:tabLst>
                  <a:defRPr/>
                </a:pPr>
                <a:r>
                  <a:rPr lang="en-US" sz="45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1</a:t>
                </a:r>
              </a:p>
            </p:txBody>
          </p:sp>
        </p:grpSp>
      </p:grpSp>
      <p:grpSp>
        <p:nvGrpSpPr>
          <p:cNvPr id="57348" name="Group 8"/>
          <p:cNvGrpSpPr>
            <a:grpSpLocks/>
          </p:cNvGrpSpPr>
          <p:nvPr/>
        </p:nvGrpSpPr>
        <p:grpSpPr bwMode="auto">
          <a:xfrm>
            <a:off x="2642517" y="2834650"/>
            <a:ext cx="6183630" cy="1371600"/>
            <a:chOff x="0" y="0"/>
            <a:chExt cx="4328" cy="960"/>
          </a:xfrm>
        </p:grpSpPr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What will you do today?</a:t>
              </a:r>
            </a:p>
          </p:txBody>
        </p:sp>
        <p:grpSp>
          <p:nvGrpSpPr>
            <p:cNvPr id="57355" name="Group 10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30731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12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>
                  <a:tabLst>
                    <a:tab pos="960120" algn="l"/>
                  </a:tabLst>
                  <a:defRPr/>
                </a:pPr>
                <a:r>
                  <a:rPr lang="en-US" sz="45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2</a:t>
                </a:r>
              </a:p>
            </p:txBody>
          </p:sp>
        </p:grpSp>
      </p:grpSp>
      <p:grpSp>
        <p:nvGrpSpPr>
          <p:cNvPr id="57349" name="Group 13"/>
          <p:cNvGrpSpPr>
            <a:grpSpLocks/>
          </p:cNvGrpSpPr>
          <p:nvPr/>
        </p:nvGrpSpPr>
        <p:grpSpPr bwMode="auto">
          <a:xfrm>
            <a:off x="2688237" y="3935178"/>
            <a:ext cx="6137911" cy="1433037"/>
            <a:chOff x="-245" y="103"/>
            <a:chExt cx="4296" cy="1003"/>
          </a:xfrm>
        </p:grpSpPr>
        <p:sp>
          <p:nvSpPr>
            <p:cNvPr id="30734" name="AutoShape 14"/>
            <p:cNvSpPr>
              <a:spLocks/>
            </p:cNvSpPr>
            <p:nvPr/>
          </p:nvSpPr>
          <p:spPr bwMode="auto">
            <a:xfrm>
              <a:off x="-245" y="458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 dirty="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Is anything in your way?</a:t>
              </a:r>
            </a:p>
          </p:txBody>
        </p:sp>
        <p:grpSp>
          <p:nvGrpSpPr>
            <p:cNvPr id="57351" name="Group 15"/>
            <p:cNvGrpSpPr>
              <a:grpSpLocks/>
            </p:cNvGrpSpPr>
            <p:nvPr/>
          </p:nvGrpSpPr>
          <p:grpSpPr bwMode="auto">
            <a:xfrm>
              <a:off x="3451" y="103"/>
              <a:ext cx="600" cy="600"/>
              <a:chOff x="-277" y="103"/>
              <a:chExt cx="600" cy="600"/>
            </a:xfrm>
          </p:grpSpPr>
          <p:pic>
            <p:nvPicPr>
              <p:cNvPr id="30736" name="Picture 1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7" y="103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37" name="Rectangle 17"/>
              <p:cNvSpPr>
                <a:spLocks/>
              </p:cNvSpPr>
              <p:nvPr/>
            </p:nvSpPr>
            <p:spPr bwMode="auto">
              <a:xfrm>
                <a:off x="-128" y="103"/>
                <a:ext cx="322" cy="49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>
                  <a:tabLst>
                    <a:tab pos="960120" algn="l"/>
                  </a:tabLst>
                  <a:defRPr/>
                </a:pPr>
                <a:r>
                  <a:rPr lang="en-US" sz="4500" dirty="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389353"/>
      </p:ext>
    </p:extLst>
  </p:cSld>
  <p:clrMapOvr>
    <a:masterClrMapping/>
  </p:clrMapOvr>
  <p:transition spd="slow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The sprint review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994410" indent="-457200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ym typeface="Gill Sans" charset="0"/>
              </a:rPr>
              <a:t>Team presents what it accomplished during the sprint</a:t>
            </a:r>
          </a:p>
          <a:p>
            <a:pPr marL="994410" indent="-45720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ym typeface="Gill Sans" charset="0"/>
              </a:rPr>
              <a:t>Typically takes the form of a demo of new features or underlying architecture</a:t>
            </a:r>
          </a:p>
          <a:p>
            <a:pPr marL="994410" indent="-45720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ym typeface="Gill Sans" charset="0"/>
              </a:rPr>
              <a:t>Informal</a:t>
            </a:r>
          </a:p>
          <a:p>
            <a:pPr marL="1211580" lvl="1" indent="-45720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ym typeface="Gill Sans" charset="0"/>
              </a:rPr>
              <a:t>No slides</a:t>
            </a:r>
          </a:p>
          <a:p>
            <a:pPr marL="994410" indent="-45720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ym typeface="Gill Sans" charset="0"/>
              </a:rPr>
              <a:t>Whole team participates</a:t>
            </a:r>
          </a:p>
          <a:p>
            <a:pPr marL="994410" indent="-457200">
              <a:lnSpc>
                <a:spcPct val="80000"/>
              </a:lnSpc>
              <a:spcBef>
                <a:spcPts val="1350"/>
              </a:spcBef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ym typeface="Gill Sans" charset="0"/>
              </a:rPr>
              <a:t>Invite the world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940" y="4686300"/>
            <a:ext cx="2508885" cy="16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90" y="3200400"/>
            <a:ext cx="2508885" cy="16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515897"/>
      </p:ext>
    </p:extLst>
  </p:cSld>
  <p:clrMapOvr>
    <a:masterClrMapping/>
  </p:clrMapOvr>
  <p:transition spd="med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Sprint retrospective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08519" y="1988820"/>
            <a:ext cx="8515350" cy="4869180"/>
          </a:xfrm>
        </p:spPr>
        <p:txBody>
          <a:bodyPr>
            <a:normAutofit/>
          </a:bodyPr>
          <a:lstStyle/>
          <a:p>
            <a:pPr marL="880110" indent="-34290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Periodically take a look at what is and is not working</a:t>
            </a:r>
          </a:p>
          <a:p>
            <a:pPr marL="880110" indent="-342900">
              <a:lnSpc>
                <a:spcPct val="80000"/>
              </a:lnSpc>
              <a:spcBef>
                <a:spcPts val="1170"/>
              </a:spcBef>
              <a:buFont typeface="Wingdings" panose="05000000000000000000" pitchFamily="2" charset="2"/>
              <a:buChar char="v"/>
            </a:pPr>
            <a:r>
              <a:rPr lang="en-US" altLang="en-US" sz="2800" dirty="0"/>
              <a:t>Typically 15–30 minutes</a:t>
            </a:r>
          </a:p>
          <a:p>
            <a:pPr marL="880110" indent="-342900">
              <a:lnSpc>
                <a:spcPct val="80000"/>
              </a:lnSpc>
              <a:spcBef>
                <a:spcPts val="1170"/>
              </a:spcBef>
              <a:buFont typeface="Wingdings" panose="05000000000000000000" pitchFamily="2" charset="2"/>
              <a:buChar char="v"/>
            </a:pPr>
            <a:r>
              <a:rPr lang="en-US" altLang="en-US" sz="2800" dirty="0"/>
              <a:t>Done after every sprint</a:t>
            </a:r>
          </a:p>
          <a:p>
            <a:pPr marL="880110" indent="-342900">
              <a:lnSpc>
                <a:spcPct val="80000"/>
              </a:lnSpc>
              <a:spcBef>
                <a:spcPts val="1170"/>
              </a:spcBef>
              <a:buFont typeface="Wingdings" panose="05000000000000000000" pitchFamily="2" charset="2"/>
              <a:buChar char="v"/>
            </a:pPr>
            <a:r>
              <a:rPr lang="en-US" altLang="en-US" sz="2800" dirty="0"/>
              <a:t>Whole team participates</a:t>
            </a:r>
          </a:p>
          <a:p>
            <a:pPr marL="1040130" lvl="1" indent="-285750">
              <a:lnSpc>
                <a:spcPct val="80000"/>
              </a:lnSpc>
              <a:spcBef>
                <a:spcPts val="1170"/>
              </a:spcBef>
              <a:buFont typeface="Wingdings" panose="05000000000000000000" pitchFamily="2" charset="2"/>
              <a:buChar char="v"/>
            </a:pPr>
            <a:r>
              <a:rPr lang="en-US" altLang="en-US" sz="2800" dirty="0" err="1"/>
              <a:t>ScrumMaster</a:t>
            </a:r>
            <a:endParaRPr lang="en-US" altLang="en-US" sz="2800" dirty="0"/>
          </a:p>
          <a:p>
            <a:pPr marL="1040130" lvl="1" indent="-285750">
              <a:lnSpc>
                <a:spcPct val="80000"/>
              </a:lnSpc>
              <a:spcBef>
                <a:spcPts val="1170"/>
              </a:spcBef>
              <a:buFont typeface="Wingdings" panose="05000000000000000000" pitchFamily="2" charset="2"/>
              <a:buChar char="v"/>
            </a:pPr>
            <a:r>
              <a:rPr lang="en-US" altLang="en-US" sz="2800" dirty="0"/>
              <a:t>Product owner</a:t>
            </a:r>
          </a:p>
          <a:p>
            <a:pPr marL="1040130" lvl="1" indent="-285750">
              <a:lnSpc>
                <a:spcPct val="80000"/>
              </a:lnSpc>
              <a:spcBef>
                <a:spcPts val="1170"/>
              </a:spcBef>
              <a:buFont typeface="Wingdings" panose="05000000000000000000" pitchFamily="2" charset="2"/>
              <a:buChar char="v"/>
            </a:pPr>
            <a:r>
              <a:rPr lang="en-US" altLang="en-US" sz="2800" dirty="0"/>
              <a:t>Team</a:t>
            </a:r>
          </a:p>
          <a:p>
            <a:pPr marL="1040130" lvl="1" indent="-285750">
              <a:lnSpc>
                <a:spcPct val="80000"/>
              </a:lnSpc>
              <a:spcBef>
                <a:spcPts val="1170"/>
              </a:spcBef>
              <a:buFont typeface="Wingdings" panose="05000000000000000000" pitchFamily="2" charset="2"/>
              <a:buChar char="v"/>
            </a:pPr>
            <a:r>
              <a:rPr lang="en-US" altLang="en-US" sz="2800" dirty="0"/>
              <a:t>Possibly customers and others</a:t>
            </a:r>
          </a:p>
        </p:txBody>
      </p:sp>
    </p:spTree>
    <p:extLst>
      <p:ext uri="{BB962C8B-B14F-4D97-AF65-F5344CB8AC3E}">
        <p14:creationId xmlns:p14="http://schemas.microsoft.com/office/powerpoint/2010/main" val="2261769588"/>
      </p:ext>
    </p:extLst>
  </p:cSld>
  <p:clrMapOvr>
    <a:masterClrMapping/>
  </p:clrMapOvr>
  <p:transition spd="slow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Start / Stop / Continue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68805" y="1908810"/>
            <a:ext cx="8515350" cy="1257300"/>
          </a:xfrm>
        </p:spPr>
        <p:txBody>
          <a:bodyPr>
            <a:normAutofit/>
          </a:bodyPr>
          <a:lstStyle/>
          <a:p>
            <a:pPr marL="628650"/>
            <a:r>
              <a:rPr lang="en-US" altLang="en-US" sz="2400" dirty="0"/>
              <a:t>Whole team gathers and discusses what they</a:t>
            </a:r>
            <a:r>
              <a:rPr lang="ja-JP" altLang="en-US" sz="2400" dirty="0"/>
              <a:t>’</a:t>
            </a:r>
            <a:r>
              <a:rPr lang="en-US" altLang="ja-JP" sz="2400" dirty="0"/>
              <a:t>d like to:</a:t>
            </a:r>
            <a:endParaRPr lang="en-US" altLang="en-US" sz="2400" dirty="0"/>
          </a:p>
        </p:txBody>
      </p:sp>
      <p:sp>
        <p:nvSpPr>
          <p:cNvPr id="2" name="AutoShape 3"/>
          <p:cNvSpPr>
            <a:spLocks/>
          </p:cNvSpPr>
          <p:nvPr/>
        </p:nvSpPr>
        <p:spPr bwMode="auto">
          <a:xfrm>
            <a:off x="2872740" y="253746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36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Start doing</a:t>
            </a:r>
            <a:endParaRPr lang="en-US" sz="324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pitchFamily="80" charset="0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4370070" y="364617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36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Stop doing</a:t>
            </a:r>
          </a:p>
        </p:txBody>
      </p:sp>
      <p:sp>
        <p:nvSpPr>
          <p:cNvPr id="33797" name="AutoShape 5"/>
          <p:cNvSpPr>
            <a:spLocks/>
          </p:cNvSpPr>
          <p:nvPr/>
        </p:nvSpPr>
        <p:spPr bwMode="auto">
          <a:xfrm>
            <a:off x="5867400" y="475488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36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Continue doing</a:t>
            </a:r>
            <a:endParaRPr lang="en-US" sz="324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pitchFamily="80" charset="0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2529840" y="4366260"/>
            <a:ext cx="2788920" cy="2108835"/>
            <a:chOff x="0" y="0"/>
            <a:chExt cx="1951" cy="1476"/>
          </a:xfrm>
        </p:grpSpPr>
        <p:pic>
          <p:nvPicPr>
            <p:cNvPr id="6349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51" cy="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6" name="Rectangle 8"/>
            <p:cNvSpPr>
              <a:spLocks/>
            </p:cNvSpPr>
            <p:nvPr/>
          </p:nvSpPr>
          <p:spPr bwMode="auto">
            <a:xfrm>
              <a:off x="102" y="144"/>
              <a:ext cx="157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sz="2340">
                  <a:solidFill>
                    <a:srgbClr val="FF0000"/>
                  </a:solidFill>
                  <a:latin typeface="Comic Sans MS" panose="030F0702030302020204" pitchFamily="66" charset="0"/>
                  <a:sym typeface="Comic Sans MS" panose="030F0702030302020204" pitchFamily="66" charset="0"/>
                </a:rPr>
                <a:t>This is just one of many ways to do a sprint retrospective.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933061"/>
      </p:ext>
    </p:extLst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/>
          </p:cNvSpPr>
          <p:nvPr/>
        </p:nvSpPr>
        <p:spPr bwMode="auto">
          <a:xfrm>
            <a:off x="1832610" y="617220"/>
            <a:ext cx="8458200" cy="5440680"/>
          </a:xfrm>
          <a:prstGeom prst="roundRect">
            <a:avLst>
              <a:gd name="adj" fmla="val 5042"/>
            </a:avLst>
          </a:prstGeom>
          <a:solidFill>
            <a:schemeClr val="accent1"/>
          </a:solidFill>
          <a:ln w="50800">
            <a:solidFill>
              <a:srgbClr val="910000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2290" name="Rectangle 3"/>
          <p:cNvSpPr>
            <a:spLocks/>
          </p:cNvSpPr>
          <p:nvPr/>
        </p:nvSpPr>
        <p:spPr bwMode="auto">
          <a:xfrm>
            <a:off x="2049780" y="1314450"/>
            <a:ext cx="802386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25425" indent="-225425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>
              <a:buSzPct val="125000"/>
              <a:buFont typeface="Gill Sans" pitchFamily="1" charset="0"/>
              <a:buChar char="•"/>
            </a:pPr>
            <a:r>
              <a:rPr lang="en-US" altLang="en-US" sz="2520" dirty="0">
                <a:solidFill>
                  <a:schemeClr val="tx1"/>
                </a:solidFill>
              </a:rPr>
              <a:t>Scrum is an agile process that allows us to focus on delivering the highest business value in the shortest time. </a:t>
            </a:r>
          </a:p>
          <a:p>
            <a:pPr algn="l" eaLnBrk="1" hangingPunct="1">
              <a:buSzPct val="125000"/>
              <a:buFont typeface="Gill Sans" pitchFamily="1" charset="0"/>
              <a:buChar char="•"/>
            </a:pPr>
            <a:r>
              <a:rPr lang="en-US" altLang="en-US" sz="2520" dirty="0">
                <a:solidFill>
                  <a:schemeClr val="tx1"/>
                </a:solidFill>
              </a:rPr>
              <a:t>It allows us to rapidly and repeatedly inspect actual working software (every two weeks to one month).</a:t>
            </a:r>
          </a:p>
          <a:p>
            <a:pPr algn="l" eaLnBrk="1" hangingPunct="1">
              <a:buSzPct val="125000"/>
              <a:buFont typeface="Gill Sans" pitchFamily="1" charset="0"/>
              <a:buChar char="•"/>
            </a:pPr>
            <a:r>
              <a:rPr lang="en-US" altLang="en-US" sz="2520" dirty="0">
                <a:solidFill>
                  <a:schemeClr val="tx1"/>
                </a:solidFill>
              </a:rPr>
              <a:t>The business sets the priorities. Teams self-organize to determine the best way to deliver the highest priority features. </a:t>
            </a:r>
          </a:p>
          <a:p>
            <a:pPr algn="l" eaLnBrk="1" hangingPunct="1">
              <a:buSzPct val="125000"/>
              <a:buFont typeface="Gill Sans" pitchFamily="1" charset="0"/>
              <a:buChar char="•"/>
            </a:pPr>
            <a:r>
              <a:rPr lang="en-US" altLang="en-US" sz="2520" dirty="0">
                <a:solidFill>
                  <a:schemeClr val="tx1"/>
                </a:solidFill>
              </a:rPr>
              <a:t>Every two weeks to a month anyone can see real working software and decide to release it as is or continue to enhance it for another sprint.</a:t>
            </a:r>
          </a:p>
        </p:txBody>
      </p:sp>
      <p:sp>
        <p:nvSpPr>
          <p:cNvPr id="12291" name="Rectangle 4"/>
          <p:cNvSpPr>
            <a:spLocks/>
          </p:cNvSpPr>
          <p:nvPr/>
        </p:nvSpPr>
        <p:spPr bwMode="auto">
          <a:xfrm>
            <a:off x="2255520" y="628650"/>
            <a:ext cx="3726180" cy="662940"/>
          </a:xfrm>
          <a:prstGeom prst="rect">
            <a:avLst/>
          </a:pr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12292" name="AutoShape 5"/>
          <p:cNvSpPr>
            <a:spLocks/>
          </p:cNvSpPr>
          <p:nvPr/>
        </p:nvSpPr>
        <p:spPr bwMode="auto">
          <a:xfrm rot="10800000">
            <a:off x="5947410" y="880110"/>
            <a:ext cx="445770" cy="411480"/>
          </a:xfrm>
          <a:custGeom>
            <a:avLst/>
            <a:gdLst>
              <a:gd name="T0" fmla="*/ 165592411 w 21600"/>
              <a:gd name="T1" fmla="*/ 616479 h 21600"/>
              <a:gd name="T2" fmla="*/ 168792 w 21600"/>
              <a:gd name="T3" fmla="*/ 133998399 h 21600"/>
              <a:gd name="T4" fmla="*/ 0 w 21600"/>
              <a:gd name="T5" fmla="*/ 204838300 h 21600"/>
              <a:gd name="T6" fmla="*/ 260433876 w 21600"/>
              <a:gd name="T7" fmla="*/ 204838300 h 21600"/>
              <a:gd name="T8" fmla="*/ 260433876 w 21600"/>
              <a:gd name="T9" fmla="*/ 0 h 21600"/>
              <a:gd name="T10" fmla="*/ 165592411 w 21600"/>
              <a:gd name="T11" fmla="*/ 616479 h 21600"/>
              <a:gd name="T12" fmla="*/ 165592411 w 21600"/>
              <a:gd name="T13" fmla="*/ 616479 h 21600"/>
              <a:gd name="T14" fmla="*/ 165592411 w 21600"/>
              <a:gd name="T15" fmla="*/ 616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2293" name="AutoShape 6"/>
          <p:cNvSpPr>
            <a:spLocks/>
          </p:cNvSpPr>
          <p:nvPr/>
        </p:nvSpPr>
        <p:spPr bwMode="auto">
          <a:xfrm>
            <a:off x="1821180" y="605790"/>
            <a:ext cx="445770" cy="411480"/>
          </a:xfrm>
          <a:custGeom>
            <a:avLst/>
            <a:gdLst>
              <a:gd name="T0" fmla="*/ 165592411 w 21600"/>
              <a:gd name="T1" fmla="*/ 616479 h 21600"/>
              <a:gd name="T2" fmla="*/ 168792 w 21600"/>
              <a:gd name="T3" fmla="*/ 133998399 h 21600"/>
              <a:gd name="T4" fmla="*/ 0 w 21600"/>
              <a:gd name="T5" fmla="*/ 204838300 h 21600"/>
              <a:gd name="T6" fmla="*/ 260433876 w 21600"/>
              <a:gd name="T7" fmla="*/ 204838300 h 21600"/>
              <a:gd name="T8" fmla="*/ 260433876 w 21600"/>
              <a:gd name="T9" fmla="*/ 0 h 21600"/>
              <a:gd name="T10" fmla="*/ 165592411 w 21600"/>
              <a:gd name="T11" fmla="*/ 616479 h 21600"/>
              <a:gd name="T12" fmla="*/ 165592411 w 21600"/>
              <a:gd name="T13" fmla="*/ 616479 h 21600"/>
              <a:gd name="T14" fmla="*/ 165592411 w 21600"/>
              <a:gd name="T15" fmla="*/ 616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2294" name="Rectangle 7"/>
          <p:cNvSpPr>
            <a:spLocks/>
          </p:cNvSpPr>
          <p:nvPr/>
        </p:nvSpPr>
        <p:spPr bwMode="auto">
          <a:xfrm>
            <a:off x="1821180" y="1005840"/>
            <a:ext cx="525780" cy="285750"/>
          </a:xfrm>
          <a:prstGeom prst="rect">
            <a:avLst/>
          </a:pr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12295" name="Rectangle 8"/>
          <p:cNvSpPr>
            <a:spLocks/>
          </p:cNvSpPr>
          <p:nvPr/>
        </p:nvSpPr>
        <p:spPr bwMode="auto">
          <a:xfrm>
            <a:off x="5867400" y="617220"/>
            <a:ext cx="525780" cy="297180"/>
          </a:xfrm>
          <a:prstGeom prst="rect">
            <a:avLst/>
          </a:pr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12296" name="Rectangle 9"/>
          <p:cNvSpPr>
            <a:spLocks/>
          </p:cNvSpPr>
          <p:nvPr/>
        </p:nvSpPr>
        <p:spPr bwMode="auto">
          <a:xfrm>
            <a:off x="2106930" y="628650"/>
            <a:ext cx="392049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en-US" sz="3240">
                <a:solidFill>
                  <a:srgbClr val="FFFFFF"/>
                </a:solidFill>
              </a:rPr>
              <a:t>Scrum in 100 words</a:t>
            </a:r>
          </a:p>
        </p:txBody>
      </p:sp>
    </p:spTree>
    <p:extLst>
      <p:ext uri="{BB962C8B-B14F-4D97-AF65-F5344CB8AC3E}">
        <p14:creationId xmlns:p14="http://schemas.microsoft.com/office/powerpoint/2010/main" val="158428848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Group 1"/>
          <p:cNvGrpSpPr>
            <a:grpSpLocks/>
          </p:cNvGrpSpPr>
          <p:nvPr/>
        </p:nvGrpSpPr>
        <p:grpSpPr bwMode="auto">
          <a:xfrm>
            <a:off x="1186815" y="1937385"/>
            <a:ext cx="3726180" cy="1840230"/>
            <a:chOff x="0" y="0"/>
            <a:chExt cx="2608" cy="1288"/>
          </a:xfrm>
        </p:grpSpPr>
        <p:sp>
          <p:nvSpPr>
            <p:cNvPr id="2" name="AutoShape 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65558" name="Rectangle 3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Product owner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ScrumMaster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Team</a:t>
              </a:r>
            </a:p>
          </p:txBody>
        </p:sp>
        <p:sp>
          <p:nvSpPr>
            <p:cNvPr id="65559" name="Rectangle 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60" name="AutoShape 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61" name="AutoShape 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62" name="Rectangle 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63" name="Rectangle 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64" name="Rectangle 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Roles</a:t>
              </a:r>
            </a:p>
          </p:txBody>
        </p:sp>
      </p:grpSp>
      <p:sp>
        <p:nvSpPr>
          <p:cNvPr id="3481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Scrum framework</a:t>
            </a:r>
          </a:p>
        </p:txBody>
      </p:sp>
      <p:grpSp>
        <p:nvGrpSpPr>
          <p:cNvPr id="65539" name="Group 11"/>
          <p:cNvGrpSpPr>
            <a:grpSpLocks/>
          </p:cNvGrpSpPr>
          <p:nvPr/>
        </p:nvGrpSpPr>
        <p:grpSpPr bwMode="auto">
          <a:xfrm>
            <a:off x="4137515" y="2640330"/>
            <a:ext cx="3726180" cy="2274570"/>
            <a:chOff x="0" y="0"/>
            <a:chExt cx="2608" cy="1592"/>
          </a:xfrm>
        </p:grpSpPr>
        <p:sp>
          <p:nvSpPr>
            <p:cNvPr id="3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65550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retrospective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Daily scrum meeting</a:t>
              </a:r>
            </a:p>
          </p:txBody>
        </p:sp>
        <p:sp>
          <p:nvSpPr>
            <p:cNvPr id="65551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52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53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54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55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56" name="Rectangle 19"/>
            <p:cNvSpPr>
              <a:spLocks/>
            </p:cNvSpPr>
            <p:nvPr/>
          </p:nvSpPr>
          <p:spPr bwMode="auto">
            <a:xfrm>
              <a:off x="104" y="8"/>
              <a:ext cx="1640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  <p:grpSp>
        <p:nvGrpSpPr>
          <p:cNvPr id="65540" name="Group 20"/>
          <p:cNvGrpSpPr>
            <a:grpSpLocks/>
          </p:cNvGrpSpPr>
          <p:nvPr/>
        </p:nvGrpSpPr>
        <p:grpSpPr bwMode="auto">
          <a:xfrm>
            <a:off x="7534781" y="4109085"/>
            <a:ext cx="3726180" cy="1840230"/>
            <a:chOff x="0" y="0"/>
            <a:chExt cx="2608" cy="1288"/>
          </a:xfrm>
        </p:grpSpPr>
        <p:sp>
          <p:nvSpPr>
            <p:cNvPr id="34837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65542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Product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Burndown charts</a:t>
              </a:r>
            </a:p>
          </p:txBody>
        </p:sp>
        <p:sp>
          <p:nvSpPr>
            <p:cNvPr id="65543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44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45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46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47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48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Artifacts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701066"/>
      </p:ext>
    </p:extLst>
  </p:cSld>
  <p:clrMapOvr>
    <a:masterClrMapping/>
  </p:clrMapOvr>
  <p:transition spd="med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Product backlog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7358" y="1754505"/>
            <a:ext cx="4937760" cy="4766310"/>
          </a:xfrm>
        </p:spPr>
        <p:txBody>
          <a:bodyPr>
            <a:normAutofit/>
          </a:bodyPr>
          <a:lstStyle/>
          <a:p>
            <a:pPr marL="685800" indent="-457200">
              <a:lnSpc>
                <a:spcPct val="80000"/>
              </a:lnSpc>
              <a:buFont typeface="Wingdings" panose="05000000000000000000" pitchFamily="2" charset="2"/>
              <a:buChar char="v"/>
              <a:tabLst>
                <a:tab pos="1068705" algn="l"/>
              </a:tabLst>
              <a:defRPr/>
            </a:pPr>
            <a:r>
              <a:rPr lang="en-US" sz="2800" dirty="0">
                <a:sym typeface="Gill Sans" charset="0"/>
              </a:rPr>
              <a:t>The requirements</a:t>
            </a:r>
          </a:p>
          <a:p>
            <a:pPr marL="685800" indent="-457200">
              <a:lnSpc>
                <a:spcPct val="80000"/>
              </a:lnSpc>
              <a:spcBef>
                <a:spcPts val="1260"/>
              </a:spcBef>
              <a:buFont typeface="Wingdings" panose="05000000000000000000" pitchFamily="2" charset="2"/>
              <a:buChar char="v"/>
              <a:tabLst>
                <a:tab pos="1068705" algn="l"/>
              </a:tabLst>
              <a:defRPr/>
            </a:pPr>
            <a:r>
              <a:rPr lang="en-US" sz="2800" dirty="0">
                <a:sym typeface="Gill Sans" charset="0"/>
              </a:rPr>
              <a:t>A list of all desired work on the project</a:t>
            </a:r>
          </a:p>
          <a:p>
            <a:pPr marL="685800" indent="-457200">
              <a:lnSpc>
                <a:spcPct val="80000"/>
              </a:lnSpc>
              <a:spcBef>
                <a:spcPts val="1260"/>
              </a:spcBef>
              <a:buFont typeface="Wingdings" panose="05000000000000000000" pitchFamily="2" charset="2"/>
              <a:buChar char="v"/>
              <a:tabLst>
                <a:tab pos="1068705" algn="l"/>
              </a:tabLst>
              <a:defRPr/>
            </a:pPr>
            <a:r>
              <a:rPr lang="en-US" sz="2800" dirty="0">
                <a:sym typeface="Gill Sans" charset="0"/>
              </a:rPr>
              <a:t>Ideally expressed such that each item has value to the users or customers of the product </a:t>
            </a:r>
          </a:p>
          <a:p>
            <a:pPr marL="685800" indent="-457200">
              <a:lnSpc>
                <a:spcPct val="80000"/>
              </a:lnSpc>
              <a:spcBef>
                <a:spcPts val="1260"/>
              </a:spcBef>
              <a:buFont typeface="Wingdings" panose="05000000000000000000" pitchFamily="2" charset="2"/>
              <a:buChar char="v"/>
              <a:tabLst>
                <a:tab pos="1068705" algn="l"/>
              </a:tabLst>
              <a:defRPr/>
            </a:pPr>
            <a:r>
              <a:rPr lang="en-US" sz="2800" dirty="0">
                <a:sym typeface="Gill Sans" charset="0"/>
              </a:rPr>
              <a:t>Prioritized by the product owner</a:t>
            </a:r>
          </a:p>
          <a:p>
            <a:pPr marL="685800" indent="-457200">
              <a:lnSpc>
                <a:spcPct val="80000"/>
              </a:lnSpc>
              <a:spcBef>
                <a:spcPts val="1260"/>
              </a:spcBef>
              <a:buFont typeface="Wingdings" panose="05000000000000000000" pitchFamily="2" charset="2"/>
              <a:buChar char="v"/>
              <a:tabLst>
                <a:tab pos="1068705" algn="l"/>
              </a:tabLst>
              <a:defRPr/>
            </a:pPr>
            <a:r>
              <a:rPr lang="en-US" sz="2800" dirty="0">
                <a:sym typeface="Gill Sans" charset="0"/>
              </a:rPr>
              <a:t>Reprioritized at the start of each sprint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2988945"/>
            <a:ext cx="4046220" cy="16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2952750" y="5349240"/>
            <a:ext cx="2526030" cy="914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003C83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This is the product backlog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506980" y="4137660"/>
            <a:ext cx="387192" cy="1371600"/>
          </a:xfrm>
          <a:prstGeom prst="line">
            <a:avLst/>
          </a:prstGeom>
          <a:noFill/>
          <a:ln w="38100">
            <a:solidFill>
              <a:srgbClr val="033F7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1520352268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/>
          </p:cNvSpPr>
          <p:nvPr/>
        </p:nvSpPr>
        <p:spPr bwMode="auto">
          <a:xfrm>
            <a:off x="2872740" y="2891790"/>
            <a:ext cx="6869430" cy="363474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8E8E8E"/>
            </a:solidFill>
            <a:miter lim="800000"/>
            <a:headEnd/>
            <a:tailEnd/>
          </a:ln>
          <a:effectLst>
            <a:outerShdw blurRad="76200" dist="50800" dir="21480060" algn="ctr" rotWithShape="0">
              <a:schemeClr val="bg2">
                <a:alpha val="39998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81922" name="Rectangle 3"/>
          <p:cNvSpPr>
            <a:spLocks/>
          </p:cNvSpPr>
          <p:nvPr/>
        </p:nvSpPr>
        <p:spPr bwMode="auto">
          <a:xfrm rot="16200000">
            <a:off x="1935480" y="4383405"/>
            <a:ext cx="25603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Hours</a:t>
            </a:r>
          </a:p>
        </p:txBody>
      </p:sp>
      <p:sp>
        <p:nvSpPr>
          <p:cNvPr id="81923" name="Line 4"/>
          <p:cNvSpPr>
            <a:spLocks noChangeShapeType="1"/>
          </p:cNvSpPr>
          <p:nvPr/>
        </p:nvSpPr>
        <p:spPr bwMode="auto">
          <a:xfrm>
            <a:off x="3832860" y="528066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4" name="Line 5"/>
          <p:cNvSpPr>
            <a:spLocks noChangeShapeType="1"/>
          </p:cNvSpPr>
          <p:nvPr/>
        </p:nvSpPr>
        <p:spPr bwMode="auto">
          <a:xfrm>
            <a:off x="3832860" y="380619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5" name="Line 6"/>
          <p:cNvSpPr>
            <a:spLocks noChangeShapeType="1"/>
          </p:cNvSpPr>
          <p:nvPr/>
        </p:nvSpPr>
        <p:spPr bwMode="auto">
          <a:xfrm>
            <a:off x="3832860" y="429768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6" name="Line 7"/>
          <p:cNvSpPr>
            <a:spLocks noChangeShapeType="1"/>
          </p:cNvSpPr>
          <p:nvPr/>
        </p:nvSpPr>
        <p:spPr bwMode="auto">
          <a:xfrm>
            <a:off x="3832860" y="478917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7" name="Line 8"/>
          <p:cNvSpPr>
            <a:spLocks noChangeShapeType="1"/>
          </p:cNvSpPr>
          <p:nvPr/>
        </p:nvSpPr>
        <p:spPr bwMode="auto">
          <a:xfrm>
            <a:off x="3832860" y="577215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8" name="Rectangle 9"/>
          <p:cNvSpPr>
            <a:spLocks/>
          </p:cNvSpPr>
          <p:nvPr/>
        </p:nvSpPr>
        <p:spPr bwMode="auto">
          <a:xfrm>
            <a:off x="3295650" y="36175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1929" name="Rectangle 10"/>
          <p:cNvSpPr>
            <a:spLocks/>
          </p:cNvSpPr>
          <p:nvPr/>
        </p:nvSpPr>
        <p:spPr bwMode="auto">
          <a:xfrm>
            <a:off x="3295650" y="410908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1930" name="Rectangle 11"/>
          <p:cNvSpPr>
            <a:spLocks/>
          </p:cNvSpPr>
          <p:nvPr/>
        </p:nvSpPr>
        <p:spPr bwMode="auto">
          <a:xfrm>
            <a:off x="3295650" y="460057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1931" name="Rectangle 12"/>
          <p:cNvSpPr>
            <a:spLocks/>
          </p:cNvSpPr>
          <p:nvPr/>
        </p:nvSpPr>
        <p:spPr bwMode="auto">
          <a:xfrm>
            <a:off x="3295650" y="509206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1932" name="Rectangle 13"/>
          <p:cNvSpPr>
            <a:spLocks/>
          </p:cNvSpPr>
          <p:nvPr/>
        </p:nvSpPr>
        <p:spPr bwMode="auto">
          <a:xfrm>
            <a:off x="3295650" y="55606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933" name="Rectangle 14"/>
          <p:cNvSpPr>
            <a:spLocks/>
          </p:cNvSpPr>
          <p:nvPr/>
        </p:nvSpPr>
        <p:spPr bwMode="auto">
          <a:xfrm>
            <a:off x="39357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Mon</a:t>
            </a:r>
          </a:p>
        </p:txBody>
      </p:sp>
      <p:sp>
        <p:nvSpPr>
          <p:cNvPr id="81934" name="Rectangle 15"/>
          <p:cNvSpPr>
            <a:spLocks/>
          </p:cNvSpPr>
          <p:nvPr/>
        </p:nvSpPr>
        <p:spPr bwMode="auto">
          <a:xfrm>
            <a:off x="50215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Tue</a:t>
            </a:r>
          </a:p>
        </p:txBody>
      </p:sp>
      <p:sp>
        <p:nvSpPr>
          <p:cNvPr id="81935" name="Rectangle 16"/>
          <p:cNvSpPr>
            <a:spLocks/>
          </p:cNvSpPr>
          <p:nvPr/>
        </p:nvSpPr>
        <p:spPr bwMode="auto">
          <a:xfrm>
            <a:off x="61074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Wed</a:t>
            </a:r>
          </a:p>
        </p:txBody>
      </p:sp>
      <p:sp>
        <p:nvSpPr>
          <p:cNvPr id="81936" name="Rectangle 17"/>
          <p:cNvSpPr>
            <a:spLocks/>
          </p:cNvSpPr>
          <p:nvPr/>
        </p:nvSpPr>
        <p:spPr bwMode="auto">
          <a:xfrm>
            <a:off x="71932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Thu</a:t>
            </a:r>
          </a:p>
        </p:txBody>
      </p:sp>
      <p:sp>
        <p:nvSpPr>
          <p:cNvPr id="81937" name="Rectangle 18"/>
          <p:cNvSpPr>
            <a:spLocks/>
          </p:cNvSpPr>
          <p:nvPr/>
        </p:nvSpPr>
        <p:spPr bwMode="auto">
          <a:xfrm>
            <a:off x="82791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Fri</a:t>
            </a:r>
          </a:p>
        </p:txBody>
      </p:sp>
      <p:sp>
        <p:nvSpPr>
          <p:cNvPr id="101395" name="Rectangle 19"/>
          <p:cNvSpPr>
            <a:spLocks/>
          </p:cNvSpPr>
          <p:nvPr/>
        </p:nvSpPr>
        <p:spPr bwMode="auto">
          <a:xfrm>
            <a:off x="2152650" y="205740"/>
            <a:ext cx="33147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 dirty="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Tasks</a:t>
            </a:r>
          </a:p>
        </p:txBody>
      </p:sp>
      <p:sp>
        <p:nvSpPr>
          <p:cNvPr id="81939" name="Rectangle 20"/>
          <p:cNvSpPr>
            <a:spLocks/>
          </p:cNvSpPr>
          <p:nvPr/>
        </p:nvSpPr>
        <p:spPr bwMode="auto">
          <a:xfrm>
            <a:off x="2152650" y="65151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en-US" sz="2340" dirty="0">
                <a:solidFill>
                  <a:schemeClr val="tx1"/>
                </a:solidFill>
              </a:rPr>
              <a:t>Code the user interface</a:t>
            </a:r>
          </a:p>
        </p:txBody>
      </p:sp>
      <p:sp>
        <p:nvSpPr>
          <p:cNvPr id="81940" name="Rectangle 21"/>
          <p:cNvSpPr>
            <a:spLocks/>
          </p:cNvSpPr>
          <p:nvPr/>
        </p:nvSpPr>
        <p:spPr bwMode="auto">
          <a:xfrm>
            <a:off x="2152650" y="109728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en-US" sz="2340" dirty="0">
                <a:solidFill>
                  <a:schemeClr val="tx1"/>
                </a:solidFill>
              </a:rPr>
              <a:t>Code the middle tier</a:t>
            </a:r>
          </a:p>
        </p:txBody>
      </p:sp>
      <p:sp>
        <p:nvSpPr>
          <p:cNvPr id="81941" name="Rectangle 22"/>
          <p:cNvSpPr>
            <a:spLocks/>
          </p:cNvSpPr>
          <p:nvPr/>
        </p:nvSpPr>
        <p:spPr bwMode="auto">
          <a:xfrm>
            <a:off x="2152650" y="154305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en-US" sz="2340">
                <a:solidFill>
                  <a:schemeClr val="tx1"/>
                </a:solidFill>
              </a:rPr>
              <a:t>Test the middle tier</a:t>
            </a:r>
          </a:p>
        </p:txBody>
      </p:sp>
      <p:sp>
        <p:nvSpPr>
          <p:cNvPr id="81942" name="Rectangle 23"/>
          <p:cNvSpPr>
            <a:spLocks/>
          </p:cNvSpPr>
          <p:nvPr/>
        </p:nvSpPr>
        <p:spPr bwMode="auto">
          <a:xfrm>
            <a:off x="2152650" y="198882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en-US" sz="2340">
                <a:solidFill>
                  <a:schemeClr val="tx1"/>
                </a:solidFill>
              </a:rPr>
              <a:t>Write online help</a:t>
            </a:r>
          </a:p>
        </p:txBody>
      </p:sp>
      <p:sp>
        <p:nvSpPr>
          <p:cNvPr id="101400" name="Rectangle 24"/>
          <p:cNvSpPr>
            <a:spLocks/>
          </p:cNvSpPr>
          <p:nvPr/>
        </p:nvSpPr>
        <p:spPr bwMode="auto">
          <a:xfrm>
            <a:off x="54673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Mon</a:t>
            </a:r>
          </a:p>
        </p:txBody>
      </p:sp>
      <p:sp>
        <p:nvSpPr>
          <p:cNvPr id="81944" name="Rectangle 25"/>
          <p:cNvSpPr>
            <a:spLocks/>
          </p:cNvSpPr>
          <p:nvPr/>
        </p:nvSpPr>
        <p:spPr bwMode="auto">
          <a:xfrm>
            <a:off x="5467350" y="65151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1945" name="Rectangle 26"/>
          <p:cNvSpPr>
            <a:spLocks/>
          </p:cNvSpPr>
          <p:nvPr/>
        </p:nvSpPr>
        <p:spPr bwMode="auto">
          <a:xfrm>
            <a:off x="5467350" y="109728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1946" name="Rectangle 27"/>
          <p:cNvSpPr>
            <a:spLocks/>
          </p:cNvSpPr>
          <p:nvPr/>
        </p:nvSpPr>
        <p:spPr bwMode="auto">
          <a:xfrm>
            <a:off x="5467350" y="154305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1947" name="Rectangle 28"/>
          <p:cNvSpPr>
            <a:spLocks/>
          </p:cNvSpPr>
          <p:nvPr/>
        </p:nvSpPr>
        <p:spPr bwMode="auto">
          <a:xfrm>
            <a:off x="5467350" y="198882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1405" name="Rectangle 29"/>
          <p:cNvSpPr>
            <a:spLocks/>
          </p:cNvSpPr>
          <p:nvPr/>
        </p:nvSpPr>
        <p:spPr bwMode="auto">
          <a:xfrm>
            <a:off x="63817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Tues</a:t>
            </a:r>
          </a:p>
        </p:txBody>
      </p:sp>
      <p:sp>
        <p:nvSpPr>
          <p:cNvPr id="101406" name="Rectangle 30"/>
          <p:cNvSpPr>
            <a:spLocks/>
          </p:cNvSpPr>
          <p:nvPr/>
        </p:nvSpPr>
        <p:spPr bwMode="auto">
          <a:xfrm>
            <a:off x="72961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Wed</a:t>
            </a:r>
          </a:p>
        </p:txBody>
      </p:sp>
      <p:sp>
        <p:nvSpPr>
          <p:cNvPr id="101407" name="Rectangle 31"/>
          <p:cNvSpPr>
            <a:spLocks/>
          </p:cNvSpPr>
          <p:nvPr/>
        </p:nvSpPr>
        <p:spPr bwMode="auto">
          <a:xfrm>
            <a:off x="82105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Thur</a:t>
            </a:r>
          </a:p>
        </p:txBody>
      </p:sp>
      <p:sp>
        <p:nvSpPr>
          <p:cNvPr id="101408" name="Rectangle 32"/>
          <p:cNvSpPr>
            <a:spLocks/>
          </p:cNvSpPr>
          <p:nvPr/>
        </p:nvSpPr>
        <p:spPr bwMode="auto">
          <a:xfrm>
            <a:off x="91249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Fri</a:t>
            </a:r>
          </a:p>
        </p:txBody>
      </p:sp>
      <p:sp>
        <p:nvSpPr>
          <p:cNvPr id="81952" name="Line 33"/>
          <p:cNvSpPr>
            <a:spLocks noChangeShapeType="1"/>
          </p:cNvSpPr>
          <p:nvPr/>
        </p:nvSpPr>
        <p:spPr bwMode="auto">
          <a:xfrm>
            <a:off x="3832860" y="331470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4260057" y="3543300"/>
            <a:ext cx="1042988" cy="707232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1" name="Oval 35"/>
          <p:cNvSpPr>
            <a:spLocks/>
          </p:cNvSpPr>
          <p:nvPr/>
        </p:nvSpPr>
        <p:spPr bwMode="auto">
          <a:xfrm>
            <a:off x="4095750" y="339471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7" name="Line 41"/>
          <p:cNvSpPr>
            <a:spLocks noChangeShapeType="1"/>
          </p:cNvSpPr>
          <p:nvPr/>
        </p:nvSpPr>
        <p:spPr bwMode="auto">
          <a:xfrm rot="10800000" flipH="1">
            <a:off x="5311617" y="4124802"/>
            <a:ext cx="1101566" cy="134303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8" name="Oval 42"/>
          <p:cNvSpPr>
            <a:spLocks/>
          </p:cNvSpPr>
          <p:nvPr/>
        </p:nvSpPr>
        <p:spPr bwMode="auto">
          <a:xfrm>
            <a:off x="5170170" y="4114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6396038" y="4141947"/>
            <a:ext cx="1120140" cy="790098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20" name="Oval 44"/>
          <p:cNvSpPr>
            <a:spLocks/>
          </p:cNvSpPr>
          <p:nvPr/>
        </p:nvSpPr>
        <p:spPr bwMode="auto">
          <a:xfrm>
            <a:off x="6267450" y="40005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>
            <a:off x="7490460" y="4914900"/>
            <a:ext cx="1100138" cy="485775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22" name="Oval 46"/>
          <p:cNvSpPr>
            <a:spLocks/>
          </p:cNvSpPr>
          <p:nvPr/>
        </p:nvSpPr>
        <p:spPr bwMode="auto">
          <a:xfrm>
            <a:off x="8439150" y="5257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23" name="Oval 47"/>
          <p:cNvSpPr>
            <a:spLocks/>
          </p:cNvSpPr>
          <p:nvPr/>
        </p:nvSpPr>
        <p:spPr bwMode="auto">
          <a:xfrm>
            <a:off x="7353300" y="477774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grpSp>
        <p:nvGrpSpPr>
          <p:cNvPr id="81967" name="Group 48"/>
          <p:cNvGrpSpPr>
            <a:grpSpLocks/>
          </p:cNvGrpSpPr>
          <p:nvPr/>
        </p:nvGrpSpPr>
        <p:grpSpPr bwMode="auto">
          <a:xfrm>
            <a:off x="7296150" y="651510"/>
            <a:ext cx="914400" cy="1783080"/>
            <a:chOff x="0" y="0"/>
            <a:chExt cx="640" cy="1248"/>
          </a:xfrm>
        </p:grpSpPr>
        <p:sp>
          <p:nvSpPr>
            <p:cNvPr id="82004" name="Rectangle 4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5" name="Rectangle 5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6" name="Rectangle 5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7" name="Rectangle 5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81968" name="Group 53"/>
          <p:cNvGrpSpPr>
            <a:grpSpLocks/>
          </p:cNvGrpSpPr>
          <p:nvPr/>
        </p:nvGrpSpPr>
        <p:grpSpPr bwMode="auto">
          <a:xfrm>
            <a:off x="6381750" y="651510"/>
            <a:ext cx="914400" cy="1783080"/>
            <a:chOff x="0" y="0"/>
            <a:chExt cx="640" cy="1248"/>
          </a:xfrm>
        </p:grpSpPr>
        <p:sp>
          <p:nvSpPr>
            <p:cNvPr id="82000" name="Rectangle 5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1" name="Rectangle 5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2" name="Rectangle 5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3" name="Rectangle 5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81969" name="Group 58"/>
          <p:cNvGrpSpPr>
            <a:grpSpLocks/>
          </p:cNvGrpSpPr>
          <p:nvPr/>
        </p:nvGrpSpPr>
        <p:grpSpPr bwMode="auto">
          <a:xfrm>
            <a:off x="9124950" y="651510"/>
            <a:ext cx="914400" cy="1783080"/>
            <a:chOff x="0" y="0"/>
            <a:chExt cx="640" cy="1248"/>
          </a:xfrm>
        </p:grpSpPr>
        <p:sp>
          <p:nvSpPr>
            <p:cNvPr id="81996" name="Rectangle 5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7" name="Rectangle 6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8" name="Rectangle 6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9" name="Rectangle 6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81970" name="Group 63"/>
          <p:cNvGrpSpPr>
            <a:grpSpLocks/>
          </p:cNvGrpSpPr>
          <p:nvPr/>
        </p:nvGrpSpPr>
        <p:grpSpPr bwMode="auto">
          <a:xfrm>
            <a:off x="8210550" y="651510"/>
            <a:ext cx="914400" cy="1783080"/>
            <a:chOff x="0" y="0"/>
            <a:chExt cx="640" cy="1248"/>
          </a:xfrm>
        </p:grpSpPr>
        <p:sp>
          <p:nvSpPr>
            <p:cNvPr id="81992" name="Rectangle 6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3" name="Rectangle 6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4" name="Rectangle 6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5" name="Rectangle 6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101444" name="Group 68"/>
          <p:cNvGrpSpPr>
            <a:grpSpLocks/>
          </p:cNvGrpSpPr>
          <p:nvPr/>
        </p:nvGrpSpPr>
        <p:grpSpPr bwMode="auto">
          <a:xfrm>
            <a:off x="6381750" y="651510"/>
            <a:ext cx="914400" cy="1783080"/>
            <a:chOff x="0" y="0"/>
            <a:chExt cx="640" cy="1248"/>
          </a:xfrm>
        </p:grpSpPr>
        <p:sp>
          <p:nvSpPr>
            <p:cNvPr id="81988" name="Rectangle 6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89" name="Rectangle 7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990" name="Rectangle 7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1991" name="Rectangle 7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101449" name="Group 73"/>
          <p:cNvGrpSpPr>
            <a:grpSpLocks/>
          </p:cNvGrpSpPr>
          <p:nvPr/>
        </p:nvGrpSpPr>
        <p:grpSpPr bwMode="auto">
          <a:xfrm>
            <a:off x="8210550" y="651510"/>
            <a:ext cx="914400" cy="1783080"/>
            <a:chOff x="0" y="0"/>
            <a:chExt cx="640" cy="1248"/>
          </a:xfrm>
        </p:grpSpPr>
        <p:sp>
          <p:nvSpPr>
            <p:cNvPr id="81984" name="Rectangle 7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85" name="Rectangle 7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86" name="Rectangle 7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987" name="Rectangle 7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101454" name="Group 78"/>
          <p:cNvGrpSpPr>
            <a:grpSpLocks/>
          </p:cNvGrpSpPr>
          <p:nvPr/>
        </p:nvGrpSpPr>
        <p:grpSpPr bwMode="auto">
          <a:xfrm>
            <a:off x="7296150" y="651510"/>
            <a:ext cx="914400" cy="1783080"/>
            <a:chOff x="0" y="0"/>
            <a:chExt cx="640" cy="1248"/>
          </a:xfrm>
        </p:grpSpPr>
        <p:sp>
          <p:nvSpPr>
            <p:cNvPr id="81980" name="Rectangle 7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981" name="Rectangle 8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982" name="Rectangle 8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1983" name="Rectangle 8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101459" name="Group 83"/>
          <p:cNvGrpSpPr>
            <a:grpSpLocks/>
          </p:cNvGrpSpPr>
          <p:nvPr/>
        </p:nvGrpSpPr>
        <p:grpSpPr bwMode="auto">
          <a:xfrm>
            <a:off x="9124950" y="651510"/>
            <a:ext cx="914400" cy="1783080"/>
            <a:chOff x="0" y="0"/>
            <a:chExt cx="640" cy="1248"/>
          </a:xfrm>
        </p:grpSpPr>
        <p:sp>
          <p:nvSpPr>
            <p:cNvPr id="81976" name="Rectangle 8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77" name="Rectangle 8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78" name="Rectangle 8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979" name="Rectangle 8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sp>
        <p:nvSpPr>
          <p:cNvPr id="81975" name="Rectangle 88"/>
          <p:cNvSpPr>
            <a:spLocks/>
          </p:cNvSpPr>
          <p:nvPr/>
        </p:nvSpPr>
        <p:spPr bwMode="auto">
          <a:xfrm>
            <a:off x="3295650" y="312610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281404227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1" grpId="0" animBg="1"/>
      <p:bldP spid="101418" grpId="0" animBg="1"/>
      <p:bldP spid="101420" grpId="0" animBg="1"/>
      <p:bldP spid="101422" grpId="0" animBg="1"/>
      <p:bldP spid="1014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Scrum has been used by: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2176041" y="1886673"/>
            <a:ext cx="3240911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Microsoft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Yahoo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Google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Electronic Arts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High Moon Studios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Lockheed Martin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Philips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Siemens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Nokia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Capital One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BBC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Intuit</a:t>
            </a:r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6010981" y="1886673"/>
            <a:ext cx="3382657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Intuit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Nielsen Media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First American Real Estate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BMC Software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 err="1">
                <a:solidFill>
                  <a:schemeClr val="tx1"/>
                </a:solidFill>
              </a:rPr>
              <a:t>Ipswitch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John Deere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Lexis Nexis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Sabre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Salesforce.com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Time Warner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Turner Broadcasting</a:t>
            </a:r>
          </a:p>
          <a:p>
            <a:pPr algn="l" eaLnBrk="1" hangingPunct="1">
              <a:buSzPct val="100000"/>
              <a:buFont typeface="Gill Sans" pitchFamily="1" charset="0"/>
              <a:buChar char="•"/>
            </a:pPr>
            <a:r>
              <a:rPr lang="en-US" altLang="en-US" sz="2400" dirty="0" err="1">
                <a:solidFill>
                  <a:schemeClr val="tx1"/>
                </a:solidFill>
              </a:rPr>
              <a:t>Oce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849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832610" y="102870"/>
            <a:ext cx="8515350" cy="1611630"/>
          </a:xfrm>
        </p:spPr>
        <p:txBody>
          <a:bodyPr anchor="t">
            <a:normAutofit fontScale="90000"/>
          </a:bodyPr>
          <a:lstStyle/>
          <a:p>
            <a:pPr eaLnBrk="1" hangingPunct="1">
              <a:lnSpc>
                <a:spcPct val="70000"/>
              </a:lnSpc>
            </a:pPr>
            <a:br>
              <a:rPr lang="en-US" altLang="en-US" dirty="0"/>
            </a:br>
            <a:r>
              <a:rPr lang="en-US" altLang="en-US" dirty="0"/>
              <a:t>The Agile Manifesto–a statement of values</a:t>
            </a:r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1969770" y="1760220"/>
            <a:ext cx="8046720" cy="845820"/>
            <a:chOff x="0" y="0"/>
            <a:chExt cx="5632" cy="592"/>
          </a:xfrm>
        </p:grpSpPr>
        <p:sp>
          <p:nvSpPr>
            <p:cNvPr id="14339" name="Rectangle 3"/>
            <p:cNvSpPr>
              <a:spLocks/>
            </p:cNvSpPr>
            <p:nvPr/>
          </p:nvSpPr>
          <p:spPr bwMode="auto">
            <a:xfrm>
              <a:off x="3312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Process and tools</a:t>
              </a:r>
            </a:p>
          </p:txBody>
        </p:sp>
        <p:sp>
          <p:nvSpPr>
            <p:cNvPr id="14340" name="Rectangle 4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Individuals and interactions</a:t>
              </a:r>
            </a:p>
          </p:txBody>
        </p:sp>
        <p:sp>
          <p:nvSpPr>
            <p:cNvPr id="22546" name="Rectangle 5"/>
            <p:cNvSpPr>
              <a:spLocks/>
            </p:cNvSpPr>
            <p:nvPr/>
          </p:nvSpPr>
          <p:spPr bwMode="auto">
            <a:xfrm>
              <a:off x="2548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160">
                  <a:solidFill>
                    <a:schemeClr val="tx1"/>
                  </a:solidFill>
                </a:rPr>
                <a:t>over</a:t>
              </a:r>
            </a:p>
          </p:txBody>
        </p:sp>
      </p:grp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1992630" y="5017770"/>
            <a:ext cx="8023860" cy="845820"/>
            <a:chOff x="0" y="0"/>
            <a:chExt cx="5616" cy="592"/>
          </a:xfrm>
        </p:grpSpPr>
        <p:sp>
          <p:nvSpPr>
            <p:cNvPr id="14343" name="Rectangle 7"/>
            <p:cNvSpPr>
              <a:spLocks/>
            </p:cNvSpPr>
            <p:nvPr/>
          </p:nvSpPr>
          <p:spPr bwMode="auto">
            <a:xfrm>
              <a:off x="3296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Following a plan</a:t>
              </a:r>
            </a:p>
          </p:txBody>
        </p:sp>
        <p:sp>
          <p:nvSpPr>
            <p:cNvPr id="14344" name="Rectangle 8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Responding to change</a:t>
              </a:r>
            </a:p>
          </p:txBody>
        </p:sp>
        <p:sp>
          <p:nvSpPr>
            <p:cNvPr id="22543" name="Rectangle 9"/>
            <p:cNvSpPr>
              <a:spLocks/>
            </p:cNvSpPr>
            <p:nvPr/>
          </p:nvSpPr>
          <p:spPr bwMode="auto">
            <a:xfrm>
              <a:off x="2614" y="179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160">
                  <a:solidFill>
                    <a:schemeClr val="tx1"/>
                  </a:solidFill>
                </a:rPr>
                <a:t>over</a:t>
              </a:r>
            </a:p>
          </p:txBody>
        </p:sp>
      </p:grpSp>
      <p:sp>
        <p:nvSpPr>
          <p:cNvPr id="22532" name="Rectangle 10"/>
          <p:cNvSpPr>
            <a:spLocks/>
          </p:cNvSpPr>
          <p:nvPr/>
        </p:nvSpPr>
        <p:spPr bwMode="auto">
          <a:xfrm>
            <a:off x="2778443" y="5999321"/>
            <a:ext cx="408051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070" dirty="0">
                <a:solidFill>
                  <a:schemeClr val="tx1"/>
                </a:solidFill>
              </a:rPr>
              <a:t>Source: www.agilemanifesto.org</a:t>
            </a:r>
          </a:p>
        </p:txBody>
      </p:sp>
      <p:grpSp>
        <p:nvGrpSpPr>
          <p:cNvPr id="14347" name="Group 11"/>
          <p:cNvGrpSpPr>
            <a:grpSpLocks/>
          </p:cNvGrpSpPr>
          <p:nvPr/>
        </p:nvGrpSpPr>
        <p:grpSpPr bwMode="auto">
          <a:xfrm>
            <a:off x="1981200" y="2846070"/>
            <a:ext cx="8035290" cy="845820"/>
            <a:chOff x="0" y="0"/>
            <a:chExt cx="5624" cy="592"/>
          </a:xfrm>
        </p:grpSpPr>
        <p:sp>
          <p:nvSpPr>
            <p:cNvPr id="14348" name="Rectangle 12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Comprehensive documentation</a:t>
              </a:r>
            </a:p>
          </p:txBody>
        </p:sp>
        <p:sp>
          <p:nvSpPr>
            <p:cNvPr id="14349" name="Rectangle 13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Working software</a:t>
              </a:r>
            </a:p>
          </p:txBody>
        </p:sp>
        <p:sp>
          <p:nvSpPr>
            <p:cNvPr id="22540" name="Rectangle 14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160">
                  <a:solidFill>
                    <a:schemeClr val="tx1"/>
                  </a:solidFill>
                </a:rPr>
                <a:t>over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1981200" y="3931920"/>
            <a:ext cx="8035290" cy="845820"/>
            <a:chOff x="0" y="0"/>
            <a:chExt cx="5624" cy="592"/>
          </a:xfrm>
        </p:grpSpPr>
        <p:sp>
          <p:nvSpPr>
            <p:cNvPr id="14352" name="Rectangle 16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Contract negotiation</a:t>
              </a:r>
            </a:p>
          </p:txBody>
        </p:sp>
        <p:sp>
          <p:nvSpPr>
            <p:cNvPr id="14353" name="Rectangle 17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Customer collaboration</a:t>
              </a:r>
            </a:p>
          </p:txBody>
        </p:sp>
        <p:sp>
          <p:nvSpPr>
            <p:cNvPr id="22537" name="Rectangle 18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r>
                <a:rPr lang="en-US" altLang="en-US" sz="2160">
                  <a:solidFill>
                    <a:schemeClr val="tx1"/>
                  </a:solidFill>
                </a:rPr>
                <a:t>over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4659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ym typeface="Gill Sans" charset="0"/>
              </a:rPr>
              <a:t>Sprints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Scrum projects make progress in a series of </a:t>
            </a:r>
            <a:r>
              <a:rPr lang="ja-JP" altLang="en-US" sz="2800" dirty="0"/>
              <a:t>“</a:t>
            </a:r>
            <a:r>
              <a:rPr lang="en-US" altLang="ja-JP" sz="2800" dirty="0"/>
              <a:t>sprints</a:t>
            </a:r>
            <a:r>
              <a:rPr lang="ja-JP" altLang="en-US" sz="2800" dirty="0"/>
              <a:t>”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Typical duration is 2–4 weeks or a calendar month at most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A constant duration leads to a better rhythm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Product is designed, coded, and tested during the sprint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23542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832610" y="0"/>
            <a:ext cx="8515350" cy="1577340"/>
          </a:xfrm>
        </p:spPr>
        <p:txBody>
          <a:bodyPr anchor="t">
            <a:normAutofit fontScale="90000"/>
          </a:bodyPr>
          <a:lstStyle/>
          <a:p>
            <a:pPr eaLnBrk="1" hangingPunct="1">
              <a:lnSpc>
                <a:spcPct val="70000"/>
              </a:lnSpc>
              <a:defRPr/>
            </a:pPr>
            <a:br>
              <a:rPr lang="en-US" dirty="0">
                <a:sym typeface="Gill Sans" charset="0"/>
              </a:rPr>
            </a:br>
            <a:r>
              <a:rPr lang="en-US" dirty="0">
                <a:sym typeface="Gill Sans" charset="0"/>
              </a:rPr>
              <a:t>Sequential vs. overlapping development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72" y="4777740"/>
            <a:ext cx="6704933" cy="106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2895600" y="2571750"/>
            <a:ext cx="658368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2918460" y="5795010"/>
            <a:ext cx="658368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2421255" y="5926455"/>
            <a:ext cx="4537710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en-US" sz="1260" dirty="0">
                <a:solidFill>
                  <a:schemeClr val="tx1"/>
                </a:solidFill>
              </a:rPr>
              <a:t>Source: </a:t>
            </a:r>
            <a:r>
              <a:rPr lang="ja-JP" altLang="en-US" sz="1260" dirty="0">
                <a:solidFill>
                  <a:schemeClr val="tx1"/>
                </a:solidFill>
              </a:rPr>
              <a:t>“</a:t>
            </a:r>
            <a:r>
              <a:rPr lang="en-US" altLang="ja-JP" sz="1260" dirty="0">
                <a:solidFill>
                  <a:schemeClr val="tx1"/>
                </a:solidFill>
              </a:rPr>
              <a:t>The New </a:t>
            </a:r>
            <a:r>
              <a:rPr lang="en-US" altLang="ja-JP" sz="1260" dirty="0" err="1">
                <a:solidFill>
                  <a:schemeClr val="tx1"/>
                </a:solidFill>
              </a:rPr>
              <a:t>New</a:t>
            </a:r>
            <a:r>
              <a:rPr lang="en-US" altLang="ja-JP" sz="1260" dirty="0">
                <a:solidFill>
                  <a:schemeClr val="tx1"/>
                </a:solidFill>
              </a:rPr>
              <a:t> Product Development Game</a:t>
            </a:r>
            <a:r>
              <a:rPr lang="ja-JP" altLang="en-US" sz="1260" dirty="0">
                <a:solidFill>
                  <a:schemeClr val="tx1"/>
                </a:solidFill>
              </a:rPr>
              <a:t>”</a:t>
            </a:r>
            <a:r>
              <a:rPr lang="en-US" altLang="ja-JP" sz="1260" dirty="0">
                <a:solidFill>
                  <a:schemeClr val="tx1"/>
                </a:solidFill>
              </a:rPr>
              <a:t> by Takeuchi and Nonaka. </a:t>
            </a:r>
            <a:r>
              <a:rPr lang="en-US" altLang="ja-JP" sz="1260" i="1" dirty="0">
                <a:solidFill>
                  <a:schemeClr val="tx1"/>
                </a:solidFill>
              </a:rPr>
              <a:t>Harvard Business Review,</a:t>
            </a:r>
            <a:r>
              <a:rPr lang="en-US" altLang="ja-JP" sz="1260" dirty="0">
                <a:solidFill>
                  <a:schemeClr val="tx1"/>
                </a:solidFill>
              </a:rPr>
              <a:t> January 1986.</a:t>
            </a:r>
            <a:endParaRPr lang="en-US" altLang="en-US" sz="1260" dirty="0">
              <a:solidFill>
                <a:schemeClr val="tx1"/>
              </a:solidFill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2689860" y="2846070"/>
            <a:ext cx="3726180" cy="1108710"/>
          </a:xfrm>
          <a:prstGeom prst="roundRect">
            <a:avLst>
              <a:gd name="adj" fmla="val 24741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9463" name="AutoShape 7"/>
          <p:cNvSpPr>
            <a:spLocks/>
          </p:cNvSpPr>
          <p:nvPr/>
        </p:nvSpPr>
        <p:spPr bwMode="auto">
          <a:xfrm>
            <a:off x="6027420" y="3669030"/>
            <a:ext cx="3726180" cy="1108710"/>
          </a:xfrm>
          <a:prstGeom prst="roundRect">
            <a:avLst>
              <a:gd name="adj" fmla="val 24741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00531C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2804160" y="2960370"/>
            <a:ext cx="348615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rgbClr val="FFFFFF"/>
                </a:solidFill>
              </a:rPr>
              <a:t>Rather than doing all of one thing at a time...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6073140" y="3783330"/>
            <a:ext cx="362331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rgbClr val="FFFFFF"/>
                </a:solidFill>
              </a:rPr>
              <a:t>...Scrum teams do a little of everything all the time</a:t>
            </a:r>
          </a:p>
        </p:txBody>
      </p:sp>
      <p:sp>
        <p:nvSpPr>
          <p:cNvPr id="32778" name="Rectangle 10"/>
          <p:cNvSpPr>
            <a:spLocks/>
          </p:cNvSpPr>
          <p:nvPr/>
        </p:nvSpPr>
        <p:spPr bwMode="auto">
          <a:xfrm>
            <a:off x="2186940" y="1760220"/>
            <a:ext cx="1771650" cy="53721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340" dirty="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32779" name="Rectangle 11"/>
          <p:cNvSpPr>
            <a:spLocks/>
          </p:cNvSpPr>
          <p:nvPr/>
        </p:nvSpPr>
        <p:spPr bwMode="auto">
          <a:xfrm>
            <a:off x="4130040" y="1760220"/>
            <a:ext cx="1771650" cy="537210"/>
          </a:xfrm>
          <a:prstGeom prst="rect">
            <a:avLst/>
          </a:prstGeom>
          <a:solidFill>
            <a:srgbClr val="01FF0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340">
                <a:solidFill>
                  <a:srgbClr val="FFFFFF"/>
                </a:solidFill>
              </a:rPr>
              <a:t>Design</a:t>
            </a:r>
          </a:p>
        </p:txBody>
      </p:sp>
      <p:sp>
        <p:nvSpPr>
          <p:cNvPr id="32780" name="Rectangle 12"/>
          <p:cNvSpPr>
            <a:spLocks/>
          </p:cNvSpPr>
          <p:nvPr/>
        </p:nvSpPr>
        <p:spPr bwMode="auto">
          <a:xfrm>
            <a:off x="6073140" y="1760220"/>
            <a:ext cx="1771650" cy="53721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34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2781" name="Rectangle 13"/>
          <p:cNvSpPr>
            <a:spLocks/>
          </p:cNvSpPr>
          <p:nvPr/>
        </p:nvSpPr>
        <p:spPr bwMode="auto">
          <a:xfrm>
            <a:off x="8016240" y="1760220"/>
            <a:ext cx="1771650" cy="53721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en-US" sz="2340" dirty="0">
                <a:solidFill>
                  <a:srgbClr val="FFFFFF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923001317"/>
      </p:ext>
    </p:extLst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Scrum framework</a:t>
            </a:r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3884295" y="3201830"/>
            <a:ext cx="3726180" cy="2274570"/>
            <a:chOff x="0" y="0"/>
            <a:chExt cx="2608" cy="1592"/>
          </a:xfrm>
        </p:grpSpPr>
        <p:sp>
          <p:nvSpPr>
            <p:cNvPr id="22531" name="AutoShape 3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8933" name="Rectangle 4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 dirty="0">
                  <a:solidFill>
                    <a:srgbClr val="B3B3B3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 dirty="0">
                  <a:solidFill>
                    <a:srgbClr val="B3B3B3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 dirty="0">
                  <a:solidFill>
                    <a:srgbClr val="B3B3B3"/>
                  </a:solidFill>
                </a:rPr>
                <a:t>Sprint retrospective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en-US" sz="2520" dirty="0">
                  <a:solidFill>
                    <a:srgbClr val="B3B3B3"/>
                  </a:solidFill>
                </a:rPr>
                <a:t>Daily scrum meeting</a:t>
              </a:r>
            </a:p>
          </p:txBody>
        </p:sp>
        <p:sp>
          <p:nvSpPr>
            <p:cNvPr id="38934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35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8936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8937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38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39" name="Rectangle 10"/>
            <p:cNvSpPr>
              <a:spLocks/>
            </p:cNvSpPr>
            <p:nvPr/>
          </p:nvSpPr>
          <p:spPr bwMode="auto">
            <a:xfrm>
              <a:off x="104" y="8"/>
              <a:ext cx="1640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  <p:sp>
        <p:nvSpPr>
          <p:cNvPr id="22539" name="AutoShape 11"/>
          <p:cNvSpPr>
            <a:spLocks/>
          </p:cNvSpPr>
          <p:nvPr/>
        </p:nvSpPr>
        <p:spPr bwMode="auto">
          <a:xfrm>
            <a:off x="7241870" y="4396265"/>
            <a:ext cx="3714750" cy="1840230"/>
          </a:xfrm>
          <a:prstGeom prst="roundRect">
            <a:avLst>
              <a:gd name="adj" fmla="val 14903"/>
            </a:avLst>
          </a:prstGeom>
          <a:solidFill>
            <a:srgbClr val="E6E6E6"/>
          </a:solidFill>
          <a:ln w="25400">
            <a:solidFill>
              <a:srgbClr val="B3B3B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8916" name="Rectangle 12"/>
          <p:cNvSpPr>
            <a:spLocks/>
          </p:cNvSpPr>
          <p:nvPr/>
        </p:nvSpPr>
        <p:spPr bwMode="auto">
          <a:xfrm>
            <a:off x="7461885" y="5039918"/>
            <a:ext cx="339471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en-US" sz="2520" dirty="0">
                <a:solidFill>
                  <a:srgbClr val="B3B3B3"/>
                </a:solidFill>
              </a:rPr>
              <a:t>Product backlog</a:t>
            </a:r>
          </a:p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en-US" sz="2520" dirty="0">
                <a:solidFill>
                  <a:srgbClr val="B3B3B3"/>
                </a:solidFill>
              </a:rPr>
              <a:t>Sprint backlog</a:t>
            </a:r>
          </a:p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en-US" sz="2520" dirty="0">
                <a:solidFill>
                  <a:srgbClr val="B3B3B3"/>
                </a:solidFill>
              </a:rPr>
              <a:t>Burndown charts</a:t>
            </a:r>
          </a:p>
        </p:txBody>
      </p:sp>
      <p:sp>
        <p:nvSpPr>
          <p:cNvPr id="38917" name="Rectangle 13"/>
          <p:cNvSpPr>
            <a:spLocks/>
          </p:cNvSpPr>
          <p:nvPr/>
        </p:nvSpPr>
        <p:spPr bwMode="auto">
          <a:xfrm>
            <a:off x="7773352" y="4594860"/>
            <a:ext cx="1714500" cy="53721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38918" name="AutoShape 14"/>
          <p:cNvSpPr>
            <a:spLocks/>
          </p:cNvSpPr>
          <p:nvPr/>
        </p:nvSpPr>
        <p:spPr bwMode="auto">
          <a:xfrm rot="10800000">
            <a:off x="8653475" y="4685588"/>
            <a:ext cx="445770" cy="411480"/>
          </a:xfrm>
          <a:custGeom>
            <a:avLst/>
            <a:gdLst>
              <a:gd name="T0" fmla="*/ 165592411 w 21600"/>
              <a:gd name="T1" fmla="*/ 616479 h 21600"/>
              <a:gd name="T2" fmla="*/ 168792 w 21600"/>
              <a:gd name="T3" fmla="*/ 133998399 h 21600"/>
              <a:gd name="T4" fmla="*/ 0 w 21600"/>
              <a:gd name="T5" fmla="*/ 204838300 h 21600"/>
              <a:gd name="T6" fmla="*/ 260433876 w 21600"/>
              <a:gd name="T7" fmla="*/ 204838300 h 21600"/>
              <a:gd name="T8" fmla="*/ 260433876 w 21600"/>
              <a:gd name="T9" fmla="*/ 0 h 21600"/>
              <a:gd name="T10" fmla="*/ 165592411 w 21600"/>
              <a:gd name="T11" fmla="*/ 616479 h 21600"/>
              <a:gd name="T12" fmla="*/ 165592411 w 21600"/>
              <a:gd name="T13" fmla="*/ 616479 h 21600"/>
              <a:gd name="T14" fmla="*/ 165592411 w 21600"/>
              <a:gd name="T15" fmla="*/ 616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8919" name="AutoShape 15"/>
          <p:cNvSpPr>
            <a:spLocks/>
          </p:cNvSpPr>
          <p:nvPr/>
        </p:nvSpPr>
        <p:spPr bwMode="auto">
          <a:xfrm>
            <a:off x="7368609" y="4594860"/>
            <a:ext cx="445770" cy="411480"/>
          </a:xfrm>
          <a:custGeom>
            <a:avLst/>
            <a:gdLst>
              <a:gd name="T0" fmla="*/ 165592411 w 21600"/>
              <a:gd name="T1" fmla="*/ 616479 h 21600"/>
              <a:gd name="T2" fmla="*/ 168792 w 21600"/>
              <a:gd name="T3" fmla="*/ 133998399 h 21600"/>
              <a:gd name="T4" fmla="*/ 0 w 21600"/>
              <a:gd name="T5" fmla="*/ 204838300 h 21600"/>
              <a:gd name="T6" fmla="*/ 260433876 w 21600"/>
              <a:gd name="T7" fmla="*/ 204838300 h 21600"/>
              <a:gd name="T8" fmla="*/ 260433876 w 21600"/>
              <a:gd name="T9" fmla="*/ 0 h 21600"/>
              <a:gd name="T10" fmla="*/ 165592411 w 21600"/>
              <a:gd name="T11" fmla="*/ 616479 h 21600"/>
              <a:gd name="T12" fmla="*/ 165592411 w 21600"/>
              <a:gd name="T13" fmla="*/ 616479 h 21600"/>
              <a:gd name="T14" fmla="*/ 165592411 w 21600"/>
              <a:gd name="T15" fmla="*/ 616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8920" name="Rectangle 16"/>
          <p:cNvSpPr>
            <a:spLocks/>
          </p:cNvSpPr>
          <p:nvPr/>
        </p:nvSpPr>
        <p:spPr bwMode="auto">
          <a:xfrm>
            <a:off x="7388499" y="489204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38921" name="Rectangle 17"/>
          <p:cNvSpPr>
            <a:spLocks/>
          </p:cNvSpPr>
          <p:nvPr/>
        </p:nvSpPr>
        <p:spPr bwMode="auto">
          <a:xfrm>
            <a:off x="8050530" y="459486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38922" name="Rectangle 18"/>
          <p:cNvSpPr>
            <a:spLocks/>
          </p:cNvSpPr>
          <p:nvPr/>
        </p:nvSpPr>
        <p:spPr bwMode="auto">
          <a:xfrm>
            <a:off x="7702715" y="4560570"/>
            <a:ext cx="190881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en-US" sz="2880" dirty="0">
                <a:solidFill>
                  <a:srgbClr val="FFFFFF"/>
                </a:solidFill>
              </a:rPr>
              <a:t>Artifacts</a:t>
            </a:r>
          </a:p>
        </p:txBody>
      </p:sp>
      <p:grpSp>
        <p:nvGrpSpPr>
          <p:cNvPr id="38923" name="Group 19"/>
          <p:cNvGrpSpPr>
            <a:grpSpLocks/>
          </p:cNvGrpSpPr>
          <p:nvPr/>
        </p:nvGrpSpPr>
        <p:grpSpPr bwMode="auto">
          <a:xfrm>
            <a:off x="1301115" y="1898810"/>
            <a:ext cx="3714750" cy="1840230"/>
            <a:chOff x="-396" y="767"/>
            <a:chExt cx="2600" cy="1288"/>
          </a:xfrm>
        </p:grpSpPr>
        <p:sp>
          <p:nvSpPr>
            <p:cNvPr id="22548" name="AutoShape 20"/>
            <p:cNvSpPr>
              <a:spLocks/>
            </p:cNvSpPr>
            <p:nvPr/>
          </p:nvSpPr>
          <p:spPr bwMode="auto">
            <a:xfrm>
              <a:off x="-396" y="767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8925" name="Rectangle 21"/>
            <p:cNvSpPr>
              <a:spLocks/>
            </p:cNvSpPr>
            <p:nvPr/>
          </p:nvSpPr>
          <p:spPr bwMode="auto">
            <a:xfrm>
              <a:off x="-8" y="1223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 dirty="0">
                  <a:solidFill>
                    <a:srgbClr val="FFFFFF"/>
                  </a:solidFill>
                </a:rPr>
                <a:t>Product owner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 dirty="0" err="1">
                  <a:solidFill>
                    <a:srgbClr val="FFFFFF"/>
                  </a:solidFill>
                </a:rPr>
                <a:t>ScrumMaster</a:t>
              </a:r>
              <a:endParaRPr lang="en-US" altLang="en-US" sz="2520" dirty="0">
                <a:solidFill>
                  <a:srgbClr val="FFFFFF"/>
                </a:solidFill>
              </a:endParaRP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en-US" sz="2520" dirty="0">
                  <a:solidFill>
                    <a:srgbClr val="FFFFFF"/>
                  </a:solidFill>
                </a:rPr>
                <a:t>Team</a:t>
              </a:r>
            </a:p>
          </p:txBody>
        </p:sp>
        <p:sp>
          <p:nvSpPr>
            <p:cNvPr id="38926" name="Rectangle 22"/>
            <p:cNvSpPr>
              <a:spLocks/>
            </p:cNvSpPr>
            <p:nvPr/>
          </p:nvSpPr>
          <p:spPr bwMode="auto">
            <a:xfrm>
              <a:off x="-84" y="787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27" name="AutoShape 23"/>
            <p:cNvSpPr>
              <a:spLocks/>
            </p:cNvSpPr>
            <p:nvPr/>
          </p:nvSpPr>
          <p:spPr bwMode="auto">
            <a:xfrm rot="10800000">
              <a:off x="1042" y="865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8928" name="AutoShape 24"/>
            <p:cNvSpPr>
              <a:spLocks/>
            </p:cNvSpPr>
            <p:nvPr/>
          </p:nvSpPr>
          <p:spPr bwMode="auto">
            <a:xfrm>
              <a:off x="-388" y="787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8929" name="Rectangle 25"/>
            <p:cNvSpPr>
              <a:spLocks/>
            </p:cNvSpPr>
            <p:nvPr/>
          </p:nvSpPr>
          <p:spPr bwMode="auto">
            <a:xfrm>
              <a:off x="-396" y="993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30" name="Rectangle 26"/>
            <p:cNvSpPr>
              <a:spLocks/>
            </p:cNvSpPr>
            <p:nvPr/>
          </p:nvSpPr>
          <p:spPr bwMode="auto">
            <a:xfrm>
              <a:off x="964" y="787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31" name="Rectangle 27"/>
            <p:cNvSpPr>
              <a:spLocks/>
            </p:cNvSpPr>
            <p:nvPr/>
          </p:nvSpPr>
          <p:spPr bwMode="auto">
            <a:xfrm>
              <a:off x="-204" y="819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en-US" sz="2880" dirty="0">
                  <a:solidFill>
                    <a:srgbClr val="FFFFFF"/>
                  </a:solidFill>
                </a:rPr>
                <a:t>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60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ym typeface="Gill Sans" charset="0"/>
              </a:rPr>
              <a:t>Product owner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31520"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/>
              <a:t>Define the features of the product</a:t>
            </a:r>
          </a:p>
          <a:p>
            <a:pPr marL="731520"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/>
              <a:t>Decide on release date and content</a:t>
            </a:r>
          </a:p>
          <a:p>
            <a:pPr marL="731520"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/>
              <a:t>Be responsible for the profitability of the product (ROI)</a:t>
            </a:r>
          </a:p>
          <a:p>
            <a:pPr marL="731520"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/>
              <a:t>Prioritize features according to market value </a:t>
            </a:r>
          </a:p>
          <a:p>
            <a:pPr marL="731520"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/>
              <a:t>Adjust features and priority every iteration, as needed  </a:t>
            </a:r>
          </a:p>
          <a:p>
            <a:pPr marL="731520"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/>
              <a:t>Accept or reject work results</a:t>
            </a:r>
          </a:p>
          <a:p>
            <a:endParaRPr lang="en-US" alt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90024"/>
            <a:ext cx="2194560" cy="169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725022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The ScrumMaster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94410" indent="-457200"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ym typeface="Gill Sans" charset="0"/>
              </a:rPr>
              <a:t>Represents management to the project</a:t>
            </a:r>
          </a:p>
          <a:p>
            <a:pPr marL="994410" indent="-457200">
              <a:spcBef>
                <a:spcPts val="990"/>
              </a:spcBef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ym typeface="Gill Sans" charset="0"/>
              </a:rPr>
              <a:t>Responsible for enacting Scrum values and practices</a:t>
            </a:r>
          </a:p>
          <a:p>
            <a:pPr marL="994410" indent="-457200">
              <a:spcBef>
                <a:spcPts val="990"/>
              </a:spcBef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ym typeface="Gill Sans" charset="0"/>
              </a:rPr>
              <a:t>Removes impediments </a:t>
            </a:r>
          </a:p>
          <a:p>
            <a:pPr marL="994410" indent="-457200">
              <a:spcBef>
                <a:spcPts val="990"/>
              </a:spcBef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ym typeface="Gill Sans" charset="0"/>
              </a:rPr>
              <a:t>Ensure that the team is fully functional and productive</a:t>
            </a:r>
          </a:p>
          <a:p>
            <a:pPr marL="994410" indent="-457200">
              <a:spcBef>
                <a:spcPts val="990"/>
              </a:spcBef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ym typeface="Gill Sans" charset="0"/>
              </a:rPr>
              <a:t>Enable close cooperation across all roles and functions</a:t>
            </a:r>
          </a:p>
          <a:p>
            <a:pPr marL="994410" indent="-457200">
              <a:spcBef>
                <a:spcPts val="990"/>
              </a:spcBef>
              <a:buFont typeface="Wingdings" panose="05000000000000000000" pitchFamily="2" charset="2"/>
              <a:buChar char="v"/>
              <a:defRPr/>
            </a:pPr>
            <a:r>
              <a:rPr lang="en-US" sz="3200" dirty="0">
                <a:sym typeface="Gill Sans" charset="0"/>
              </a:rPr>
              <a:t>Shield the team from external interferences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030" y="337185"/>
            <a:ext cx="1645920" cy="13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6355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858</Words>
  <Application>Microsoft Office PowerPoint</Application>
  <PresentationFormat>Widescreen</PresentationFormat>
  <Paragraphs>255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PGothic</vt:lpstr>
      <vt:lpstr>ヒラギノ角ゴ Pro W3</vt:lpstr>
      <vt:lpstr>Arial</vt:lpstr>
      <vt:lpstr>Arial Rounded MT Bold</vt:lpstr>
      <vt:lpstr>Calibri</vt:lpstr>
      <vt:lpstr>Calibri Light</vt:lpstr>
      <vt:lpstr>Comic Sans MS</vt:lpstr>
      <vt:lpstr>Gill Sans</vt:lpstr>
      <vt:lpstr>Lucida Grande</vt:lpstr>
      <vt:lpstr>Wingdings</vt:lpstr>
      <vt:lpstr>Retrospect</vt:lpstr>
      <vt:lpstr>SCRUM – Agile </vt:lpstr>
      <vt:lpstr>PowerPoint Presentation</vt:lpstr>
      <vt:lpstr>Scrum has been used by:</vt:lpstr>
      <vt:lpstr> The Agile Manifesto–a statement of values</vt:lpstr>
      <vt:lpstr>Sprints</vt:lpstr>
      <vt:lpstr> Sequential vs. overlapping development</vt:lpstr>
      <vt:lpstr>Scrum framework</vt:lpstr>
      <vt:lpstr>Product owner</vt:lpstr>
      <vt:lpstr>The ScrumMaster</vt:lpstr>
      <vt:lpstr>The team</vt:lpstr>
      <vt:lpstr>The team</vt:lpstr>
      <vt:lpstr>Scrum framework</vt:lpstr>
      <vt:lpstr>PowerPoint Presentation</vt:lpstr>
      <vt:lpstr>Sprint planning</vt:lpstr>
      <vt:lpstr>The Daily Scrum aka Daily Stand-up</vt:lpstr>
      <vt:lpstr>Everyone answers 3 questions</vt:lpstr>
      <vt:lpstr>The sprint review</vt:lpstr>
      <vt:lpstr>Sprint retrospective</vt:lpstr>
      <vt:lpstr>Start / Stop / Continue</vt:lpstr>
      <vt:lpstr>Scrum framework</vt:lpstr>
      <vt:lpstr>Product backlog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– Agile</dc:title>
  <dc:creator>Steven Kelsey</dc:creator>
  <cp:lastModifiedBy>Steven Kelsey</cp:lastModifiedBy>
  <cp:revision>6</cp:revision>
  <dcterms:created xsi:type="dcterms:W3CDTF">2017-01-27T03:40:11Z</dcterms:created>
  <dcterms:modified xsi:type="dcterms:W3CDTF">2017-01-27T04:46:04Z</dcterms:modified>
</cp:coreProperties>
</file>