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sldIdLst>
    <p:sldId id="256" r:id="rId2"/>
    <p:sldId id="271" r:id="rId3"/>
    <p:sldId id="276" r:id="rId4"/>
    <p:sldId id="272" r:id="rId5"/>
    <p:sldId id="273" r:id="rId6"/>
    <p:sldId id="274" r:id="rId7"/>
    <p:sldId id="275" r:id="rId8"/>
    <p:sldId id="277" r:id="rId9"/>
    <p:sldId id="282" r:id="rId10"/>
    <p:sldId id="284" r:id="rId11"/>
    <p:sldId id="278" r:id="rId12"/>
    <p:sldId id="285" r:id="rId13"/>
    <p:sldId id="279" r:id="rId14"/>
    <p:sldId id="281" r:id="rId15"/>
    <p:sldId id="286" r:id="rId16"/>
    <p:sldId id="287" r:id="rId17"/>
    <p:sldId id="28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5278" autoAdjust="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Larry Ellison on Cloud Computing: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https://www.youtube.com/watch?v=XZ0jjdp_ZUM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0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60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6190" y="4780547"/>
            <a:ext cx="357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Internet Penetration Map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3123"/>
            <a:ext cx="12175958" cy="625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Elastic Compute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virtual machine in the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Pay only for what you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AMI (Amazon Machine Image) to load up an 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Attach EC2 instance to EBS for hard drive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Connect to Linux using SSH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Connect to Windows using RDP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32" y="2127362"/>
            <a:ext cx="4209448" cy="37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Provides </a:t>
            </a:r>
            <a:r>
              <a:rPr lang="en-US" dirty="0"/>
              <a:t>persistent block level storage volumes </a:t>
            </a:r>
            <a:r>
              <a:rPr lang="en-US" dirty="0" smtClean="0"/>
              <a:t>for EC2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Encryption for secure transfer </a:t>
            </a:r>
            <a:r>
              <a:rPr lang="en-US" dirty="0"/>
              <a:t>between EC2 </a:t>
            </a:r>
            <a:r>
              <a:rPr lang="en-US" dirty="0" smtClean="0"/>
              <a:t>and EBS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Automatically </a:t>
            </a:r>
            <a:r>
              <a:rPr lang="en-US" dirty="0"/>
              <a:t>replicated within its </a:t>
            </a:r>
            <a:r>
              <a:rPr lang="en-US" dirty="0" smtClean="0"/>
              <a:t>AZ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Protection from </a:t>
            </a:r>
            <a:r>
              <a:rPr lang="en-US" dirty="0"/>
              <a:t>component </a:t>
            </a:r>
            <a:r>
              <a:rPr lang="en-US" dirty="0" smtClean="0"/>
              <a:t>failure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High </a:t>
            </a:r>
            <a:r>
              <a:rPr lang="en-US" dirty="0"/>
              <a:t>availability and </a:t>
            </a:r>
            <a:r>
              <a:rPr lang="en-US" dirty="0" smtClean="0"/>
              <a:t>durability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Consistent </a:t>
            </a:r>
            <a:r>
              <a:rPr lang="en-US" dirty="0"/>
              <a:t>and low-latency </a:t>
            </a:r>
            <a:r>
              <a:rPr lang="en-US" dirty="0" smtClean="0"/>
              <a:t>performance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Stripe multiple volumes </a:t>
            </a:r>
            <a:r>
              <a:rPr lang="en-US" dirty="0" smtClean="0"/>
              <a:t>for higher </a:t>
            </a:r>
            <a:r>
              <a:rPr lang="en-US" dirty="0"/>
              <a:t>I/O </a:t>
            </a:r>
            <a:r>
              <a:rPr lang="en-US" dirty="0" smtClean="0"/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Backup your data by taking point-in-time snapshots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Copy </a:t>
            </a:r>
            <a:r>
              <a:rPr lang="en-US" dirty="0"/>
              <a:t>snapshots across </a:t>
            </a:r>
            <a:r>
              <a:rPr lang="en-US" dirty="0" smtClean="0"/>
              <a:t>regions enabling: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geographical expansion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center </a:t>
            </a:r>
            <a:r>
              <a:rPr lang="en-US" dirty="0" smtClean="0"/>
              <a:t>migration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disaster </a:t>
            </a:r>
            <a:r>
              <a:rPr lang="en-US" dirty="0"/>
              <a:t>recovery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Vertically scale </a:t>
            </a:r>
            <a:r>
              <a:rPr lang="en-US" dirty="0"/>
              <a:t>your usage up or down within </a:t>
            </a:r>
            <a:r>
              <a:rPr lang="en-US" dirty="0" smtClean="0"/>
              <a:t>minutes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30" y="2977064"/>
            <a:ext cx="1288120" cy="1426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20" y="2181425"/>
            <a:ext cx="2080660" cy="2222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84" y="2271931"/>
            <a:ext cx="2561138" cy="2837262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7896093" y="3410201"/>
            <a:ext cx="1178927" cy="2803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Ensure you have enough EC2 </a:t>
            </a:r>
            <a:r>
              <a:rPr lang="en-US" dirty="0"/>
              <a:t>instances </a:t>
            </a:r>
            <a:r>
              <a:rPr lang="en-US" dirty="0" smtClean="0"/>
              <a:t>to handle application 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create collections of EC2 instances, called </a:t>
            </a:r>
            <a:r>
              <a:rPr lang="en-US" i="1" dirty="0"/>
              <a:t>Auto Scaling groups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Specify scaling policies and Auto Scaling can launch or terminate instances as demand on your application increases or decreases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Specify </a:t>
            </a:r>
            <a:r>
              <a:rPr lang="en-US" dirty="0"/>
              <a:t>the minimum number of instances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Specify </a:t>
            </a:r>
            <a:r>
              <a:rPr lang="en-US" dirty="0"/>
              <a:t>the maximum number of instances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Specify </a:t>
            </a:r>
            <a:r>
              <a:rPr lang="en-US" dirty="0"/>
              <a:t>the desired </a:t>
            </a:r>
            <a:r>
              <a:rPr lang="en-US" dirty="0" smtClean="0"/>
              <a:t>capacity in each Auto </a:t>
            </a:r>
            <a:r>
              <a:rPr lang="en-US" dirty="0"/>
              <a:t>Scaling </a:t>
            </a:r>
            <a:r>
              <a:rPr lang="en-US" dirty="0" smtClean="0"/>
              <a:t>group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37" y="3342153"/>
            <a:ext cx="3712143" cy="25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Distribute incoming </a:t>
            </a:r>
            <a:r>
              <a:rPr lang="en-US" dirty="0"/>
              <a:t>application traffic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Maintain healthy EC2 instances with ELB group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Fault tolerance (instances in a single or </a:t>
            </a:r>
            <a:r>
              <a:rPr lang="en-US" dirty="0"/>
              <a:t>multiple </a:t>
            </a:r>
            <a:r>
              <a:rPr lang="en-US" dirty="0" smtClean="0"/>
              <a:t>AZs)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Amazon </a:t>
            </a:r>
            <a:r>
              <a:rPr lang="en-US" dirty="0"/>
              <a:t>Route 53 health checking and DNS failover features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Fail </a:t>
            </a:r>
            <a:r>
              <a:rPr lang="en-US" dirty="0"/>
              <a:t>away from a load balancer if there are no healthy </a:t>
            </a:r>
            <a:r>
              <a:rPr lang="en-US" dirty="0" smtClean="0"/>
              <a:t>EC2’s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 Scaling with Elastic Load Balancing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Load </a:t>
            </a:r>
            <a:r>
              <a:rPr lang="en-US" dirty="0"/>
              <a:t>balancer </a:t>
            </a:r>
            <a:r>
              <a:rPr lang="en-US" dirty="0" smtClean="0"/>
              <a:t>with Virtual Private Cloud (VPC)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Specify </a:t>
            </a:r>
            <a:r>
              <a:rPr lang="en-US" dirty="0"/>
              <a:t>whether </a:t>
            </a:r>
            <a:r>
              <a:rPr lang="en-US" dirty="0" smtClean="0"/>
              <a:t>load </a:t>
            </a:r>
            <a:r>
              <a:rPr lang="en-US" dirty="0"/>
              <a:t>balancer is </a:t>
            </a:r>
            <a:r>
              <a:rPr lang="en-US" dirty="0" smtClean="0"/>
              <a:t>Internet-facing or internal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11" y="2743201"/>
            <a:ext cx="3529569" cy="31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Relational </a:t>
            </a:r>
            <a:r>
              <a:rPr lang="en-US" dirty="0"/>
              <a:t>Database </a:t>
            </a:r>
            <a:r>
              <a:rPr lang="en-US" dirty="0" smtClean="0"/>
              <a:t>Service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 </a:t>
            </a:r>
            <a:r>
              <a:rPr lang="en-US" dirty="0"/>
              <a:t>up, operate, and scale a relational database in the </a:t>
            </a:r>
            <a:r>
              <a:rPr lang="en-US" dirty="0" smtClean="0"/>
              <a:t>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Cost-efficient </a:t>
            </a:r>
            <a:r>
              <a:rPr lang="en-US" dirty="0"/>
              <a:t>and resizable capacity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Manages </a:t>
            </a:r>
            <a:r>
              <a:rPr lang="en-US" dirty="0"/>
              <a:t>time-consuming database administration </a:t>
            </a:r>
            <a:r>
              <a:rPr lang="en-US" dirty="0" smtClean="0"/>
              <a:t>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Backup and restore with point-in-time recovery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Database performance monitoring tools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Amazon </a:t>
            </a:r>
            <a:r>
              <a:rPr lang="en-US" dirty="0"/>
              <a:t>RDS provides </a:t>
            </a:r>
            <a:r>
              <a:rPr lang="en-US" dirty="0" smtClean="0"/>
              <a:t>six </a:t>
            </a:r>
            <a:r>
              <a:rPr lang="en-US" dirty="0"/>
              <a:t>familiar database </a:t>
            </a:r>
            <a:r>
              <a:rPr lang="en-US" dirty="0" smtClean="0"/>
              <a:t>engines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151" y="1845734"/>
            <a:ext cx="1819529" cy="2238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2" y="5066857"/>
            <a:ext cx="1905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01" y="5066857"/>
            <a:ext cx="19050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90" y="5066857"/>
            <a:ext cx="1905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9" y="5066857"/>
            <a:ext cx="1905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89" y="5066857"/>
            <a:ext cx="1905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99" y="506685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 Simple Storage Service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Secure</a:t>
            </a:r>
            <a:r>
              <a:rPr lang="en-US" dirty="0"/>
              <a:t>, durable, highly-scalable object </a:t>
            </a:r>
            <a:r>
              <a:rPr lang="en-US" dirty="0" smtClean="0"/>
              <a:t>storage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SLA guarantees 99.99% availability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</a:t>
            </a:r>
            <a:r>
              <a:rPr lang="en-US" dirty="0" smtClean="0"/>
              <a:t>use </a:t>
            </a:r>
            <a:r>
              <a:rPr lang="en-US" dirty="0"/>
              <a:t>with a simple web service interface to store and retrieve </a:t>
            </a:r>
            <a:r>
              <a:rPr lang="en-US" dirty="0" smtClean="0"/>
              <a:t>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ay </a:t>
            </a:r>
            <a:r>
              <a:rPr lang="en-US" dirty="0"/>
              <a:t>only for the storage you actually </a:t>
            </a:r>
            <a:r>
              <a:rPr lang="en-US" dirty="0" smtClean="0"/>
              <a:t>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Variety </a:t>
            </a:r>
            <a:r>
              <a:rPr lang="en-US" dirty="0"/>
              <a:t>of use cases including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loud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ontent 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</a:t>
            </a:r>
            <a:r>
              <a:rPr lang="en-US" dirty="0" smtClean="0"/>
              <a:t>ackup </a:t>
            </a:r>
            <a:r>
              <a:rPr lang="en-US" dirty="0"/>
              <a:t>and </a:t>
            </a:r>
            <a:r>
              <a:rPr lang="en-US" dirty="0" smtClean="0"/>
              <a:t>archiving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dirty="0" smtClean="0"/>
              <a:t>isaster recovery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</a:t>
            </a:r>
            <a:r>
              <a:rPr lang="en-US" dirty="0" smtClean="0"/>
              <a:t>ig </a:t>
            </a:r>
            <a:r>
              <a:rPr lang="en-US" dirty="0"/>
              <a:t>data </a:t>
            </a:r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358" y="3231772"/>
            <a:ext cx="2637322" cy="26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9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Domain </a:t>
            </a:r>
            <a:r>
              <a:rPr lang="en-US" dirty="0"/>
              <a:t>Name System (DNS) web service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Route </a:t>
            </a:r>
            <a:r>
              <a:rPr lang="en-US" dirty="0"/>
              <a:t>end users to Internet applications </a:t>
            </a:r>
            <a:r>
              <a:rPr lang="en-US" dirty="0" smtClean="0"/>
              <a:t>using DNS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i.e. Translate google.com to 74.125.226.6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Configure DNS </a:t>
            </a:r>
            <a:r>
              <a:rPr lang="en-US" dirty="0"/>
              <a:t>health checks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Route </a:t>
            </a:r>
            <a:r>
              <a:rPr lang="en-US" dirty="0"/>
              <a:t>traffic to healthy endpoints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Monitor application and endpoint health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Route </a:t>
            </a:r>
            <a:r>
              <a:rPr lang="en-US" dirty="0"/>
              <a:t>53 </a:t>
            </a:r>
            <a:r>
              <a:rPr lang="en-US" dirty="0" smtClean="0"/>
              <a:t>offers </a:t>
            </a:r>
            <a:r>
              <a:rPr lang="en-US" dirty="0"/>
              <a:t>Domain Name </a:t>
            </a:r>
            <a:r>
              <a:rPr lang="en-US" dirty="0" smtClean="0"/>
              <a:t>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Route users to EC2 instances, load balancers, S3 buckets, or infrastructure outside of </a:t>
            </a:r>
            <a:r>
              <a:rPr lang="en-US" dirty="0" smtClean="0"/>
              <a:t>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Route 53 Traffic Flow can manage traffic globally through a variety of routing types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53" y="1845734"/>
            <a:ext cx="2564827" cy="25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IT Infrastructure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Cloud Computing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Infrastructure-as-a-Service (IaaS)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Platform-as-a-Service (PaaS)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Software-as-a-Service (SaaS)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Amazon Web Services (AWS)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AWS Global Infrastructure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Popular Services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IT Infrastructure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Cloud Computing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Infrastructure-as-a-Service (IaaS)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Platform-as-a-Service (PaaS)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Software-as-a-Service (SaaS)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Amazon Web Services (AWS)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AWS Global </a:t>
            </a:r>
            <a:r>
              <a:rPr lang="en-US" dirty="0" smtClean="0"/>
              <a:t>Infrastructure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Popular Services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Hardware</a:t>
            </a:r>
            <a:r>
              <a:rPr lang="en-US" dirty="0"/>
              <a:t>, software, network resources and services </a:t>
            </a:r>
            <a:r>
              <a:rPr lang="en-US" dirty="0" smtClean="0"/>
              <a:t>required </a:t>
            </a:r>
            <a:r>
              <a:rPr lang="en-US" dirty="0"/>
              <a:t>for the existence, operation and </a:t>
            </a:r>
            <a:r>
              <a:rPr lang="en-US" dirty="0" smtClean="0"/>
              <a:t>management </a:t>
            </a:r>
            <a:r>
              <a:rPr lang="en-US" dirty="0"/>
              <a:t>of an enterprise IT </a:t>
            </a:r>
            <a:r>
              <a:rPr lang="en-US" dirty="0" smtClean="0"/>
              <a:t>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Hardware: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Servers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Switches</a:t>
            </a:r>
            <a:r>
              <a:rPr lang="en-US" dirty="0"/>
              <a:t>, </a:t>
            </a:r>
            <a:r>
              <a:rPr lang="en-US" dirty="0" smtClean="0"/>
              <a:t>hubs, </a:t>
            </a:r>
            <a:r>
              <a:rPr lang="en-US" dirty="0"/>
              <a:t>and </a:t>
            </a:r>
            <a:r>
              <a:rPr lang="en-US" dirty="0" smtClean="0"/>
              <a:t>routers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ERP, CRM, Office productivity, </a:t>
            </a:r>
            <a:r>
              <a:rPr lang="en-US" dirty="0" err="1" smtClean="0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Network: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Network enablement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Internet connectivity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Firewall </a:t>
            </a:r>
            <a:r>
              <a:rPr lang="en-US" dirty="0"/>
              <a:t>and </a:t>
            </a:r>
            <a:r>
              <a:rPr lang="en-US" dirty="0" smtClean="0"/>
              <a:t>security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11" y="2237162"/>
            <a:ext cx="4065069" cy="40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Accessing IT infrastructure over the 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Infrastructure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Operating </a:t>
            </a:r>
            <a:r>
              <a:rPr lang="en-US" dirty="0" smtClean="0"/>
              <a:t>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Hard drives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Platforms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Application servers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Web servers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Software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CRM, ERP, E-mail,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Nothing stored locally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except an interface to access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53" y="2035835"/>
            <a:ext cx="4353827" cy="38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7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 (IaaS)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third-party provider hosts hardware, </a:t>
            </a:r>
            <a:r>
              <a:rPr lang="en-US" dirty="0" smtClean="0"/>
              <a:t>software, </a:t>
            </a:r>
            <a:r>
              <a:rPr lang="en-US" dirty="0"/>
              <a:t>storage and other infrastructure components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IaaS </a:t>
            </a:r>
            <a:r>
              <a:rPr lang="en-US" dirty="0"/>
              <a:t>providers </a:t>
            </a:r>
            <a:r>
              <a:rPr lang="en-US" dirty="0" smtClean="0"/>
              <a:t>handle system </a:t>
            </a:r>
            <a:r>
              <a:rPr lang="en-US" dirty="0"/>
              <a:t>maintenance, backup and resiliency </a:t>
            </a:r>
            <a:r>
              <a:rPr lang="en-US" dirty="0" smtClean="0"/>
              <a:t>planning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Highly </a:t>
            </a:r>
            <a:r>
              <a:rPr lang="en-US" dirty="0"/>
              <a:t>scalable resources that can be adjusted on-demand.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</a:t>
            </a:r>
            <a:r>
              <a:rPr lang="en-US" dirty="0" smtClean="0"/>
              <a:t>ell-suited for temporary</a:t>
            </a:r>
            <a:r>
              <a:rPr lang="en-US" dirty="0"/>
              <a:t>, </a:t>
            </a:r>
            <a:r>
              <a:rPr lang="en-US" dirty="0" smtClean="0"/>
              <a:t>experimental, and spike demands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Automation </a:t>
            </a:r>
            <a:r>
              <a:rPr lang="en-US" dirty="0"/>
              <a:t>of administrative </a:t>
            </a:r>
            <a:r>
              <a:rPr lang="en-US" dirty="0" smtClean="0"/>
              <a:t>tasks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Dynamic scaling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Desktop virtualization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IaaS </a:t>
            </a:r>
            <a:r>
              <a:rPr lang="en-US" dirty="0"/>
              <a:t>customers pay on a per-use basis, typically by </a:t>
            </a:r>
            <a:r>
              <a:rPr lang="en-US" dirty="0" smtClean="0"/>
              <a:t>hour</a:t>
            </a:r>
            <a:r>
              <a:rPr lang="en-US" dirty="0"/>
              <a:t>, </a:t>
            </a:r>
            <a:r>
              <a:rPr lang="en-US" dirty="0" smtClean="0"/>
              <a:t>week, month, or virtual </a:t>
            </a:r>
            <a:r>
              <a:rPr lang="en-US" dirty="0"/>
              <a:t>machine space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Pay-as-you-go </a:t>
            </a:r>
            <a:r>
              <a:rPr lang="en-US" dirty="0"/>
              <a:t>model eliminates </a:t>
            </a:r>
            <a:r>
              <a:rPr lang="en-US" dirty="0" smtClean="0"/>
              <a:t>upfront capital </a:t>
            </a:r>
            <a:r>
              <a:rPr lang="en-US" dirty="0"/>
              <a:t>expense of </a:t>
            </a:r>
            <a:r>
              <a:rPr lang="en-US" dirty="0" smtClean="0"/>
              <a:t>building in-house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18" y="2983832"/>
            <a:ext cx="429490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Platform-as-a-</a:t>
            </a:r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(PaaS)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Cloud </a:t>
            </a:r>
            <a:r>
              <a:rPr lang="en-US" dirty="0"/>
              <a:t>provider delivers hardware and software tools -- usually those needed for application </a:t>
            </a:r>
            <a:r>
              <a:rPr lang="en-US" dirty="0" smtClean="0"/>
              <a:t>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Provider </a:t>
            </a:r>
            <a:r>
              <a:rPr lang="en-US" dirty="0"/>
              <a:t>hosts the hardware and software on its own </a:t>
            </a:r>
            <a:r>
              <a:rPr lang="en-US" dirty="0" smtClean="0"/>
              <a:t>infrastructure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Customers can develop </a:t>
            </a:r>
            <a:r>
              <a:rPr lang="en-US" dirty="0"/>
              <a:t>or run a new </a:t>
            </a:r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off-site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Businesses use PaaS for </a:t>
            </a:r>
            <a:r>
              <a:rPr lang="en-US" dirty="0"/>
              <a:t>key </a:t>
            </a:r>
            <a:r>
              <a:rPr lang="en-US" dirty="0" smtClean="0"/>
              <a:t>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Java </a:t>
            </a:r>
            <a:r>
              <a:rPr lang="en-US" dirty="0"/>
              <a:t>development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Application hosting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PaaS includes: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Hardware</a:t>
            </a:r>
            <a:r>
              <a:rPr lang="en-US" dirty="0"/>
              <a:t>, operating systems</a:t>
            </a:r>
            <a:r>
              <a:rPr lang="en-US" dirty="0" smtClean="0"/>
              <a:t>, and </a:t>
            </a:r>
            <a:r>
              <a:rPr lang="en-US" dirty="0"/>
              <a:t>middleware </a:t>
            </a:r>
            <a:r>
              <a:rPr lang="en-US" dirty="0" smtClean="0"/>
              <a:t>(databases</a:t>
            </a:r>
            <a:r>
              <a:rPr lang="en-US" dirty="0"/>
              <a:t>, Web </a:t>
            </a:r>
            <a:r>
              <a:rPr lang="en-US" dirty="0" smtClean="0"/>
              <a:t>servers,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User </a:t>
            </a:r>
            <a:r>
              <a:rPr lang="en-US" dirty="0"/>
              <a:t>access or </a:t>
            </a:r>
            <a:r>
              <a:rPr lang="en-US" dirty="0" smtClean="0"/>
              <a:t>security and application </a:t>
            </a:r>
            <a:r>
              <a:rPr lang="en-US" dirty="0"/>
              <a:t>performance monitoring (APM)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54" y="2277979"/>
            <a:ext cx="3437257" cy="24795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72337" y="2277979"/>
            <a:ext cx="1572126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Software-as-a-Service (SaaS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Software distribution </a:t>
            </a:r>
            <a:r>
              <a:rPr lang="en-US" dirty="0"/>
              <a:t>model </a:t>
            </a:r>
            <a:r>
              <a:rPr lang="en-US" dirty="0" smtClean="0"/>
              <a:t>where applications </a:t>
            </a:r>
            <a:r>
              <a:rPr lang="en-US" dirty="0"/>
              <a:t>are hosted by a vendor or service provider and made available to customers over a network, typically the Internet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Provider </a:t>
            </a:r>
            <a:r>
              <a:rPr lang="en-US" dirty="0"/>
              <a:t>hosts commercially available </a:t>
            </a:r>
            <a:r>
              <a:rPr lang="en-US" dirty="0" smtClean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Customers access </a:t>
            </a:r>
            <a:r>
              <a:rPr lang="en-US" dirty="0"/>
              <a:t>it over the </a:t>
            </a:r>
            <a:r>
              <a:rPr lang="en-US" dirty="0" smtClean="0"/>
              <a:t>Web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Major SaaS providers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Oracle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Salesforce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Types of software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SCM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21" y="2383761"/>
            <a:ext cx="3984859" cy="34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1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 (AWS)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Broad set of computing resources hosted by Amazon: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EC2 - </a:t>
            </a:r>
            <a:r>
              <a:rPr lang="en-US" dirty="0"/>
              <a:t>Elastic Compute Cloud </a:t>
            </a:r>
            <a:r>
              <a:rPr lang="en-US" dirty="0" smtClean="0"/>
              <a:t>provides </a:t>
            </a:r>
            <a:r>
              <a:rPr lang="en-US" dirty="0"/>
              <a:t>resizable </a:t>
            </a:r>
            <a:r>
              <a:rPr lang="en-US" dirty="0" smtClean="0"/>
              <a:t>computing </a:t>
            </a:r>
            <a:r>
              <a:rPr lang="en-US" dirty="0"/>
              <a:t>capacity in the </a:t>
            </a:r>
            <a:r>
              <a:rPr lang="en-US" dirty="0" smtClean="0"/>
              <a:t>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EBS - Elastic Block Store provides </a:t>
            </a:r>
            <a:r>
              <a:rPr lang="en-US" dirty="0" smtClean="0"/>
              <a:t>SSD volumes </a:t>
            </a:r>
            <a:r>
              <a:rPr lang="en-US" dirty="0"/>
              <a:t>for use with EC2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Auto-scaling </a:t>
            </a:r>
            <a:r>
              <a:rPr lang="en-US" dirty="0"/>
              <a:t>- </a:t>
            </a:r>
            <a:r>
              <a:rPr lang="en-US" dirty="0" smtClean="0"/>
              <a:t>Scale EC2 </a:t>
            </a:r>
            <a:r>
              <a:rPr lang="en-US" dirty="0"/>
              <a:t>capacity up or down automatically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Elastic Load Balancing - Distributes </a:t>
            </a:r>
            <a:r>
              <a:rPr lang="en-US" dirty="0"/>
              <a:t>incoming </a:t>
            </a:r>
            <a:r>
              <a:rPr lang="en-US" dirty="0" smtClean="0"/>
              <a:t>traffic </a:t>
            </a:r>
            <a:r>
              <a:rPr lang="en-US" dirty="0"/>
              <a:t>across multiple </a:t>
            </a:r>
            <a:r>
              <a:rPr lang="en-US" dirty="0" smtClean="0"/>
              <a:t>EC2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RDS - </a:t>
            </a:r>
            <a:r>
              <a:rPr lang="en-US" dirty="0"/>
              <a:t>Relational Database Service </a:t>
            </a:r>
            <a:r>
              <a:rPr lang="en-US" dirty="0" smtClean="0"/>
              <a:t>can set </a:t>
            </a:r>
            <a:r>
              <a:rPr lang="en-US" dirty="0"/>
              <a:t>up, operate, and scale a relational database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S3 - Simple </a:t>
            </a:r>
            <a:r>
              <a:rPr lang="en-US" dirty="0"/>
              <a:t>Storage Service </a:t>
            </a:r>
            <a:r>
              <a:rPr lang="en-US" dirty="0" smtClean="0"/>
              <a:t>provides object storage repositories up to 5000+ TB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Route 53 - </a:t>
            </a:r>
            <a:r>
              <a:rPr lang="en-US" dirty="0"/>
              <a:t>Route 53 is a </a:t>
            </a:r>
            <a:r>
              <a:rPr lang="en-US" dirty="0" smtClean="0"/>
              <a:t>cloud </a:t>
            </a:r>
            <a:r>
              <a:rPr lang="en-US" dirty="0"/>
              <a:t>Domain Name System (DNS) web </a:t>
            </a:r>
            <a:r>
              <a:rPr lang="en-US" dirty="0" smtClean="0"/>
              <a:t>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Many more!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0" y="4488530"/>
            <a:ext cx="5143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Global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AWS </a:t>
            </a:r>
            <a:r>
              <a:rPr lang="en-US" dirty="0"/>
              <a:t>Cloud </a:t>
            </a:r>
            <a:r>
              <a:rPr lang="en-US" dirty="0" smtClean="0"/>
              <a:t>infrastructure </a:t>
            </a:r>
            <a:r>
              <a:rPr lang="en-US" dirty="0"/>
              <a:t>built around Regions and Availability Zones </a:t>
            </a:r>
            <a:r>
              <a:rPr lang="en-US" dirty="0" smtClean="0"/>
              <a:t>(AZs)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Region is a physical location </a:t>
            </a:r>
            <a:r>
              <a:rPr lang="en-US" dirty="0" smtClean="0"/>
              <a:t>with multiple AZs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AZs consist </a:t>
            </a:r>
            <a:r>
              <a:rPr lang="en-US" dirty="0"/>
              <a:t>of one or more discrete data </a:t>
            </a:r>
            <a:r>
              <a:rPr lang="en-US" dirty="0" smtClean="0"/>
              <a:t>centers </a:t>
            </a:r>
            <a:r>
              <a:rPr lang="en-US" dirty="0"/>
              <a:t>housed in separate </a:t>
            </a:r>
            <a:r>
              <a:rPr lang="en-US" dirty="0" smtClean="0"/>
              <a:t>facilities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edundant power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Networking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Connectivity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AZs offer high availability </a:t>
            </a:r>
            <a:r>
              <a:rPr lang="en-US" dirty="0"/>
              <a:t>fault </a:t>
            </a:r>
            <a:r>
              <a:rPr lang="en-US" dirty="0" smtClean="0"/>
              <a:t>tolerance </a:t>
            </a:r>
            <a:r>
              <a:rPr lang="en-US" dirty="0"/>
              <a:t>and </a:t>
            </a:r>
            <a:r>
              <a:rPr lang="en-US" dirty="0" smtClean="0"/>
              <a:t>scalability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Better than building out a </a:t>
            </a:r>
            <a:r>
              <a:rPr lang="en-US" dirty="0"/>
              <a:t>single data </a:t>
            </a:r>
            <a:r>
              <a:rPr lang="en-US" dirty="0" smtClean="0"/>
              <a:t>center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32 </a:t>
            </a:r>
            <a:r>
              <a:rPr lang="en-US" dirty="0"/>
              <a:t>Availability Zones within 12 </a:t>
            </a:r>
            <a:r>
              <a:rPr lang="en-US" dirty="0" smtClean="0"/>
              <a:t>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Strategically placed to service high Internet-usage areas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8" y="3416968"/>
            <a:ext cx="3678742" cy="24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1904</TotalTime>
  <Words>984</Words>
  <Application>Microsoft Office PowerPoint</Application>
  <PresentationFormat>Widescreen</PresentationFormat>
  <Paragraphs>178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Amazon Web Services</vt:lpstr>
      <vt:lpstr>Topics</vt:lpstr>
      <vt:lpstr>IT Infrastructure</vt:lpstr>
      <vt:lpstr>Cloud Computing</vt:lpstr>
      <vt:lpstr>Infrastructure-as-a-Service (IaaS)</vt:lpstr>
      <vt:lpstr>Platform-as-a-Service (PaaS)</vt:lpstr>
      <vt:lpstr>Software-as-a-Service (SaaS)</vt:lpstr>
      <vt:lpstr>Amazon Web Services (AWS)</vt:lpstr>
      <vt:lpstr>AWS Global Infrastructure</vt:lpstr>
      <vt:lpstr>PowerPoint Presentation</vt:lpstr>
      <vt:lpstr>EC2</vt:lpstr>
      <vt:lpstr>Elastic Block Store</vt:lpstr>
      <vt:lpstr>Auto-Scaling</vt:lpstr>
      <vt:lpstr>Elastic Load Balancing</vt:lpstr>
      <vt:lpstr>RDS</vt:lpstr>
      <vt:lpstr>S3</vt:lpstr>
      <vt:lpstr>Route 53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Owner</cp:lastModifiedBy>
  <cp:revision>234</cp:revision>
  <dcterms:created xsi:type="dcterms:W3CDTF">2015-08-15T21:36:19Z</dcterms:created>
  <dcterms:modified xsi:type="dcterms:W3CDTF">2016-03-09T01:31:00Z</dcterms:modified>
</cp:coreProperties>
</file>