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360" r:id="rId5"/>
    <p:sldId id="361" r:id="rId6"/>
    <p:sldId id="318" r:id="rId7"/>
    <p:sldId id="354" r:id="rId8"/>
    <p:sldId id="352" r:id="rId9"/>
    <p:sldId id="353" r:id="rId10"/>
    <p:sldId id="355" r:id="rId11"/>
    <p:sldId id="356" r:id="rId12"/>
    <p:sldId id="357" r:id="rId13"/>
    <p:sldId id="359" r:id="rId14"/>
    <p:sldId id="358"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426"/>
    <a:srgbClr val="FF6711"/>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7" autoAdjust="0"/>
    <p:restoredTop sz="92182" autoAdjust="0"/>
  </p:normalViewPr>
  <p:slideViewPr>
    <p:cSldViewPr snapToGrid="0">
      <p:cViewPr varScale="1">
        <p:scale>
          <a:sx n="68" d="100"/>
          <a:sy n="68" d="100"/>
        </p:scale>
        <p:origin x="7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22T19:01:08.926"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75DF5-F6E5-4225-8B8B-AAAF537997B0}" type="datetimeFigureOut">
              <a:rPr lang="es-CO" smtClean="0"/>
              <a:t>5/04/2022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F89FA-3600-4EDF-9C17-C83B447631AE}" type="slidenum">
              <a:rPr lang="es-CO" smtClean="0"/>
              <a:t>‹Nº›</a:t>
            </a:fld>
            <a:endParaRPr lang="es-CO"/>
          </a:p>
        </p:txBody>
      </p:sp>
    </p:spTree>
    <p:extLst>
      <p:ext uri="{BB962C8B-B14F-4D97-AF65-F5344CB8AC3E}">
        <p14:creationId xmlns:p14="http://schemas.microsoft.com/office/powerpoint/2010/main" val="21575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2144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CBB005D2-8871-4867-B7CB-0ED5FE01EB5E}" type="datetimeFigureOut">
              <a:rPr lang="es-CO" smtClean="0"/>
              <a:t>5/04/2022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3C963B3E-6B0F-47E0-AA3D-498368155BA8}" type="slidenum">
              <a:rPr lang="es-CO" smtClean="0"/>
              <a:t>‹Nº›</a:t>
            </a:fld>
            <a:endParaRPr lang="es-CO"/>
          </a:p>
        </p:txBody>
      </p:sp>
    </p:spTree>
    <p:extLst>
      <p:ext uri="{BB962C8B-B14F-4D97-AF65-F5344CB8AC3E}">
        <p14:creationId xmlns:p14="http://schemas.microsoft.com/office/powerpoint/2010/main" val="91457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CBB005D2-8871-4867-B7CB-0ED5FE01EB5E}" type="datetimeFigureOut">
              <a:rPr lang="es-CO" smtClean="0"/>
              <a:t>5/04/2022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3C963B3E-6B0F-47E0-AA3D-498368155BA8}" type="slidenum">
              <a:rPr lang="es-CO" smtClean="0"/>
              <a:t>‹Nº›</a:t>
            </a:fld>
            <a:endParaRPr lang="es-CO"/>
          </a:p>
        </p:txBody>
      </p:sp>
    </p:spTree>
    <p:extLst>
      <p:ext uri="{BB962C8B-B14F-4D97-AF65-F5344CB8AC3E}">
        <p14:creationId xmlns:p14="http://schemas.microsoft.com/office/powerpoint/2010/main" val="346377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46880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pic>
        <p:nvPicPr>
          <p:cNvPr id="2" name="Imagen 1" descr="Plantilla presentaciones_Mesa de trabajo 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08400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01192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73500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5284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pic>
        <p:nvPicPr>
          <p:cNvPr id="2" name="Imagen 1" descr="plantillappt_0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3043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46581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mparación">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11444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8926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69305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2212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06625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86286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3708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BB005D2-8871-4867-B7CB-0ED5FE01EB5E}" type="datetimeFigureOut">
              <a:rPr lang="es-CO" smtClean="0"/>
              <a:t>5/04/2022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3C963B3E-6B0F-47E0-AA3D-498368155BA8}" type="slidenum">
              <a:rPr lang="es-CO" smtClean="0"/>
              <a:t>‹Nº›</a:t>
            </a:fld>
            <a:endParaRPr lang="es-CO"/>
          </a:p>
        </p:txBody>
      </p:sp>
    </p:spTree>
    <p:extLst>
      <p:ext uri="{BB962C8B-B14F-4D97-AF65-F5344CB8AC3E}">
        <p14:creationId xmlns:p14="http://schemas.microsoft.com/office/powerpoint/2010/main" val="2655875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BB005D2-8871-4867-B7CB-0ED5FE01EB5E}" type="datetimeFigureOut">
              <a:rPr lang="es-CO" smtClean="0"/>
              <a:t>5/04/2022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3C963B3E-6B0F-47E0-AA3D-498368155BA8}" type="slidenum">
              <a:rPr lang="es-CO" smtClean="0"/>
              <a:t>‹Nº›</a:t>
            </a:fld>
            <a:endParaRPr lang="es-CO"/>
          </a:p>
        </p:txBody>
      </p:sp>
    </p:spTree>
    <p:extLst>
      <p:ext uri="{BB962C8B-B14F-4D97-AF65-F5344CB8AC3E}">
        <p14:creationId xmlns:p14="http://schemas.microsoft.com/office/powerpoint/2010/main" val="370033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rgbClr val="F68426"/>
          </a:fgClr>
          <a:bgClr>
            <a:schemeClr val="bg1"/>
          </a:bgClr>
        </a:patt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005D2-8871-4867-B7CB-0ED5FE01EB5E}" type="datetimeFigureOut">
              <a:rPr lang="es-CO" smtClean="0"/>
              <a:t>5/04/2022</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63B3E-6B0F-47E0-AA3D-498368155BA8}" type="slidenum">
              <a:rPr lang="es-CO" smtClean="0"/>
              <a:t>‹Nº›</a:t>
            </a:fld>
            <a:endParaRPr lang="es-CO"/>
          </a:p>
        </p:txBody>
      </p:sp>
    </p:spTree>
    <p:extLst>
      <p:ext uri="{BB962C8B-B14F-4D97-AF65-F5344CB8AC3E}">
        <p14:creationId xmlns:p14="http://schemas.microsoft.com/office/powerpoint/2010/main" val="405773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4" r:id="rId7"/>
    <p:sldLayoutId id="2147483656" r:id="rId8"/>
    <p:sldLayoutId id="2147483657" r:id="rId9"/>
    <p:sldLayoutId id="2147483658" r:id="rId10"/>
    <p:sldLayoutId id="2147483659" r:id="rId11"/>
    <p:sldLayoutId id="2147483675" r:id="rId12"/>
    <p:sldLayoutId id="2147483661" r:id="rId13"/>
    <p:sldLayoutId id="2147483662" r:id="rId14"/>
    <p:sldLayoutId id="2147483663" r:id="rId15"/>
    <p:sldLayoutId id="2147483665" r:id="rId16"/>
    <p:sldLayoutId id="2147483666" r:id="rId17"/>
    <p:sldLayoutId id="2147483674" r:id="rId18"/>
    <p:sldLayoutId id="2147483676"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 Id="rId4" Type="http://schemas.openxmlformats.org/officeDocument/2006/relationships/image" Target="../media/image1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05244" y="5159326"/>
            <a:ext cx="7793501" cy="1477328"/>
          </a:xfrm>
          <a:prstGeom prst="rect">
            <a:avLst/>
          </a:prstGeom>
          <a:noFill/>
        </p:spPr>
        <p:txBody>
          <a:bodyPr wrap="square" rtlCol="0">
            <a:spAutoFit/>
          </a:bodyPr>
          <a:lstStyle/>
          <a:p>
            <a:pPr algn="ctr"/>
            <a:r>
              <a:rPr lang="es-ES" dirty="0"/>
              <a:t>Servicio Nacional de Aprendizaje – SENA, Centro de Electricidad Electrónica y </a:t>
            </a:r>
            <a:r>
              <a:rPr lang="es-ES" dirty="0" smtClean="0"/>
              <a:t>Telecomunicaciones</a:t>
            </a:r>
            <a:endParaRPr lang="es-ES" dirty="0"/>
          </a:p>
          <a:p>
            <a:pPr algn="ctr"/>
            <a:r>
              <a:rPr lang="es-ES" dirty="0"/>
              <a:t>Análisis y Desarrollo de Sistemas de Información, Primer </a:t>
            </a:r>
            <a:r>
              <a:rPr lang="es-ES" dirty="0" smtClean="0"/>
              <a:t>Trimestre</a:t>
            </a:r>
            <a:endParaRPr lang="es-ES" dirty="0"/>
          </a:p>
          <a:p>
            <a:pPr algn="ctr"/>
            <a:r>
              <a:rPr lang="es-ES" dirty="0"/>
              <a:t>Instructor Albeiro Ramos</a:t>
            </a:r>
          </a:p>
          <a:p>
            <a:pPr algn="ctr"/>
            <a:r>
              <a:rPr lang="es-ES" dirty="0"/>
              <a:t>Bogotá, 5 de Diciembre de 2021</a:t>
            </a:r>
          </a:p>
        </p:txBody>
      </p:sp>
      <p:sp>
        <p:nvSpPr>
          <p:cNvPr id="3" name="CuadroTexto 2"/>
          <p:cNvSpPr txBox="1"/>
          <p:nvPr/>
        </p:nvSpPr>
        <p:spPr>
          <a:xfrm>
            <a:off x="2729132" y="3071633"/>
            <a:ext cx="5345723" cy="2031325"/>
          </a:xfrm>
          <a:prstGeom prst="rect">
            <a:avLst/>
          </a:prstGeom>
          <a:noFill/>
        </p:spPr>
        <p:txBody>
          <a:bodyPr wrap="square" rtlCol="0">
            <a:spAutoFit/>
          </a:bodyPr>
          <a:lstStyle/>
          <a:p>
            <a:pPr algn="ctr"/>
            <a:r>
              <a:rPr lang="es-ES" dirty="0"/>
              <a:t>OSCAR FERNANDO OYOLA</a:t>
            </a:r>
          </a:p>
          <a:p>
            <a:pPr algn="ctr"/>
            <a:r>
              <a:rPr lang="es-ES" dirty="0"/>
              <a:t>PABLO ALEJANDRO ORTEGA LARGO </a:t>
            </a:r>
          </a:p>
          <a:p>
            <a:pPr algn="ctr"/>
            <a:r>
              <a:rPr lang="es-ES" dirty="0"/>
              <a:t>JONATHAN STEVEN LEÓN NIETO </a:t>
            </a:r>
          </a:p>
          <a:p>
            <a:pPr algn="ctr"/>
            <a:r>
              <a:rPr lang="es-ES" dirty="0"/>
              <a:t>JULIÁN DAVID CUBIDES </a:t>
            </a:r>
            <a:r>
              <a:rPr lang="es-ES" dirty="0" smtClean="0"/>
              <a:t>BELTRAN</a:t>
            </a:r>
          </a:p>
          <a:p>
            <a:pPr algn="ctr"/>
            <a:endParaRPr lang="es-ES" dirty="0"/>
          </a:p>
          <a:p>
            <a:pPr algn="ctr"/>
            <a:r>
              <a:rPr lang="es-CO" dirty="0"/>
              <a:t>FICHA:2395871 G1</a:t>
            </a:r>
          </a:p>
          <a:p>
            <a:pPr algn="ctr"/>
            <a:endParaRPr lang="es-E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44" y="111483"/>
            <a:ext cx="2143125" cy="2143125"/>
          </a:xfrm>
          <a:prstGeom prst="rect">
            <a:avLst/>
          </a:prstGeom>
        </p:spPr>
      </p:pic>
      <p:sp>
        <p:nvSpPr>
          <p:cNvPr id="8" name="CuadroTexto 7"/>
          <p:cNvSpPr txBox="1"/>
          <p:nvPr/>
        </p:nvSpPr>
        <p:spPr>
          <a:xfrm>
            <a:off x="3052688" y="569685"/>
            <a:ext cx="5275385" cy="923330"/>
          </a:xfrm>
          <a:prstGeom prst="rect">
            <a:avLst/>
          </a:prstGeom>
          <a:noFill/>
        </p:spPr>
        <p:txBody>
          <a:bodyPr wrap="square" rtlCol="0">
            <a:spAutoFit/>
          </a:bodyPr>
          <a:lstStyle/>
          <a:p>
            <a:pPr algn="ctr"/>
            <a:r>
              <a:rPr lang="es-ES" sz="5400" dirty="0" smtClean="0">
                <a:solidFill>
                  <a:schemeClr val="accent2"/>
                </a:solidFill>
                <a:latin typeface="Arial" panose="020B0604020202020204" pitchFamily="34" charset="0"/>
                <a:cs typeface="Arial" panose="020B0604020202020204" pitchFamily="34" charset="0"/>
              </a:rPr>
              <a:t>Stc security sas</a:t>
            </a:r>
            <a:endParaRPr lang="es-ES" sz="54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9215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07963" y="352771"/>
            <a:ext cx="10227214" cy="6146503"/>
          </a:xfrm>
          <a:prstGeom prst="rect">
            <a:avLst/>
          </a:prstGeom>
        </p:spPr>
      </p:pic>
    </p:spTree>
    <p:extLst>
      <p:ext uri="{BB962C8B-B14F-4D97-AF65-F5344CB8AC3E}">
        <p14:creationId xmlns:p14="http://schemas.microsoft.com/office/powerpoint/2010/main" val="1378700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39151" y="124655"/>
            <a:ext cx="9771624" cy="6402754"/>
          </a:xfrm>
          <a:prstGeom prst="rect">
            <a:avLst/>
          </a:prstGeom>
        </p:spPr>
      </p:pic>
    </p:spTree>
    <p:extLst>
      <p:ext uri="{BB962C8B-B14F-4D97-AF65-F5344CB8AC3E}">
        <p14:creationId xmlns:p14="http://schemas.microsoft.com/office/powerpoint/2010/main" val="4273568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50830" y="464234"/>
            <a:ext cx="5866228" cy="1015663"/>
          </a:xfrm>
          <a:prstGeom prst="rect">
            <a:avLst/>
          </a:prstGeom>
          <a:noFill/>
        </p:spPr>
        <p:txBody>
          <a:bodyPr wrap="square" rtlCol="0">
            <a:spAutoFit/>
          </a:bodyPr>
          <a:lstStyle/>
          <a:p>
            <a:pPr algn="ctr"/>
            <a:r>
              <a:rPr lang="es-ES" sz="6000" dirty="0" smtClean="0">
                <a:solidFill>
                  <a:srgbClr val="F68426"/>
                </a:solidFill>
              </a:rPr>
              <a:t>contenido</a:t>
            </a:r>
            <a:endParaRPr lang="es-ES" sz="6000" dirty="0">
              <a:solidFill>
                <a:srgbClr val="F68426"/>
              </a:solidFill>
            </a:endParaRPr>
          </a:p>
        </p:txBody>
      </p:sp>
      <p:sp>
        <p:nvSpPr>
          <p:cNvPr id="4" name="CuadroTexto 3"/>
          <p:cNvSpPr txBox="1"/>
          <p:nvPr/>
        </p:nvSpPr>
        <p:spPr>
          <a:xfrm>
            <a:off x="196947" y="2084808"/>
            <a:ext cx="5598942" cy="4062651"/>
          </a:xfrm>
          <a:prstGeom prst="rect">
            <a:avLst/>
          </a:prstGeom>
          <a:solidFill>
            <a:schemeClr val="accent2"/>
          </a:solidFill>
        </p:spPr>
        <p:txBody>
          <a:bodyPr wrap="square" rtlCol="0">
            <a:spAutoFit/>
          </a:bodyPr>
          <a:lstStyle/>
          <a:p>
            <a:r>
              <a:rPr lang="es-ES" sz="2400" dirty="0" smtClean="0">
                <a:solidFill>
                  <a:schemeClr val="bg1"/>
                </a:solidFill>
              </a:rPr>
              <a:t>Misión, visión y descripción de stc security sas</a:t>
            </a:r>
            <a:endParaRPr lang="es-ES" sz="2400" dirty="0">
              <a:solidFill>
                <a:schemeClr val="bg1"/>
              </a:solidFill>
            </a:endParaRPr>
          </a:p>
          <a:p>
            <a:r>
              <a:rPr lang="es-ES" sz="2400" dirty="0" smtClean="0">
                <a:solidFill>
                  <a:schemeClr val="bg1"/>
                </a:solidFill>
              </a:rPr>
              <a:t>Planeación de proyecto</a:t>
            </a:r>
          </a:p>
          <a:p>
            <a:r>
              <a:rPr lang="es-ES" sz="2400" dirty="0" smtClean="0">
                <a:solidFill>
                  <a:schemeClr val="bg1"/>
                </a:solidFill>
              </a:rPr>
              <a:t>Objetivo  general</a:t>
            </a:r>
          </a:p>
          <a:p>
            <a:r>
              <a:rPr lang="es-ES" sz="2400" dirty="0" smtClean="0">
                <a:solidFill>
                  <a:schemeClr val="bg1"/>
                </a:solidFill>
              </a:rPr>
              <a:t>Objetivos específicos</a:t>
            </a:r>
          </a:p>
          <a:p>
            <a:r>
              <a:rPr lang="es-ES" sz="2400" dirty="0" smtClean="0">
                <a:solidFill>
                  <a:schemeClr val="bg1"/>
                </a:solidFill>
              </a:rPr>
              <a:t>Alcance de proyecto</a:t>
            </a:r>
          </a:p>
          <a:p>
            <a:r>
              <a:rPr lang="es-ES" sz="2400" dirty="0" smtClean="0">
                <a:solidFill>
                  <a:schemeClr val="bg1"/>
                </a:solidFill>
              </a:rPr>
              <a:t>Justificación de proyecto</a:t>
            </a:r>
          </a:p>
          <a:p>
            <a:r>
              <a:rPr lang="es-ES" sz="2400" dirty="0" smtClean="0">
                <a:solidFill>
                  <a:schemeClr val="bg1"/>
                </a:solidFill>
              </a:rPr>
              <a:t>Casos de usos</a:t>
            </a:r>
          </a:p>
          <a:p>
            <a:r>
              <a:rPr lang="es-ES" sz="2400" dirty="0" smtClean="0">
                <a:solidFill>
                  <a:schemeClr val="bg1"/>
                </a:solidFill>
              </a:rPr>
              <a:t>Diagrama de flujo</a:t>
            </a:r>
          </a:p>
          <a:p>
            <a:r>
              <a:rPr lang="es-ES" sz="2400" dirty="0" smtClean="0">
                <a:solidFill>
                  <a:schemeClr val="bg1"/>
                </a:solidFill>
              </a:rPr>
              <a:t>Diagrama entidad relación</a:t>
            </a:r>
          </a:p>
          <a:p>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8600" y="2338027"/>
            <a:ext cx="2876916" cy="2680487"/>
          </a:xfrm>
          <a:prstGeom prst="rect">
            <a:avLst/>
          </a:prstGeom>
        </p:spPr>
      </p:pic>
    </p:spTree>
    <p:extLst>
      <p:ext uri="{BB962C8B-B14F-4D97-AF65-F5344CB8AC3E}">
        <p14:creationId xmlns:p14="http://schemas.microsoft.com/office/powerpoint/2010/main" val="2690930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44765" y="743597"/>
            <a:ext cx="8136989" cy="553998"/>
          </a:xfrm>
          <a:prstGeom prst="rect">
            <a:avLst/>
          </a:prstGeom>
        </p:spPr>
        <p:txBody>
          <a:bodyPr wrap="square">
            <a:spAutoFit/>
          </a:bodyPr>
          <a:lstStyle/>
          <a:p>
            <a:pPr algn="ctr"/>
            <a:r>
              <a:rPr lang="es-CO" sz="3000" b="1" dirty="0" smtClean="0">
                <a:solidFill>
                  <a:srgbClr val="ED7D31"/>
                </a:solidFill>
              </a:rPr>
              <a:t>STC SECURITY S.A.S</a:t>
            </a:r>
            <a:endParaRPr lang="es-CO" sz="3000" b="1" dirty="0">
              <a:solidFill>
                <a:srgbClr val="ED7D31"/>
              </a:solidFill>
            </a:endParaRPr>
          </a:p>
        </p:txBody>
      </p:sp>
      <p:cxnSp>
        <p:nvCxnSpPr>
          <p:cNvPr id="3" name="Conector recto 2"/>
          <p:cNvCxnSpPr/>
          <p:nvPr/>
        </p:nvCxnSpPr>
        <p:spPr>
          <a:xfrm>
            <a:off x="3771397" y="2875537"/>
            <a:ext cx="0" cy="2539050"/>
          </a:xfrm>
          <a:prstGeom prst="line">
            <a:avLst/>
          </a:prstGeom>
          <a:ln w="19050">
            <a:solidFill>
              <a:srgbClr val="FF6711"/>
            </a:solidFill>
          </a:ln>
        </p:spPr>
        <p:style>
          <a:lnRef idx="2">
            <a:schemeClr val="accent1"/>
          </a:lnRef>
          <a:fillRef idx="0">
            <a:schemeClr val="accent1"/>
          </a:fillRef>
          <a:effectRef idx="1">
            <a:schemeClr val="accent1"/>
          </a:effectRef>
          <a:fontRef idx="minor">
            <a:schemeClr val="tx1"/>
          </a:fontRef>
        </p:style>
      </p:cxnSp>
      <p:cxnSp>
        <p:nvCxnSpPr>
          <p:cNvPr id="4" name="Conector recto 3"/>
          <p:cNvCxnSpPr/>
          <p:nvPr/>
        </p:nvCxnSpPr>
        <p:spPr>
          <a:xfrm flipH="1">
            <a:off x="7942025" y="2875537"/>
            <a:ext cx="12008" cy="2669218"/>
          </a:xfrm>
          <a:prstGeom prst="line">
            <a:avLst/>
          </a:prstGeom>
          <a:ln w="19050">
            <a:solidFill>
              <a:srgbClr val="FF6711"/>
            </a:solidFill>
          </a:ln>
        </p:spPr>
        <p:style>
          <a:lnRef idx="2">
            <a:schemeClr val="accent1"/>
          </a:lnRef>
          <a:fillRef idx="0">
            <a:schemeClr val="accent1"/>
          </a:fillRef>
          <a:effectRef idx="1">
            <a:schemeClr val="accent1"/>
          </a:effectRef>
          <a:fontRef idx="minor">
            <a:schemeClr val="tx1"/>
          </a:fontRef>
        </p:style>
      </p:cxnSp>
      <p:sp>
        <p:nvSpPr>
          <p:cNvPr id="5" name="CuadroTexto 4"/>
          <p:cNvSpPr txBox="1"/>
          <p:nvPr/>
        </p:nvSpPr>
        <p:spPr>
          <a:xfrm>
            <a:off x="152310" y="3187142"/>
            <a:ext cx="3493472" cy="2554545"/>
          </a:xfrm>
          <a:prstGeom prst="rect">
            <a:avLst/>
          </a:prstGeom>
          <a:noFill/>
        </p:spPr>
        <p:txBody>
          <a:bodyPr wrap="square" rtlCol="0">
            <a:spAutoFit/>
          </a:bodyPr>
          <a:lstStyle/>
          <a:p>
            <a:pPr algn="ctr"/>
            <a:r>
              <a:rPr lang="es-ES" sz="1600" b="1" dirty="0"/>
              <a:t>Compañía legalmente constituida que cumple con todas las disposiciones vigentes impartida en seguridad electrónica, fundada en el año 2014 desde su inicio se estructuro en la innovación, calidad, seguridad electrónica, la mejor atención a nuestros clientes, responsabilidad social por mejorar y brindar tranquilidad a las personas</a:t>
            </a:r>
            <a:endParaRPr lang="es-ES" sz="1600" b="1" dirty="0">
              <a:solidFill>
                <a:schemeClr val="bg1">
                  <a:lumMod val="50000"/>
                </a:schemeClr>
              </a:solidFill>
              <a:cs typeface="Arial" panose="020B0604020202020204" pitchFamily="34" charset="0"/>
            </a:endParaRPr>
          </a:p>
        </p:txBody>
      </p:sp>
      <p:sp>
        <p:nvSpPr>
          <p:cNvPr id="6" name="CuadroTexto 5"/>
          <p:cNvSpPr txBox="1"/>
          <p:nvPr/>
        </p:nvSpPr>
        <p:spPr>
          <a:xfrm>
            <a:off x="4079322" y="3288290"/>
            <a:ext cx="3467871" cy="3416320"/>
          </a:xfrm>
          <a:prstGeom prst="rect">
            <a:avLst/>
          </a:prstGeom>
          <a:noFill/>
        </p:spPr>
        <p:txBody>
          <a:bodyPr wrap="square" rtlCol="0">
            <a:spAutoFit/>
          </a:bodyPr>
          <a:lstStyle/>
          <a:p>
            <a:r>
              <a:rPr lang="es-CO" sz="1600" b="1" dirty="0"/>
              <a:t>SERVICIO TECNICO DE COLOMBIA S.A S Sera una compañía líder en seguridad electrónica, servicio de portería que brinda asesoría y soporte a nuestros clientes mediante la implementación de tecnología, por eso disfrutamos de los retos diarios para ofrecerle a nuestros clientes el mejor producto del mercado para que de la mano de ellos lleguemos a ser una empresa reconocida a nivel nacional.</a:t>
            </a:r>
            <a:endParaRPr lang="es-ES" sz="1600" dirty="0"/>
          </a:p>
          <a:p>
            <a:r>
              <a:rPr lang="es-CO" sz="2000" b="1" dirty="0"/>
              <a:t> </a:t>
            </a:r>
            <a:endParaRPr lang="es-ES" sz="2000" dirty="0"/>
          </a:p>
          <a:p>
            <a:r>
              <a:rPr lang="es-CO" sz="2000" b="1" dirty="0"/>
              <a:t> </a:t>
            </a:r>
            <a:endParaRPr lang="es-ES" sz="2000" dirty="0"/>
          </a:p>
        </p:txBody>
      </p:sp>
      <p:sp>
        <p:nvSpPr>
          <p:cNvPr id="7" name="CuadroTexto 6"/>
          <p:cNvSpPr txBox="1"/>
          <p:nvPr/>
        </p:nvSpPr>
        <p:spPr>
          <a:xfrm>
            <a:off x="8012761" y="3352484"/>
            <a:ext cx="3574896" cy="2062103"/>
          </a:xfrm>
          <a:prstGeom prst="rect">
            <a:avLst/>
          </a:prstGeom>
          <a:noFill/>
        </p:spPr>
        <p:txBody>
          <a:bodyPr wrap="square" rtlCol="0">
            <a:spAutoFit/>
          </a:bodyPr>
          <a:lstStyle/>
          <a:p>
            <a:pPr algn="ctr"/>
            <a:r>
              <a:rPr lang="es-CO" sz="1600" b="1" dirty="0"/>
              <a:t> Satisfacer eficiente y eficaz en todas las necesidades de nuestros clientes, en el área de seguridad electrónica para ello contamos con personal altamente capacitado en todas las áreas y la herramienta que sea necesaria para dar mejores resultados a los servicios ofrecidos.</a:t>
            </a:r>
            <a:endParaRPr lang="es-ES" sz="1600" b="1" u="sng" dirty="0">
              <a:solidFill>
                <a:schemeClr val="bg1">
                  <a:lumMod val="50000"/>
                </a:schemeClr>
              </a:solidFill>
              <a:cs typeface="Arial" panose="020B0604020202020204" pitchFamily="34" charset="0"/>
            </a:endParaRPr>
          </a:p>
        </p:txBody>
      </p:sp>
      <p:pic>
        <p:nvPicPr>
          <p:cNvPr id="9" name="Picture 16" descr="https://gestiontiempoproyecto.files.wordpress.com/2012/04/gestion-tiempo.jpg?w=240&amp;h=1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8511" y="1856399"/>
            <a:ext cx="1363459" cy="12751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2" descr="Resultado de imagen para capacita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7111" y="1900990"/>
            <a:ext cx="2075018" cy="1224424"/>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p:cNvSpPr/>
          <p:nvPr/>
        </p:nvSpPr>
        <p:spPr>
          <a:xfrm>
            <a:off x="984532" y="6044979"/>
            <a:ext cx="2043913" cy="553998"/>
          </a:xfrm>
          <a:prstGeom prst="rect">
            <a:avLst/>
          </a:prstGeom>
        </p:spPr>
        <p:txBody>
          <a:bodyPr wrap="square">
            <a:spAutoFit/>
          </a:bodyPr>
          <a:lstStyle/>
          <a:p>
            <a:pPr algn="ctr"/>
            <a:r>
              <a:rPr lang="es-CO" sz="3000" b="1" dirty="0" smtClean="0">
                <a:solidFill>
                  <a:srgbClr val="ED7D31"/>
                </a:solidFill>
              </a:rPr>
              <a:t>SOMOS</a:t>
            </a:r>
            <a:endParaRPr lang="es-CO" sz="3000" b="1" dirty="0">
              <a:solidFill>
                <a:srgbClr val="ED7D31"/>
              </a:solidFill>
            </a:endParaRPr>
          </a:p>
        </p:txBody>
      </p:sp>
      <p:sp>
        <p:nvSpPr>
          <p:cNvPr id="17" name="Rectángulo 16"/>
          <p:cNvSpPr/>
          <p:nvPr/>
        </p:nvSpPr>
        <p:spPr>
          <a:xfrm>
            <a:off x="4811160" y="6150612"/>
            <a:ext cx="2043913" cy="553998"/>
          </a:xfrm>
          <a:prstGeom prst="rect">
            <a:avLst/>
          </a:prstGeom>
        </p:spPr>
        <p:txBody>
          <a:bodyPr wrap="square">
            <a:spAutoFit/>
          </a:bodyPr>
          <a:lstStyle/>
          <a:p>
            <a:pPr algn="ctr"/>
            <a:r>
              <a:rPr lang="es-CO" sz="3000" b="1" dirty="0" smtClean="0">
                <a:solidFill>
                  <a:srgbClr val="ED7D31"/>
                </a:solidFill>
              </a:rPr>
              <a:t>VISION</a:t>
            </a:r>
            <a:endParaRPr lang="es-CO" sz="3000" b="1" dirty="0">
              <a:solidFill>
                <a:srgbClr val="ED7D31"/>
              </a:solidFill>
            </a:endParaRPr>
          </a:p>
        </p:txBody>
      </p:sp>
      <p:sp>
        <p:nvSpPr>
          <p:cNvPr id="18" name="Rectángulo 17"/>
          <p:cNvSpPr/>
          <p:nvPr/>
        </p:nvSpPr>
        <p:spPr>
          <a:xfrm>
            <a:off x="9092353" y="6044979"/>
            <a:ext cx="2043913" cy="553998"/>
          </a:xfrm>
          <a:prstGeom prst="rect">
            <a:avLst/>
          </a:prstGeom>
        </p:spPr>
        <p:txBody>
          <a:bodyPr wrap="square">
            <a:spAutoFit/>
          </a:bodyPr>
          <a:lstStyle/>
          <a:p>
            <a:pPr algn="ctr"/>
            <a:r>
              <a:rPr lang="es-CO" sz="3000" b="1" dirty="0" smtClean="0">
                <a:solidFill>
                  <a:srgbClr val="ED7D31"/>
                </a:solidFill>
              </a:rPr>
              <a:t>MISION</a:t>
            </a:r>
            <a:endParaRPr lang="es-CO" sz="3000" b="1" dirty="0">
              <a:solidFill>
                <a:srgbClr val="ED7D31"/>
              </a:solidFill>
            </a:endParaRPr>
          </a:p>
        </p:txBody>
      </p:sp>
      <p:pic>
        <p:nvPicPr>
          <p:cNvPr id="11" name="10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3121" y="1600367"/>
            <a:ext cx="1746737" cy="1493069"/>
          </a:xfrm>
          <a:prstGeom prst="rect">
            <a:avLst/>
          </a:prstGeom>
        </p:spPr>
      </p:pic>
    </p:spTree>
    <p:extLst>
      <p:ext uri="{BB962C8B-B14F-4D97-AF65-F5344CB8AC3E}">
        <p14:creationId xmlns:p14="http://schemas.microsoft.com/office/powerpoint/2010/main" val="147947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99063" y="470263"/>
            <a:ext cx="7641771" cy="707886"/>
          </a:xfrm>
          <a:prstGeom prst="rect">
            <a:avLst/>
          </a:prstGeom>
          <a:noFill/>
        </p:spPr>
        <p:txBody>
          <a:bodyPr wrap="square" rtlCol="0">
            <a:spAutoFit/>
          </a:bodyPr>
          <a:lstStyle/>
          <a:p>
            <a:r>
              <a:rPr lang="es-ES" sz="4000" dirty="0" smtClean="0">
                <a:solidFill>
                  <a:schemeClr val="accent2"/>
                </a:solidFill>
              </a:rPr>
              <a:t>Planteamiento del proyecto</a:t>
            </a:r>
            <a:endParaRPr lang="es-ES" sz="4000" dirty="0">
              <a:solidFill>
                <a:schemeClr val="accent2"/>
              </a:solidFill>
            </a:endParaRPr>
          </a:p>
        </p:txBody>
      </p:sp>
      <p:sp>
        <p:nvSpPr>
          <p:cNvPr id="4" name="CuadroTexto 3"/>
          <p:cNvSpPr txBox="1"/>
          <p:nvPr/>
        </p:nvSpPr>
        <p:spPr>
          <a:xfrm>
            <a:off x="1070150" y="1779687"/>
            <a:ext cx="10528663" cy="5078313"/>
          </a:xfrm>
          <a:prstGeom prst="rect">
            <a:avLst/>
          </a:prstGeom>
          <a:noFill/>
        </p:spPr>
        <p:txBody>
          <a:bodyPr wrap="square" rtlCol="0">
            <a:spAutoFit/>
          </a:bodyPr>
          <a:lstStyle/>
          <a:p>
            <a:r>
              <a:rPr lang="es-ES" sz="2400" dirty="0" smtClean="0"/>
              <a:t>El problema que se planteo es la construcción de un sitio web para STC SECURITY SAS, generando posicionamiento en el mercado y facilitando los procesos de compra y contratación.</a:t>
            </a:r>
          </a:p>
          <a:p>
            <a:endParaRPr lang="es-ES" sz="2400" dirty="0"/>
          </a:p>
          <a:p>
            <a:r>
              <a:rPr lang="es-ES" sz="2400" dirty="0" smtClean="0"/>
              <a:t>A grandes rasgo, debía ser:</a:t>
            </a:r>
          </a:p>
          <a:p>
            <a:endParaRPr lang="es-ES" sz="2400" dirty="0"/>
          </a:p>
          <a:p>
            <a:r>
              <a:rPr lang="es-ES" sz="2400" dirty="0" smtClean="0"/>
              <a:t>-Mostrar los equipos de vigilancia.</a:t>
            </a:r>
          </a:p>
          <a:p>
            <a:endParaRPr lang="es-ES" sz="2400" dirty="0"/>
          </a:p>
          <a:p>
            <a:r>
              <a:rPr lang="es-ES" sz="2400" dirty="0" smtClean="0"/>
              <a:t>-permitir al cliente acceder de una manera mas sencilla y eficaz al tema de contratación del servicio.</a:t>
            </a:r>
          </a:p>
          <a:p>
            <a:endParaRPr lang="es-ES" sz="2400" dirty="0" smtClean="0"/>
          </a:p>
          <a:p>
            <a:r>
              <a:rPr lang="es-ES" sz="2400" dirty="0" smtClean="0"/>
              <a:t>-permitir al administrador gestionar la base de datos del sistema.</a:t>
            </a:r>
          </a:p>
          <a:p>
            <a:endParaRPr lang="es-ES" dirty="0"/>
          </a:p>
          <a:p>
            <a:endParaRPr lang="es-ES" dirty="0"/>
          </a:p>
        </p:txBody>
      </p:sp>
    </p:spTree>
    <p:extLst>
      <p:ext uri="{BB962C8B-B14F-4D97-AF65-F5344CB8AC3E}">
        <p14:creationId xmlns:p14="http://schemas.microsoft.com/office/powerpoint/2010/main" val="2779672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411582" y="497394"/>
            <a:ext cx="5442856" cy="830997"/>
          </a:xfrm>
          <a:prstGeom prst="rect">
            <a:avLst/>
          </a:prstGeom>
          <a:noFill/>
        </p:spPr>
        <p:txBody>
          <a:bodyPr wrap="square" rtlCol="0">
            <a:spAutoFit/>
          </a:bodyPr>
          <a:lstStyle/>
          <a:p>
            <a:r>
              <a:rPr lang="es-ES" sz="4800" dirty="0" smtClean="0">
                <a:solidFill>
                  <a:schemeClr val="accent2"/>
                </a:solidFill>
              </a:rPr>
              <a:t>Objetivo general</a:t>
            </a:r>
            <a:endParaRPr lang="es-ES" sz="4800" dirty="0">
              <a:solidFill>
                <a:schemeClr val="accent2"/>
              </a:solidFill>
            </a:endParaRPr>
          </a:p>
        </p:txBody>
      </p:sp>
      <p:sp>
        <p:nvSpPr>
          <p:cNvPr id="4" name="CuadroTexto 3"/>
          <p:cNvSpPr txBox="1"/>
          <p:nvPr/>
        </p:nvSpPr>
        <p:spPr>
          <a:xfrm>
            <a:off x="1463039" y="2207623"/>
            <a:ext cx="9339943" cy="2308324"/>
          </a:xfrm>
          <a:prstGeom prst="rect">
            <a:avLst/>
          </a:prstGeom>
          <a:noFill/>
        </p:spPr>
        <p:txBody>
          <a:bodyPr wrap="square" rtlCol="0">
            <a:spAutoFit/>
          </a:bodyPr>
          <a:lstStyle/>
          <a:p>
            <a:r>
              <a:rPr lang="es-ES" sz="3600" dirty="0" smtClean="0"/>
              <a:t>Obtener visibilidad a nivel nacional e internacional, con la creación de una pagina web proporcionando productos y servicios, para un mejor alcance al consumidor</a:t>
            </a:r>
            <a:endParaRPr lang="es-ES" sz="3600" dirty="0"/>
          </a:p>
        </p:txBody>
      </p:sp>
    </p:spTree>
    <p:extLst>
      <p:ext uri="{BB962C8B-B14F-4D97-AF65-F5344CB8AC3E}">
        <p14:creationId xmlns:p14="http://schemas.microsoft.com/office/powerpoint/2010/main" val="1635767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357154" y="470262"/>
            <a:ext cx="5486400" cy="830997"/>
          </a:xfrm>
          <a:prstGeom prst="rect">
            <a:avLst/>
          </a:prstGeom>
          <a:noFill/>
        </p:spPr>
        <p:txBody>
          <a:bodyPr wrap="square" rtlCol="0">
            <a:spAutoFit/>
          </a:bodyPr>
          <a:lstStyle/>
          <a:p>
            <a:r>
              <a:rPr lang="es-ES" sz="4800" dirty="0" smtClean="0">
                <a:solidFill>
                  <a:schemeClr val="accent2"/>
                </a:solidFill>
              </a:rPr>
              <a:t>Objetivos específicos</a:t>
            </a:r>
            <a:endParaRPr lang="es-ES" sz="4800" dirty="0">
              <a:solidFill>
                <a:schemeClr val="accent2"/>
              </a:solidFill>
            </a:endParaRPr>
          </a:p>
        </p:txBody>
      </p:sp>
      <p:sp>
        <p:nvSpPr>
          <p:cNvPr id="3" name="CuadroTexto 2"/>
          <p:cNvSpPr txBox="1"/>
          <p:nvPr/>
        </p:nvSpPr>
        <p:spPr>
          <a:xfrm>
            <a:off x="979715" y="2586445"/>
            <a:ext cx="9431383" cy="4349909"/>
          </a:xfrm>
          <a:prstGeom prst="rect">
            <a:avLst/>
          </a:prstGeom>
          <a:noFill/>
        </p:spPr>
        <p:txBody>
          <a:bodyPr wrap="square" rtlCol="0">
            <a:spAutoFit/>
          </a:bodyPr>
          <a:lstStyle/>
          <a:p>
            <a:r>
              <a:rPr lang="es-ES" sz="2800" dirty="0" smtClean="0"/>
              <a:t>*</a:t>
            </a:r>
            <a:r>
              <a:rPr lang="es-ES" sz="2800" b="1" dirty="0" smtClean="0"/>
              <a:t>transformar los ideales de la empresa  agilizando los procesos en automatización digital</a:t>
            </a:r>
            <a:r>
              <a:rPr lang="es-ES" sz="2800" b="1" dirty="0" smtClean="0"/>
              <a:t>.</a:t>
            </a:r>
          </a:p>
          <a:p>
            <a:endParaRPr lang="es-ES" sz="2800" baseline="-25000" dirty="0" smtClean="0"/>
          </a:p>
          <a:p>
            <a:r>
              <a:rPr lang="es-ES" sz="2800" dirty="0" smtClean="0"/>
              <a:t>*</a:t>
            </a:r>
            <a:r>
              <a:rPr lang="es-ES" sz="3200" dirty="0"/>
              <a:t>Generar más </a:t>
            </a:r>
            <a:r>
              <a:rPr lang="es-ES" sz="3200" dirty="0" smtClean="0"/>
              <a:t>ventas.</a:t>
            </a:r>
          </a:p>
          <a:p>
            <a:endParaRPr lang="es-ES" sz="3200" baseline="-25000" dirty="0" smtClean="0"/>
          </a:p>
          <a:p>
            <a:r>
              <a:rPr lang="es-ES" sz="3200" baseline="-25000" dirty="0" smtClean="0"/>
              <a:t>*</a:t>
            </a:r>
            <a:r>
              <a:rPr lang="es-ES" sz="3600" b="1" baseline="-25000" dirty="0" smtClean="0"/>
              <a:t>Generar un mejor servicio al cliente .</a:t>
            </a:r>
          </a:p>
          <a:p>
            <a:endParaRPr lang="es-ES" sz="2800" dirty="0" smtClean="0"/>
          </a:p>
          <a:p>
            <a:endParaRPr lang="es-ES" sz="2800" dirty="0" smtClean="0"/>
          </a:p>
          <a:p>
            <a:endParaRPr lang="es-ES" sz="2800" dirty="0" smtClean="0"/>
          </a:p>
          <a:p>
            <a:endParaRPr lang="es-ES" dirty="0" smtClean="0"/>
          </a:p>
          <a:p>
            <a:endParaRPr lang="es-ES" baseline="-25000" dirty="0" smtClean="0"/>
          </a:p>
        </p:txBody>
      </p:sp>
    </p:spTree>
    <p:extLst>
      <p:ext uri="{BB962C8B-B14F-4D97-AF65-F5344CB8AC3E}">
        <p14:creationId xmlns:p14="http://schemas.microsoft.com/office/powerpoint/2010/main" val="364441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151163" y="436098"/>
            <a:ext cx="5444197" cy="830997"/>
          </a:xfrm>
          <a:prstGeom prst="rect">
            <a:avLst/>
          </a:prstGeom>
          <a:noFill/>
        </p:spPr>
        <p:txBody>
          <a:bodyPr wrap="square" rtlCol="0">
            <a:spAutoFit/>
          </a:bodyPr>
          <a:lstStyle/>
          <a:p>
            <a:r>
              <a:rPr lang="es-ES" sz="4800" dirty="0" smtClean="0">
                <a:solidFill>
                  <a:schemeClr val="accent2"/>
                </a:solidFill>
              </a:rPr>
              <a:t>Alcance del proyecto</a:t>
            </a:r>
            <a:endParaRPr lang="es-ES" sz="4800" dirty="0">
              <a:solidFill>
                <a:schemeClr val="accent2"/>
              </a:solidFill>
            </a:endParaRPr>
          </a:p>
        </p:txBody>
      </p:sp>
      <p:sp>
        <p:nvSpPr>
          <p:cNvPr id="6" name="CuadroTexto 5"/>
          <p:cNvSpPr txBox="1"/>
          <p:nvPr/>
        </p:nvSpPr>
        <p:spPr>
          <a:xfrm>
            <a:off x="239150" y="1927274"/>
            <a:ext cx="11268222" cy="3323987"/>
          </a:xfrm>
          <a:prstGeom prst="rect">
            <a:avLst/>
          </a:prstGeom>
          <a:noFill/>
        </p:spPr>
        <p:txBody>
          <a:bodyPr wrap="square" rtlCol="0">
            <a:spAutoFit/>
          </a:bodyPr>
          <a:lstStyle/>
          <a:p>
            <a:endParaRPr lang="es-ES" dirty="0" smtClean="0"/>
          </a:p>
          <a:p>
            <a:r>
              <a:rPr lang="es-ES" sz="2400" dirty="0" smtClean="0"/>
              <a:t>Se busca tener un mayor alcance y flujo de clientes, mediante el desarrollo de  una </a:t>
            </a:r>
            <a:r>
              <a:rPr lang="es-ES" sz="2400" dirty="0" err="1" smtClean="0"/>
              <a:t>pag</a:t>
            </a:r>
            <a:r>
              <a:rPr lang="es-ES" sz="2400" dirty="0" smtClean="0"/>
              <a:t> web que permita ampliar el panorama de la empresa tanto en ventas como en reconocimiento.</a:t>
            </a:r>
          </a:p>
          <a:p>
            <a:r>
              <a:rPr lang="es-ES" sz="2400" dirty="0" smtClean="0"/>
              <a:t>Tener un posicionamiento en el mercado de seguridad y monitoreo digital  a nivel nacional.</a:t>
            </a:r>
          </a:p>
          <a:p>
            <a:endParaRPr lang="es-ES" dirty="0"/>
          </a:p>
          <a:p>
            <a:endParaRPr lang="es-ES" dirty="0" smtClean="0"/>
          </a:p>
          <a:p>
            <a:endParaRPr lang="es-ES" dirty="0"/>
          </a:p>
          <a:p>
            <a:endParaRPr lang="es-ES" dirty="0"/>
          </a:p>
        </p:txBody>
      </p:sp>
    </p:spTree>
    <p:extLst>
      <p:ext uri="{BB962C8B-B14F-4D97-AF65-F5344CB8AC3E}">
        <p14:creationId xmlns:p14="http://schemas.microsoft.com/office/powerpoint/2010/main" val="363567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982352" y="518253"/>
            <a:ext cx="5486400" cy="707886"/>
          </a:xfrm>
          <a:prstGeom prst="rect">
            <a:avLst/>
          </a:prstGeom>
          <a:noFill/>
        </p:spPr>
        <p:txBody>
          <a:bodyPr wrap="square" rtlCol="0">
            <a:spAutoFit/>
          </a:bodyPr>
          <a:lstStyle/>
          <a:p>
            <a:r>
              <a:rPr lang="es-ES" sz="4000" dirty="0" smtClean="0">
                <a:solidFill>
                  <a:schemeClr val="accent2"/>
                </a:solidFill>
              </a:rPr>
              <a:t>Justificación de proyecto </a:t>
            </a:r>
            <a:endParaRPr lang="es-ES" sz="4000" dirty="0">
              <a:solidFill>
                <a:schemeClr val="accent2"/>
              </a:solidFill>
            </a:endParaRPr>
          </a:p>
        </p:txBody>
      </p:sp>
      <p:sp>
        <p:nvSpPr>
          <p:cNvPr id="3" name="CuadroTexto 2"/>
          <p:cNvSpPr txBox="1"/>
          <p:nvPr/>
        </p:nvSpPr>
        <p:spPr>
          <a:xfrm>
            <a:off x="1055075" y="1493425"/>
            <a:ext cx="9847385" cy="6401753"/>
          </a:xfrm>
          <a:prstGeom prst="rect">
            <a:avLst/>
          </a:prstGeom>
          <a:noFill/>
        </p:spPr>
        <p:txBody>
          <a:bodyPr wrap="square" rtlCol="0">
            <a:spAutoFit/>
          </a:bodyPr>
          <a:lstStyle/>
          <a:p>
            <a:r>
              <a:rPr lang="es-ES" sz="2000" dirty="0" smtClean="0"/>
              <a:t>En este proyecto se pretende crear para mejorar la calidad de trabajo de la empresa STC </a:t>
            </a:r>
            <a:r>
              <a:rPr lang="es-ES" sz="2000" dirty="0"/>
              <a:t>SECURITY SAS </a:t>
            </a:r>
            <a:r>
              <a:rPr lang="es-ES" sz="2000" dirty="0" smtClean="0"/>
              <a:t> proporcionando la creación de una pagina web, dando una solución para mejorar la manera en que  se vende y proveen  los productos de la empresa(cámaras y software de monitoreo), ya que la empresa no cuenta con los medios tecnológicos para llegar a una mayor cantidad de clientes potenciales, por este motivo es necesario el desarrollo de la pagina web y generar el crecimiento exponencial.</a:t>
            </a:r>
          </a:p>
          <a:p>
            <a:endParaRPr lang="es-ES" sz="2000" dirty="0" smtClean="0"/>
          </a:p>
          <a:p>
            <a:r>
              <a:rPr lang="es-ES" sz="2000" dirty="0" smtClean="0"/>
              <a:t>Este proyecto se idea ya que se identifica que en la empresa no cuenta con medios de marketing digital y debido a esto no puede a darse  a conocer fuera de su localidad y se observa que al momento de la generación de ventas los empelados tardan muchos en el tema de documentación.</a:t>
            </a:r>
          </a:p>
          <a:p>
            <a:endParaRPr lang="es-ES" sz="2000" dirty="0" smtClean="0"/>
          </a:p>
          <a:p>
            <a:r>
              <a:rPr lang="es-ES" sz="2000" dirty="0" smtClean="0"/>
              <a:t>El proyecto ayudara a la empresa  agilizar y mejorar los tiempos de respuesta en el proceso de ventas y documentación tanto a clientes como empleados pudiendo observar de una manera mas sencilla los equipos y contratación del software del monitoreo  haciendo mas rápidos los procesos mencionados anteriormente.</a:t>
            </a:r>
            <a:endParaRPr lang="es-ES" sz="2000" dirty="0"/>
          </a:p>
          <a:p>
            <a:endParaRPr lang="es-ES" dirty="0" smtClean="0"/>
          </a:p>
          <a:p>
            <a:endParaRPr lang="es-ES" dirty="0"/>
          </a:p>
          <a:p>
            <a:endParaRPr lang="es-ES" dirty="0" smtClean="0"/>
          </a:p>
          <a:p>
            <a:endParaRPr lang="es-ES" dirty="0"/>
          </a:p>
          <a:p>
            <a:endParaRPr lang="es-ES" dirty="0"/>
          </a:p>
        </p:txBody>
      </p:sp>
    </p:spTree>
    <p:extLst>
      <p:ext uri="{BB962C8B-B14F-4D97-AF65-F5344CB8AC3E}">
        <p14:creationId xmlns:p14="http://schemas.microsoft.com/office/powerpoint/2010/main" val="21202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62708" y="498835"/>
            <a:ext cx="8848578" cy="5817120"/>
          </a:xfrm>
          <a:prstGeom prst="rect">
            <a:avLst/>
          </a:prstGeom>
        </p:spPr>
      </p:pic>
    </p:spTree>
    <p:extLst>
      <p:ext uri="{BB962C8B-B14F-4D97-AF65-F5344CB8AC3E}">
        <p14:creationId xmlns:p14="http://schemas.microsoft.com/office/powerpoint/2010/main" val="3976874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EF323E734AD0649B788376813C60016" ma:contentTypeVersion="1" ma:contentTypeDescription="Crear nuevo documento." ma:contentTypeScope="" ma:versionID="9200fd1f2dafb2ebce2de7f870ef05cb">
  <xsd:schema xmlns:xsd="http://www.w3.org/2001/XMLSchema" xmlns:xs="http://www.w3.org/2001/XMLSchema" xmlns:p="http://schemas.microsoft.com/office/2006/metadata/properties" xmlns:ns1="http://schemas.microsoft.com/sharepoint/v3" targetNamespace="http://schemas.microsoft.com/office/2006/metadata/properties" ma:root="true" ma:fieldsID="0fa58ab6bdef439119b64b6b50b7cac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Fecha de inicio programada es una columna del sitio que crea la característica Publicación. Se usa para especificar la fecha y la hora a la que esta página se presentará por primera vez a los visitantes del sitio." ma:hidden="true" ma:internalName="PublishingStartDate">
      <xsd:simpleType>
        <xsd:restriction base="dms:Unknown"/>
      </xsd:simpleType>
    </xsd:element>
    <xsd:element name="PublishingExpirationDate" ma:index="9" nillable="true" ma:displayName="Fecha de finalización programada" ma:description="Fecha de finalización programada es una columna del sitio que crea la característica Publicación. Se usa para especificar la fecha y la hora a la que esta página dejará de presentarse a los visitantes del sitio."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9C48766-A7F9-46A9-A8EF-5D44B90A63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E1A4A4-CD10-4041-A8DD-F18D3F046826}">
  <ds:schemaRefs>
    <ds:schemaRef ds:uri="http://schemas.microsoft.com/sharepoint/v3/contenttype/forms"/>
  </ds:schemaRefs>
</ds:datastoreItem>
</file>

<file path=customXml/itemProps3.xml><?xml version="1.0" encoding="utf-8"?>
<ds:datastoreItem xmlns:ds="http://schemas.openxmlformats.org/officeDocument/2006/customXml" ds:itemID="{ACE9759B-1212-4834-850F-1F122E54A146}">
  <ds:schemaRefs>
    <ds:schemaRef ds:uri="http://purl.org/dc/dcmitype/"/>
    <ds:schemaRef ds:uri="http://schemas.microsoft.com/office/2006/metadata/properties"/>
    <ds:schemaRef ds:uri="http://purl.org/dc/term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schemas.microsoft.com/sharepoint/v3"/>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7664</TotalTime>
  <Words>630</Words>
  <Application>Microsoft Office PowerPoint</Application>
  <PresentationFormat>Panorámica</PresentationFormat>
  <Paragraphs>66</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User</cp:lastModifiedBy>
  <cp:revision>393</cp:revision>
  <dcterms:created xsi:type="dcterms:W3CDTF">2019-03-30T15:00:40Z</dcterms:created>
  <dcterms:modified xsi:type="dcterms:W3CDTF">2022-04-06T00:20:13Z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0x0101000EF323E734AD0649B788376813C60016</vt:lpwstr>
  </property>
</Properties>
</file>