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6"/>
  </p:notesMasterIdLst>
  <p:sldIdLst>
    <p:sldId id="256" r:id="rId2"/>
    <p:sldId id="347" r:id="rId3"/>
    <p:sldId id="385" r:id="rId4"/>
    <p:sldId id="348" r:id="rId5"/>
    <p:sldId id="350" r:id="rId6"/>
    <p:sldId id="351" r:id="rId7"/>
    <p:sldId id="386" r:id="rId8"/>
    <p:sldId id="353" r:id="rId9"/>
    <p:sldId id="354" r:id="rId10"/>
    <p:sldId id="355" r:id="rId11"/>
    <p:sldId id="356" r:id="rId12"/>
    <p:sldId id="357" r:id="rId13"/>
    <p:sldId id="358" r:id="rId14"/>
    <p:sldId id="360" r:id="rId15"/>
    <p:sldId id="359" r:id="rId16"/>
    <p:sldId id="364" r:id="rId17"/>
    <p:sldId id="365" r:id="rId18"/>
    <p:sldId id="367" r:id="rId19"/>
    <p:sldId id="368" r:id="rId20"/>
    <p:sldId id="370" r:id="rId21"/>
    <p:sldId id="371" r:id="rId22"/>
    <p:sldId id="373" r:id="rId23"/>
    <p:sldId id="387" r:id="rId24"/>
    <p:sldId id="388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23" autoAdjust="0"/>
  </p:normalViewPr>
  <p:slideViewPr>
    <p:cSldViewPr>
      <p:cViewPr>
        <p:scale>
          <a:sx n="108" d="100"/>
          <a:sy n="108" d="100"/>
        </p:scale>
        <p:origin x="-80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A75DD-4E74-4E0D-9B1E-ABEF052F02B3}" type="datetimeFigureOut">
              <a:rPr lang="en-US" smtClean="0"/>
              <a:t>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E544-DE4A-4E3A-B3C2-482547C2A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CE544-DE4A-4E3A-B3C2-482547C2A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9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4B3D01D-4FDE-4DB3-AC02-3C99CEA689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67409B4-7721-4540-B5DB-4834C1770C8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03D8D1DD-DE49-4AF7-8D63-6F38C98CC0F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4FE5D50-859F-4348-B383-F8E58D5354D5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F48158-FE9C-4495-A44E-D13B4650572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3C5A44D-AFD3-4CC9-8312-7A65A4E8C579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B407D21-5EAC-4C83-B033-767C7F05839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16BB9B-EBB0-4186-980D-012E705CB1B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B34E3AD-3461-4A5A-B398-978E67D014A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BEB0730-D11B-4144-A09A-B3A621BE661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648BFBD-A479-43F9-B150-F14223B27BAB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A0480FC-0E3C-410B-A67D-1D9BECE50E7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CA7D720-D6E0-46D9-9191-E52DCC731A5F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5059139-2030-4022-A6EA-E88EED4D55F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B3FB593-2572-4E3C-9D1B-33CC41CFC4B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A26A89E-43B4-436C-AEDB-BF800D28A24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21843/where-did-java-go-wrong-on-the-clien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.upenn.edu/~matuszek/General/SwingExamples.ja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 590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Swing/GUI in Java</a:t>
            </a:r>
          </a:p>
        </p:txBody>
      </p:sp>
    </p:spTree>
    <p:extLst>
      <p:ext uri="{BB962C8B-B14F-4D97-AF65-F5344CB8AC3E}">
        <p14:creationId xmlns:p14="http://schemas.microsoft.com/office/powerpoint/2010/main" val="317694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876800"/>
          </a:xfrm>
        </p:spPr>
        <p:txBody>
          <a:bodyPr/>
          <a:lstStyle/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class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BorderLayoutExample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extends </a:t>
            </a:r>
            <a:r>
              <a:rPr lang="en-US" altLang="en-US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JFrame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{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public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BorderLayoutExample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() {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setLayout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());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("One"),  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BorderLayout.NORTH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("Two"),  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BorderLayout.WEST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("Three"),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BorderLayout.CENTER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("Four"), 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BorderLayout.EAST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("Five"), 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BorderLayout.SOUTH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  add(new </a:t>
            </a:r>
            <a:r>
              <a:rPr lang="en-US" altLang="en-US" dirty="0" err="1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("Six"));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     }</a:t>
            </a:r>
            <a:b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}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2057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48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3848100" cy="500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2819400" cy="36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99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BoxLayout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this can be a little weird to use but useful if you want to stack things vertically or horizontally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2819400" cy="366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50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D341137-2719-40E9-926D-58DE17DFB14F}" type="slidenum">
              <a:rPr lang="en-US" altLang="en-US" sz="1400">
                <a:latin typeface="Arial" charset="0"/>
              </a:rPr>
              <a:pPr/>
              <a:t>14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Nested layouts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dirty="0" err="1" smtClean="0">
                <a:solidFill>
                  <a:srgbClr val="FF0000"/>
                </a:solidFill>
                <a:latin typeface="Trebuchet MS" pitchFamily="34" charset="0"/>
              </a:rPr>
              <a:t>JPanel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is both a </a:t>
            </a:r>
            <a:r>
              <a:rPr lang="en-US" altLang="en-US" dirty="0" err="1" smtClean="0">
                <a:solidFill>
                  <a:srgbClr val="FF0000"/>
                </a:solidFill>
                <a:latin typeface="Trebuchet MS" pitchFamily="34" charset="0"/>
              </a:rPr>
              <a:t>JContainer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and a </a:t>
            </a:r>
            <a:r>
              <a:rPr lang="en-US" altLang="en-US" dirty="0" smtClean="0">
                <a:solidFill>
                  <a:srgbClr val="FF0000"/>
                </a:solidFill>
                <a:latin typeface="Trebuchet MS" pitchFamily="34" charset="0"/>
              </a:rPr>
              <a:t>Component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 smtClean="0"/>
              <a:t>Because it’s a container, you can put other components into it</a:t>
            </a:r>
          </a:p>
          <a:p>
            <a:pPr lvl="1" eaLnBrk="1" hangingPunct="1"/>
            <a:r>
              <a:rPr lang="en-US" altLang="en-US" dirty="0" smtClean="0"/>
              <a:t>Because it’s a component, you can put it into other containers</a:t>
            </a:r>
          </a:p>
          <a:p>
            <a:pPr eaLnBrk="1" hangingPunct="1"/>
            <a:r>
              <a:rPr lang="en-US" altLang="en-US" dirty="0" smtClean="0"/>
              <a:t>All but the very simplest GUIs are built by creating several </a:t>
            </a:r>
            <a:r>
              <a:rPr lang="en-US" altLang="en-US" dirty="0" err="1" smtClean="0">
                <a:solidFill>
                  <a:srgbClr val="FF0000"/>
                </a:solidFill>
                <a:latin typeface="Trebuchet MS" pitchFamily="34" charset="0"/>
              </a:rPr>
              <a:t>JPanel</a:t>
            </a:r>
            <a:r>
              <a:rPr lang="en-US" altLang="en-US" dirty="0" err="1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, arranging them, and putting components (possibly other </a:t>
            </a:r>
            <a:r>
              <a:rPr lang="en-US" altLang="en-US" dirty="0" err="1" smtClean="0">
                <a:solidFill>
                  <a:srgbClr val="FF0000"/>
                </a:solidFill>
                <a:latin typeface="Trebuchet MS" pitchFamily="34" charset="0"/>
              </a:rPr>
              <a:t>JPanel</a:t>
            </a:r>
            <a:r>
              <a:rPr lang="en-US" altLang="en-US" dirty="0" err="1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) into them</a:t>
            </a:r>
          </a:p>
          <a:p>
            <a:pPr eaLnBrk="1" hangingPunct="1"/>
            <a:r>
              <a:rPr lang="en-US" altLang="en-US" dirty="0" smtClean="0"/>
              <a:t>A good approach is to draw (on paper) the arrangement you want, then finding an arrangement of </a:t>
            </a:r>
            <a:r>
              <a:rPr lang="en-US" altLang="en-US" dirty="0" err="1" smtClean="0">
                <a:solidFill>
                  <a:srgbClr val="FF0000"/>
                </a:solidFill>
                <a:latin typeface="Trebuchet MS" pitchFamily="34" charset="0"/>
              </a:rPr>
              <a:t>JPanel</a:t>
            </a:r>
            <a:r>
              <a:rPr lang="en-US" altLang="en-US" dirty="0" err="1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/>
              <a:t>and their layout managers that accomplishes this</a:t>
            </a:r>
          </a:p>
          <a:p>
            <a:pPr lvl="1"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98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90600"/>
            <a:ext cx="8077200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Container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container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= new </a:t>
            </a:r>
            <a:r>
              <a:rPr lang="en-US" altLang="en-US" b="1" i="1" dirty="0" err="1">
                <a:solidFill>
                  <a:schemeClr val="hlink"/>
                </a:solidFill>
              </a:rPr>
              <a:t>JFrame</a:t>
            </a:r>
            <a:r>
              <a:rPr lang="en-US" altLang="en-US" b="1" i="1" dirty="0">
                <a:solidFill>
                  <a:schemeClr val="hlink"/>
                </a:solidFill>
              </a:rPr>
              <a:t>() or </a:t>
            </a:r>
            <a:r>
              <a:rPr lang="en-US" altLang="en-US" b="1" i="1" dirty="0" err="1">
                <a:solidFill>
                  <a:schemeClr val="hlink"/>
                </a:solidFill>
              </a:rPr>
              <a:t>JApplet</a:t>
            </a:r>
            <a:r>
              <a:rPr lang="en-US" altLang="en-US" b="1" i="1" dirty="0">
                <a:solidFill>
                  <a:schemeClr val="hlink"/>
                </a:solidFill>
              </a:rPr>
              <a:t>()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p1 = 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(); 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p1.setLayout(new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());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p1.add(new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("A"),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BorderLayout.NORTH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  <a:t>     // also add buttons B, C, D, E</a:t>
            </a:r>
            <a:b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p2 = 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  <a:t>p2.setLayout(new </a:t>
            </a:r>
            <a:r>
              <a:rPr lang="en-US" altLang="en-US" b="1" dirty="0" err="1">
                <a:solidFill>
                  <a:schemeClr val="accent2"/>
                </a:solidFill>
                <a:latin typeface="Trebuchet MS" pitchFamily="34" charset="0"/>
              </a:rPr>
              <a:t>GridLayout</a:t>
            </a:r>
            <a: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  <a:t>(3, 2));</a:t>
            </a:r>
            <a:b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  <a:t>p2.add(new </a:t>
            </a:r>
            <a:r>
              <a:rPr lang="en-US" altLang="en-US" b="1" dirty="0" err="1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b="1" dirty="0">
                <a:solidFill>
                  <a:schemeClr val="accent2"/>
                </a:solidFill>
                <a:latin typeface="Trebuchet MS" pitchFamily="34" charset="0"/>
              </a:rPr>
              <a:t>("F"));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  <a:t>     // also add buttons G, H, I, J, K</a:t>
            </a:r>
            <a:b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p3 = 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p3.setLayout(new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BoxLayout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(p3,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BoxLayout.Y_AXIS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p3.add(new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("L"));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  <a:t>     // also add buttons M, N, O, P</a:t>
            </a:r>
            <a:br>
              <a:rPr lang="en-US" altLang="en-US" dirty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container.setLayout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(new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());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container.add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(p1,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BorderLayout.CENTER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container.add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(p2,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BorderLayout.SOUTH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container.add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(p3,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BorderLayout.EAST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690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8482242-E94E-4B88-B92E-AD987142AF87}" type="slidenum">
              <a:rPr lang="en-US" altLang="en-US" sz="1400">
                <a:latin typeface="Arial" charset="0"/>
              </a:rPr>
              <a:pPr/>
              <a:t>16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and attach listeners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okButton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= new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("OK");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sz="24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okButton.addActionListener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(new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MyOkListener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());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sz="24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class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MyOkListener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implements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ActionListener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{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public void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actionPerformed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ActionEvent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event) {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    </a:t>
            </a:r>
            <a:r>
              <a:rPr lang="en-US" altLang="en-US" sz="2400" dirty="0" smtClean="0">
                <a:solidFill>
                  <a:schemeClr val="accent1"/>
                </a:solidFill>
                <a:latin typeface="Trebuchet MS" pitchFamily="34" charset="0"/>
              </a:rPr>
              <a:t> // code to handle </a:t>
            </a:r>
            <a:r>
              <a:rPr lang="en-US" altLang="en-US" sz="2400" dirty="0" err="1" smtClean="0">
                <a:solidFill>
                  <a:schemeClr val="accent1"/>
                </a:solidFill>
                <a:latin typeface="Trebuchet MS" pitchFamily="34" charset="0"/>
              </a:rPr>
              <a:t>okButton</a:t>
            </a:r>
            <a:r>
              <a:rPr lang="en-US" altLang="en-US" sz="2400" dirty="0" smtClean="0">
                <a:solidFill>
                  <a:schemeClr val="accent1"/>
                </a:solidFill>
                <a:latin typeface="Trebuchet MS" pitchFamily="34" charset="0"/>
              </a:rPr>
              <a:t> click</a:t>
            </a:r>
            <a:br>
              <a:rPr lang="en-US" altLang="en-US" sz="2400" dirty="0" smtClean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A small class like this is often best implemented as an anonymous inner class</a:t>
            </a:r>
          </a:p>
        </p:txBody>
      </p:sp>
    </p:spTree>
    <p:extLst>
      <p:ext uri="{BB962C8B-B14F-4D97-AF65-F5344CB8AC3E}">
        <p14:creationId xmlns:p14="http://schemas.microsoft.com/office/powerpoint/2010/main" val="375631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like button, textbox </a:t>
            </a:r>
            <a:r>
              <a:rPr lang="en-US" dirty="0" err="1" smtClean="0"/>
              <a:t>etc</a:t>
            </a:r>
            <a:r>
              <a:rPr lang="en-US" dirty="0" smtClean="0"/>
              <a:t> have events that can be ‘listened’ to</a:t>
            </a:r>
          </a:p>
          <a:p>
            <a:r>
              <a:rPr lang="en-US" dirty="0" smtClean="0"/>
              <a:t>When the event is triggered, the next lines of code executed will be the ones corresponding to the listener code.</a:t>
            </a:r>
          </a:p>
          <a:p>
            <a:r>
              <a:rPr lang="en-US" dirty="0" smtClean="0"/>
              <a:t>A listener is always going to implement one of the ‘standard’ interfaces</a:t>
            </a:r>
          </a:p>
          <a:p>
            <a:pPr lvl="1"/>
            <a:r>
              <a:rPr lang="en-US" dirty="0" err="1" smtClean="0"/>
              <a:t>ActionListener</a:t>
            </a:r>
            <a:endParaRPr lang="en-US" dirty="0" smtClean="0"/>
          </a:p>
          <a:p>
            <a:pPr lvl="1"/>
            <a:r>
              <a:rPr lang="en-US" dirty="0" err="1" smtClean="0"/>
              <a:t>KeyListener</a:t>
            </a:r>
            <a:endParaRPr lang="en-US" dirty="0" smtClean="0"/>
          </a:p>
          <a:p>
            <a:pPr lvl="1"/>
            <a:r>
              <a:rPr lang="en-US" dirty="0" err="1" smtClean="0"/>
              <a:t>MouseListener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959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8BE25CA-26C5-4F05-BD19-ADA850ACB39F}" type="slidenum">
              <a:rPr lang="en-US" altLang="en-US" sz="1400">
                <a:latin typeface="Arial" charset="0"/>
              </a:rPr>
              <a:pPr/>
              <a:t>18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Suggested program arrangement 1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class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SomeClass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Declare components as instance variables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JFrame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frame;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Can also define them here if you prefer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button;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public static void main(String[]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args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SomeClass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().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createGui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Define components and attach listeners in a method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void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createGui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frame =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JFrame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button =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("OK");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frame.add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(button);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// (uses default </a:t>
            </a:r>
            <a:r>
              <a:rPr lang="en-US" altLang="en-US" sz="1800" dirty="0" err="1" smtClean="0">
                <a:solidFill>
                  <a:schemeClr val="accent1"/>
                </a:solidFill>
                <a:latin typeface="Trebuchet MS" pitchFamily="34" charset="0"/>
              </a:rPr>
              <a:t>BorderLayout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)</a:t>
            </a:r>
            <a:b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button.addActionListener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MyOkListener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Use an inner class as your 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class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MyOkButtonListener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implements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public void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actionPerformed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event)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Code to handle button click goes here</a:t>
            </a:r>
            <a:b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}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9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B7B0BC5-1D90-4790-8FA2-78BB221DF246}" type="slidenum">
              <a:rPr lang="en-US" altLang="en-US" sz="1400">
                <a:latin typeface="Arial" charset="0"/>
              </a:rPr>
              <a:pPr/>
              <a:t>19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Suggested program arrangement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8160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class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SomeClass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sz="1800" dirty="0" smtClean="0">
                <a:solidFill>
                  <a:schemeClr val="tx2"/>
                </a:solidFill>
                <a:latin typeface="Trebuchet MS" pitchFamily="34" charset="0"/>
              </a:rPr>
              <a:t>extends </a:t>
            </a:r>
            <a:r>
              <a:rPr lang="en-US" altLang="en-US" sz="1800" dirty="0" err="1" smtClean="0">
                <a:solidFill>
                  <a:schemeClr val="tx2"/>
                </a:solidFill>
                <a:latin typeface="Trebuchet MS" pitchFamily="34" charset="0"/>
              </a:rPr>
              <a:t>JFrame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Declare components as instance variables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strike="sngStrike" dirty="0" smtClean="0">
                <a:solidFill>
                  <a:schemeClr val="tx2"/>
                </a:solidFill>
                <a:latin typeface="Trebuchet MS" pitchFamily="34" charset="0"/>
              </a:rPr>
              <a:t>// </a:t>
            </a:r>
            <a:r>
              <a:rPr lang="en-US" altLang="en-US" sz="1800" strike="sngStrike" dirty="0" err="1" smtClean="0">
                <a:solidFill>
                  <a:schemeClr val="tx2"/>
                </a:solidFill>
                <a:latin typeface="Trebuchet MS" pitchFamily="34" charset="0"/>
              </a:rPr>
              <a:t>JFrame</a:t>
            </a:r>
            <a:r>
              <a:rPr lang="en-US" altLang="en-US" sz="1800" strike="sngStrike" dirty="0" smtClean="0">
                <a:solidFill>
                  <a:schemeClr val="tx2"/>
                </a:solidFill>
                <a:latin typeface="Trebuchet MS" pitchFamily="34" charset="0"/>
              </a:rPr>
              <a:t> frame; // Don't need this</a:t>
            </a:r>
            <a:br>
              <a:rPr lang="en-US" altLang="en-US" sz="1800" strike="sngStrike" dirty="0" smtClean="0">
                <a:solidFill>
                  <a:schemeClr val="tx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button;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public static void main(String[]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args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SomeClass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().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createGui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Define components and attach listeners in a method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void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createGui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strike="sngStrike" dirty="0" smtClean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altLang="en-US" sz="1800" strike="sngStrike" dirty="0" smtClean="0">
                <a:solidFill>
                  <a:schemeClr val="tx2"/>
                </a:solidFill>
                <a:latin typeface="Trebuchet MS" pitchFamily="34" charset="0"/>
              </a:rPr>
              <a:t>  // frame = new </a:t>
            </a:r>
            <a:r>
              <a:rPr lang="en-US" altLang="en-US" sz="1800" strike="sngStrike" dirty="0" err="1" smtClean="0">
                <a:solidFill>
                  <a:schemeClr val="tx2"/>
                </a:solidFill>
                <a:latin typeface="Trebuchet MS" pitchFamily="34" charset="0"/>
              </a:rPr>
              <a:t>JFrame</a:t>
            </a:r>
            <a:r>
              <a:rPr lang="en-US" altLang="en-US" sz="1800" strike="sngStrike" dirty="0" smtClean="0">
                <a:solidFill>
                  <a:schemeClr val="tx2"/>
                </a:solidFill>
                <a:latin typeface="Trebuchet MS" pitchFamily="34" charset="0"/>
              </a:rPr>
              <a:t>();  // Don't need this</a:t>
            </a:r>
            <a:r>
              <a:rPr lang="en-US" altLang="en-US" sz="1800" strike="sngStrike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strike="sngStrike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button = 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JButton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("OK");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</a:t>
            </a:r>
            <a:r>
              <a:rPr lang="en-US" altLang="en-US" sz="1800" dirty="0" smtClean="0">
                <a:solidFill>
                  <a:schemeClr val="tx2"/>
                </a:solidFill>
                <a:latin typeface="Trebuchet MS" pitchFamily="34" charset="0"/>
              </a:rPr>
              <a:t>add(button); // Was: </a:t>
            </a:r>
            <a:r>
              <a:rPr lang="en-US" altLang="en-US" sz="1800" dirty="0" err="1" smtClean="0">
                <a:solidFill>
                  <a:schemeClr val="tx2"/>
                </a:solidFill>
                <a:latin typeface="Trebuchet MS" pitchFamily="34" charset="0"/>
              </a:rPr>
              <a:t>frame.add</a:t>
            </a:r>
            <a:r>
              <a:rPr lang="en-US" altLang="en-US" sz="1800" dirty="0" smtClean="0">
                <a:solidFill>
                  <a:schemeClr val="tx2"/>
                </a:solidFill>
                <a:latin typeface="Trebuchet MS" pitchFamily="34" charset="0"/>
              </a:rPr>
              <a:t>(button);</a:t>
            </a:r>
            <a:br>
              <a:rPr lang="en-US" altLang="en-US" sz="1800" dirty="0" smtClean="0">
                <a:solidFill>
                  <a:schemeClr val="tx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button.addActionListener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(new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MyOkListener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());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Use an inner class as your 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class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MyOkButtonListener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implements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ActionListener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public void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actionPerformed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ActionEvent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event) {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// Code to handle button click goes here</a:t>
            </a:r>
            <a:b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     }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     }</a:t>
            </a:r>
            <a:b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47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a window in which to display things—usually a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JFrame</a:t>
            </a:r>
            <a:r>
              <a:rPr lang="en-US" altLang="en-US" dirty="0"/>
              <a:t> (for an application</a:t>
            </a:r>
            <a:r>
              <a:rPr lang="en-US" altLang="en-US" dirty="0" smtClean="0"/>
              <a:t>),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setLayout</a:t>
            </a:r>
            <a:r>
              <a:rPr lang="en-US" dirty="0" smtClean="0"/>
              <a:t>(</a:t>
            </a:r>
            <a:r>
              <a:rPr lang="en-US" dirty="0" err="1" smtClean="0"/>
              <a:t>LayoutManager</a:t>
            </a:r>
            <a:r>
              <a:rPr lang="en-US" dirty="0" smtClean="0"/>
              <a:t> manager) method to specify a layout manager</a:t>
            </a:r>
          </a:p>
          <a:p>
            <a:r>
              <a:rPr lang="en-US" dirty="0" smtClean="0"/>
              <a:t>Throw some components in.</a:t>
            </a:r>
          </a:p>
          <a:p>
            <a:r>
              <a:rPr lang="en-US" dirty="0" smtClean="0"/>
              <a:t>Create some listeners and attach them to your components.</a:t>
            </a:r>
          </a:p>
          <a:p>
            <a:r>
              <a:rPr lang="en-US" dirty="0" smtClean="0"/>
              <a:t>When you do something to a component, an event is generated which is ‘listened’ to. When the listener ‘hears’ the event, it executes code to deal with it</a:t>
            </a:r>
          </a:p>
          <a:p>
            <a:r>
              <a:rPr lang="en-US" dirty="0" smtClean="0"/>
              <a:t>Display your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1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0364884-8542-406E-A0FF-E625BF372C64}" type="slidenum">
              <a:rPr lang="en-US" altLang="en-US" sz="1400">
                <a:latin typeface="Arial" charset="0"/>
              </a:rPr>
              <a:pPr/>
              <a:t>20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use various listeners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, </a:t>
            </a: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JMenuItem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, </a:t>
            </a: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JComboBox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, </a:t>
            </a: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JTextField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addActionListener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ActionListener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actionPerformed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ActionEvent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JCheckBox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, </a:t>
            </a: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JRadioButton</a:t>
            </a:r>
            <a:r>
              <a:rPr lang="en-US" altLang="en-US" sz="24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addItemListener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ItemListener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itemStateChanged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ItemEvent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JSlider</a:t>
            </a:r>
            <a:endParaRPr lang="en-US" altLang="en-US" sz="2400" dirty="0" smtClean="0">
              <a:solidFill>
                <a:schemeClr val="accent2">
                  <a:lumMod val="75000"/>
                </a:schemeClr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addChangeListener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ChangeListener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stateChanged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ChangeEvent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endParaRPr lang="en-US" altLang="en-US" sz="2400" dirty="0" smtClean="0">
              <a:solidFill>
                <a:schemeClr val="accent2">
                  <a:lumMod val="75000"/>
                </a:schemeClr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getDocument</a:t>
            </a:r>
            <a:r>
              <a:rPr lang="en-US" altLang="en-US" sz="2000" b="1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().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addDocumentListener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DocumentListener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insertUpdate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DocumentEvent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removeUpdate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DocumentEvent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public void 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changedUpdate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</a:t>
            </a:r>
            <a:r>
              <a:rPr lang="en-US" altLang="en-US" sz="18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DocumentEvent</a:t>
            </a:r>
            <a:r>
              <a:rPr lang="en-US" altLang="en-US" sz="18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event)</a:t>
            </a:r>
          </a:p>
        </p:txBody>
      </p:sp>
    </p:spTree>
    <p:extLst>
      <p:ext uri="{BB962C8B-B14F-4D97-AF65-F5344CB8AC3E}">
        <p14:creationId xmlns:p14="http://schemas.microsoft.com/office/powerpoint/2010/main" val="41612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4BB6B45-D268-41EC-9BB7-CF68E7BE1FEE}" type="slidenum">
              <a:rPr lang="en-US" altLang="en-US" sz="1400">
                <a:latin typeface="Arial" charset="0"/>
              </a:rPr>
              <a:pPr/>
              <a:t>21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Getting values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user actions normally cause the program to </a:t>
            </a:r>
            <a:r>
              <a:rPr lang="en-US" altLang="en-US" i="1" smtClean="0"/>
              <a:t>do</a:t>
            </a:r>
            <a:r>
              <a:rPr lang="en-US" altLang="en-US" smtClean="0"/>
              <a:t> something: clicking a button, or selecting from a menu</a:t>
            </a:r>
          </a:p>
          <a:p>
            <a:pPr eaLnBrk="1" hangingPunct="1"/>
            <a:r>
              <a:rPr lang="en-US" altLang="en-US" smtClean="0"/>
              <a:t>Some user actions set values to be used </a:t>
            </a:r>
            <a:r>
              <a:rPr lang="en-US" altLang="en-US" i="1" smtClean="0"/>
              <a:t>later: </a:t>
            </a:r>
            <a:r>
              <a:rPr lang="en-US" altLang="en-US" smtClean="0"/>
              <a:t>entering text, setting a checkbox or a radio button</a:t>
            </a:r>
          </a:p>
          <a:p>
            <a:pPr lvl="1" eaLnBrk="1" hangingPunct="1"/>
            <a:r>
              <a:rPr lang="en-US" altLang="en-US" smtClean="0"/>
              <a:t>You </a:t>
            </a:r>
            <a:r>
              <a:rPr lang="en-US" altLang="en-US" i="1" smtClean="0"/>
              <a:t>can</a:t>
            </a:r>
            <a:r>
              <a:rPr lang="en-US" altLang="en-US" smtClean="0"/>
              <a:t> listen for events from these, but it’s not usually a good idea</a:t>
            </a:r>
          </a:p>
          <a:p>
            <a:pPr lvl="1" eaLnBrk="1" hangingPunct="1"/>
            <a:r>
              <a:rPr lang="en-US" altLang="en-US" smtClean="0"/>
              <a:t>Instead, </a:t>
            </a:r>
            <a:r>
              <a:rPr lang="en-US" altLang="en-US" i="1" smtClean="0"/>
              <a:t>read</a:t>
            </a:r>
            <a:r>
              <a:rPr lang="en-US" altLang="en-US" smtClean="0"/>
              <a:t> their values when you need them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String myText = myJTextField.getText();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String myText = myJTextArea.getText();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boolean checked = myJCheckBox.isSelected();</a:t>
            </a:r>
          </a:p>
          <a:p>
            <a:pPr lvl="2" eaLnBrk="1" hangingPunct="1"/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boolean selected1 = myJRadioButton1.isSelected();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341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B74CBF3-088C-4ADC-A13D-083BDE49B148}" type="slidenum">
              <a:rPr lang="en-US" altLang="en-US" sz="1400">
                <a:latin typeface="Arial" charset="0"/>
              </a:rPr>
              <a:pPr/>
              <a:t>22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Enabling and disabling components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poor style to remove components you don’t want the user to be able to use</a:t>
            </a:r>
          </a:p>
          <a:p>
            <a:pPr lvl="1" eaLnBrk="1" hangingPunct="1"/>
            <a:r>
              <a:rPr lang="en-US" altLang="en-US" dirty="0" smtClean="0"/>
              <a:t>“Where did it go? It was here a minute ago!”</a:t>
            </a:r>
          </a:p>
          <a:p>
            <a:pPr eaLnBrk="1" hangingPunct="1"/>
            <a:r>
              <a:rPr lang="en-US" altLang="en-US" dirty="0" smtClean="0"/>
              <a:t>It’s better to </a:t>
            </a:r>
            <a:r>
              <a:rPr lang="en-US" altLang="en-US" i="1" dirty="0" smtClean="0"/>
              <a:t>enable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disable</a:t>
            </a:r>
            <a:r>
              <a:rPr lang="en-US" altLang="en-US" dirty="0" smtClean="0"/>
              <a:t> controls</a:t>
            </a:r>
          </a:p>
          <a:p>
            <a:pPr lvl="1" eaLnBrk="1" hangingPunct="1"/>
            <a:r>
              <a:rPr lang="en-US" altLang="en-US" dirty="0" smtClean="0"/>
              <a:t>Disabled controls appear “grayed out”</a:t>
            </a:r>
          </a:p>
          <a:p>
            <a:pPr lvl="1" eaLnBrk="1" hangingPunct="1"/>
            <a:r>
              <a:rPr lang="en-US" altLang="en-US" dirty="0" smtClean="0"/>
              <a:t>The user may still wonder </a:t>
            </a:r>
            <a:r>
              <a:rPr lang="en-US" altLang="en-US" i="1" dirty="0" smtClean="0"/>
              <a:t>why?</a:t>
            </a:r>
            <a:r>
              <a:rPr lang="en-US" altLang="en-US" dirty="0" smtClean="0"/>
              <a:t>, but that’s still less confusing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sz="2400" b="1" i="1" dirty="0" err="1" smtClean="0">
                <a:solidFill>
                  <a:schemeClr val="hlink"/>
                </a:solidFill>
              </a:rPr>
              <a:t>anyComponent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.setEnabled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400" b="1" i="1" dirty="0" smtClean="0">
                <a:solidFill>
                  <a:schemeClr val="hlink"/>
                </a:solidFill>
              </a:rPr>
              <a:t>enabled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 lvl="1" eaLnBrk="1" hangingPunct="1"/>
            <a:r>
              <a:rPr lang="en-US" altLang="en-US" dirty="0" smtClean="0"/>
              <a:t>Parameter should be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true </a:t>
            </a:r>
            <a:r>
              <a:rPr lang="en-US" altLang="en-US" dirty="0" smtClean="0"/>
              <a:t>to enable,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false </a:t>
            </a:r>
            <a:r>
              <a:rPr lang="en-US" altLang="en-US" dirty="0" smtClean="0"/>
              <a:t>to disable</a:t>
            </a:r>
          </a:p>
        </p:txBody>
      </p:sp>
    </p:spTree>
    <p:extLst>
      <p:ext uri="{BB962C8B-B14F-4D97-AF65-F5344CB8AC3E}">
        <p14:creationId xmlns:p14="http://schemas.microsoft.com/office/powerpoint/2010/main" val="29123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55B84F5-D03C-4C84-84D9-856BE132FCB1}" type="slidenum">
              <a:rPr lang="en-US" altLang="en-US" sz="1400">
                <a:latin typeface="Arial" charset="0"/>
              </a:rPr>
              <a:pPr/>
              <a:t>23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I: Building a GUI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 container, either have a </a:t>
            </a:r>
            <a:r>
              <a:rPr lang="en-US" altLang="en-US" dirty="0" err="1" smtClean="0"/>
              <a:t>Jframe</a:t>
            </a:r>
            <a:r>
              <a:rPr lang="en-US" altLang="en-US" dirty="0" smtClean="0"/>
              <a:t> instance variable or extend </a:t>
            </a:r>
            <a:r>
              <a:rPr lang="en-US" altLang="en-US" dirty="0" err="1" smtClean="0"/>
              <a:t>JFrame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dirty="0" smtClean="0"/>
              <a:t>Choose a layout manager</a:t>
            </a:r>
          </a:p>
          <a:p>
            <a:pPr eaLnBrk="1" hangingPunct="1"/>
            <a:r>
              <a:rPr lang="en-US" altLang="en-US" dirty="0" smtClean="0"/>
              <a:t>Create more complex layouts by adding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JPanels</a:t>
            </a:r>
            <a:r>
              <a:rPr lang="en-US" altLang="en-US" dirty="0" smtClean="0"/>
              <a:t>; each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 smtClean="0"/>
              <a:t> can have its own layout manager</a:t>
            </a:r>
          </a:p>
          <a:p>
            <a:pPr eaLnBrk="1" hangingPunct="1"/>
            <a:r>
              <a:rPr lang="en-US" altLang="en-US" dirty="0" smtClean="0"/>
              <a:t>Create other components and add them to whichever 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JPanels</a:t>
            </a:r>
            <a:r>
              <a:rPr lang="en-US" altLang="en-US" dirty="0" smtClean="0"/>
              <a:t> you like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80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4054802-DF42-416C-91E6-4E49B6E5E173}" type="slidenum">
              <a:rPr lang="en-US" altLang="en-US" sz="1400">
                <a:latin typeface="Arial" charset="0"/>
              </a:rPr>
              <a:pPr/>
              <a:t>24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II: Building a GUI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each active component, look up what kind of Listeners it can have</a:t>
            </a:r>
          </a:p>
          <a:p>
            <a:pPr eaLnBrk="1" hangingPunct="1"/>
            <a:r>
              <a:rPr lang="en-US" altLang="en-US" dirty="0" smtClean="0"/>
              <a:t>Implement the Listeners</a:t>
            </a:r>
          </a:p>
          <a:p>
            <a:pPr lvl="1"/>
            <a:r>
              <a:rPr lang="en-US" altLang="en-US" dirty="0" smtClean="0"/>
              <a:t> often there is one Listener </a:t>
            </a:r>
            <a:r>
              <a:rPr lang="en-US" altLang="en-US" dirty="0"/>
              <a:t>for </a:t>
            </a:r>
            <a:r>
              <a:rPr lang="en-US" altLang="en-US" dirty="0" smtClean="0"/>
              <a:t>each active component</a:t>
            </a:r>
          </a:p>
          <a:p>
            <a:pPr lvl="1"/>
            <a:r>
              <a:rPr lang="en-US" altLang="en-US" dirty="0" smtClean="0"/>
              <a:t>Active components can share the same </a:t>
            </a:r>
            <a:r>
              <a:rPr lang="en-US" altLang="en-US" dirty="0"/>
              <a:t>Listeners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lang="en-US" altLang="en-US" dirty="0" smtClean="0"/>
              <a:t>For each </a:t>
            </a:r>
            <a:r>
              <a:rPr lang="en-US" altLang="en-US" dirty="0"/>
              <a:t>Listeners you </a:t>
            </a:r>
            <a:r>
              <a:rPr lang="en-US" altLang="en-US" dirty="0" smtClean="0"/>
              <a:t>implement, supply the methods that it requires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178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5334D76-E199-4806-BBCF-C24F3E489461}" type="slidenum">
              <a:rPr lang="en-US" altLang="en-US" sz="1400">
                <a:latin typeface="Arial" charset="0"/>
              </a:rPr>
              <a:pPr/>
              <a:t>25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Dialogs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dialog</a:t>
            </a:r>
            <a:r>
              <a:rPr lang="en-US" altLang="en-US" dirty="0" smtClean="0"/>
              <a:t> (small accessory window) can be </a:t>
            </a:r>
            <a:r>
              <a:rPr lang="en-US" altLang="en-US" dirty="0" smtClean="0">
                <a:solidFill>
                  <a:schemeClr val="tx2"/>
                </a:solidFill>
              </a:rPr>
              <a:t>modal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solidFill>
                  <a:schemeClr val="tx2"/>
                </a:solidFill>
              </a:rPr>
              <a:t>nonmodal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your code opens a modal dialog, it waits for a result from the dialog before continuing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When your code opens a </a:t>
            </a:r>
            <a:r>
              <a:rPr lang="en-US" altLang="en-US" dirty="0" err="1" smtClean="0"/>
              <a:t>nonmodal</a:t>
            </a:r>
            <a:r>
              <a:rPr lang="en-US" altLang="en-US" dirty="0" smtClean="0"/>
              <a:t> dialog, it does so in a separate thread, and your code just keeps going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Sun supplies a few simple (but useful) </a:t>
            </a:r>
            <a:r>
              <a:rPr lang="en-US" altLang="en-US" i="1" dirty="0" smtClean="0"/>
              <a:t>modal</a:t>
            </a:r>
            <a:r>
              <a:rPr lang="en-US" altLang="en-US" dirty="0" smtClean="0"/>
              <a:t> dialogs for your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You can create your own dialogs (with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JDialog</a:t>
            </a:r>
            <a:r>
              <a:rPr lang="en-US" altLang="en-US" dirty="0" smtClean="0"/>
              <a:t>), but they are </a:t>
            </a:r>
            <a:r>
              <a:rPr lang="en-US" altLang="en-US" i="1" dirty="0" err="1" smtClean="0"/>
              <a:t>nonmodal</a:t>
            </a:r>
            <a:r>
              <a:rPr lang="en-US" altLang="en-US" dirty="0" smtClean="0"/>
              <a:t> by default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354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03B8586-C227-4DF6-A278-28E10D815FF2}" type="slidenum">
              <a:rPr lang="en-US" altLang="en-US" sz="1400">
                <a:latin typeface="Arial" charset="0"/>
              </a:rPr>
              <a:pPr/>
              <a:t>26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Message dialogs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JOptionPane.showMessageDialog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parentJFrame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,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              "This is a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JOptionPane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\"message\" dialog.");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dirty="0" smtClean="0"/>
          </a:p>
          <a:p>
            <a:pPr eaLnBrk="1" hangingPunct="1"/>
            <a:r>
              <a:rPr lang="en-US" altLang="en-US" dirty="0" smtClean="0"/>
              <a:t>Notice that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showMessageDialog</a:t>
            </a:r>
            <a:r>
              <a:rPr lang="en-US" altLang="en-US" dirty="0" smtClean="0"/>
              <a:t> is a static method of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JOptionPane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“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parentJFrame</a:t>
            </a:r>
            <a:r>
              <a:rPr lang="en-US" altLang="en-US" dirty="0" smtClean="0"/>
              <a:t>” is typically your main GUI window (but it’s OK to use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 dirty="0" smtClean="0"/>
              <a:t> if you don’t have a main GUI window)</a:t>
            </a:r>
          </a:p>
        </p:txBody>
      </p:sp>
      <p:pic>
        <p:nvPicPr>
          <p:cNvPr id="32772" name="Picture 4" descr="message-di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00600"/>
            <a:ext cx="38163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92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2D1E6E18-AFB5-494D-BA22-49BE5123A0CB}" type="slidenum">
              <a:rPr lang="en-US" altLang="en-US" sz="1400">
                <a:latin typeface="Arial" charset="0"/>
              </a:rPr>
              <a:pPr/>
              <a:t>27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Confirm dialogs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  <a:t>int yesNo =</a:t>
            </a:r>
            <a:b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  <a:t>       JOptionPane.showConfirmDialog(parentJFrame,</a:t>
            </a:r>
            <a:b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"Is this what you wanted to see?");</a:t>
            </a:r>
          </a:p>
          <a:p>
            <a:pPr eaLnBrk="1" hangingPunct="1"/>
            <a: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  <a:t>    if (yesNo == JOptionPane.YES_OPTION) { ... }</a:t>
            </a:r>
          </a:p>
        </p:txBody>
      </p:sp>
      <p:pic>
        <p:nvPicPr>
          <p:cNvPr id="27652" name="Picture 4" descr="confirm-di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7600"/>
            <a:ext cx="31527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3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5E611F1-4A01-4ECF-B945-39B94E2D9895}" type="slidenum">
              <a:rPr lang="en-US" altLang="en-US" sz="1400">
                <a:latin typeface="Arial" charset="0"/>
              </a:rPr>
              <a:pPr/>
              <a:t>28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dialogs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String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userName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=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JOptionPane.showInputDialog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parentJFrame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,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"What is your name?")</a:t>
            </a:r>
          </a:p>
        </p:txBody>
      </p:sp>
      <p:pic>
        <p:nvPicPr>
          <p:cNvPr id="28676" name="Picture 4" descr="input-di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3244850"/>
            <a:ext cx="32718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98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D39D68B-A0BD-4FA4-BFBE-82360ACCAEFA}" type="slidenum">
              <a:rPr lang="en-US" altLang="en-US" sz="1400">
                <a:latin typeface="Arial" charset="0"/>
              </a:rPr>
              <a:pPr/>
              <a:t>29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Option dialogs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Object[] options =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new String[] {"English", "Chinese", "French", "German" };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int option =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JOptionPane.showOptionDialog(parentJFrame,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"Choose an option:",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"Option Dialog",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JOptionPane.YES_NO_OPTION,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JOptionPane.QUESTION_MESSAGE,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null,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options,</a:t>
            </a:r>
            <a:b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 options[0]); </a:t>
            </a:r>
            <a:r>
              <a:rPr lang="en-US" altLang="en-US" sz="2000" smtClean="0">
                <a:solidFill>
                  <a:schemeClr val="accent1"/>
                </a:solidFill>
                <a:latin typeface="Trebuchet MS" pitchFamily="34" charset="0"/>
              </a:rPr>
              <a:t>// use as default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916488"/>
            <a:ext cx="8650288" cy="1560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Fourth argument could be 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JOptionPane.YES_NO_CANCEL_OPTION</a:t>
            </a: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Fifth argument specifies which icon to use in the dialog; it could be one of 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ERROR_MESSAGE</a:t>
            </a:r>
            <a:r>
              <a:rPr lang="en-US" altLang="en-US" sz="1800" smtClean="0"/>
              <a:t>, 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INFORMATION_MESSAGE</a:t>
            </a:r>
            <a:r>
              <a:rPr lang="en-US" altLang="en-US" sz="1800" smtClean="0"/>
              <a:t>, 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WARNING_MESSAGE</a:t>
            </a:r>
            <a:r>
              <a:rPr lang="en-US" altLang="en-US" sz="1800" smtClean="0"/>
              <a:t>, or 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PLAIN_MESSAGE</a:t>
            </a: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Sixth argument (</a:t>
            </a:r>
            <a:r>
              <a:rPr lang="en-US" altLang="en-US" sz="1800" smtClean="0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 sz="1800" smtClean="0"/>
              <a:t> above) can specify a custom icon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pic>
        <p:nvPicPr>
          <p:cNvPr id="29700" name="Picture 4" descr="option-dia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90863"/>
            <a:ext cx="3276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37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/>
      <p:bldP spid="29701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v 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lot of what we cover applies to both Applications and Applets</a:t>
            </a:r>
          </a:p>
          <a:p>
            <a:r>
              <a:rPr lang="en-US" dirty="0" smtClean="0"/>
              <a:t>Applications are basically what we have been writing so far – everything running on your computer</a:t>
            </a:r>
          </a:p>
          <a:p>
            <a:r>
              <a:rPr lang="en-US" dirty="0" smtClean="0"/>
              <a:t>Applets were the predecessors of things like Flash on the internet</a:t>
            </a:r>
          </a:p>
          <a:p>
            <a:pPr lvl="1"/>
            <a:r>
              <a:rPr lang="en-US" dirty="0" smtClean="0"/>
              <a:t>Basically can be embedded in HTML</a:t>
            </a:r>
          </a:p>
          <a:p>
            <a:pPr lvl="1"/>
            <a:r>
              <a:rPr lang="en-US" dirty="0" smtClean="0"/>
              <a:t>Runs in browser</a:t>
            </a:r>
          </a:p>
          <a:p>
            <a:r>
              <a:rPr lang="en-US" dirty="0" smtClean="0"/>
              <a:t>Currently very </a:t>
            </a:r>
            <a:r>
              <a:rPr lang="en-US" dirty="0" err="1" smtClean="0"/>
              <a:t>very</a:t>
            </a:r>
            <a:r>
              <a:rPr lang="en-US" dirty="0" smtClean="0"/>
              <a:t> few people use Applets. 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programmers.stackexchange.com/questions/21843/where-did-java-go-wrong-on-the-client</a:t>
            </a:r>
            <a:endParaRPr lang="en-US" dirty="0" smtClean="0"/>
          </a:p>
          <a:p>
            <a:r>
              <a:rPr lang="en-US" dirty="0" smtClean="0"/>
              <a:t>We will only do application programming – safely assume everything is a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7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8E211E2-D7CA-41BA-8D38-DB8BFDABC9C8}" type="slidenum">
              <a:rPr lang="en-US" altLang="en-US" sz="1400">
                <a:latin typeface="Arial" charset="0"/>
              </a:rPr>
              <a:pPr/>
              <a:t>30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 file dialogs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26670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chooser = new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chooser.setDialogTitle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("Load which file?");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result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chooser.showOpenDialog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enclosingJFrame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if (result ==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JFileChooser.APPROVE_OPTION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) {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File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file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chooser.getSelectedFile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// use file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1600" dirty="0" smtClean="0">
              <a:latin typeface="Trebuchet MS" pitchFamily="34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3810000"/>
            <a:ext cx="3200400" cy="2590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You could also test for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CANCEL_OPTION</a:t>
            </a:r>
            <a:r>
              <a:rPr lang="en-US" altLang="en-US" sz="2000" smtClean="0"/>
              <a:t> or</a:t>
            </a:r>
            <a:r>
              <a:rPr lang="en-US" altLang="en-US" sz="2000" smtClean="0">
                <a:latin typeface="Trebuchet MS" pitchFamily="34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ERROR_OPTION</a:t>
            </a:r>
          </a:p>
          <a:p>
            <a:pPr eaLnBrk="1" hangingPunct="1"/>
            <a:r>
              <a:rPr lang="en-US" altLang="en-US" sz="2000" smtClean="0"/>
              <a:t>You will get back a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File</a:t>
            </a:r>
            <a:r>
              <a:rPr lang="en-US" altLang="en-US" sz="2000" smtClean="0"/>
              <a:t> object; to use it, you must know how to do file I/O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24200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1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5" autoUpdateAnimBg="0"/>
      <p:bldP spid="30725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74904DC-8804-4B03-816A-4F13ADDC0254}" type="slidenum">
              <a:rPr lang="en-US" altLang="en-US" sz="1400">
                <a:latin typeface="Arial" charset="0"/>
              </a:rPr>
              <a:pPr/>
              <a:t>31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Save file dialogs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34400" cy="26670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chooser = new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chooser.setDialogTitle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(“Save file as?");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result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chooser.showSaveDialog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enclosingJFrame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if (result ==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JFileChooser.APPROVE_OPTION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) {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File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file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=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chooser.getSelectedFile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// use file</a:t>
            </a:r>
            <a:b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altLang="en-US" sz="1600" dirty="0" smtClean="0">
              <a:latin typeface="Trebuchet MS" pitchFamily="34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3810000"/>
            <a:ext cx="3200400" cy="2590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You could also test for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CANCEL_OPTION</a:t>
            </a:r>
            <a:r>
              <a:rPr lang="en-US" altLang="en-US" sz="2000" smtClean="0"/>
              <a:t> or</a:t>
            </a:r>
            <a:r>
              <a:rPr lang="en-US" altLang="en-US" sz="2000" smtClean="0">
                <a:latin typeface="Trebuchet MS" pitchFamily="34" charset="0"/>
              </a:rPr>
              <a:t>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ERROR_OPTION</a:t>
            </a:r>
          </a:p>
          <a:p>
            <a:pPr eaLnBrk="1" hangingPunct="1"/>
            <a:r>
              <a:rPr lang="en-US" altLang="en-US" sz="2000" smtClean="0"/>
              <a:t>You will get back a </a:t>
            </a:r>
            <a:r>
              <a:rPr lang="en-US" altLang="en-US" sz="2000" smtClean="0">
                <a:solidFill>
                  <a:schemeClr val="accent2"/>
                </a:solidFill>
                <a:latin typeface="Trebuchet MS" pitchFamily="34" charset="0"/>
              </a:rPr>
              <a:t>File</a:t>
            </a:r>
            <a:r>
              <a:rPr lang="en-US" altLang="en-US" sz="2000" smtClean="0"/>
              <a:t> object; to use it, you must know how to do file I/O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00400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142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5" autoUpdateAnimBg="0"/>
      <p:bldP spid="66564" grpId="0" build="p" bldLvl="5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960FE17-10DF-4C08-A12F-3E06F180DEC9}" type="slidenum">
              <a:rPr lang="en-US" altLang="en-US" sz="1400">
                <a:latin typeface="Arial" charset="0"/>
              </a:rPr>
              <a:pPr/>
              <a:t>32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Quitting the program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i="1" smtClean="0">
                <a:solidFill>
                  <a:schemeClr val="hlink"/>
                </a:solidFill>
              </a:rPr>
              <a:t>gui</a:t>
            </a:r>
            <a: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  <a:t>.setDefaultCloseOperation(JFrame.EXIT_ON_CLOSE);</a:t>
            </a:r>
            <a:br>
              <a:rPr lang="en-US" altLang="en-US" sz="2400" smtClean="0">
                <a:solidFill>
                  <a:schemeClr val="accent2"/>
                </a:solidFill>
                <a:latin typeface="Trebuchet MS" pitchFamily="34" charset="0"/>
              </a:rPr>
            </a:br>
            <a:endParaRPr lang="en-US" altLang="en-US" smtClean="0"/>
          </a:p>
          <a:p>
            <a:pPr eaLnBrk="1" hangingPunct="1"/>
            <a:r>
              <a:rPr lang="en-US" altLang="en-US" smtClean="0"/>
              <a:t>Other options are </a:t>
            </a:r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DO_NOTHING_ON_CLOSE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HIDE_ON_CLOSE</a:t>
            </a:r>
            <a:r>
              <a:rPr lang="en-US" altLang="en-US" smtClean="0"/>
              <a:t>, and </a:t>
            </a:r>
            <a:r>
              <a:rPr lang="en-US" altLang="en-US" smtClean="0">
                <a:solidFill>
                  <a:schemeClr val="accent2"/>
                </a:solidFill>
                <a:latin typeface="Trebuchet MS" pitchFamily="34" charset="0"/>
              </a:rPr>
              <a:t>DISPOSE_ON_CLOSE</a:t>
            </a:r>
            <a:endParaRPr lang="en-US" altLang="en-US" sz="1300" smtClean="0">
              <a:solidFill>
                <a:srgbClr val="000000"/>
              </a:solidFill>
              <a:latin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B55B84F5-D03C-4C84-84D9-856BE132FCB1}" type="slidenum">
              <a:rPr lang="en-US" altLang="en-US" sz="1400">
                <a:latin typeface="Arial" charset="0"/>
              </a:rPr>
              <a:pPr/>
              <a:t>33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I: Building a GUI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Create a container, either have a </a:t>
            </a:r>
            <a:r>
              <a:rPr lang="en-US" altLang="en-US" dirty="0" err="1" smtClean="0"/>
              <a:t>Jframe</a:t>
            </a:r>
            <a:r>
              <a:rPr lang="en-US" altLang="en-US" dirty="0" smtClean="0"/>
              <a:t> instance variable or extend </a:t>
            </a:r>
            <a:r>
              <a:rPr lang="en-US" altLang="en-US" dirty="0" err="1" smtClean="0"/>
              <a:t>JFrame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dirty="0" smtClean="0"/>
              <a:t>Choose a layout manager</a:t>
            </a:r>
          </a:p>
          <a:p>
            <a:pPr eaLnBrk="1" hangingPunct="1"/>
            <a:r>
              <a:rPr lang="en-US" altLang="en-US" dirty="0" smtClean="0"/>
              <a:t>Create more complex layouts by adding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JPanels</a:t>
            </a:r>
            <a:r>
              <a:rPr lang="en-US" altLang="en-US" dirty="0" smtClean="0"/>
              <a:t>; each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</a:t>
            </a:r>
            <a:r>
              <a:rPr lang="en-US" altLang="en-US" dirty="0" smtClean="0"/>
              <a:t> can have its own layout manager</a:t>
            </a:r>
          </a:p>
          <a:p>
            <a:pPr eaLnBrk="1" hangingPunct="1"/>
            <a:r>
              <a:rPr lang="en-US" altLang="en-US" dirty="0" smtClean="0"/>
              <a:t>Create other components and add them to whichever 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JPanels</a:t>
            </a:r>
            <a:r>
              <a:rPr lang="en-US" altLang="en-US" dirty="0" smtClean="0"/>
              <a:t> you like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75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4054802-DF42-416C-91E6-4E49B6E5E173}" type="slidenum">
              <a:rPr lang="en-US" altLang="en-US" sz="1400">
                <a:latin typeface="Arial" charset="0"/>
              </a:rPr>
              <a:pPr/>
              <a:t>34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II: Building a GUI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each active component, look up what kind of Listeners it can have</a:t>
            </a:r>
          </a:p>
          <a:p>
            <a:pPr eaLnBrk="1" hangingPunct="1"/>
            <a:r>
              <a:rPr lang="en-US" altLang="en-US" dirty="0" smtClean="0"/>
              <a:t>Implement the Listeners</a:t>
            </a:r>
          </a:p>
          <a:p>
            <a:pPr lvl="1"/>
            <a:r>
              <a:rPr lang="en-US" altLang="en-US" dirty="0" smtClean="0"/>
              <a:t> often there is one Listener </a:t>
            </a:r>
            <a:r>
              <a:rPr lang="en-US" altLang="en-US" dirty="0"/>
              <a:t>for </a:t>
            </a:r>
            <a:r>
              <a:rPr lang="en-US" altLang="en-US" dirty="0" smtClean="0"/>
              <a:t>each active component</a:t>
            </a:r>
          </a:p>
          <a:p>
            <a:pPr lvl="1"/>
            <a:r>
              <a:rPr lang="en-US" altLang="en-US" dirty="0" smtClean="0"/>
              <a:t>Active components can share the same </a:t>
            </a:r>
            <a:r>
              <a:rPr lang="en-US" altLang="en-US" dirty="0"/>
              <a:t>Listeners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lang="en-US" altLang="en-US" dirty="0" smtClean="0"/>
              <a:t>For each </a:t>
            </a:r>
            <a:r>
              <a:rPr lang="en-US" altLang="en-US" dirty="0"/>
              <a:t>Listeners you </a:t>
            </a:r>
            <a:r>
              <a:rPr lang="en-US" altLang="en-US" dirty="0" smtClean="0"/>
              <a:t>implement, supply the methods that it requires</a:t>
            </a:r>
          </a:p>
          <a:p>
            <a:pPr marL="0" indent="0" eaLnBrk="1" hangingPunct="1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21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many packages to import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CTRL(Command) + SHIFT + O = magic!</a:t>
            </a:r>
          </a:p>
          <a:p>
            <a:r>
              <a:rPr lang="en-US" dirty="0" smtClean="0"/>
              <a:t>That keyboard shortcut will import all that is needed.</a:t>
            </a:r>
          </a:p>
          <a:p>
            <a:r>
              <a:rPr lang="en-US" dirty="0" smtClean="0"/>
              <a:t>If you are curious….</a:t>
            </a:r>
          </a:p>
          <a:p>
            <a:r>
              <a:rPr lang="en-US" dirty="0" smtClean="0"/>
              <a:t>Javax.swing.*</a:t>
            </a:r>
          </a:p>
          <a:p>
            <a:r>
              <a:rPr lang="en-US" dirty="0" smtClean="0"/>
              <a:t>Java.awt.*</a:t>
            </a:r>
          </a:p>
          <a:p>
            <a:r>
              <a:rPr lang="en-US" dirty="0" smtClean="0"/>
              <a:t>Java.awt.event.*</a:t>
            </a:r>
          </a:p>
          <a:p>
            <a:r>
              <a:rPr lang="en-US" dirty="0" smtClean="0"/>
              <a:t>Javax.swing.event.*</a:t>
            </a:r>
          </a:p>
          <a:p>
            <a:r>
              <a:rPr lang="en-US" dirty="0" smtClean="0"/>
              <a:t>And others ….</a:t>
            </a:r>
          </a:p>
          <a:p>
            <a:endParaRPr lang="en-US" dirty="0"/>
          </a:p>
          <a:p>
            <a:r>
              <a:rPr lang="en-US" dirty="0" smtClean="0"/>
              <a:t>I always use CTRL + SHIFT +O</a:t>
            </a:r>
          </a:p>
          <a:p>
            <a:r>
              <a:rPr lang="en-US" dirty="0" smtClean="0"/>
              <a:t>If it doesn’t work (rare but can happen), I </a:t>
            </a:r>
            <a:r>
              <a:rPr lang="en-US" dirty="0" err="1" smtClean="0"/>
              <a:t>google</a:t>
            </a:r>
            <a:r>
              <a:rPr lang="en-US" dirty="0" smtClean="0"/>
              <a:t> and find out what I need to import.</a:t>
            </a:r>
          </a:p>
        </p:txBody>
      </p:sp>
    </p:spTree>
    <p:extLst>
      <p:ext uri="{BB962C8B-B14F-4D97-AF65-F5344CB8AC3E}">
        <p14:creationId xmlns:p14="http://schemas.microsoft.com/office/powerpoint/2010/main" val="403796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 for your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most important layout managers are: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Provides five areas into which you can put components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This is the default layout manager for both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JFrame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JApplet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FlowLayout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Components are added left to right, top to bottom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GridLayout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Components are put in a rectangular grid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All areas are the same size and shape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BoxLayout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Creates a horizontal row or a vertical stack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This can be a little weird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4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err="1">
                <a:solidFill>
                  <a:schemeClr val="hlink"/>
                </a:solidFill>
              </a:rPr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component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);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What is a component?</a:t>
            </a:r>
          </a:p>
          <a:p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Buttons, textboxes, checkboxes,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textareas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etc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etc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marL="468630" indent="-285750" fontAlgn="base">
              <a:spcAft>
                <a:spcPct val="0"/>
              </a:spcAft>
              <a:buClr>
                <a:srgbClr val="BF00FF"/>
              </a:buClr>
              <a:buSzPct val="55000"/>
              <a:buFont typeface="Wingdings" pitchFamily="2" charset="2"/>
              <a:buChar char="n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US" altLang="en-US" sz="2800" kern="0" dirty="0" err="1">
                <a:solidFill>
                  <a:srgbClr val="3300FF"/>
                </a:solidFill>
                <a:latin typeface="Trebuchet MS" pitchFamily="34" charset="0"/>
              </a:rPr>
              <a:t>FlowLayout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altLang="en-US" sz="2800" kern="0" dirty="0" err="1">
                <a:solidFill>
                  <a:srgbClr val="3300FF"/>
                </a:solidFill>
                <a:latin typeface="Trebuchet MS" pitchFamily="34" charset="0"/>
              </a:rPr>
              <a:t>GridLayout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, and </a:t>
            </a:r>
            <a:r>
              <a:rPr lang="en-US" altLang="en-US" sz="2800" kern="0" dirty="0" err="1">
                <a:solidFill>
                  <a:srgbClr val="3300FF"/>
                </a:solidFill>
                <a:latin typeface="Trebuchet MS" pitchFamily="34" charset="0"/>
              </a:rPr>
              <a:t>BoxLayout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, this adds the component to the next available location</a:t>
            </a:r>
          </a:p>
          <a:p>
            <a:pPr marL="468630" indent="-285750" fontAlgn="base">
              <a:spcAft>
                <a:spcPct val="0"/>
              </a:spcAft>
              <a:buClr>
                <a:srgbClr val="BF00FF"/>
              </a:buClr>
              <a:buSzPct val="55000"/>
              <a:buFont typeface="Wingdings" pitchFamily="2" charset="2"/>
              <a:buChar char="n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US" altLang="en-US" sz="2800" kern="0" dirty="0" err="1">
                <a:solidFill>
                  <a:srgbClr val="3300FF"/>
                </a:solidFill>
                <a:latin typeface="Trebuchet MS" pitchFamily="34" charset="0"/>
              </a:rPr>
              <a:t>BorderLayout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, this puts the component in the </a:t>
            </a:r>
            <a:r>
              <a:rPr lang="en-US" altLang="en-US" sz="2800" kern="0" dirty="0">
                <a:solidFill>
                  <a:srgbClr val="3300FF"/>
                </a:solidFill>
                <a:latin typeface="Trebuchet MS" pitchFamily="34" charset="0"/>
              </a:rPr>
              <a:t>CENTER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 by </a:t>
            </a:r>
            <a:r>
              <a:rPr lang="en-US" altLang="en-US" sz="2800" kern="0" dirty="0" smtClean="0">
                <a:solidFill>
                  <a:srgbClr val="000000"/>
                </a:solidFill>
                <a:latin typeface="Times New Roman"/>
              </a:rPr>
              <a:t>default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r>
              <a:rPr lang="en-US" altLang="en-US" dirty="0"/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</a:t>
            </a:r>
            <a:r>
              <a:rPr lang="en-US" altLang="en-US" dirty="0"/>
              <a:t>, it’s usually better to use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altLang="en-US" b="1" i="1" dirty="0" err="1">
                <a:solidFill>
                  <a:schemeClr val="hlink"/>
                </a:solidFill>
              </a:rPr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itchFamily="34" charset="0"/>
              </a:rPr>
              <a:t>BorderLayout.</a:t>
            </a:r>
            <a:r>
              <a:rPr lang="en-US" altLang="en-US" b="1" i="1" dirty="0" err="1">
                <a:solidFill>
                  <a:schemeClr val="hlink"/>
                </a:solidFill>
              </a:rPr>
              <a:t>position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  <a:p>
            <a:pPr lvl="1"/>
            <a:r>
              <a:rPr lang="en-US" altLang="en-US" b="1" i="1" dirty="0">
                <a:solidFill>
                  <a:schemeClr val="hlink"/>
                </a:solidFill>
              </a:rPr>
              <a:t>position</a:t>
            </a:r>
            <a:r>
              <a:rPr lang="en-US" altLang="en-US" dirty="0"/>
              <a:t> is one of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NORTH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SOUTH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EAST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WEST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accent2"/>
                </a:solidFill>
                <a:latin typeface="Trebuchet MS" pitchFamily="34" charset="0"/>
              </a:rPr>
              <a:t>CENTER</a:t>
            </a:r>
          </a:p>
          <a:p>
            <a:pPr marL="468630" indent="-285750" fontAlgn="base">
              <a:spcAft>
                <a:spcPct val="0"/>
              </a:spcAft>
              <a:buClr>
                <a:srgbClr val="BF00FF"/>
              </a:buClr>
              <a:buSzPct val="55000"/>
              <a:buFont typeface="Wingdings" pitchFamily="2" charset="2"/>
              <a:buChar char="n"/>
            </a:pPr>
            <a:endParaRPr lang="en-US" altLang="en-US" sz="2800" kern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6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http://www.cis.upenn.edu/~</a:t>
            </a:r>
            <a:r>
              <a:rPr lang="en-US" dirty="0" smtClean="0">
                <a:hlinkClick r:id="rId2"/>
              </a:rPr>
              <a:t>matuszek/General/SwingExamples.jar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jar file is just a bunch of compressed java files.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E988687-24FA-4313-B700-4C582C02BEDB}" type="slidenum">
              <a:rPr lang="en-US" altLang="en-US" sz="1400">
                <a:latin typeface="Arial" charset="0"/>
              </a:rPr>
              <a:pPr/>
              <a:t>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types of components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990600" y="1524000"/>
          <a:ext cx="7162800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4" imgW="3820058" imgH="2409524" progId="Paint.Picture">
                  <p:embed/>
                </p:oleObj>
              </mc:Choice>
              <mc:Fallback>
                <p:oleObj name="Bitmap Image" r:id="rId4" imgW="3820058" imgH="24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162800" cy="451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533400" y="1447800"/>
            <a:ext cx="1219200" cy="533400"/>
          </a:xfrm>
          <a:prstGeom prst="wedgeRectCallout">
            <a:avLst>
              <a:gd name="adj1" fmla="val 36458"/>
              <a:gd name="adj2" fmla="val 91370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JLabel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2819400" y="1371600"/>
            <a:ext cx="1295400" cy="533400"/>
          </a:xfrm>
          <a:prstGeom prst="wedgeRectCallout">
            <a:avLst>
              <a:gd name="adj1" fmla="val 49264"/>
              <a:gd name="adj2" fmla="val 103273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JButton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304800" y="4191000"/>
            <a:ext cx="1295400" cy="533400"/>
          </a:xfrm>
          <a:prstGeom prst="wedgeRectCallout">
            <a:avLst>
              <a:gd name="adj1" fmla="val 64949"/>
              <a:gd name="adj2" fmla="val 127083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JButton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5715000" y="1295400"/>
            <a:ext cx="1752600" cy="533400"/>
          </a:xfrm>
          <a:prstGeom prst="wedgeRectCallout">
            <a:avLst>
              <a:gd name="adj1" fmla="val -41847"/>
              <a:gd name="adj2" fmla="val 127083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JCheckbox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381000" y="2590800"/>
            <a:ext cx="1295400" cy="533400"/>
          </a:xfrm>
          <a:prstGeom prst="wedgeRectCallout">
            <a:avLst>
              <a:gd name="adj1" fmla="val 71815"/>
              <a:gd name="adj2" fmla="val 19940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JChoice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1981200" y="3352800"/>
            <a:ext cx="1295400" cy="533400"/>
          </a:xfrm>
          <a:prstGeom prst="wedgeRectCallout">
            <a:avLst>
              <a:gd name="adj1" fmla="val 100245"/>
              <a:gd name="adj2" fmla="val -84819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JList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7391400" y="2514600"/>
            <a:ext cx="1600200" cy="533400"/>
          </a:xfrm>
          <a:prstGeom prst="wedgeRectCallout">
            <a:avLst>
              <a:gd name="adj1" fmla="val -73611"/>
              <a:gd name="adj2" fmla="val 46130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JScrollbar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152400" y="3276600"/>
            <a:ext cx="1600200" cy="533400"/>
          </a:xfrm>
          <a:prstGeom prst="wedgeRectCallout">
            <a:avLst>
              <a:gd name="adj1" fmla="val 70042"/>
              <a:gd name="adj2" fmla="val 110417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JTextField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7315200" y="3352800"/>
            <a:ext cx="1600200" cy="533400"/>
          </a:xfrm>
          <a:prstGeom prst="wedgeRectCallout">
            <a:avLst>
              <a:gd name="adj1" fmla="val -104565"/>
              <a:gd name="adj2" fmla="val 112796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JTextArea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00400" y="4953000"/>
            <a:ext cx="5715000" cy="1600200"/>
            <a:chOff x="2016" y="3312"/>
            <a:chExt cx="3600" cy="1008"/>
          </a:xfrm>
        </p:grpSpPr>
        <p:sp>
          <p:nvSpPr>
            <p:cNvPr id="1040" name="AutoShape 19"/>
            <p:cNvSpPr>
              <a:spLocks noChangeArrowheads="1"/>
            </p:cNvSpPr>
            <p:nvPr/>
          </p:nvSpPr>
          <p:spPr bwMode="auto">
            <a:xfrm>
              <a:off x="3984" y="3984"/>
              <a:ext cx="1632" cy="336"/>
            </a:xfrm>
            <a:prstGeom prst="wedgeRectCallout">
              <a:avLst>
                <a:gd name="adj1" fmla="val -35171"/>
                <a:gd name="adj2" fmla="val -134819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algn="ctr"/>
              <a:r>
                <a:rPr lang="en-US" altLang="en-US" dirty="0" err="1">
                  <a:solidFill>
                    <a:srgbClr val="FF0000"/>
                  </a:solidFill>
                  <a:latin typeface="Trebuchet MS" pitchFamily="34" charset="0"/>
                </a:rPr>
                <a:t>JCheckboxGroup</a:t>
              </a:r>
              <a:endParaRPr lang="en-US" altLang="en-US" dirty="0">
                <a:solidFill>
                  <a:srgbClr val="FF0000"/>
                </a:solidFill>
                <a:latin typeface="Trebuchet MS" pitchFamily="34" charset="0"/>
              </a:endParaRPr>
            </a:p>
          </p:txBody>
        </p:sp>
        <p:sp>
          <p:nvSpPr>
            <p:cNvPr id="1041" name="AutoShape 20"/>
            <p:cNvSpPr>
              <a:spLocks noChangeArrowheads="1"/>
            </p:cNvSpPr>
            <p:nvPr/>
          </p:nvSpPr>
          <p:spPr bwMode="auto">
            <a:xfrm>
              <a:off x="2016" y="3312"/>
              <a:ext cx="2928" cy="38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3276600" y="5867400"/>
            <a:ext cx="1752600" cy="533400"/>
          </a:xfrm>
          <a:prstGeom prst="wedgeRectCallout">
            <a:avLst>
              <a:gd name="adj1" fmla="val -32343"/>
              <a:gd name="adj2" fmla="val -156250"/>
            </a:avLst>
          </a:prstGeom>
          <a:solidFill>
            <a:srgbClr val="FFFF99"/>
          </a:solidFill>
          <a:ln w="5715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dirty="0" err="1">
                <a:solidFill>
                  <a:srgbClr val="FF0000"/>
                </a:solidFill>
                <a:latin typeface="Trebuchet MS" pitchFamily="34" charset="0"/>
              </a:rPr>
              <a:t>JCheckbox</a:t>
            </a:r>
            <a:endParaRPr lang="en-US" altLang="en-US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3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 autoUpdateAnimBg="0"/>
      <p:bldP spid="23562" grpId="0" animBg="1" autoUpdateAnimBg="0"/>
      <p:bldP spid="23563" grpId="0" animBg="1" autoUpdateAnimBg="0"/>
      <p:bldP spid="23564" grpId="0" animBg="1" autoUpdateAnimBg="0"/>
      <p:bldP spid="23565" grpId="0" animBg="1" autoUpdateAnimBg="0"/>
      <p:bldP spid="23566" grpId="0" animBg="1" autoUpdateAnimBg="0"/>
      <p:bldP spid="23567" grpId="0" animBg="1" autoUpdateAnimBg="0"/>
      <p:bldP spid="23568" grpId="0" animBg="1" autoUpdateAnimBg="0"/>
      <p:bldP spid="23569" grpId="0" animBg="1" autoUpdateAnimBg="0"/>
      <p:bldP spid="2357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F5820DE-0DA4-46D9-81BA-D2A6D56A1DFB}" type="slidenum">
              <a:rPr lang="en-US" altLang="en-US" sz="1400">
                <a:latin typeface="Arial" charset="0"/>
              </a:rPr>
              <a:pPr/>
              <a:t>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components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button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JButton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("Click me!");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JLabel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label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JLabel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("This is a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JLabel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JTextField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textField1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JTextField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("This is the initial text"); 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JTextField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textField2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JTextField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("Initial text", columns);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textArea1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("Initial text");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textArea2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(rows, columns);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textArea3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JTextArea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("Initial text", rows, columns);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JCheckBox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checkbox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JCheckBox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("Label for checkbox");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JRadioButton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radioButton1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JRadioButton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("Label for button");</a:t>
            </a:r>
          </a:p>
          <a:p>
            <a:pPr eaLnBrk="1" hangingPunct="1"/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ButtonGroup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 group = new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ButtonGroup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();</a:t>
            </a:r>
            <a:b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</a:b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group.add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(radioButton1);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group.add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(radioButton2);</a:t>
            </a:r>
            <a:r>
              <a:rPr lang="en-US" altLang="en-US" sz="20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000" i="1" dirty="0" smtClean="0"/>
              <a:t>etc.</a:t>
            </a:r>
            <a:br>
              <a:rPr lang="en-US" altLang="en-US" sz="2000" i="1" dirty="0" smtClean="0"/>
            </a:br>
            <a:endParaRPr lang="en-US" altLang="en-US" sz="2000" dirty="0" smtClean="0">
              <a:latin typeface="Arial Unicode MS" pitchFamily="34" charset="-128"/>
            </a:endParaRPr>
          </a:p>
          <a:p>
            <a:pPr eaLnBrk="1" hangingPunct="1"/>
            <a:r>
              <a:rPr lang="en-US" altLang="en-US" sz="2000" dirty="0" smtClean="0"/>
              <a:t>This is just a sampling of the available constructors; see the </a:t>
            </a:r>
            <a:r>
              <a:rPr lang="en-US" altLang="en-US" sz="2000" dirty="0" err="1" smtClean="0">
                <a:solidFill>
                  <a:schemeClr val="accent2">
                    <a:lumMod val="75000"/>
                  </a:schemeClr>
                </a:solidFill>
                <a:latin typeface="Trebuchet MS" pitchFamily="34" charset="0"/>
              </a:rPr>
              <a:t>javax.swing</a:t>
            </a:r>
            <a:r>
              <a:rPr lang="en-US" alt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000" dirty="0" smtClean="0"/>
              <a:t>API for all the rest</a:t>
            </a:r>
          </a:p>
        </p:txBody>
      </p:sp>
    </p:spTree>
    <p:extLst>
      <p:ext uri="{BB962C8B-B14F-4D97-AF65-F5344CB8AC3E}">
        <p14:creationId xmlns:p14="http://schemas.microsoft.com/office/powerpoint/2010/main" val="286686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64494</TotalTime>
  <Words>1551</Words>
  <Application>Microsoft Macintosh PowerPoint</Application>
  <PresentationFormat>On-screen Show (4:3)</PresentationFormat>
  <Paragraphs>240</Paragraphs>
  <Slides>34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Clarity</vt:lpstr>
      <vt:lpstr>Bitmap Image</vt:lpstr>
      <vt:lpstr>CIT 590</vt:lpstr>
      <vt:lpstr>How to create a GUI</vt:lpstr>
      <vt:lpstr>Frames v Applets</vt:lpstr>
      <vt:lpstr>So many packages to import …</vt:lpstr>
      <vt:lpstr>Layouts for your container</vt:lpstr>
      <vt:lpstr>Add components</vt:lpstr>
      <vt:lpstr>Useful resources</vt:lpstr>
      <vt:lpstr>Some types of components</vt:lpstr>
      <vt:lpstr>Create components</vt:lpstr>
      <vt:lpstr>PowerPoint Presentation</vt:lpstr>
      <vt:lpstr>FlowLayout</vt:lpstr>
      <vt:lpstr>GridLayout</vt:lpstr>
      <vt:lpstr>BoxLayout example</vt:lpstr>
      <vt:lpstr>Nested layouts</vt:lpstr>
      <vt:lpstr>PowerPoint Presentation</vt:lpstr>
      <vt:lpstr>Create and attach listeners</vt:lpstr>
      <vt:lpstr>What is a listener</vt:lpstr>
      <vt:lpstr>Suggested program arrangement 1</vt:lpstr>
      <vt:lpstr>Suggested program arrangement 2</vt:lpstr>
      <vt:lpstr>Components use various listeners</vt:lpstr>
      <vt:lpstr>Getting values</vt:lpstr>
      <vt:lpstr>Enabling and disabling components</vt:lpstr>
      <vt:lpstr>Summary I: Building a GUI</vt:lpstr>
      <vt:lpstr>Summary II: Building a GUI</vt:lpstr>
      <vt:lpstr>Dialogs</vt:lpstr>
      <vt:lpstr>Message dialogs</vt:lpstr>
      <vt:lpstr>Confirm dialogs</vt:lpstr>
      <vt:lpstr>Input dialogs</vt:lpstr>
      <vt:lpstr>Option dialogs</vt:lpstr>
      <vt:lpstr>Load file dialogs</vt:lpstr>
      <vt:lpstr>Save file dialogs</vt:lpstr>
      <vt:lpstr>Quitting the program</vt:lpstr>
      <vt:lpstr>Summary I: Building a GUI</vt:lpstr>
      <vt:lpstr>Summary II: Building a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590</dc:title>
  <dc:creator>arvind</dc:creator>
  <cp:lastModifiedBy>Jonathan Lerner</cp:lastModifiedBy>
  <cp:revision>419</cp:revision>
  <dcterms:created xsi:type="dcterms:W3CDTF">2006-08-16T00:00:00Z</dcterms:created>
  <dcterms:modified xsi:type="dcterms:W3CDTF">2015-05-12T19:16:04Z</dcterms:modified>
</cp:coreProperties>
</file>