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37A3AD6-2D99-4E07-B590-1D2B76B9627C}" type="datetimeFigureOut">
              <a:rPr lang="es-CO" smtClean="0"/>
              <a:t>15/02/2023</a:t>
            </a:fld>
            <a:endParaRPr lang="es-CO"/>
          </a:p>
        </p:txBody>
      </p:sp>
      <p:sp>
        <p:nvSpPr>
          <p:cNvPr id="5" name="Footer Placeholder 4"/>
          <p:cNvSpPr>
            <a:spLocks noGrp="1"/>
          </p:cNvSpPr>
          <p:nvPr>
            <p:ph type="ftr" sz="quarter" idx="11"/>
          </p:nvPr>
        </p:nvSpPr>
        <p:spPr>
          <a:xfrm>
            <a:off x="1876424" y="5410201"/>
            <a:ext cx="5124886" cy="365125"/>
          </a:xfrm>
        </p:spPr>
        <p:txBody>
          <a:bodyPr/>
          <a:lstStyle/>
          <a:p>
            <a:endParaRPr lang="es-CO"/>
          </a:p>
        </p:txBody>
      </p:sp>
      <p:sp>
        <p:nvSpPr>
          <p:cNvPr id="6" name="Slide Number Placeholder 5"/>
          <p:cNvSpPr>
            <a:spLocks noGrp="1"/>
          </p:cNvSpPr>
          <p:nvPr>
            <p:ph type="sldNum" sz="quarter" idx="12"/>
          </p:nvPr>
        </p:nvSpPr>
        <p:spPr>
          <a:xfrm>
            <a:off x="9896911" y="5410199"/>
            <a:ext cx="771089" cy="365125"/>
          </a:xfrm>
        </p:spPr>
        <p:txBody>
          <a:bodyPr/>
          <a:lstStyle/>
          <a:p>
            <a:fld id="{93B53A9B-C663-4730-B881-6BFC9A9EF790}" type="slidenum">
              <a:rPr lang="es-CO" smtClean="0"/>
              <a:t>‹Nº›</a:t>
            </a:fld>
            <a:endParaRPr lang="es-CO"/>
          </a:p>
        </p:txBody>
      </p:sp>
    </p:spTree>
    <p:extLst>
      <p:ext uri="{BB962C8B-B14F-4D97-AF65-F5344CB8AC3E}">
        <p14:creationId xmlns:p14="http://schemas.microsoft.com/office/powerpoint/2010/main" val="2363455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237A3AD6-2D99-4E07-B590-1D2B76B9627C}" type="datetimeFigureOut">
              <a:rPr lang="es-CO" smtClean="0"/>
              <a:t>15/02/2023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93B53A9B-C663-4730-B881-6BFC9A9EF790}" type="slidenum">
              <a:rPr lang="es-CO" smtClean="0"/>
              <a:t>‹Nº›</a:t>
            </a:fld>
            <a:endParaRPr lang="es-CO"/>
          </a:p>
        </p:txBody>
      </p:sp>
    </p:spTree>
    <p:extLst>
      <p:ext uri="{BB962C8B-B14F-4D97-AF65-F5344CB8AC3E}">
        <p14:creationId xmlns:p14="http://schemas.microsoft.com/office/powerpoint/2010/main" val="2743262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237A3AD6-2D99-4E07-B590-1D2B76B9627C}" type="datetimeFigureOut">
              <a:rPr lang="es-CO" smtClean="0"/>
              <a:t>15/02/2023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93B53A9B-C663-4730-B881-6BFC9A9EF790}" type="slidenum">
              <a:rPr lang="es-CO" smtClean="0"/>
              <a:t>‹Nº›</a:t>
            </a:fld>
            <a:endParaRPr lang="es-CO"/>
          </a:p>
        </p:txBody>
      </p:sp>
    </p:spTree>
    <p:extLst>
      <p:ext uri="{BB962C8B-B14F-4D97-AF65-F5344CB8AC3E}">
        <p14:creationId xmlns:p14="http://schemas.microsoft.com/office/powerpoint/2010/main" val="995186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237A3AD6-2D99-4E07-B590-1D2B76B9627C}" type="datetimeFigureOut">
              <a:rPr lang="es-CO" smtClean="0"/>
              <a:t>15/02/2023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93B53A9B-C663-4730-B881-6BFC9A9EF790}" type="slidenum">
              <a:rPr lang="es-CO" smtClean="0"/>
              <a:t>‹Nº›</a:t>
            </a:fld>
            <a:endParaRPr lang="es-CO"/>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114647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237A3AD6-2D99-4E07-B590-1D2B76B9627C}" type="datetimeFigureOut">
              <a:rPr lang="es-CO" smtClean="0"/>
              <a:t>15/02/2023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93B53A9B-C663-4730-B881-6BFC9A9EF790}" type="slidenum">
              <a:rPr lang="es-CO" smtClean="0"/>
              <a:t>‹Nº›</a:t>
            </a:fld>
            <a:endParaRPr lang="es-CO"/>
          </a:p>
        </p:txBody>
      </p:sp>
    </p:spTree>
    <p:extLst>
      <p:ext uri="{BB962C8B-B14F-4D97-AF65-F5344CB8AC3E}">
        <p14:creationId xmlns:p14="http://schemas.microsoft.com/office/powerpoint/2010/main" val="17516502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237A3AD6-2D99-4E07-B590-1D2B76B9627C}" type="datetimeFigureOut">
              <a:rPr lang="es-CO" smtClean="0"/>
              <a:t>15/02/2023</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93B53A9B-C663-4730-B881-6BFC9A9EF790}" type="slidenum">
              <a:rPr lang="es-CO" smtClean="0"/>
              <a:t>‹Nº›</a:t>
            </a:fld>
            <a:endParaRPr lang="es-CO"/>
          </a:p>
        </p:txBody>
      </p:sp>
    </p:spTree>
    <p:extLst>
      <p:ext uri="{BB962C8B-B14F-4D97-AF65-F5344CB8AC3E}">
        <p14:creationId xmlns:p14="http://schemas.microsoft.com/office/powerpoint/2010/main" val="2160060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237A3AD6-2D99-4E07-B590-1D2B76B9627C}" type="datetimeFigureOut">
              <a:rPr lang="es-CO" smtClean="0"/>
              <a:t>15/02/2023</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93B53A9B-C663-4730-B881-6BFC9A9EF790}" type="slidenum">
              <a:rPr lang="es-CO" smtClean="0"/>
              <a:t>‹Nº›</a:t>
            </a:fld>
            <a:endParaRPr lang="es-CO"/>
          </a:p>
        </p:txBody>
      </p:sp>
    </p:spTree>
    <p:extLst>
      <p:ext uri="{BB962C8B-B14F-4D97-AF65-F5344CB8AC3E}">
        <p14:creationId xmlns:p14="http://schemas.microsoft.com/office/powerpoint/2010/main" val="21721969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37A3AD6-2D99-4E07-B590-1D2B76B9627C}" type="datetimeFigureOut">
              <a:rPr lang="es-CO" smtClean="0"/>
              <a:t>15/02/2023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3B53A9B-C663-4730-B881-6BFC9A9EF790}" type="slidenum">
              <a:rPr lang="es-CO" smtClean="0"/>
              <a:t>‹Nº›</a:t>
            </a:fld>
            <a:endParaRPr lang="es-CO"/>
          </a:p>
        </p:txBody>
      </p:sp>
    </p:spTree>
    <p:extLst>
      <p:ext uri="{BB962C8B-B14F-4D97-AF65-F5344CB8AC3E}">
        <p14:creationId xmlns:p14="http://schemas.microsoft.com/office/powerpoint/2010/main" val="37884486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37A3AD6-2D99-4E07-B590-1D2B76B9627C}" type="datetimeFigureOut">
              <a:rPr lang="es-CO" smtClean="0"/>
              <a:t>15/02/2023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3B53A9B-C663-4730-B881-6BFC9A9EF790}" type="slidenum">
              <a:rPr lang="es-CO" smtClean="0"/>
              <a:t>‹Nº›</a:t>
            </a:fld>
            <a:endParaRPr lang="es-CO"/>
          </a:p>
        </p:txBody>
      </p:sp>
    </p:spTree>
    <p:extLst>
      <p:ext uri="{BB962C8B-B14F-4D97-AF65-F5344CB8AC3E}">
        <p14:creationId xmlns:p14="http://schemas.microsoft.com/office/powerpoint/2010/main" val="2205600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37A3AD6-2D99-4E07-B590-1D2B76B9627C}" type="datetimeFigureOut">
              <a:rPr lang="es-CO" smtClean="0"/>
              <a:t>15/02/2023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3B53A9B-C663-4730-B881-6BFC9A9EF790}" type="slidenum">
              <a:rPr lang="es-CO" smtClean="0"/>
              <a:t>‹Nº›</a:t>
            </a:fld>
            <a:endParaRPr lang="es-CO"/>
          </a:p>
        </p:txBody>
      </p:sp>
    </p:spTree>
    <p:extLst>
      <p:ext uri="{BB962C8B-B14F-4D97-AF65-F5344CB8AC3E}">
        <p14:creationId xmlns:p14="http://schemas.microsoft.com/office/powerpoint/2010/main" val="4266244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237A3AD6-2D99-4E07-B590-1D2B76B9627C}" type="datetimeFigureOut">
              <a:rPr lang="es-CO" smtClean="0"/>
              <a:t>15/02/2023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3B53A9B-C663-4730-B881-6BFC9A9EF790}" type="slidenum">
              <a:rPr lang="es-CO" smtClean="0"/>
              <a:t>‹Nº›</a:t>
            </a:fld>
            <a:endParaRPr lang="es-CO"/>
          </a:p>
        </p:txBody>
      </p:sp>
    </p:spTree>
    <p:extLst>
      <p:ext uri="{BB962C8B-B14F-4D97-AF65-F5344CB8AC3E}">
        <p14:creationId xmlns:p14="http://schemas.microsoft.com/office/powerpoint/2010/main" val="2505357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37A3AD6-2D99-4E07-B590-1D2B76B9627C}" type="datetimeFigureOut">
              <a:rPr lang="es-CO" smtClean="0"/>
              <a:t>15/02/2023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93B53A9B-C663-4730-B881-6BFC9A9EF790}" type="slidenum">
              <a:rPr lang="es-CO" smtClean="0"/>
              <a:t>‹Nº›</a:t>
            </a:fld>
            <a:endParaRPr lang="es-CO"/>
          </a:p>
        </p:txBody>
      </p:sp>
    </p:spTree>
    <p:extLst>
      <p:ext uri="{BB962C8B-B14F-4D97-AF65-F5344CB8AC3E}">
        <p14:creationId xmlns:p14="http://schemas.microsoft.com/office/powerpoint/2010/main" val="2539241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37A3AD6-2D99-4E07-B590-1D2B76B9627C}" type="datetimeFigureOut">
              <a:rPr lang="es-CO" smtClean="0"/>
              <a:t>15/02/2023</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93B53A9B-C663-4730-B881-6BFC9A9EF790}" type="slidenum">
              <a:rPr lang="es-CO" smtClean="0"/>
              <a:t>‹Nº›</a:t>
            </a:fld>
            <a:endParaRPr lang="es-CO"/>
          </a:p>
        </p:txBody>
      </p:sp>
    </p:spTree>
    <p:extLst>
      <p:ext uri="{BB962C8B-B14F-4D97-AF65-F5344CB8AC3E}">
        <p14:creationId xmlns:p14="http://schemas.microsoft.com/office/powerpoint/2010/main" val="934100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37A3AD6-2D99-4E07-B590-1D2B76B9627C}" type="datetimeFigureOut">
              <a:rPr lang="es-CO" smtClean="0"/>
              <a:t>15/02/2023</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93B53A9B-C663-4730-B881-6BFC9A9EF790}" type="slidenum">
              <a:rPr lang="es-CO" smtClean="0"/>
              <a:t>‹Nº›</a:t>
            </a:fld>
            <a:endParaRPr lang="es-CO"/>
          </a:p>
        </p:txBody>
      </p:sp>
    </p:spTree>
    <p:extLst>
      <p:ext uri="{BB962C8B-B14F-4D97-AF65-F5344CB8AC3E}">
        <p14:creationId xmlns:p14="http://schemas.microsoft.com/office/powerpoint/2010/main" val="1343000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7A3AD6-2D99-4E07-B590-1D2B76B9627C}" type="datetimeFigureOut">
              <a:rPr lang="es-CO" smtClean="0"/>
              <a:t>15/02/2023</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93B53A9B-C663-4730-B881-6BFC9A9EF790}" type="slidenum">
              <a:rPr lang="es-CO" smtClean="0"/>
              <a:t>‹Nº›</a:t>
            </a:fld>
            <a:endParaRPr lang="es-CO"/>
          </a:p>
        </p:txBody>
      </p:sp>
    </p:spTree>
    <p:extLst>
      <p:ext uri="{BB962C8B-B14F-4D97-AF65-F5344CB8AC3E}">
        <p14:creationId xmlns:p14="http://schemas.microsoft.com/office/powerpoint/2010/main" val="2419701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237A3AD6-2D99-4E07-B590-1D2B76B9627C}" type="datetimeFigureOut">
              <a:rPr lang="es-CO" smtClean="0"/>
              <a:t>15/02/2023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93B53A9B-C663-4730-B881-6BFC9A9EF790}" type="slidenum">
              <a:rPr lang="es-CO" smtClean="0"/>
              <a:t>‹Nº›</a:t>
            </a:fld>
            <a:endParaRPr lang="es-CO"/>
          </a:p>
        </p:txBody>
      </p:sp>
    </p:spTree>
    <p:extLst>
      <p:ext uri="{BB962C8B-B14F-4D97-AF65-F5344CB8AC3E}">
        <p14:creationId xmlns:p14="http://schemas.microsoft.com/office/powerpoint/2010/main" val="2109444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237A3AD6-2D99-4E07-B590-1D2B76B9627C}" type="datetimeFigureOut">
              <a:rPr lang="es-CO" smtClean="0"/>
              <a:t>15/02/2023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93B53A9B-C663-4730-B881-6BFC9A9EF790}" type="slidenum">
              <a:rPr lang="es-CO" smtClean="0"/>
              <a:t>‹Nº›</a:t>
            </a:fld>
            <a:endParaRPr lang="es-CO"/>
          </a:p>
        </p:txBody>
      </p:sp>
    </p:spTree>
    <p:extLst>
      <p:ext uri="{BB962C8B-B14F-4D97-AF65-F5344CB8AC3E}">
        <p14:creationId xmlns:p14="http://schemas.microsoft.com/office/powerpoint/2010/main" val="996853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37A3AD6-2D99-4E07-B590-1D2B76B9627C}" type="datetimeFigureOut">
              <a:rPr lang="es-CO" smtClean="0"/>
              <a:t>15/02/2023</a:t>
            </a:fld>
            <a:endParaRPr lang="es-CO"/>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3B53A9B-C663-4730-B881-6BFC9A9EF790}" type="slidenum">
              <a:rPr lang="es-CO" smtClean="0"/>
              <a:t>‹Nº›</a:t>
            </a:fld>
            <a:endParaRPr lang="es-CO"/>
          </a:p>
        </p:txBody>
      </p:sp>
    </p:spTree>
    <p:extLst>
      <p:ext uri="{BB962C8B-B14F-4D97-AF65-F5344CB8AC3E}">
        <p14:creationId xmlns:p14="http://schemas.microsoft.com/office/powerpoint/2010/main" val="32333478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54E688-FD01-46BB-B574-C3466F1B726D}"/>
              </a:ext>
            </a:extLst>
          </p:cNvPr>
          <p:cNvSpPr>
            <a:spLocks noGrp="1"/>
          </p:cNvSpPr>
          <p:nvPr>
            <p:ph type="ctrTitle"/>
          </p:nvPr>
        </p:nvSpPr>
        <p:spPr/>
        <p:txBody>
          <a:bodyPr/>
          <a:lstStyle/>
          <a:p>
            <a:r>
              <a:rPr lang="es-MX"/>
              <a:t>METOLOGIAS DE DESARROLLO</a:t>
            </a:r>
            <a:endParaRPr lang="es-CO" dirty="0"/>
          </a:p>
        </p:txBody>
      </p:sp>
      <p:sp>
        <p:nvSpPr>
          <p:cNvPr id="3" name="Subtítulo 2">
            <a:extLst>
              <a:ext uri="{FF2B5EF4-FFF2-40B4-BE49-F238E27FC236}">
                <a16:creationId xmlns:a16="http://schemas.microsoft.com/office/drawing/2014/main" id="{761ECB12-17CD-4F84-AF05-F3FE7E1C7931}"/>
              </a:ext>
            </a:extLst>
          </p:cNvPr>
          <p:cNvSpPr>
            <a:spLocks noGrp="1"/>
          </p:cNvSpPr>
          <p:nvPr>
            <p:ph type="subTitle" idx="1"/>
          </p:nvPr>
        </p:nvSpPr>
        <p:spPr/>
        <p:txBody>
          <a:bodyPr/>
          <a:lstStyle/>
          <a:p>
            <a:r>
              <a:rPr lang="es-MX"/>
              <a:t>NOMBRE: JESUS FERNANDO AVENDAÑO PEREZ</a:t>
            </a:r>
          </a:p>
          <a:p>
            <a:r>
              <a:rPr lang="es-MX"/>
              <a:t>TECNOLOGO: ANALISIS Y DESARROLLO DE SOFTWARE</a:t>
            </a:r>
          </a:p>
          <a:p>
            <a:r>
              <a:rPr lang="es-MX"/>
              <a:t>AÑO 2023</a:t>
            </a:r>
            <a:endParaRPr lang="es-CO" dirty="0"/>
          </a:p>
        </p:txBody>
      </p:sp>
    </p:spTree>
    <p:extLst>
      <p:ext uri="{BB962C8B-B14F-4D97-AF65-F5344CB8AC3E}">
        <p14:creationId xmlns:p14="http://schemas.microsoft.com/office/powerpoint/2010/main" val="2700439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433E45-4F8A-49D4-AD92-0F4288C6D4DB}"/>
              </a:ext>
            </a:extLst>
          </p:cNvPr>
          <p:cNvSpPr>
            <a:spLocks noGrp="1"/>
          </p:cNvSpPr>
          <p:nvPr>
            <p:ph type="title"/>
          </p:nvPr>
        </p:nvSpPr>
        <p:spPr/>
        <p:txBody>
          <a:bodyPr>
            <a:normAutofit fontScale="90000"/>
          </a:bodyPr>
          <a:lstStyle/>
          <a:p>
            <a:pPr algn="ctr"/>
            <a:r>
              <a:rPr lang="es-MX" b="1" dirty="0"/>
              <a:t>Metodología de Programación Extrema (XP)</a:t>
            </a:r>
            <a:br>
              <a:rPr lang="es-MX" dirty="0"/>
            </a:br>
            <a:endParaRPr lang="es-CO" dirty="0"/>
          </a:p>
        </p:txBody>
      </p:sp>
      <p:sp>
        <p:nvSpPr>
          <p:cNvPr id="3" name="Marcador de contenido 2">
            <a:extLst>
              <a:ext uri="{FF2B5EF4-FFF2-40B4-BE49-F238E27FC236}">
                <a16:creationId xmlns:a16="http://schemas.microsoft.com/office/drawing/2014/main" id="{5DD81727-213B-4F86-AA92-BD3555416E40}"/>
              </a:ext>
            </a:extLst>
          </p:cNvPr>
          <p:cNvSpPr>
            <a:spLocks noGrp="1"/>
          </p:cNvSpPr>
          <p:nvPr>
            <p:ph idx="1"/>
          </p:nvPr>
        </p:nvSpPr>
        <p:spPr>
          <a:xfrm>
            <a:off x="261457" y="1803634"/>
            <a:ext cx="11669086" cy="3808602"/>
          </a:xfrm>
        </p:spPr>
        <p:txBody>
          <a:bodyPr>
            <a:normAutofit lnSpcReduction="10000"/>
          </a:bodyPr>
          <a:lstStyle/>
          <a:p>
            <a:pPr marL="0" indent="0">
              <a:buNone/>
            </a:pPr>
            <a:r>
              <a:rPr lang="es-MX" dirty="0"/>
              <a:t>Es un conjunto de prácticas de desarrollo de software diseñadas para producir eficientemente software de alta calidad en un entorno en constante cambio. XP se enfoca en entregar software funcional a los clientes a través de ciclos de desarrollo iterativos e incrementales.</a:t>
            </a:r>
          </a:p>
          <a:p>
            <a:pPr marL="0" indent="0">
              <a:buNone/>
            </a:pPr>
            <a:r>
              <a:rPr lang="es-MX" dirty="0"/>
              <a:t>Las prácticas clave de XP incluyen diseño extremo, programación de pares, integración continua, planificación extremadamente corta, pruebas extremas y un enfoque extremo en la satisfacción del cliente.</a:t>
            </a:r>
          </a:p>
          <a:p>
            <a:pPr marL="0" indent="0">
              <a:buNone/>
            </a:pPr>
            <a:r>
              <a:rPr lang="es-MX" dirty="0"/>
              <a:t>Antes de elegir un enfoque para el </a:t>
            </a:r>
            <a:r>
              <a:rPr lang="es-MX" b="1" dirty="0"/>
              <a:t>desarrollo de su software</a:t>
            </a:r>
            <a:r>
              <a:rPr lang="es-MX" dirty="0"/>
              <a:t>, tenga claro por qué lo necesita.</a:t>
            </a:r>
          </a:p>
          <a:p>
            <a:endParaRPr lang="es-CO" dirty="0"/>
          </a:p>
        </p:txBody>
      </p:sp>
    </p:spTree>
    <p:extLst>
      <p:ext uri="{BB962C8B-B14F-4D97-AF65-F5344CB8AC3E}">
        <p14:creationId xmlns:p14="http://schemas.microsoft.com/office/powerpoint/2010/main" val="2228276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79BF5-73DE-430E-8943-2BCEE37E7A12}"/>
              </a:ext>
            </a:extLst>
          </p:cNvPr>
          <p:cNvSpPr>
            <a:spLocks noGrp="1"/>
          </p:cNvSpPr>
          <p:nvPr>
            <p:ph type="title"/>
          </p:nvPr>
        </p:nvSpPr>
        <p:spPr>
          <a:xfrm>
            <a:off x="947256" y="570452"/>
            <a:ext cx="10515600" cy="906010"/>
          </a:xfrm>
        </p:spPr>
        <p:txBody>
          <a:bodyPr>
            <a:normAutofit fontScale="90000"/>
          </a:bodyPr>
          <a:lstStyle/>
          <a:p>
            <a:pPr algn="ctr"/>
            <a:r>
              <a:rPr lang="es-CO" b="1" dirty="0"/>
              <a:t>Metodología Scrum</a:t>
            </a:r>
            <a:br>
              <a:rPr lang="es-CO" dirty="0"/>
            </a:br>
            <a:br>
              <a:rPr lang="es-CO" dirty="0"/>
            </a:br>
            <a:endParaRPr lang="es-CO" dirty="0"/>
          </a:p>
        </p:txBody>
      </p:sp>
      <p:sp>
        <p:nvSpPr>
          <p:cNvPr id="3" name="Marcador de contenido 2">
            <a:extLst>
              <a:ext uri="{FF2B5EF4-FFF2-40B4-BE49-F238E27FC236}">
                <a16:creationId xmlns:a16="http://schemas.microsoft.com/office/drawing/2014/main" id="{E29A5594-F90A-4C3A-9B8C-1FF4F7C6963A}"/>
              </a:ext>
            </a:extLst>
          </p:cNvPr>
          <p:cNvSpPr>
            <a:spLocks noGrp="1"/>
          </p:cNvSpPr>
          <p:nvPr>
            <p:ph idx="1"/>
          </p:nvPr>
        </p:nvSpPr>
        <p:spPr>
          <a:xfrm>
            <a:off x="343949" y="1023457"/>
            <a:ext cx="11459361" cy="4202884"/>
          </a:xfrm>
        </p:spPr>
        <p:txBody>
          <a:bodyPr>
            <a:normAutofit lnSpcReduction="10000"/>
          </a:bodyPr>
          <a:lstStyle/>
          <a:p>
            <a:r>
              <a:rPr lang="es-MX" b="1" dirty="0"/>
              <a:t>Qué es la metodología SCRUM y cómo funciona</a:t>
            </a:r>
          </a:p>
          <a:p>
            <a:pPr marL="0" indent="0">
              <a:buNone/>
            </a:pPr>
            <a:r>
              <a:rPr lang="es-MX" b="1" dirty="0"/>
              <a:t>Scrum es un </a:t>
            </a:r>
            <a:r>
              <a:rPr lang="es-MX" b="1" dirty="0" err="1"/>
              <a:t>framework</a:t>
            </a:r>
            <a:r>
              <a:rPr lang="es-MX" b="1" dirty="0"/>
              <a:t> adaptable, iterativo, rápido, flexible y eficaz</a:t>
            </a:r>
            <a:r>
              <a:rPr lang="es-MX" dirty="0"/>
              <a:t> que está diseñado para entregar valor al cliente durante todo el desarrollo del proyecto. El objetivo primordial es satisfacer las necesidades del cliente a través de un entorno de transparencia en la comunicación, responsabilidad colectiva y progreso continuo.</a:t>
            </a:r>
          </a:p>
          <a:p>
            <a:pPr marL="0" indent="0">
              <a:buNone/>
            </a:pPr>
            <a:r>
              <a:rPr lang="es-MX" dirty="0"/>
              <a:t>Este </a:t>
            </a:r>
            <a:r>
              <a:rPr lang="es-MX" i="1" dirty="0" err="1"/>
              <a:t>framework</a:t>
            </a:r>
            <a:r>
              <a:rPr lang="es-MX" dirty="0"/>
              <a:t> es muy ágil y completo para el desarrollo de proyectos. En Scrum la palabra producto hace referencia a un producto o servicio o cualquier otro resultado que esté de acuerdo con definición de la visión del proyecto, es decir que </a:t>
            </a:r>
            <a:r>
              <a:rPr lang="es-MX" b="1" dirty="0"/>
              <a:t>puede aplicarse a TODO tipo de proyectos</a:t>
            </a:r>
            <a:r>
              <a:rPr lang="es-MX" dirty="0"/>
              <a:t>, pero no todos los proyectos requieren el uso de Scrum.</a:t>
            </a:r>
          </a:p>
          <a:p>
            <a:pPr marL="0" indent="0">
              <a:buNone/>
            </a:pPr>
            <a:endParaRPr lang="es-CO" dirty="0"/>
          </a:p>
        </p:txBody>
      </p:sp>
      <p:pic>
        <p:nvPicPr>
          <p:cNvPr id="8194" name="Picture 2" descr="Como implementamos o Scrum na área de desenvolvimento – myLIMS">
            <a:extLst>
              <a:ext uri="{FF2B5EF4-FFF2-40B4-BE49-F238E27FC236}">
                <a16:creationId xmlns:a16="http://schemas.microsoft.com/office/drawing/2014/main" id="{FE5D3D49-19BF-4027-8C77-E1037573AB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0" y="5128819"/>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2162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E3185E-205C-4FF2-8D5D-B1A7C891CB18}"/>
              </a:ext>
            </a:extLst>
          </p:cNvPr>
          <p:cNvSpPr>
            <a:spLocks noGrp="1"/>
          </p:cNvSpPr>
          <p:nvPr>
            <p:ph type="title"/>
          </p:nvPr>
        </p:nvSpPr>
        <p:spPr/>
        <p:txBody>
          <a:bodyPr>
            <a:normAutofit fontScale="90000"/>
          </a:bodyPr>
          <a:lstStyle/>
          <a:p>
            <a:pPr algn="ctr"/>
            <a:r>
              <a:rPr lang="es-MX" b="1" dirty="0"/>
              <a:t>Qué equipos necesitan trabajar con la metodología SCRUM</a:t>
            </a:r>
            <a:br>
              <a:rPr lang="es-MX" b="1" dirty="0"/>
            </a:br>
            <a:endParaRPr lang="es-CO" dirty="0"/>
          </a:p>
        </p:txBody>
      </p:sp>
      <p:sp>
        <p:nvSpPr>
          <p:cNvPr id="3" name="Marcador de contenido 2">
            <a:extLst>
              <a:ext uri="{FF2B5EF4-FFF2-40B4-BE49-F238E27FC236}">
                <a16:creationId xmlns:a16="http://schemas.microsoft.com/office/drawing/2014/main" id="{96B452FE-2396-45DC-A8E8-711CE33918A9}"/>
              </a:ext>
            </a:extLst>
          </p:cNvPr>
          <p:cNvSpPr>
            <a:spLocks noGrp="1"/>
          </p:cNvSpPr>
          <p:nvPr>
            <p:ph idx="1"/>
          </p:nvPr>
        </p:nvSpPr>
        <p:spPr>
          <a:xfrm>
            <a:off x="286624" y="1249960"/>
            <a:ext cx="11618752" cy="4628625"/>
          </a:xfrm>
        </p:spPr>
        <p:txBody>
          <a:bodyPr>
            <a:normAutofit fontScale="92500" lnSpcReduction="20000"/>
          </a:bodyPr>
          <a:lstStyle/>
          <a:p>
            <a:pPr marL="0" indent="0">
              <a:buNone/>
            </a:pPr>
            <a:r>
              <a:rPr lang="es-MX" dirty="0"/>
              <a:t>Piensa por ejemplo que tu proyecto es la construcción de un conjunto de apartamentos, éste no es un proyecto que vaya a tener altas probabilidades de cambios a los largo de su ejecución, además requiere que desde el comienzo esté todo perfectamente documentado con planos y materiales. No es fácilmente adaptable su desarrollo a etapas y no es necesaria la participación permanente del cliente para lograr el mejor resultado, como ves usar Scrum en este caso no traería ventajas.</a:t>
            </a:r>
          </a:p>
          <a:p>
            <a:pPr marL="0" indent="0">
              <a:buNone/>
            </a:pPr>
            <a:r>
              <a:rPr lang="es-MX" dirty="0"/>
              <a:t>Aquí entramos en un tema que genera mucha polémica: </a:t>
            </a:r>
            <a:r>
              <a:rPr lang="es-MX" b="1" dirty="0"/>
              <a:t>¿qué es ser ágil en cuanto a desarrollo de proyectos se refiere?</a:t>
            </a:r>
            <a:endParaRPr lang="es-MX" dirty="0"/>
          </a:p>
          <a:p>
            <a:pPr marL="0" indent="0">
              <a:buNone/>
            </a:pPr>
            <a:r>
              <a:rPr lang="es-MX" dirty="0"/>
              <a:t>Es fácil confundirse por la palabra y pensar que ser ágil es ser rápido y esto es un error que puede ser costoso. Ser ágil en desarrollo de proyectos es </a:t>
            </a:r>
            <a:r>
              <a:rPr lang="es-MX" b="1" dirty="0"/>
              <a:t>optimizar el uso de recursos y buscar la mejor forma de llevar a cabo un proyecto aprovechando la experiencia propia y la de los colaboradores</a:t>
            </a:r>
            <a:r>
              <a:rPr lang="es-MX" dirty="0"/>
              <a:t>.</a:t>
            </a:r>
          </a:p>
          <a:p>
            <a:pPr marL="0" indent="0">
              <a:buNone/>
            </a:pPr>
            <a:br>
              <a:rPr lang="es-MX" dirty="0"/>
            </a:br>
            <a:endParaRPr lang="es-CO" dirty="0"/>
          </a:p>
        </p:txBody>
      </p:sp>
      <p:pic>
        <p:nvPicPr>
          <p:cNvPr id="9218" name="Picture 2" descr="Scrum master en 2022 : Quels sont ses rôle, mission et salaire ?">
            <a:extLst>
              <a:ext uri="{FF2B5EF4-FFF2-40B4-BE49-F238E27FC236}">
                <a16:creationId xmlns:a16="http://schemas.microsoft.com/office/drawing/2014/main" id="{0146990A-0E69-4776-9BD9-056C9DF2DF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8669" y="5078485"/>
            <a:ext cx="2847975"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1066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2B65BA-2EBA-499C-AC6E-206B3A0C41B5}"/>
              </a:ext>
            </a:extLst>
          </p:cNvPr>
          <p:cNvSpPr>
            <a:spLocks noGrp="1"/>
          </p:cNvSpPr>
          <p:nvPr>
            <p:ph type="title"/>
          </p:nvPr>
        </p:nvSpPr>
        <p:spPr>
          <a:xfrm>
            <a:off x="838200" y="365126"/>
            <a:ext cx="10515600" cy="993892"/>
          </a:xfrm>
        </p:spPr>
        <p:txBody>
          <a:bodyPr>
            <a:normAutofit fontScale="90000"/>
          </a:bodyPr>
          <a:lstStyle/>
          <a:p>
            <a:pPr algn="ctr"/>
            <a:r>
              <a:rPr lang="es-CO" b="1" dirty="0"/>
              <a:t>Roles en SCRUM</a:t>
            </a:r>
            <a:br>
              <a:rPr lang="es-CO" b="1" dirty="0"/>
            </a:br>
            <a:endParaRPr lang="es-CO" dirty="0"/>
          </a:p>
        </p:txBody>
      </p:sp>
      <p:sp>
        <p:nvSpPr>
          <p:cNvPr id="3" name="Marcador de contenido 2">
            <a:extLst>
              <a:ext uri="{FF2B5EF4-FFF2-40B4-BE49-F238E27FC236}">
                <a16:creationId xmlns:a16="http://schemas.microsoft.com/office/drawing/2014/main" id="{A8BFE59F-4EF7-41BA-AE1B-CFAABE62BC45}"/>
              </a:ext>
            </a:extLst>
          </p:cNvPr>
          <p:cNvSpPr>
            <a:spLocks noGrp="1"/>
          </p:cNvSpPr>
          <p:nvPr>
            <p:ph idx="1"/>
          </p:nvPr>
        </p:nvSpPr>
        <p:spPr>
          <a:xfrm>
            <a:off x="276837" y="1182848"/>
            <a:ext cx="11736198" cy="3926047"/>
          </a:xfrm>
        </p:spPr>
        <p:txBody>
          <a:bodyPr>
            <a:normAutofit fontScale="92500" lnSpcReduction="10000"/>
          </a:bodyPr>
          <a:lstStyle/>
          <a:p>
            <a:r>
              <a:rPr lang="es-MX" dirty="0"/>
              <a:t>En Scrum tenemos dos categorías de roles:</a:t>
            </a:r>
          </a:p>
          <a:p>
            <a:r>
              <a:rPr lang="es-MX" b="1" dirty="0"/>
              <a:t>1. Roles centrales</a:t>
            </a:r>
          </a:p>
          <a:p>
            <a:r>
              <a:rPr lang="es-MX" dirty="0"/>
              <a:t>Los roles centrales son aquellos que su participación es indispensable para la realización del proyecto, están comprometidos con el proyecto y son responsables del éxito de cada </a:t>
            </a:r>
            <a:r>
              <a:rPr lang="es-MX" i="1" dirty="0"/>
              <a:t>sprint</a:t>
            </a:r>
            <a:r>
              <a:rPr lang="es-MX" dirty="0"/>
              <a:t> y del proyecto en general. Estos son:</a:t>
            </a:r>
          </a:p>
          <a:p>
            <a:r>
              <a:rPr lang="es-MX" i="1" dirty="0"/>
              <a:t>Product owner</a:t>
            </a:r>
            <a:endParaRPr lang="es-MX" dirty="0"/>
          </a:p>
          <a:p>
            <a:r>
              <a:rPr lang="es-MX" i="1" dirty="0"/>
              <a:t>Scrum master</a:t>
            </a:r>
            <a:endParaRPr lang="es-MX" dirty="0"/>
          </a:p>
          <a:p>
            <a:r>
              <a:rPr lang="es-MX" i="1" dirty="0"/>
              <a:t>Equipo Scrum</a:t>
            </a:r>
            <a:endParaRPr lang="es-MX" dirty="0"/>
          </a:p>
          <a:p>
            <a:endParaRPr lang="es-CO" dirty="0"/>
          </a:p>
        </p:txBody>
      </p:sp>
      <p:sp>
        <p:nvSpPr>
          <p:cNvPr id="4" name="AutoShape 4" descr="Cuáles son los 3 roles de Scrum y sus características — CABSA">
            <a:extLst>
              <a:ext uri="{FF2B5EF4-FFF2-40B4-BE49-F238E27FC236}">
                <a16:creationId xmlns:a16="http://schemas.microsoft.com/office/drawing/2014/main" id="{334C72E2-86BE-4889-A83A-8DC15248E6B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7" name="AutoShape 6" descr="Cuáles son los 3 roles de Scrum y sus características — CABSA">
            <a:extLst>
              <a:ext uri="{FF2B5EF4-FFF2-40B4-BE49-F238E27FC236}">
                <a16:creationId xmlns:a16="http://schemas.microsoft.com/office/drawing/2014/main" id="{900A2AEC-D038-40A9-A13E-532F6BB7D7B7}"/>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9" name="Imagen 8">
            <a:extLst>
              <a:ext uri="{FF2B5EF4-FFF2-40B4-BE49-F238E27FC236}">
                <a16:creationId xmlns:a16="http://schemas.microsoft.com/office/drawing/2014/main" id="{C056EBE0-EE78-4D8A-A2B7-66EC82128AD1}"/>
              </a:ext>
            </a:extLst>
          </p:cNvPr>
          <p:cNvPicPr>
            <a:picLocks noChangeAspect="1"/>
          </p:cNvPicPr>
          <p:nvPr/>
        </p:nvPicPr>
        <p:blipFill rotWithShape="1">
          <a:blip r:embed="rId2"/>
          <a:srcRect b="9829"/>
          <a:stretch/>
        </p:blipFill>
        <p:spPr>
          <a:xfrm>
            <a:off x="6553200" y="3733800"/>
            <a:ext cx="4172474" cy="2660009"/>
          </a:xfrm>
          <a:prstGeom prst="rect">
            <a:avLst/>
          </a:prstGeom>
        </p:spPr>
      </p:pic>
    </p:spTree>
    <p:extLst>
      <p:ext uri="{BB962C8B-B14F-4D97-AF65-F5344CB8AC3E}">
        <p14:creationId xmlns:p14="http://schemas.microsoft.com/office/powerpoint/2010/main" val="381012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A0F142-FCAB-4B85-BD0C-E3400DAE99CB}"/>
              </a:ext>
            </a:extLst>
          </p:cNvPr>
          <p:cNvSpPr>
            <a:spLocks noGrp="1"/>
          </p:cNvSpPr>
          <p:nvPr>
            <p:ph type="title"/>
          </p:nvPr>
        </p:nvSpPr>
        <p:spPr/>
        <p:txBody>
          <a:bodyPr/>
          <a:lstStyle/>
          <a:p>
            <a:pPr algn="ctr"/>
            <a:r>
              <a:rPr lang="es-CO" b="1" dirty="0"/>
              <a:t>2. Roles no centrales</a:t>
            </a:r>
            <a:br>
              <a:rPr lang="es-CO" b="1" dirty="0"/>
            </a:br>
            <a:endParaRPr lang="es-CO" dirty="0"/>
          </a:p>
        </p:txBody>
      </p:sp>
      <p:sp>
        <p:nvSpPr>
          <p:cNvPr id="3" name="Marcador de contenido 2">
            <a:extLst>
              <a:ext uri="{FF2B5EF4-FFF2-40B4-BE49-F238E27FC236}">
                <a16:creationId xmlns:a16="http://schemas.microsoft.com/office/drawing/2014/main" id="{B217F54A-01B3-417B-A217-4589BDDE26B8}"/>
              </a:ext>
            </a:extLst>
          </p:cNvPr>
          <p:cNvSpPr>
            <a:spLocks noGrp="1"/>
          </p:cNvSpPr>
          <p:nvPr>
            <p:ph idx="1"/>
          </p:nvPr>
        </p:nvSpPr>
        <p:spPr/>
        <p:txBody>
          <a:bodyPr>
            <a:normAutofit fontScale="77500" lnSpcReduction="20000"/>
          </a:bodyPr>
          <a:lstStyle/>
          <a:p>
            <a:pPr marL="0" indent="0">
              <a:buNone/>
            </a:pPr>
            <a:r>
              <a:rPr lang="es-MX" dirty="0"/>
              <a:t>Los roles no centrales son aquellos cuya participación en el proyecto es importante pero no depende de ellos el éxito o fracaso del proyecto, es importante siempre identificar los individuos de esta categoría y mantenerlos siempre presentes, en cualquier momento su rol puede ser decisivo para el proyecto (por ejemplo si es un </a:t>
            </a:r>
            <a:r>
              <a:rPr lang="es-MX" i="1" dirty="0"/>
              <a:t>sponsor</a:t>
            </a:r>
            <a:r>
              <a:rPr lang="es-MX" dirty="0"/>
              <a:t>). Estos son:</a:t>
            </a:r>
          </a:p>
          <a:p>
            <a:r>
              <a:rPr lang="es-MX" dirty="0"/>
              <a:t>Stakeholders</a:t>
            </a:r>
          </a:p>
          <a:p>
            <a:pPr lvl="1"/>
            <a:r>
              <a:rPr lang="es-MX" dirty="0"/>
              <a:t>Cliente</a:t>
            </a:r>
          </a:p>
          <a:p>
            <a:pPr lvl="1"/>
            <a:r>
              <a:rPr lang="es-MX" dirty="0"/>
              <a:t>Usuarios</a:t>
            </a:r>
          </a:p>
          <a:p>
            <a:pPr lvl="1"/>
            <a:r>
              <a:rPr lang="es-MX" dirty="0"/>
              <a:t>Patrocinador (sponsor)</a:t>
            </a:r>
          </a:p>
          <a:p>
            <a:r>
              <a:rPr lang="es-MX" dirty="0"/>
              <a:t>Vendedores</a:t>
            </a:r>
          </a:p>
          <a:p>
            <a:r>
              <a:rPr lang="es-MX" dirty="0"/>
              <a:t>Scrum </a:t>
            </a:r>
            <a:r>
              <a:rPr lang="es-MX" dirty="0" err="1"/>
              <a:t>Guidance</a:t>
            </a:r>
            <a:r>
              <a:rPr lang="es-MX" dirty="0"/>
              <a:t> </a:t>
            </a:r>
            <a:r>
              <a:rPr lang="es-MX" dirty="0" err="1"/>
              <a:t>Body</a:t>
            </a:r>
            <a:endParaRPr lang="es-MX" dirty="0"/>
          </a:p>
          <a:p>
            <a:endParaRPr lang="es-CO" dirty="0"/>
          </a:p>
        </p:txBody>
      </p:sp>
    </p:spTree>
    <p:extLst>
      <p:ext uri="{BB962C8B-B14F-4D97-AF65-F5344CB8AC3E}">
        <p14:creationId xmlns:p14="http://schemas.microsoft.com/office/powerpoint/2010/main" val="2019859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FF84DF9-75EE-4166-96C9-A1ED7528E82B}"/>
              </a:ext>
            </a:extLst>
          </p:cNvPr>
          <p:cNvSpPr>
            <a:spLocks noGrp="1"/>
          </p:cNvSpPr>
          <p:nvPr>
            <p:ph idx="1"/>
          </p:nvPr>
        </p:nvSpPr>
        <p:spPr>
          <a:xfrm>
            <a:off x="478172" y="453007"/>
            <a:ext cx="10875628" cy="830510"/>
          </a:xfrm>
        </p:spPr>
        <p:txBody>
          <a:bodyPr>
            <a:normAutofit fontScale="92500" lnSpcReduction="10000"/>
          </a:bodyPr>
          <a:lstStyle/>
          <a:p>
            <a:pPr marL="0" indent="0">
              <a:buNone/>
            </a:pPr>
            <a:r>
              <a:rPr lang="es-MX" dirty="0"/>
              <a:t>En la siguiente gráfica vemos una descripción general y cómo se relacionan los roles centrales del Equipo Scrum.</a:t>
            </a:r>
            <a:endParaRPr lang="es-CO" dirty="0"/>
          </a:p>
        </p:txBody>
      </p:sp>
      <p:sp>
        <p:nvSpPr>
          <p:cNvPr id="7" name="AutoShape 2" descr="https://static.platzi.com/media/user_upload/roles%20de%20scrum-b7a1aa65-8aa8-418a-8387-016b7914c848.jpg">
            <a:extLst>
              <a:ext uri="{FF2B5EF4-FFF2-40B4-BE49-F238E27FC236}">
                <a16:creationId xmlns:a16="http://schemas.microsoft.com/office/drawing/2014/main" id="{B6DADA07-5826-4F86-91CB-AD7253A0B49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9" name="Imagen 8">
            <a:extLst>
              <a:ext uri="{FF2B5EF4-FFF2-40B4-BE49-F238E27FC236}">
                <a16:creationId xmlns:a16="http://schemas.microsoft.com/office/drawing/2014/main" id="{F85B0C7E-66AF-4930-B0B5-359554812107}"/>
              </a:ext>
            </a:extLst>
          </p:cNvPr>
          <p:cNvPicPr>
            <a:picLocks noChangeAspect="1"/>
          </p:cNvPicPr>
          <p:nvPr/>
        </p:nvPicPr>
        <p:blipFill>
          <a:blip r:embed="rId2"/>
          <a:stretch>
            <a:fillRect/>
          </a:stretch>
        </p:blipFill>
        <p:spPr>
          <a:xfrm>
            <a:off x="2192155" y="1283517"/>
            <a:ext cx="7230211" cy="5383414"/>
          </a:xfrm>
          <a:prstGeom prst="rect">
            <a:avLst/>
          </a:prstGeom>
        </p:spPr>
      </p:pic>
    </p:spTree>
    <p:extLst>
      <p:ext uri="{BB962C8B-B14F-4D97-AF65-F5344CB8AC3E}">
        <p14:creationId xmlns:p14="http://schemas.microsoft.com/office/powerpoint/2010/main" val="755075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D55A6A-3AA4-4CB4-A329-CF9753301356}"/>
              </a:ext>
            </a:extLst>
          </p:cNvPr>
          <p:cNvSpPr>
            <a:spLocks noGrp="1"/>
          </p:cNvSpPr>
          <p:nvPr>
            <p:ph type="title"/>
          </p:nvPr>
        </p:nvSpPr>
        <p:spPr/>
        <p:txBody>
          <a:bodyPr>
            <a:normAutofit fontScale="90000"/>
          </a:bodyPr>
          <a:lstStyle/>
          <a:p>
            <a:pPr algn="ctr"/>
            <a:r>
              <a:rPr lang="es-MX" b="1" dirty="0"/>
              <a:t>Metodología Scrum: fases y procesos importantes</a:t>
            </a:r>
            <a:br>
              <a:rPr lang="es-MX" b="1" dirty="0"/>
            </a:br>
            <a:endParaRPr lang="es-CO" dirty="0"/>
          </a:p>
        </p:txBody>
      </p:sp>
      <p:sp>
        <p:nvSpPr>
          <p:cNvPr id="3" name="Marcador de contenido 2">
            <a:extLst>
              <a:ext uri="{FF2B5EF4-FFF2-40B4-BE49-F238E27FC236}">
                <a16:creationId xmlns:a16="http://schemas.microsoft.com/office/drawing/2014/main" id="{FBFE8307-5C67-471E-B3AA-8B75BEA25CE0}"/>
              </a:ext>
            </a:extLst>
          </p:cNvPr>
          <p:cNvSpPr>
            <a:spLocks noGrp="1"/>
          </p:cNvSpPr>
          <p:nvPr>
            <p:ph idx="1"/>
          </p:nvPr>
        </p:nvSpPr>
        <p:spPr>
          <a:xfrm>
            <a:off x="896922" y="1615850"/>
            <a:ext cx="10515600" cy="1496415"/>
          </a:xfrm>
        </p:spPr>
        <p:txBody>
          <a:bodyPr/>
          <a:lstStyle/>
          <a:p>
            <a:r>
              <a:rPr lang="es-MX" dirty="0"/>
              <a:t>Los procesos en Scrum están enmarcados en </a:t>
            </a:r>
            <a:r>
              <a:rPr lang="es-MX" b="1" dirty="0"/>
              <a:t>cajas de tiempo</a:t>
            </a:r>
            <a:r>
              <a:rPr lang="es-MX" dirty="0"/>
              <a:t> que son uno de los principios del marco de trabajo y es lo que nos permite manejar eficazmente la planeación y ejecución del proyecto.</a:t>
            </a:r>
            <a:endParaRPr lang="es-CO" dirty="0"/>
          </a:p>
        </p:txBody>
      </p:sp>
      <p:pic>
        <p:nvPicPr>
          <p:cNvPr id="5" name="Imagen 4">
            <a:extLst>
              <a:ext uri="{FF2B5EF4-FFF2-40B4-BE49-F238E27FC236}">
                <a16:creationId xmlns:a16="http://schemas.microsoft.com/office/drawing/2014/main" id="{578EBF2C-B2D7-4568-9651-40F2BC130C11}"/>
              </a:ext>
            </a:extLst>
          </p:cNvPr>
          <p:cNvPicPr>
            <a:picLocks noChangeAspect="1"/>
          </p:cNvPicPr>
          <p:nvPr/>
        </p:nvPicPr>
        <p:blipFill>
          <a:blip r:embed="rId2"/>
          <a:stretch>
            <a:fillRect/>
          </a:stretch>
        </p:blipFill>
        <p:spPr>
          <a:xfrm>
            <a:off x="1901810" y="3037427"/>
            <a:ext cx="8505825" cy="3752850"/>
          </a:xfrm>
          <a:prstGeom prst="rect">
            <a:avLst/>
          </a:prstGeom>
        </p:spPr>
      </p:pic>
    </p:spTree>
    <p:extLst>
      <p:ext uri="{BB962C8B-B14F-4D97-AF65-F5344CB8AC3E}">
        <p14:creationId xmlns:p14="http://schemas.microsoft.com/office/powerpoint/2010/main" val="1114776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BCF6F9C8-6219-458D-BDC2-8158675B079D}"/>
              </a:ext>
            </a:extLst>
          </p:cNvPr>
          <p:cNvSpPr>
            <a:spLocks noGrp="1"/>
          </p:cNvSpPr>
          <p:nvPr>
            <p:ph idx="1"/>
          </p:nvPr>
        </p:nvSpPr>
        <p:spPr>
          <a:xfrm>
            <a:off x="343949" y="393715"/>
            <a:ext cx="11375471" cy="5956751"/>
          </a:xfrm>
        </p:spPr>
        <p:txBody>
          <a:bodyPr>
            <a:normAutofit/>
          </a:bodyPr>
          <a:lstStyle/>
          <a:p>
            <a:r>
              <a:rPr lang="es-MX" b="1" dirty="0"/>
              <a:t>Inicio de Ciclo</a:t>
            </a:r>
          </a:p>
          <a:p>
            <a:r>
              <a:rPr lang="es-MX" dirty="0"/>
              <a:t>El ciclo inicia con la reunión de interesados (</a:t>
            </a:r>
            <a:r>
              <a:rPr lang="es-MX" i="1" dirty="0"/>
              <a:t>stakeholders</a:t>
            </a:r>
            <a:r>
              <a:rPr lang="es-MX" dirty="0"/>
              <a:t>) en la que se crea la descripción de la visión del proyecto. Luego el </a:t>
            </a:r>
            <a:r>
              <a:rPr lang="es-MX" b="1" dirty="0"/>
              <a:t>product owner</a:t>
            </a:r>
            <a:r>
              <a:rPr lang="es-MX" dirty="0"/>
              <a:t> crea la lista priorizada del producto (</a:t>
            </a:r>
            <a:r>
              <a:rPr lang="es-MX" i="1" dirty="0"/>
              <a:t>prioritized product backlog</a:t>
            </a:r>
            <a:r>
              <a:rPr lang="es-MX" dirty="0"/>
              <a:t>) que contiene la lista de los requerimientos en orden de prioridad para el negocio y el proyecto en forma de historias de usuario.</a:t>
            </a:r>
          </a:p>
          <a:p>
            <a:r>
              <a:rPr lang="es-MX" b="1" dirty="0"/>
              <a:t>Sprint</a:t>
            </a:r>
          </a:p>
          <a:p>
            <a:r>
              <a:rPr lang="es-MX" dirty="0"/>
              <a:t>Un </a:t>
            </a:r>
            <a:r>
              <a:rPr lang="es-MX" b="1" dirty="0"/>
              <a:t>Sprint</a:t>
            </a:r>
            <a:r>
              <a:rPr lang="es-MX" dirty="0"/>
              <a:t> es una de las cajas de tiempo de Scrum, tiene duración de 1 a 6 semanas en las que el equipo de Scrum trabaja en la creación de los entregables, el Sprint inicia con la reunión de planeación del sprint (</a:t>
            </a:r>
            <a:r>
              <a:rPr lang="es-MX" i="1" dirty="0"/>
              <a:t>Sprint </a:t>
            </a:r>
            <a:r>
              <a:rPr lang="es-MX" i="1" dirty="0" err="1"/>
              <a:t>planning</a:t>
            </a:r>
            <a:r>
              <a:rPr lang="es-MX" i="1" dirty="0"/>
              <a:t> meeting</a:t>
            </a:r>
            <a:r>
              <a:rPr lang="es-MX" dirty="0"/>
              <a:t>) ésta reunión tiene una duración de 8 horas para un </a:t>
            </a:r>
            <a:r>
              <a:rPr lang="es-MX" i="1" dirty="0"/>
              <a:t>sprint</a:t>
            </a:r>
            <a:r>
              <a:rPr lang="es-MX" dirty="0"/>
              <a:t> de 4 semanas, tiempo en el que se analizan las historias de usuario y de acuerdo a la prioridad se incluyen en el </a:t>
            </a:r>
            <a:r>
              <a:rPr lang="es-MX" i="1" dirty="0"/>
              <a:t>Sprint Backlog</a:t>
            </a:r>
            <a:r>
              <a:rPr lang="es-MX" dirty="0"/>
              <a:t> que es el listado de tareas que se van a implementar durante el </a:t>
            </a:r>
            <a:r>
              <a:rPr lang="es-MX" i="1" dirty="0"/>
              <a:t>sprint</a:t>
            </a:r>
            <a:r>
              <a:rPr lang="es-MX" dirty="0"/>
              <a:t> que inicia.</a:t>
            </a:r>
          </a:p>
          <a:p>
            <a:endParaRPr lang="es-CO" dirty="0"/>
          </a:p>
        </p:txBody>
      </p:sp>
    </p:spTree>
    <p:extLst>
      <p:ext uri="{BB962C8B-B14F-4D97-AF65-F5344CB8AC3E}">
        <p14:creationId xmlns:p14="http://schemas.microsoft.com/office/powerpoint/2010/main" val="880603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D1CEE1EC-3240-4BAF-BE93-5AB778BE4077}"/>
              </a:ext>
            </a:extLst>
          </p:cNvPr>
          <p:cNvSpPr>
            <a:spLocks noGrp="1"/>
          </p:cNvSpPr>
          <p:nvPr>
            <p:ph idx="1"/>
          </p:nvPr>
        </p:nvSpPr>
        <p:spPr>
          <a:xfrm>
            <a:off x="310393" y="428625"/>
            <a:ext cx="11484528" cy="5963786"/>
          </a:xfrm>
        </p:spPr>
        <p:txBody>
          <a:bodyPr>
            <a:normAutofit/>
          </a:bodyPr>
          <a:lstStyle/>
          <a:p>
            <a:r>
              <a:rPr lang="es-MX" b="1" dirty="0"/>
              <a:t>Daily Standup</a:t>
            </a:r>
          </a:p>
          <a:p>
            <a:pPr marL="0" indent="0">
              <a:buNone/>
            </a:pPr>
            <a:r>
              <a:rPr lang="es-MX" dirty="0"/>
              <a:t>Durante el </a:t>
            </a:r>
            <a:r>
              <a:rPr lang="es-MX" i="1" dirty="0"/>
              <a:t>sprint</a:t>
            </a:r>
            <a:r>
              <a:rPr lang="es-MX" dirty="0"/>
              <a:t> se realizan reuniones diarias llamadas </a:t>
            </a:r>
            <a:r>
              <a:rPr lang="es-MX" b="1" dirty="0"/>
              <a:t>Daily Standup</a:t>
            </a:r>
            <a:r>
              <a:rPr lang="es-MX" dirty="0"/>
              <a:t>, durante 15 minutos máximo el equipo de Scrum se reúne para discutir el progreso diario y si hay impedimentos. Al final del sprint se realiza una reunión de revisión del </a:t>
            </a:r>
            <a:r>
              <a:rPr lang="es-MX" i="1" dirty="0"/>
              <a:t>Sprint</a:t>
            </a:r>
            <a:r>
              <a:rPr lang="es-MX" dirty="0"/>
              <a:t> (</a:t>
            </a:r>
            <a:r>
              <a:rPr lang="es-MX" i="1" dirty="0"/>
              <a:t>Sprint Review Meeting</a:t>
            </a:r>
            <a:r>
              <a:rPr lang="es-MX" dirty="0"/>
              <a:t>) en la que se hace una demostración de los entregables desarrollados al </a:t>
            </a:r>
            <a:r>
              <a:rPr lang="es-MX" i="1" dirty="0"/>
              <a:t>product owner</a:t>
            </a:r>
            <a:r>
              <a:rPr lang="es-MX" dirty="0"/>
              <a:t> y a los </a:t>
            </a:r>
            <a:r>
              <a:rPr lang="es-MX" i="1" dirty="0"/>
              <a:t>stakeholders</a:t>
            </a:r>
            <a:r>
              <a:rPr lang="es-MX" dirty="0"/>
              <a:t> relevantes.</a:t>
            </a:r>
          </a:p>
          <a:p>
            <a:r>
              <a:rPr lang="es-MX" b="1" dirty="0"/>
              <a:t>Entregables</a:t>
            </a:r>
          </a:p>
          <a:p>
            <a:pPr marL="0" indent="0">
              <a:buNone/>
            </a:pPr>
            <a:r>
              <a:rPr lang="es-MX" dirty="0"/>
              <a:t>Si los entregables cumplen con los criterios de aceptación definidos el </a:t>
            </a:r>
            <a:r>
              <a:rPr lang="es-MX" i="1" dirty="0"/>
              <a:t>product owner</a:t>
            </a:r>
            <a:r>
              <a:rPr lang="es-MX" dirty="0"/>
              <a:t> los acepta y reinicia el ciclo, una de las ventajas de usar Scrum es que siempre se está pensando en mejorar por eso es importante siempre al final de cada </a:t>
            </a:r>
            <a:r>
              <a:rPr lang="es-MX" i="1" dirty="0"/>
              <a:t>sprint</a:t>
            </a:r>
            <a:r>
              <a:rPr lang="es-MX" dirty="0"/>
              <a:t> realizar una reunión de retrospectiva del sprint en la que se analizan los problemas presentados y las lecciones aprendidas.</a:t>
            </a:r>
          </a:p>
          <a:p>
            <a:pPr marL="0" indent="0">
              <a:buNone/>
            </a:pPr>
            <a:endParaRPr lang="es-CO" dirty="0"/>
          </a:p>
        </p:txBody>
      </p:sp>
    </p:spTree>
    <p:extLst>
      <p:ext uri="{BB962C8B-B14F-4D97-AF65-F5344CB8AC3E}">
        <p14:creationId xmlns:p14="http://schemas.microsoft.com/office/powerpoint/2010/main" val="3484018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7B15A0-53D7-41BB-99FD-6E892136E7F5}"/>
              </a:ext>
            </a:extLst>
          </p:cNvPr>
          <p:cNvSpPr>
            <a:spLocks noGrp="1"/>
          </p:cNvSpPr>
          <p:nvPr>
            <p:ph type="title"/>
          </p:nvPr>
        </p:nvSpPr>
        <p:spPr/>
        <p:txBody>
          <a:bodyPr/>
          <a:lstStyle/>
          <a:p>
            <a:r>
              <a:rPr lang="es-MX" b="1" cap="all" dirty="0"/>
              <a:t>¿CUÁLES SON LAS METODOLOGÍAS DE DESARROLLO DE SOFTWARE?</a:t>
            </a:r>
            <a:endParaRPr lang="es-CO" dirty="0"/>
          </a:p>
        </p:txBody>
      </p:sp>
      <p:sp>
        <p:nvSpPr>
          <p:cNvPr id="3" name="Marcador de contenido 2">
            <a:extLst>
              <a:ext uri="{FF2B5EF4-FFF2-40B4-BE49-F238E27FC236}">
                <a16:creationId xmlns:a16="http://schemas.microsoft.com/office/drawing/2014/main" id="{18E8574A-A6CC-4F70-84E5-9DBB1C81F438}"/>
              </a:ext>
            </a:extLst>
          </p:cNvPr>
          <p:cNvSpPr>
            <a:spLocks noGrp="1"/>
          </p:cNvSpPr>
          <p:nvPr>
            <p:ph idx="1"/>
          </p:nvPr>
        </p:nvSpPr>
        <p:spPr>
          <a:xfrm>
            <a:off x="202734" y="1812022"/>
            <a:ext cx="11786531" cy="4862242"/>
          </a:xfrm>
        </p:spPr>
        <p:txBody>
          <a:bodyPr>
            <a:normAutofit fontScale="55000" lnSpcReduction="20000"/>
          </a:bodyPr>
          <a:lstStyle/>
          <a:p>
            <a:pPr marL="0" indent="0">
              <a:buNone/>
            </a:pPr>
            <a:r>
              <a:rPr lang="es-MX" dirty="0"/>
              <a:t>Existen muchos modelos de desarrollo de software, cada uno con sus propias ventajas y desventajas. El más popular es el modelo ágil, del que hablaremos en las siguientes líneas.</a:t>
            </a:r>
          </a:p>
          <a:p>
            <a:pPr marL="514350" indent="-514350">
              <a:buFont typeface="+mj-lt"/>
              <a:buAutoNum type="arabicPeriod"/>
            </a:pPr>
            <a:r>
              <a:rPr lang="es-CO" b="1" dirty="0"/>
              <a:t>Metodologías Ágiles</a:t>
            </a:r>
          </a:p>
          <a:p>
            <a:pPr marL="0" indent="0">
              <a:buNone/>
            </a:pPr>
            <a:r>
              <a:rPr lang="es-MX" dirty="0"/>
              <a:t>Las metodologías ágiles no son apenas herramientas, sino estrategias integrales - estrategias de marketing, gestión de servicios y más que impulsan a las organizaciones a gestionar sus proyectos con rapidez y flexibilidad. Estas metodologías ayudan en el desarrollo de proyectos que necesitan mayor enfoque para adecuarse a las necesidades del cliente.</a:t>
            </a:r>
          </a:p>
          <a:p>
            <a:pPr marL="0" indent="0">
              <a:buNone/>
            </a:pPr>
            <a:r>
              <a:rPr lang="es-MX" dirty="0"/>
              <a:t>Es decir, una metodología ágil es una innovadora forma de trabajar y organizar flujos, que divide los proyectos en partes, permite adaptarse sobre la marcha, complementa y resuelve etapas en poco tiempo.</a:t>
            </a:r>
          </a:p>
          <a:p>
            <a:pPr marL="0" indent="0">
              <a:buNone/>
            </a:pPr>
            <a:r>
              <a:rPr lang="es-MX" dirty="0"/>
              <a:t>Con las metodologías ágiles, no se planifica ni se diseña el proyecto por adelantado, es decir, a medida que ellas se van desarrollando se va definiendo el proyecto. Siendo así, los involucrados trabajan por períodos específicos, mientras que cada miembro del equipo debe ejecutar una serie de tareas. Al final de la ejecución de las tareas, cada miembro o equipo entrega los avances, recibe devoluciones y comienza otra vez el proceso, lo que permite que los cambios necesarios sean implementados.</a:t>
            </a:r>
          </a:p>
          <a:p>
            <a:pPr marL="0" indent="0">
              <a:buNone/>
            </a:pPr>
            <a:r>
              <a:rPr lang="es-MX" dirty="0"/>
              <a:t>Si tu Pyme ya ha dado el primer paso hacia la transformación digital este es un buen momento para implementar las metodologías ágiles. Con ellas puedes incrementar la calidad de tus productos o servicios reduciendo costos y tiempo.</a:t>
            </a:r>
          </a:p>
          <a:p>
            <a:pPr marL="0" indent="0">
              <a:buNone/>
            </a:pPr>
            <a:endParaRPr lang="es-CO" dirty="0"/>
          </a:p>
          <a:p>
            <a:pPr marL="0" indent="0">
              <a:buNone/>
            </a:pPr>
            <a:br>
              <a:rPr lang="es-CO" dirty="0"/>
            </a:br>
            <a:endParaRPr lang="es-CO" dirty="0"/>
          </a:p>
        </p:txBody>
      </p:sp>
      <p:sp>
        <p:nvSpPr>
          <p:cNvPr id="4" name="AutoShape 2" descr="Qué son las metodologías ágiles?">
            <a:extLst>
              <a:ext uri="{FF2B5EF4-FFF2-40B4-BE49-F238E27FC236}">
                <a16:creationId xmlns:a16="http://schemas.microsoft.com/office/drawing/2014/main" id="{8056BFA0-13EE-419E-B82A-FCD0405DF271}"/>
              </a:ext>
            </a:extLst>
          </p:cNvPr>
          <p:cNvSpPr>
            <a:spLocks noChangeAspect="1" noChangeArrowheads="1"/>
          </p:cNvSpPr>
          <p:nvPr/>
        </p:nvSpPr>
        <p:spPr bwMode="auto">
          <a:xfrm>
            <a:off x="7327784" y="575974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7" name="Imagen 6">
            <a:extLst>
              <a:ext uri="{FF2B5EF4-FFF2-40B4-BE49-F238E27FC236}">
                <a16:creationId xmlns:a16="http://schemas.microsoft.com/office/drawing/2014/main" id="{CC216C82-5A6B-4A6C-84F5-0B0B8740D227}"/>
              </a:ext>
            </a:extLst>
          </p:cNvPr>
          <p:cNvPicPr>
            <a:picLocks noChangeAspect="1"/>
          </p:cNvPicPr>
          <p:nvPr/>
        </p:nvPicPr>
        <p:blipFill>
          <a:blip r:embed="rId2"/>
          <a:stretch>
            <a:fillRect/>
          </a:stretch>
        </p:blipFill>
        <p:spPr>
          <a:xfrm>
            <a:off x="6094412" y="4969257"/>
            <a:ext cx="3060840" cy="1580970"/>
          </a:xfrm>
          <a:prstGeom prst="rect">
            <a:avLst/>
          </a:prstGeom>
        </p:spPr>
      </p:pic>
      <p:sp>
        <p:nvSpPr>
          <p:cNvPr id="8" name="AutoShape 8" descr="Metodología Kanban: revoluciona tu manera de trabajar más ágil">
            <a:extLst>
              <a:ext uri="{FF2B5EF4-FFF2-40B4-BE49-F238E27FC236}">
                <a16:creationId xmlns:a16="http://schemas.microsoft.com/office/drawing/2014/main" id="{DB748D32-2B3B-456C-9C78-F4FE92ADA07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Tree>
    <p:extLst>
      <p:ext uri="{BB962C8B-B14F-4D97-AF65-F5344CB8AC3E}">
        <p14:creationId xmlns:p14="http://schemas.microsoft.com/office/powerpoint/2010/main" val="977662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6715F5-1518-4389-A16F-053D0EC9C7BB}"/>
              </a:ext>
            </a:extLst>
          </p:cNvPr>
          <p:cNvSpPr>
            <a:spLocks noGrp="1"/>
          </p:cNvSpPr>
          <p:nvPr>
            <p:ph type="title"/>
          </p:nvPr>
        </p:nvSpPr>
        <p:spPr>
          <a:xfrm>
            <a:off x="838200" y="425286"/>
            <a:ext cx="10515600" cy="1325563"/>
          </a:xfrm>
        </p:spPr>
        <p:txBody>
          <a:bodyPr/>
          <a:lstStyle/>
          <a:p>
            <a:pPr algn="ctr"/>
            <a:r>
              <a:rPr lang="es-CO" b="1" dirty="0"/>
              <a:t>Metodología Kanban</a:t>
            </a:r>
            <a:br>
              <a:rPr lang="es-CO" dirty="0"/>
            </a:br>
            <a:endParaRPr lang="es-CO" dirty="0"/>
          </a:p>
        </p:txBody>
      </p:sp>
      <p:sp>
        <p:nvSpPr>
          <p:cNvPr id="3" name="Marcador de contenido 2">
            <a:extLst>
              <a:ext uri="{FF2B5EF4-FFF2-40B4-BE49-F238E27FC236}">
                <a16:creationId xmlns:a16="http://schemas.microsoft.com/office/drawing/2014/main" id="{BFF099A2-96AF-4B85-805F-B6278BC92827}"/>
              </a:ext>
            </a:extLst>
          </p:cNvPr>
          <p:cNvSpPr>
            <a:spLocks noGrp="1"/>
          </p:cNvSpPr>
          <p:nvPr>
            <p:ph idx="1"/>
          </p:nvPr>
        </p:nvSpPr>
        <p:spPr>
          <a:xfrm>
            <a:off x="143854" y="2054551"/>
            <a:ext cx="11904292" cy="3358498"/>
          </a:xfrm>
        </p:spPr>
        <p:txBody>
          <a:bodyPr/>
          <a:lstStyle/>
          <a:p>
            <a:pPr marL="0" indent="0">
              <a:buNone/>
            </a:pPr>
            <a:r>
              <a:rPr lang="es-MX" dirty="0"/>
              <a:t>Se centra en mejorar el flujo de trabajo y ofrecer software de alta calidad. Nació en la industria automotriz japonesa en la década de 1940 y su nombre proviene de la palabra “tablero”, que se utiliza para visualizar flujos de trabajo.</a:t>
            </a:r>
          </a:p>
          <a:p>
            <a:pPr marL="0" indent="0">
              <a:buNone/>
            </a:pPr>
            <a:r>
              <a:rPr lang="es-MX" dirty="0"/>
              <a:t>Una de las principales características del método Kanban es la limitación del trabajo en proceso (WIP). Esto significa que no se pueden iniciar nuevos trabajos hasta que se complete el trabajo actual, lo que ayuda a evitar la sobrecarga y mejora el flujo de trabajo. Si está buscando mejorar su flujo de trabajo, el método Kanban podría ser la solución perfecta para usted.</a:t>
            </a:r>
          </a:p>
          <a:p>
            <a:pPr marL="0" indent="0">
              <a:buNone/>
            </a:pPr>
            <a:endParaRPr lang="es-MX" dirty="0"/>
          </a:p>
          <a:p>
            <a:endParaRPr lang="es-CO" dirty="0"/>
          </a:p>
        </p:txBody>
      </p:sp>
      <p:sp>
        <p:nvSpPr>
          <p:cNvPr id="4" name="AutoShape 2" descr="Metodología Kanban: revoluciona tu manera de trabajar más ágil">
            <a:extLst>
              <a:ext uri="{FF2B5EF4-FFF2-40B4-BE49-F238E27FC236}">
                <a16:creationId xmlns:a16="http://schemas.microsoft.com/office/drawing/2014/main" id="{B747F0F3-81DA-40FB-9646-E3C0035BA56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5" name="AutoShape 4" descr="Metodología Kanban: revoluciona tu manera de trabajar más ágil">
            <a:extLst>
              <a:ext uri="{FF2B5EF4-FFF2-40B4-BE49-F238E27FC236}">
                <a16:creationId xmlns:a16="http://schemas.microsoft.com/office/drawing/2014/main" id="{A679434A-37E6-4246-85A0-84727BCF0C1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6" name="AutoShape 6" descr="Metodología Kanban: revoluciona tu manera de trabajar más ágil">
            <a:extLst>
              <a:ext uri="{FF2B5EF4-FFF2-40B4-BE49-F238E27FC236}">
                <a16:creationId xmlns:a16="http://schemas.microsoft.com/office/drawing/2014/main" id="{660293E0-07C9-4F7E-A8BB-96FE1898080C}"/>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8" name="AutoShape 10" descr="Metodología Kanban: revoluciona tu manera de trabajar más ágil">
            <a:extLst>
              <a:ext uri="{FF2B5EF4-FFF2-40B4-BE49-F238E27FC236}">
                <a16:creationId xmlns:a16="http://schemas.microsoft.com/office/drawing/2014/main" id="{9BBE9E58-E745-4655-92D7-1342F62142C7}"/>
              </a:ext>
            </a:extLst>
          </p:cNvPr>
          <p:cNvSpPr>
            <a:spLocks noChangeAspect="1" noChangeArrowheads="1"/>
          </p:cNvSpPr>
          <p:nvPr/>
        </p:nvSpPr>
        <p:spPr bwMode="auto">
          <a:xfrm>
            <a:off x="6400800" y="3733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9" name="AutoShape 12" descr="Metodología Kanban: revoluciona tu manera de trabajar más ágil">
            <a:extLst>
              <a:ext uri="{FF2B5EF4-FFF2-40B4-BE49-F238E27FC236}">
                <a16:creationId xmlns:a16="http://schemas.microsoft.com/office/drawing/2014/main" id="{24A664F0-356F-4333-A5F1-646329D18F65}"/>
              </a:ext>
            </a:extLst>
          </p:cNvPr>
          <p:cNvSpPr>
            <a:spLocks noChangeAspect="1" noChangeArrowheads="1"/>
          </p:cNvSpPr>
          <p:nvPr/>
        </p:nvSpPr>
        <p:spPr bwMode="auto">
          <a:xfrm>
            <a:off x="6553200" y="3886200"/>
            <a:ext cx="304800" cy="1854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10" name="AutoShape 14" descr="Metodología Kanban: revoluciona tu manera de trabajar más ágil">
            <a:extLst>
              <a:ext uri="{FF2B5EF4-FFF2-40B4-BE49-F238E27FC236}">
                <a16:creationId xmlns:a16="http://schemas.microsoft.com/office/drawing/2014/main" id="{962113F0-1554-4481-893B-2578A71429D1}"/>
              </a:ext>
            </a:extLst>
          </p:cNvPr>
          <p:cNvSpPr>
            <a:spLocks noChangeAspect="1" noChangeArrowheads="1"/>
          </p:cNvSpPr>
          <p:nvPr/>
        </p:nvSpPr>
        <p:spPr bwMode="auto">
          <a:xfrm>
            <a:off x="6954852" y="222346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11" name="AutoShape 16" descr="Metodología Kanban: revoluciona tu manera de trabajar más ágil">
            <a:extLst>
              <a:ext uri="{FF2B5EF4-FFF2-40B4-BE49-F238E27FC236}">
                <a16:creationId xmlns:a16="http://schemas.microsoft.com/office/drawing/2014/main" id="{6671F4B8-FEA4-4FA1-9D2B-F4FE55AAB095}"/>
              </a:ext>
            </a:extLst>
          </p:cNvPr>
          <p:cNvSpPr>
            <a:spLocks noChangeAspect="1" noChangeArrowheads="1"/>
          </p:cNvSpPr>
          <p:nvPr/>
        </p:nvSpPr>
        <p:spPr bwMode="auto">
          <a:xfrm>
            <a:off x="6553200" y="3886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13" name="AutoShape 18" descr="Metodología Kanban: revoluciona tu manera de trabajar más ágil">
            <a:extLst>
              <a:ext uri="{FF2B5EF4-FFF2-40B4-BE49-F238E27FC236}">
                <a16:creationId xmlns:a16="http://schemas.microsoft.com/office/drawing/2014/main" id="{3B17BEC8-C5B4-44BF-83E6-509294396D44}"/>
              </a:ext>
            </a:extLst>
          </p:cNvPr>
          <p:cNvSpPr>
            <a:spLocks noChangeAspect="1" noChangeArrowheads="1"/>
          </p:cNvSpPr>
          <p:nvPr/>
        </p:nvSpPr>
        <p:spPr bwMode="auto">
          <a:xfrm>
            <a:off x="6705600" y="4038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Tree>
    <p:extLst>
      <p:ext uri="{BB962C8B-B14F-4D97-AF65-F5344CB8AC3E}">
        <p14:creationId xmlns:p14="http://schemas.microsoft.com/office/powerpoint/2010/main" val="1109717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Metodología Kanban: revoluciona tu manera de trabajar más ágil">
            <a:extLst>
              <a:ext uri="{FF2B5EF4-FFF2-40B4-BE49-F238E27FC236}">
                <a16:creationId xmlns:a16="http://schemas.microsoft.com/office/drawing/2014/main" id="{3EDC2228-8DE5-481B-B91D-48E640E791FF}"/>
              </a:ext>
            </a:extLst>
          </p:cNvPr>
          <p:cNvSpPr>
            <a:spLocks noGrp="1" noChangeAspect="1" noChangeArrowheads="1"/>
          </p:cNvSpPr>
          <p:nvPr>
            <p:ph type="title"/>
          </p:nvPr>
        </p:nvSpPr>
        <p:spPr bwMode="auto">
          <a:xfrm>
            <a:off x="838200" y="151479"/>
            <a:ext cx="10515600" cy="132694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algn="ctr"/>
            <a:r>
              <a:rPr lang="es-CO" b="1" dirty="0"/>
              <a:t>Metodología de Cascada</a:t>
            </a:r>
            <a:br>
              <a:rPr lang="es-CO" dirty="0"/>
            </a:br>
            <a:endParaRPr lang="es-CO" dirty="0"/>
          </a:p>
        </p:txBody>
      </p:sp>
      <p:sp>
        <p:nvSpPr>
          <p:cNvPr id="3" name="Marcador de contenido 2">
            <a:extLst>
              <a:ext uri="{FF2B5EF4-FFF2-40B4-BE49-F238E27FC236}">
                <a16:creationId xmlns:a16="http://schemas.microsoft.com/office/drawing/2014/main" id="{1F167B99-4F75-422B-B00C-7D2882705E0A}"/>
              </a:ext>
            </a:extLst>
          </p:cNvPr>
          <p:cNvSpPr>
            <a:spLocks noGrp="1"/>
          </p:cNvSpPr>
          <p:nvPr>
            <p:ph idx="1"/>
          </p:nvPr>
        </p:nvSpPr>
        <p:spPr>
          <a:xfrm>
            <a:off x="213645" y="991312"/>
            <a:ext cx="11810287" cy="5185652"/>
          </a:xfrm>
        </p:spPr>
        <p:txBody>
          <a:bodyPr>
            <a:normAutofit/>
          </a:bodyPr>
          <a:lstStyle/>
          <a:p>
            <a:pPr marL="0" indent="0">
              <a:buNone/>
            </a:pPr>
            <a:r>
              <a:rPr lang="es-MX" dirty="0"/>
              <a:t>Es una forma de </a:t>
            </a:r>
            <a:r>
              <a:rPr lang="es-MX" b="1" dirty="0"/>
              <a:t>desarrollo de software</a:t>
            </a:r>
            <a:r>
              <a:rPr lang="es-MX" dirty="0"/>
              <a:t> que sigue una secuencia estricta y ordenada de pasos. Este enfoque es muy detallado y deja poco margen de maniobra para el equipo de desarrollo. A menudo se utiliza para proyectos grandes y complejos en los que es importante seguir estrictamente todos los pasos.</a:t>
            </a:r>
          </a:p>
          <a:p>
            <a:pPr marL="0" indent="0">
              <a:buNone/>
            </a:pPr>
            <a:r>
              <a:rPr lang="es-MX" dirty="0"/>
              <a:t>Se mantiene durante todo el ciclo de vida de un proyecto de software y se caracteriza por su uso típico cuando los requisitos del sistema son bien conocidos y no se esperan cambios importantes durante el desarrollo. Aunque existen métodos en cascada para varios tipos de proyectos de software, este método funciona mejor para proyectos estructurados, que se caracterizan por una planificación detallada, un enfoque por fases, análisis y diseño extensos, control de calidad y etapas finales.</a:t>
            </a:r>
          </a:p>
          <a:p>
            <a:endParaRPr lang="es-CO" dirty="0"/>
          </a:p>
        </p:txBody>
      </p:sp>
    </p:spTree>
    <p:extLst>
      <p:ext uri="{BB962C8B-B14F-4D97-AF65-F5344CB8AC3E}">
        <p14:creationId xmlns:p14="http://schemas.microsoft.com/office/powerpoint/2010/main" val="1565226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1752FA-BB5B-4183-B2F2-F1C07EF4B810}"/>
              </a:ext>
            </a:extLst>
          </p:cNvPr>
          <p:cNvSpPr>
            <a:spLocks noGrp="1"/>
          </p:cNvSpPr>
          <p:nvPr>
            <p:ph type="title"/>
          </p:nvPr>
        </p:nvSpPr>
        <p:spPr>
          <a:xfrm>
            <a:off x="838200" y="365125"/>
            <a:ext cx="10515600" cy="1312673"/>
          </a:xfrm>
        </p:spPr>
        <p:txBody>
          <a:bodyPr/>
          <a:lstStyle/>
          <a:p>
            <a:pPr algn="ctr"/>
            <a:r>
              <a:rPr lang="es-CO" b="1" dirty="0"/>
              <a:t>Metodología DevOps</a:t>
            </a:r>
            <a:br>
              <a:rPr lang="es-CO" dirty="0"/>
            </a:br>
            <a:endParaRPr lang="es-CO" dirty="0"/>
          </a:p>
        </p:txBody>
      </p:sp>
      <p:sp>
        <p:nvSpPr>
          <p:cNvPr id="3" name="Marcador de contenido 2">
            <a:extLst>
              <a:ext uri="{FF2B5EF4-FFF2-40B4-BE49-F238E27FC236}">
                <a16:creationId xmlns:a16="http://schemas.microsoft.com/office/drawing/2014/main" id="{347A8CD3-D575-47C7-9CD7-AEC4FBE4F779}"/>
              </a:ext>
            </a:extLst>
          </p:cNvPr>
          <p:cNvSpPr>
            <a:spLocks noGrp="1"/>
          </p:cNvSpPr>
          <p:nvPr>
            <p:ph idx="1"/>
          </p:nvPr>
        </p:nvSpPr>
        <p:spPr>
          <a:xfrm>
            <a:off x="411061" y="1677798"/>
            <a:ext cx="11383859" cy="2734811"/>
          </a:xfrm>
        </p:spPr>
        <p:txBody>
          <a:bodyPr/>
          <a:lstStyle/>
          <a:p>
            <a:pPr marL="0" indent="0">
              <a:buNone/>
            </a:pPr>
            <a:r>
              <a:rPr lang="es-MX" dirty="0"/>
              <a:t>Hace hincapié en la estrecha colaboración entre el desarrollo y las operaciones y es ideal para proyectos de software que requieren ciclos de lanzamiento rápidos. En resumen, es un método de colaboración y coordinación entre el personal de desarrollo y operaciones para mejorar la calidad y la velocidad de la entrega de software.</a:t>
            </a:r>
          </a:p>
          <a:p>
            <a:pPr marL="0" indent="0">
              <a:buNone/>
            </a:pPr>
            <a:endParaRPr lang="es-CO" dirty="0"/>
          </a:p>
        </p:txBody>
      </p:sp>
      <p:pic>
        <p:nvPicPr>
          <p:cNvPr id="9" name="Picture 2" descr="Qué es la metodología DevOps: cómo aplicarla y niveles de adopción en el  mundo |">
            <a:extLst>
              <a:ext uri="{FF2B5EF4-FFF2-40B4-BE49-F238E27FC236}">
                <a16:creationId xmlns:a16="http://schemas.microsoft.com/office/drawing/2014/main" id="{1B6AC24C-CE80-4536-88C5-252693BB81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8252" y="4527986"/>
            <a:ext cx="2857500" cy="1411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059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2106EF-3735-4EDA-A82C-83F9533BEC31}"/>
              </a:ext>
            </a:extLst>
          </p:cNvPr>
          <p:cNvSpPr>
            <a:spLocks noGrp="1"/>
          </p:cNvSpPr>
          <p:nvPr>
            <p:ph type="title"/>
          </p:nvPr>
        </p:nvSpPr>
        <p:spPr/>
        <p:txBody>
          <a:bodyPr/>
          <a:lstStyle/>
          <a:p>
            <a:pPr algn="ctr"/>
            <a:r>
              <a:rPr lang="es-CO" b="1" dirty="0"/>
              <a:t>Metodología Lean</a:t>
            </a:r>
            <a:br>
              <a:rPr lang="es-CO" dirty="0"/>
            </a:br>
            <a:endParaRPr lang="es-CO" dirty="0"/>
          </a:p>
        </p:txBody>
      </p:sp>
      <p:sp>
        <p:nvSpPr>
          <p:cNvPr id="3" name="Marcador de contenido 2">
            <a:extLst>
              <a:ext uri="{FF2B5EF4-FFF2-40B4-BE49-F238E27FC236}">
                <a16:creationId xmlns:a16="http://schemas.microsoft.com/office/drawing/2014/main" id="{8B99D069-2E0A-44D3-B121-D4EAD1E2E83D}"/>
              </a:ext>
            </a:extLst>
          </p:cNvPr>
          <p:cNvSpPr>
            <a:spLocks noGrp="1"/>
          </p:cNvSpPr>
          <p:nvPr>
            <p:ph idx="1"/>
          </p:nvPr>
        </p:nvSpPr>
        <p:spPr>
          <a:xfrm>
            <a:off x="838200" y="1523621"/>
            <a:ext cx="10515600" cy="2872210"/>
          </a:xfrm>
        </p:spPr>
        <p:txBody>
          <a:bodyPr/>
          <a:lstStyle/>
          <a:p>
            <a:pPr marL="0" indent="0">
              <a:buNone/>
            </a:pPr>
            <a:r>
              <a:rPr lang="es-MX" dirty="0"/>
              <a:t>Se enfoca en minimizar el desperdicio y entregar software de alta calidad. Se basa en la filosofía de producción ajustada, que se caracteriza por la orientación al cliente, la reducción de residuos y la mejora continua. Se basa en el principio de “entregar lo más valioso a los clientes lo antes posible”. El objetivo de Lean es mejorar la calidad y la eficiencia de un producto o servicio y reducir el tiempo y los costos de producción.</a:t>
            </a:r>
            <a:endParaRPr lang="es-CO" dirty="0"/>
          </a:p>
        </p:txBody>
      </p:sp>
      <p:sp>
        <p:nvSpPr>
          <p:cNvPr id="4" name="AutoShape 4" descr="Lean Manufacturing: qué es, principios, herramientas y ejemplos">
            <a:extLst>
              <a:ext uri="{FF2B5EF4-FFF2-40B4-BE49-F238E27FC236}">
                <a16:creationId xmlns:a16="http://schemas.microsoft.com/office/drawing/2014/main" id="{FDA7B6DA-E34D-4B3D-AE38-3802A60B0E7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5126" name="Picture 6" descr="Qué empresas usan Lean Manufacturing? - ALTERTECNIA">
            <a:extLst>
              <a:ext uri="{FF2B5EF4-FFF2-40B4-BE49-F238E27FC236}">
                <a16:creationId xmlns:a16="http://schemas.microsoft.com/office/drawing/2014/main" id="{FB517D40-7F49-4F7C-9B2F-7293B88A32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1525" y="4577141"/>
            <a:ext cx="302895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114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960BBF-C766-4FFC-8A90-8DDE47437587}"/>
              </a:ext>
            </a:extLst>
          </p:cNvPr>
          <p:cNvSpPr>
            <a:spLocks noGrp="1"/>
          </p:cNvSpPr>
          <p:nvPr>
            <p:ph type="title"/>
          </p:nvPr>
        </p:nvSpPr>
        <p:spPr/>
        <p:txBody>
          <a:bodyPr/>
          <a:lstStyle/>
          <a:p>
            <a:pPr algn="ctr"/>
            <a:r>
              <a:rPr lang="es-CO" b="1" dirty="0"/>
              <a:t>Metodología de Espiral</a:t>
            </a:r>
            <a:br>
              <a:rPr lang="es-CO" dirty="0"/>
            </a:br>
            <a:endParaRPr lang="es-CO" dirty="0"/>
          </a:p>
        </p:txBody>
      </p:sp>
      <p:sp>
        <p:nvSpPr>
          <p:cNvPr id="3" name="Marcador de contenido 2">
            <a:extLst>
              <a:ext uri="{FF2B5EF4-FFF2-40B4-BE49-F238E27FC236}">
                <a16:creationId xmlns:a16="http://schemas.microsoft.com/office/drawing/2014/main" id="{E5D79494-ECC8-49E2-ABE5-0039AD70F4F8}"/>
              </a:ext>
            </a:extLst>
          </p:cNvPr>
          <p:cNvSpPr>
            <a:spLocks noGrp="1"/>
          </p:cNvSpPr>
          <p:nvPr>
            <p:ph idx="1"/>
          </p:nvPr>
        </p:nvSpPr>
        <p:spPr>
          <a:xfrm>
            <a:off x="232095" y="1027907"/>
            <a:ext cx="11727809" cy="3728652"/>
          </a:xfrm>
        </p:spPr>
        <p:txBody>
          <a:bodyPr>
            <a:normAutofit fontScale="92500" lnSpcReduction="20000"/>
          </a:bodyPr>
          <a:lstStyle/>
          <a:p>
            <a:pPr marL="0" indent="0">
              <a:buNone/>
            </a:pPr>
            <a:r>
              <a:rPr lang="es-MX" dirty="0"/>
              <a:t>Se basa en un enfoque iterativo e incremental para el desarrollo de software. Se divide en cuatro etapas:</a:t>
            </a:r>
            <a:r>
              <a:rPr lang="es-MX" b="1" dirty="0"/>
              <a:t> iniciación, crecimiento, madurez y declive</a:t>
            </a:r>
            <a:r>
              <a:rPr lang="es-MX" dirty="0"/>
              <a:t>. Cada fase se divide en las siguientes </a:t>
            </a:r>
            <a:r>
              <a:rPr lang="es-MX" dirty="0" err="1"/>
              <a:t>subfases</a:t>
            </a:r>
            <a:r>
              <a:rPr lang="es-MX" dirty="0"/>
              <a:t>: </a:t>
            </a:r>
            <a:r>
              <a:rPr lang="es-MX" b="1" dirty="0"/>
              <a:t>Planificación, Análisis, Diseño, Implementación y Pruebas.</a:t>
            </a:r>
            <a:r>
              <a:rPr lang="es-MX" dirty="0"/>
              <a:t> Sus principales características son:</a:t>
            </a:r>
          </a:p>
          <a:p>
            <a:r>
              <a:rPr lang="es-MX" dirty="0"/>
              <a:t>Se basa en un ciclo de vida en espiral.</a:t>
            </a:r>
          </a:p>
          <a:p>
            <a:r>
              <a:rPr lang="es-MX" dirty="0"/>
              <a:t>Tratar los riesgos sistemáticamente.</a:t>
            </a:r>
          </a:p>
          <a:p>
            <a:r>
              <a:rPr lang="es-MX" dirty="0"/>
              <a:t>Proporcionar un marco de referencia para el proyecto.</a:t>
            </a:r>
          </a:p>
          <a:p>
            <a:r>
              <a:rPr lang="es-MX" dirty="0"/>
              <a:t>Permite actividades integradas de desarrollo, pruebas y verificación. énfasis en la comunicación y el control.</a:t>
            </a:r>
          </a:p>
          <a:p>
            <a:endParaRPr lang="es-CO" dirty="0"/>
          </a:p>
        </p:txBody>
      </p:sp>
      <p:pic>
        <p:nvPicPr>
          <p:cNvPr id="6146" name="Picture 2" descr="Qué es el desarrollo en Espiral? | Deloitte España">
            <a:extLst>
              <a:ext uri="{FF2B5EF4-FFF2-40B4-BE49-F238E27FC236}">
                <a16:creationId xmlns:a16="http://schemas.microsoft.com/office/drawing/2014/main" id="{8EFBC308-75E5-47F1-BB7B-C36C1C8D59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3495" y="4505019"/>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797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08B815-5907-4A40-A317-F057BB06A205}"/>
              </a:ext>
            </a:extLst>
          </p:cNvPr>
          <p:cNvSpPr>
            <a:spLocks noGrp="1"/>
          </p:cNvSpPr>
          <p:nvPr>
            <p:ph type="title"/>
          </p:nvPr>
        </p:nvSpPr>
        <p:spPr/>
        <p:txBody>
          <a:bodyPr/>
          <a:lstStyle/>
          <a:p>
            <a:pPr algn="ctr"/>
            <a:r>
              <a:rPr lang="es-CO" b="1" dirty="0"/>
              <a:t>Metodología de Prototipo</a:t>
            </a:r>
            <a:br>
              <a:rPr lang="es-CO" dirty="0"/>
            </a:br>
            <a:endParaRPr lang="es-CO" dirty="0"/>
          </a:p>
        </p:txBody>
      </p:sp>
      <p:sp>
        <p:nvSpPr>
          <p:cNvPr id="3" name="Marcador de contenido 2">
            <a:extLst>
              <a:ext uri="{FF2B5EF4-FFF2-40B4-BE49-F238E27FC236}">
                <a16:creationId xmlns:a16="http://schemas.microsoft.com/office/drawing/2014/main" id="{1FB155D2-A4DE-4EB3-A344-5F6DA02D701A}"/>
              </a:ext>
            </a:extLst>
          </p:cNvPr>
          <p:cNvSpPr>
            <a:spLocks noGrp="1"/>
          </p:cNvSpPr>
          <p:nvPr>
            <p:ph idx="1"/>
          </p:nvPr>
        </p:nvSpPr>
        <p:spPr>
          <a:xfrm>
            <a:off x="838200" y="2161185"/>
            <a:ext cx="10515600" cy="2293369"/>
          </a:xfrm>
        </p:spPr>
        <p:txBody>
          <a:bodyPr/>
          <a:lstStyle/>
          <a:p>
            <a:pPr marL="0" indent="0">
              <a:buNone/>
            </a:pPr>
            <a:r>
              <a:rPr lang="es-MX" dirty="0"/>
              <a:t>Es una forma de desarrollar software, creando un prototipo del software antes de comenzar el desarrollo a gran escala. Esto permite a los desarrolladores comprender mejor lo que se supone que debe hacer el software y cómo se supone que debe funcionar, lo que ayuda a reducir el tiempo y los costos de desarrollo.</a:t>
            </a:r>
            <a:endParaRPr lang="es-CO" dirty="0"/>
          </a:p>
        </p:txBody>
      </p:sp>
    </p:spTree>
    <p:extLst>
      <p:ext uri="{BB962C8B-B14F-4D97-AF65-F5344CB8AC3E}">
        <p14:creationId xmlns:p14="http://schemas.microsoft.com/office/powerpoint/2010/main" val="2040314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CA9686-FBCA-4307-80FB-D14CD1ECA100}"/>
              </a:ext>
            </a:extLst>
          </p:cNvPr>
          <p:cNvSpPr>
            <a:spLocks noGrp="1"/>
          </p:cNvSpPr>
          <p:nvPr>
            <p:ph type="title"/>
          </p:nvPr>
        </p:nvSpPr>
        <p:spPr/>
        <p:txBody>
          <a:bodyPr/>
          <a:lstStyle/>
          <a:p>
            <a:pPr algn="ctr"/>
            <a:r>
              <a:rPr lang="es-MX" b="1" dirty="0"/>
              <a:t>Desarrollo Rápido de Aplicaciones (RAD)</a:t>
            </a:r>
            <a:br>
              <a:rPr lang="es-MX" dirty="0"/>
            </a:br>
            <a:endParaRPr lang="es-CO" dirty="0"/>
          </a:p>
        </p:txBody>
      </p:sp>
      <p:sp>
        <p:nvSpPr>
          <p:cNvPr id="3" name="Marcador de contenido 2">
            <a:extLst>
              <a:ext uri="{FF2B5EF4-FFF2-40B4-BE49-F238E27FC236}">
                <a16:creationId xmlns:a16="http://schemas.microsoft.com/office/drawing/2014/main" id="{AA9E00E5-805E-4BA1-8421-4818C40C168E}"/>
              </a:ext>
            </a:extLst>
          </p:cNvPr>
          <p:cNvSpPr>
            <a:spLocks noGrp="1"/>
          </p:cNvSpPr>
          <p:nvPr>
            <p:ph idx="1"/>
          </p:nvPr>
        </p:nvSpPr>
        <p:spPr>
          <a:xfrm>
            <a:off x="838200" y="1825625"/>
            <a:ext cx="10515600" cy="1672584"/>
          </a:xfrm>
        </p:spPr>
        <p:txBody>
          <a:bodyPr>
            <a:normAutofit fontScale="92500"/>
          </a:bodyPr>
          <a:lstStyle/>
          <a:p>
            <a:r>
              <a:rPr lang="es-MX" dirty="0"/>
              <a:t>Este es un método de desarrollo de software que se enfoca en producir prototipos funcionales lo más rápido posible. El objetivo de RAD es reducir el tiempo de desarrollo acelerando las fases de análisis, diseño, codificación, prueba e implementación.</a:t>
            </a:r>
            <a:endParaRPr lang="es-CO" dirty="0"/>
          </a:p>
        </p:txBody>
      </p:sp>
      <p:sp>
        <p:nvSpPr>
          <p:cNvPr id="5" name="AutoShape 6" descr="Qué es el desarrollo rápido de aplicaciones? Una guía completa | AppMaster">
            <a:extLst>
              <a:ext uri="{FF2B5EF4-FFF2-40B4-BE49-F238E27FC236}">
                <a16:creationId xmlns:a16="http://schemas.microsoft.com/office/drawing/2014/main" id="{197E3C8A-7ECE-47FB-ABDA-C0E08BB60787}"/>
              </a:ext>
            </a:extLst>
          </p:cNvPr>
          <p:cNvSpPr>
            <a:spLocks noChangeAspect="1" noChangeArrowheads="1"/>
          </p:cNvSpPr>
          <p:nvPr/>
        </p:nvSpPr>
        <p:spPr bwMode="auto">
          <a:xfrm>
            <a:off x="5842932" y="471950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7176" name="Picture 8" descr="Qué es el Desarrollo de Software? ✓">
            <a:extLst>
              <a:ext uri="{FF2B5EF4-FFF2-40B4-BE49-F238E27FC236}">
                <a16:creationId xmlns:a16="http://schemas.microsoft.com/office/drawing/2014/main" id="{A193EDA0-E745-472C-9B46-150EE25994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345" y="4071806"/>
            <a:ext cx="2847975"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18928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210</TotalTime>
  <Words>1866</Words>
  <Application>Microsoft Office PowerPoint</Application>
  <PresentationFormat>Panorámica</PresentationFormat>
  <Paragraphs>72</Paragraphs>
  <Slides>18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18</vt:i4>
      </vt:variant>
    </vt:vector>
  </HeadingPairs>
  <TitlesOfParts>
    <vt:vector size="22" baseType="lpstr">
      <vt:lpstr>Arial</vt:lpstr>
      <vt:lpstr>Trebuchet MS</vt:lpstr>
      <vt:lpstr>Tw Cen MT</vt:lpstr>
      <vt:lpstr>Circuito</vt:lpstr>
      <vt:lpstr>METOLOGIAS DE DESARROLLO</vt:lpstr>
      <vt:lpstr>¿CUÁLES SON LAS METODOLOGÍAS DE DESARROLLO DE SOFTWARE?</vt:lpstr>
      <vt:lpstr>Metodología Kanban </vt:lpstr>
      <vt:lpstr>Metodología de Cascada </vt:lpstr>
      <vt:lpstr>Metodología DevOps </vt:lpstr>
      <vt:lpstr>Metodología Lean </vt:lpstr>
      <vt:lpstr>Metodología de Espiral </vt:lpstr>
      <vt:lpstr>Metodología de Prototipo </vt:lpstr>
      <vt:lpstr>Desarrollo Rápido de Aplicaciones (RAD) </vt:lpstr>
      <vt:lpstr>Metodología de Programación Extrema (XP) </vt:lpstr>
      <vt:lpstr>Metodología Scrum  </vt:lpstr>
      <vt:lpstr>Qué equipos necesitan trabajar con la metodología SCRUM </vt:lpstr>
      <vt:lpstr>Roles en SCRUM </vt:lpstr>
      <vt:lpstr>2. Roles no centrales </vt:lpstr>
      <vt:lpstr>Presentación de PowerPoint</vt:lpstr>
      <vt:lpstr>Metodología Scrum: fases y procesos importantes </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SOFTWARE</dc:creator>
  <cp:lastModifiedBy>SOFTWARE</cp:lastModifiedBy>
  <cp:revision>14</cp:revision>
  <dcterms:created xsi:type="dcterms:W3CDTF">2023-02-15T13:01:39Z</dcterms:created>
  <dcterms:modified xsi:type="dcterms:W3CDTF">2023-02-15T16:32:27Z</dcterms:modified>
</cp:coreProperties>
</file>