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Amatic SC"/>
      <p:regular r:id="rId26"/>
      <p:bold r:id="rId27"/>
    </p:embeddedFont>
    <p:embeddedFont>
      <p:font typeface="Source Code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9591D1-CFD8-497D-AA2A-E8E4E3AD8454}">
  <a:tblStyle styleId="{139591D1-CFD8-497D-AA2A-E8E4E3AD84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maticSC-regular.fntdata"/><Relationship Id="rId25" Type="http://schemas.openxmlformats.org/officeDocument/2006/relationships/slide" Target="slides/slide18.xml"/><Relationship Id="rId28" Type="http://schemas.openxmlformats.org/officeDocument/2006/relationships/font" Target="fonts/SourceCodePro-regular.fntdata"/><Relationship Id="rId27" Type="http://schemas.openxmlformats.org/officeDocument/2006/relationships/font" Target="fonts/AmaticSC-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SourceCodePr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578e272ce_2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7578e272ce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28d0dd7e59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328d0dd7e59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There are a lot hypotheses, but I won’t go through these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8d0dd7e59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328d0dd7e5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model approach took the difference in individual’s responses from 2005 minus their 1996 responses, one-hot encoding positive vs negative changes in life satisfaction as the model target, and using changes in socio-phycological factors and the model features. I attempted a random forest, but the </a:t>
            </a:r>
            <a:r>
              <a:rPr lang="en"/>
              <a:t>explanatory</a:t>
            </a:r>
            <a:r>
              <a:rPr lang="en"/>
              <a:t> variable impact were challenging to interpret. A logistic regression was the second model used because it is easily interpretable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2edf5fc5f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32edf5fc5f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are the specifics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28d0dd7e59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328d0dd7e59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output shows a 71% accuracy, 53% F1 score, ROC-AUC score of 0.75 and a pseudo r-squared of 0.17. This means that everything in the model only explains around 1 fifth of the </a:t>
            </a:r>
            <a:r>
              <a:rPr lang="en"/>
              <a:t>likelihood</a:t>
            </a:r>
            <a:r>
              <a:rPr lang="en"/>
              <a:t> of experiencing a positive change in life satisfaction over a 9 year period.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818d99bc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32818d99bc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top drivers, feeling control over your life, being white, having control over your environment, and improving positive relationships all have double </a:t>
            </a:r>
            <a:r>
              <a:rPr lang="en"/>
              <a:t>digit</a:t>
            </a:r>
            <a:r>
              <a:rPr lang="en"/>
              <a:t> probabilities of improved life satisfaction.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28d0dd7e59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328d0dd7e59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are the conclusions reiterated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28d0dd7e59_0_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328d0dd7e59_0_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And the hypotheses evaluated, with the most surprising being that income and “calmness” was not found to be  significant drivers of improved life satisfaction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28d0dd7e59_0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328d0dd7e59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b7987b602a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g2b7987b602a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bbd5cba0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2bbd5cba0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Time is a map. It helps us see where we’ve been, where we are, and where we might go. It shapes who we are.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Let’s look at the universe’s timeline: </a:t>
            </a:r>
            <a:r>
              <a:rPr lang="en">
                <a:solidFill>
                  <a:schemeClr val="dk1"/>
                </a:solidFill>
              </a:rPr>
              <a:t>First, nothing. Then—BOOM! The Big Bang. Stars, planets, and eventually, life on Earth.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Now we zoom in on the timeline of c</a:t>
            </a:r>
            <a:r>
              <a:rPr b="1" lang="en">
                <a:solidFill>
                  <a:schemeClr val="dk1"/>
                </a:solidFill>
              </a:rPr>
              <a:t>onsciousness</a:t>
            </a:r>
            <a:r>
              <a:rPr b="1" lang="en">
                <a:solidFill>
                  <a:schemeClr val="dk1"/>
                </a:solidFill>
              </a:rPr>
              <a:t>: </a:t>
            </a:r>
            <a:r>
              <a:rPr lang="en">
                <a:solidFill>
                  <a:schemeClr val="dk1"/>
                </a:solidFill>
              </a:rPr>
              <a:t>A potato just </a:t>
            </a:r>
            <a:r>
              <a:rPr i="1" lang="en">
                <a:solidFill>
                  <a:schemeClr val="dk1"/>
                </a:solidFill>
              </a:rPr>
              <a:t>exists</a:t>
            </a:r>
            <a:r>
              <a:rPr lang="en">
                <a:solidFill>
                  <a:schemeClr val="dk1"/>
                </a:solidFill>
              </a:rPr>
              <a:t>. Animals are aware but not lost in thought. Then humans arrived. We became self-aware, worrying about the past and future, losing touch with the present.</a:t>
            </a:r>
            <a:endParaRPr>
              <a:solidFill>
                <a:schemeClr val="dk1"/>
              </a:solidFill>
            </a:endParaRPr>
          </a:p>
          <a:p>
            <a:pPr indent="0" lvl="0" marL="0" rtl="0" algn="l">
              <a:lnSpc>
                <a:spcPct val="115000"/>
              </a:lnSpc>
              <a:spcBef>
                <a:spcPts val="1200"/>
              </a:spcBef>
              <a:spcAft>
                <a:spcPts val="200"/>
              </a:spcAft>
              <a:buNone/>
            </a:pPr>
            <a:r>
              <a:rPr b="1" lang="en">
                <a:solidFill>
                  <a:schemeClr val="dk1"/>
                </a:solidFill>
              </a:rPr>
              <a:t>Now even deeper, we can look at our individual timeline: </a:t>
            </a:r>
            <a:r>
              <a:rPr lang="en">
                <a:solidFill>
                  <a:schemeClr val="dk1"/>
                </a:solidFill>
              </a:rPr>
              <a:t>We live </a:t>
            </a:r>
            <a:r>
              <a:rPr lang="en">
                <a:solidFill>
                  <a:schemeClr val="dk1"/>
                </a:solidFill>
              </a:rPr>
              <a:t>endowed</a:t>
            </a:r>
            <a:r>
              <a:rPr lang="en">
                <a:solidFill>
                  <a:schemeClr val="dk1"/>
                </a:solidFill>
              </a:rPr>
              <a:t> with memories and plans, but life experience only happens </a:t>
            </a:r>
            <a:r>
              <a:rPr b="1" lang="en">
                <a:solidFill>
                  <a:schemeClr val="dk1"/>
                </a:solidFill>
              </a:rPr>
              <a:t>now</a:t>
            </a:r>
            <a:r>
              <a:rPr lang="en">
                <a:solidFill>
                  <a:schemeClr val="dk1"/>
                </a:solidFill>
              </a:rPr>
              <a:t>. The past and future are stories in the mind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8d0dd7e5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28d0dd7e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Our individual experiences can be captured at different present moments using a measure of self-reported “life </a:t>
            </a:r>
            <a:r>
              <a:rPr lang="en"/>
              <a:t>satisfaction</a:t>
            </a:r>
            <a:r>
              <a:rPr lang="en"/>
              <a:t>” (i.e. asking “how satisfied are you with your current life situation?”).</a:t>
            </a:r>
            <a:endParaRPr/>
          </a:p>
          <a:p>
            <a:pPr indent="0" lvl="0" marL="0" rtl="0" algn="l">
              <a:spcBef>
                <a:spcPts val="0"/>
              </a:spcBef>
              <a:spcAft>
                <a:spcPts val="0"/>
              </a:spcAft>
              <a:buNone/>
            </a:pPr>
            <a:r>
              <a:rPr lang="en"/>
              <a:t>We can hypothesize that how we change over time may change our life </a:t>
            </a:r>
            <a:r>
              <a:rPr lang="en"/>
              <a:t>satisfaction</a:t>
            </a:r>
            <a:r>
              <a:rPr lang="en"/>
              <a:t> as a result. We can also hypothesize that factors out of our control may affect our life satisfaction as well. The distinction between these two can be a </a:t>
            </a:r>
            <a:r>
              <a:rPr lang="en"/>
              <a:t>psychological</a:t>
            </a:r>
            <a:r>
              <a:rPr lang="en"/>
              <a:t> nuance of agency, so the lines are not drawn. Changes in your income, relationships, personality, perspective, health and other things are all potential determinants to be examined.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e34655629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2e34655629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Thankfully, there is a shared database offered by the university of michigan called the MIDUS project. It surveys multiple individuals and follows up over their lifetime so we can measure changes in their health and socio-</a:t>
            </a:r>
            <a:r>
              <a:rPr lang="en"/>
              <a:t>psychological situations and perceptions over time. The data is challenging to extract, clean, join, and normalize, but once cleaned, I was left with a joined dataset, curated with 254 variables to explore - life satisfaction being 1 of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578e272ce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7578e272ce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case you’d like to tune out for the rest of the journey, I’m serving the results right away. </a:t>
            </a:r>
            <a:endParaRPr/>
          </a:p>
          <a:p>
            <a:pPr indent="0" lvl="0" marL="0" rtl="0" algn="l">
              <a:spcBef>
                <a:spcPts val="0"/>
              </a:spcBef>
              <a:spcAft>
                <a:spcPts val="0"/>
              </a:spcAft>
              <a:buNone/>
            </a:pPr>
            <a:r>
              <a:rPr lang="en"/>
              <a:t>So, Improvements in life satisfaction over a 9 year period is associated with 4 categories of results:</a:t>
            </a:r>
            <a:endParaRPr/>
          </a:p>
          <a:p>
            <a:pPr indent="-298450" lvl="0" marL="457200" rtl="0" algn="l">
              <a:spcBef>
                <a:spcPts val="0"/>
              </a:spcBef>
              <a:spcAft>
                <a:spcPts val="0"/>
              </a:spcAft>
              <a:buSzPts val="1100"/>
              <a:buAutoNum type="arabicPeriod"/>
            </a:pPr>
            <a:r>
              <a:rPr lang="en"/>
              <a:t>Personality: feeling more creative, more assertive, more open-minded and more sympathetic</a:t>
            </a:r>
            <a:endParaRPr/>
          </a:p>
          <a:p>
            <a:pPr indent="-298450" lvl="0" marL="457200" rtl="0" algn="l">
              <a:spcBef>
                <a:spcPts val="0"/>
              </a:spcBef>
              <a:spcAft>
                <a:spcPts val="0"/>
              </a:spcAft>
              <a:buSzPts val="1100"/>
              <a:buAutoNum type="arabicPeriod"/>
            </a:pPr>
            <a:r>
              <a:rPr lang="en"/>
              <a:t>Agency and gratitude: as author and </a:t>
            </a:r>
            <a:r>
              <a:rPr lang="en"/>
              <a:t>psychiatrist</a:t>
            </a:r>
            <a:r>
              <a:rPr lang="en"/>
              <a:t> Dr. Paul Conti has already shown, agency and gratitude are important aspects of improved life satisfaction, specifically, my model shows that feeling more </a:t>
            </a:r>
            <a:r>
              <a:rPr lang="en"/>
              <a:t>grateful</a:t>
            </a:r>
            <a:r>
              <a:rPr lang="en"/>
              <a:t> for being alive and feeling an increased amount of control over your life are two important factors </a:t>
            </a:r>
            <a:endParaRPr/>
          </a:p>
          <a:p>
            <a:pPr indent="-298450" lvl="0" marL="457200" rtl="0" algn="l">
              <a:spcBef>
                <a:spcPts val="0"/>
              </a:spcBef>
              <a:spcAft>
                <a:spcPts val="0"/>
              </a:spcAft>
              <a:buSzPts val="1100"/>
              <a:buAutoNum type="arabicPeriod"/>
            </a:pPr>
            <a:r>
              <a:rPr lang="en"/>
              <a:t>Improvements in positive relationships, mastery of ones environment, and productivity under stress are also statistically significant determinants of life satisfaction</a:t>
            </a:r>
            <a:endParaRPr/>
          </a:p>
          <a:p>
            <a:pPr indent="-298450" lvl="0" marL="457200" rtl="0" algn="l">
              <a:spcBef>
                <a:spcPts val="0"/>
              </a:spcBef>
              <a:spcAft>
                <a:spcPts val="0"/>
              </a:spcAft>
              <a:buSzPts val="1100"/>
              <a:buAutoNum type="arabicPeriod"/>
            </a:pPr>
            <a:r>
              <a:rPr lang="en"/>
              <a:t>Lastly, improved physical health, more meaning in one’s responsibilities leads to a more satisfying life.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8d0dd7e59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28d0dd7e59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e34655629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2e3465562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Now I’m going to speed through these slides, but I will post them on linkedin and eventually github if you want to look in more depth. I </a:t>
            </a:r>
            <a:r>
              <a:rPr lang="en"/>
              <a:t>explored</a:t>
            </a:r>
            <a:r>
              <a:rPr lang="en"/>
              <a:t> the data, guessed some things, tried some </a:t>
            </a:r>
            <a:r>
              <a:rPr lang="en"/>
              <a:t>models</a:t>
            </a:r>
            <a:r>
              <a:rPr lang="en"/>
              <a:t> on python, and made conclusions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2e34655629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32e34655629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exploring the data, I created pairplots, and correlation matrices to find that control over life moves with health and environmental mastery. Other interesting correlations were found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2e34655629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32e34655629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Pivoting the data by age categories, we can see the trend life satisfaction, relationships, autonomy, and mental health. Looks like the peak average improvements in life satisfaction and positive relationships is between ages 61 and 75, so we all have something to look forward 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62" name="Google Shape;62;p1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1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 name="Google Shape;66;p16"/>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67" name="Google Shape;67;p16"/>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8" name="Google Shape;68;p16"/>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9" name="Google Shape;69;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160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160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160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160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160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160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160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70" name="Google Shape;7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1" name="Shape 71"/>
        <p:cNvGrpSpPr/>
        <p:nvPr/>
      </p:nvGrpSpPr>
      <p:grpSpPr>
        <a:xfrm>
          <a:off x="0" y="0"/>
          <a:ext cx="0" cy="0"/>
          <a:chOff x="0" y="0"/>
          <a:chExt cx="0" cy="0"/>
        </a:xfrm>
      </p:grpSpPr>
      <p:sp>
        <p:nvSpPr>
          <p:cNvPr id="72" name="Google Shape;72;p17"/>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76" name="Google Shape;76;p18"/>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8"/>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84" name="Google Shape;84;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86" name="Shape 86"/>
        <p:cNvGrpSpPr/>
        <p:nvPr/>
      </p:nvGrpSpPr>
      <p:grpSpPr>
        <a:xfrm>
          <a:off x="0" y="0"/>
          <a:ext cx="0" cy="0"/>
          <a:chOff x="0" y="0"/>
          <a:chExt cx="0" cy="0"/>
        </a:xfrm>
      </p:grpSpPr>
      <p:sp>
        <p:nvSpPr>
          <p:cNvPr id="87" name="Google Shape;87;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4" name="Google Shape;94;p23"/>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95" name="Google Shape;9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3.png"/><Relationship Id="rId11" Type="http://schemas.openxmlformats.org/officeDocument/2006/relationships/image" Target="../media/image21.png"/><Relationship Id="rId10" Type="http://schemas.openxmlformats.org/officeDocument/2006/relationships/image" Target="../media/image16.png"/><Relationship Id="rId9"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github.com/jonathanmichelin1/projects/tree/main/research/life_satisfa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 Id="rId11" Type="http://schemas.openxmlformats.org/officeDocument/2006/relationships/image" Target="../media/image13.png"/><Relationship Id="rId10" Type="http://schemas.openxmlformats.org/officeDocument/2006/relationships/image" Target="../media/image7.png"/><Relationship Id="rId12" Type="http://schemas.openxmlformats.org/officeDocument/2006/relationships/image" Target="../media/image2.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midus.colectica.org/"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11" Type="http://schemas.openxmlformats.org/officeDocument/2006/relationships/image" Target="../media/image13.png"/><Relationship Id="rId10" Type="http://schemas.openxmlformats.org/officeDocument/2006/relationships/image" Target="../media/image12.png"/><Relationship Id="rId9"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5"/>
          <p:cNvSpPr txBox="1"/>
          <p:nvPr>
            <p:ph type="ctrTitle"/>
          </p:nvPr>
        </p:nvSpPr>
        <p:spPr>
          <a:xfrm>
            <a:off x="510000" y="1660350"/>
            <a:ext cx="3916800" cy="151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sz="2200">
                <a:solidFill>
                  <a:srgbClr val="666666"/>
                </a:solidFill>
                <a:highlight>
                  <a:srgbClr val="FFFFFF"/>
                </a:highlight>
                <a:latin typeface="Source Code Pro"/>
                <a:ea typeface="Source Code Pro"/>
                <a:cs typeface="Source Code Pro"/>
                <a:sym typeface="Source Code Pro"/>
              </a:rPr>
              <a:t>A Better Life</a:t>
            </a:r>
            <a:endParaRPr sz="2200">
              <a:solidFill>
                <a:srgbClr val="666666"/>
              </a:solidFill>
              <a:latin typeface="Source Code Pro"/>
              <a:ea typeface="Source Code Pro"/>
              <a:cs typeface="Source Code Pro"/>
              <a:sym typeface="Source Code Pro"/>
            </a:endParaRPr>
          </a:p>
        </p:txBody>
      </p:sp>
      <p:sp>
        <p:nvSpPr>
          <p:cNvPr id="103" name="Google Shape;103;p25"/>
          <p:cNvSpPr txBox="1"/>
          <p:nvPr>
            <p:ph idx="1" type="subTitle"/>
          </p:nvPr>
        </p:nvSpPr>
        <p:spPr>
          <a:xfrm>
            <a:off x="510000" y="3907775"/>
            <a:ext cx="2178300" cy="75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100"/>
              <a:buNone/>
            </a:pPr>
            <a:r>
              <a:rPr b="0" lang="en" sz="1200"/>
              <a:t>Jonathan Michelin</a:t>
            </a:r>
            <a:endParaRPr b="0" sz="1200"/>
          </a:p>
          <a:p>
            <a:pPr indent="0" lvl="0" marL="0" rtl="0" algn="l">
              <a:lnSpc>
                <a:spcPct val="100000"/>
              </a:lnSpc>
              <a:spcBef>
                <a:spcPts val="0"/>
              </a:spcBef>
              <a:spcAft>
                <a:spcPts val="0"/>
              </a:spcAft>
              <a:buSzPts val="2100"/>
              <a:buNone/>
            </a:pPr>
            <a:r>
              <a:t/>
            </a:r>
            <a:endParaRPr b="0" sz="800"/>
          </a:p>
        </p:txBody>
      </p:sp>
      <p:cxnSp>
        <p:nvCxnSpPr>
          <p:cNvPr id="104" name="Google Shape;104;p25"/>
          <p:cNvCxnSpPr/>
          <p:nvPr/>
        </p:nvCxnSpPr>
        <p:spPr>
          <a:xfrm flipH="1">
            <a:off x="4304913" y="528750"/>
            <a:ext cx="8700" cy="3776100"/>
          </a:xfrm>
          <a:prstGeom prst="straightConnector1">
            <a:avLst/>
          </a:prstGeom>
          <a:noFill/>
          <a:ln cap="flat" cmpd="sng" w="9525">
            <a:solidFill>
              <a:srgbClr val="CCCCCC"/>
            </a:solidFill>
            <a:prstDash val="solid"/>
            <a:round/>
            <a:headEnd len="sm" w="sm" type="none"/>
            <a:tailEnd len="sm" w="sm" type="none"/>
          </a:ln>
        </p:spPr>
      </p:cxn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6" name="Google Shape;106;p25"/>
          <p:cNvPicPr preferRelativeResize="0"/>
          <p:nvPr/>
        </p:nvPicPr>
        <p:blipFill rotWithShape="1">
          <a:blip r:embed="rId3">
            <a:alphaModFix/>
          </a:blip>
          <a:srcRect b="68306" l="61223" r="22883" t="5539"/>
          <a:stretch/>
        </p:blipFill>
        <p:spPr>
          <a:xfrm>
            <a:off x="5056900" y="2199800"/>
            <a:ext cx="662799" cy="653974"/>
          </a:xfrm>
          <a:prstGeom prst="rect">
            <a:avLst/>
          </a:prstGeom>
          <a:noFill/>
          <a:ln>
            <a:noFill/>
          </a:ln>
        </p:spPr>
      </p:pic>
      <p:pic>
        <p:nvPicPr>
          <p:cNvPr id="107" name="Google Shape;107;p25"/>
          <p:cNvPicPr preferRelativeResize="0"/>
          <p:nvPr/>
        </p:nvPicPr>
        <p:blipFill rotWithShape="1">
          <a:blip r:embed="rId3">
            <a:alphaModFix/>
          </a:blip>
          <a:srcRect b="68044" l="22604" r="60442" t="5800"/>
          <a:stretch/>
        </p:blipFill>
        <p:spPr>
          <a:xfrm>
            <a:off x="7613050" y="2199810"/>
            <a:ext cx="707000" cy="653974"/>
          </a:xfrm>
          <a:prstGeom prst="rect">
            <a:avLst/>
          </a:prstGeom>
          <a:noFill/>
          <a:ln>
            <a:noFill/>
          </a:ln>
        </p:spPr>
      </p:pic>
      <p:pic>
        <p:nvPicPr>
          <p:cNvPr id="108" name="Google Shape;108;p25"/>
          <p:cNvPicPr preferRelativeResize="0"/>
          <p:nvPr/>
        </p:nvPicPr>
        <p:blipFill rotWithShape="1">
          <a:blip r:embed="rId3">
            <a:alphaModFix/>
          </a:blip>
          <a:srcRect b="67684" l="42151" r="41954" t="6161"/>
          <a:stretch/>
        </p:blipFill>
        <p:spPr>
          <a:xfrm>
            <a:off x="6334975" y="2199800"/>
            <a:ext cx="662799" cy="653974"/>
          </a:xfrm>
          <a:prstGeom prst="rect">
            <a:avLst/>
          </a:prstGeom>
          <a:noFill/>
          <a:ln>
            <a:noFill/>
          </a:ln>
        </p:spPr>
      </p:pic>
      <p:cxnSp>
        <p:nvCxnSpPr>
          <p:cNvPr id="109" name="Google Shape;109;p25"/>
          <p:cNvCxnSpPr/>
          <p:nvPr/>
        </p:nvCxnSpPr>
        <p:spPr>
          <a:xfrm>
            <a:off x="4956225" y="3030525"/>
            <a:ext cx="3420300" cy="0"/>
          </a:xfrm>
          <a:prstGeom prst="straightConnector1">
            <a:avLst/>
          </a:prstGeom>
          <a:noFill/>
          <a:ln cap="flat" cmpd="sng" w="28575">
            <a:solidFill>
              <a:srgbClr val="666666"/>
            </a:solidFill>
            <a:prstDash val="solid"/>
            <a:round/>
            <a:headEnd len="med" w="med" type="oval"/>
            <a:tailEnd len="med" w="med" type="triangle"/>
          </a:ln>
        </p:spPr>
      </p:cxnSp>
      <p:sp>
        <p:nvSpPr>
          <p:cNvPr id="110" name="Google Shape;110;p25"/>
          <p:cNvSpPr/>
          <p:nvPr/>
        </p:nvSpPr>
        <p:spPr>
          <a:xfrm>
            <a:off x="5337288" y="297607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1" name="Google Shape;111;p25"/>
          <p:cNvSpPr/>
          <p:nvPr/>
        </p:nvSpPr>
        <p:spPr>
          <a:xfrm>
            <a:off x="6615363" y="297607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2" name="Google Shape;112;p25"/>
          <p:cNvSpPr/>
          <p:nvPr/>
        </p:nvSpPr>
        <p:spPr>
          <a:xfrm>
            <a:off x="7915538" y="297607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3" name="Google Shape;113;p25"/>
          <p:cNvSpPr txBox="1"/>
          <p:nvPr>
            <p:ph type="ctrTitle"/>
          </p:nvPr>
        </p:nvSpPr>
        <p:spPr>
          <a:xfrm>
            <a:off x="7968575" y="3084975"/>
            <a:ext cx="828000" cy="49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sz="1400">
                <a:solidFill>
                  <a:srgbClr val="666666"/>
                </a:solidFill>
                <a:highlight>
                  <a:srgbClr val="FFFFFF"/>
                </a:highlight>
                <a:latin typeface="Source Code Pro"/>
                <a:ea typeface="Source Code Pro"/>
                <a:cs typeface="Source Code Pro"/>
                <a:sym typeface="Source Code Pro"/>
              </a:rPr>
              <a:t>time</a:t>
            </a:r>
            <a:endParaRPr sz="1400">
              <a:solidFill>
                <a:srgbClr val="666666"/>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idx="1" type="body"/>
          </p:nvPr>
        </p:nvSpPr>
        <p:spPr>
          <a:xfrm>
            <a:off x="236550" y="218350"/>
            <a:ext cx="7730100" cy="6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Hypotheses</a:t>
            </a:r>
            <a:endParaRPr b="1" sz="2200"/>
          </a:p>
        </p:txBody>
      </p:sp>
      <p:sp>
        <p:nvSpPr>
          <p:cNvPr id="344" name="Google Shape;34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345" name="Google Shape;345;p34"/>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346" name="Google Shape;346;p34"/>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7" name="Google Shape;347;p34"/>
          <p:cNvSpPr/>
          <p:nvPr/>
        </p:nvSpPr>
        <p:spPr>
          <a:xfrm>
            <a:off x="2076550"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8" name="Google Shape;348;p34"/>
          <p:cNvSpPr/>
          <p:nvPr/>
        </p:nvSpPr>
        <p:spPr>
          <a:xfrm>
            <a:off x="30364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9" name="Google Shape;349;p34"/>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0" name="Google Shape;350;p34"/>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aphicFrame>
        <p:nvGraphicFramePr>
          <p:cNvPr id="351" name="Google Shape;351;p34"/>
          <p:cNvGraphicFramePr/>
          <p:nvPr/>
        </p:nvGraphicFramePr>
        <p:xfrm>
          <a:off x="590150" y="1047750"/>
          <a:ext cx="3000000" cy="3000000"/>
        </p:xfrm>
        <a:graphic>
          <a:graphicData uri="http://schemas.openxmlformats.org/drawingml/2006/table">
            <a:tbl>
              <a:tblPr>
                <a:noFill/>
                <a:tableStyleId>{139591D1-CFD8-497D-AA2A-E8E4E3AD8454}</a:tableStyleId>
              </a:tblPr>
              <a:tblGrid>
                <a:gridCol w="401200"/>
                <a:gridCol w="7523850"/>
              </a:tblGrid>
              <a:tr h="381000">
                <a:tc>
                  <a:txBody>
                    <a:bodyPr/>
                    <a:lstStyle/>
                    <a:p>
                      <a:pPr indent="0" lvl="0" marL="0" rtl="0" algn="l">
                        <a:spcBef>
                          <a:spcPts val="0"/>
                        </a:spcBef>
                        <a:spcAft>
                          <a:spcPts val="0"/>
                        </a:spcAft>
                        <a:buNone/>
                      </a:pPr>
                      <a:r>
                        <a:rPr b="1" lang="en" sz="1000">
                          <a:solidFill>
                            <a:srgbClr val="434343"/>
                          </a:solidFill>
                          <a:latin typeface="Source Code Pro"/>
                          <a:ea typeface="Source Code Pro"/>
                          <a:cs typeface="Source Code Pro"/>
                          <a:sym typeface="Source Code Pro"/>
                        </a:rPr>
                        <a:t>#</a:t>
                      </a:r>
                      <a:endParaRPr b="1" sz="1000">
                        <a:solidFill>
                          <a:srgbClr val="434343"/>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1000">
                          <a:solidFill>
                            <a:srgbClr val="434343"/>
                          </a:solidFill>
                          <a:latin typeface="Source Code Pro"/>
                          <a:ea typeface="Source Code Pro"/>
                          <a:cs typeface="Source Code Pro"/>
                          <a:sym typeface="Source Code Pro"/>
                        </a:rPr>
                        <a:t>Hypothesis</a:t>
                      </a:r>
                      <a:endParaRPr b="1" sz="1000">
                        <a:solidFill>
                          <a:srgbClr val="434343"/>
                        </a:solidFill>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1</a:t>
                      </a:r>
                      <a:endParaRPr sz="10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More income is </a:t>
                      </a:r>
                      <a:r>
                        <a:rPr lang="en" sz="1000">
                          <a:latin typeface="Source Code Pro"/>
                          <a:ea typeface="Source Code Pro"/>
                          <a:cs typeface="Source Code Pro"/>
                          <a:sym typeface="Source Code Pro"/>
                        </a:rPr>
                        <a:t>positively</a:t>
                      </a:r>
                      <a:r>
                        <a:rPr lang="en" sz="1000">
                          <a:latin typeface="Source Code Pro"/>
                          <a:ea typeface="Source Code Pro"/>
                          <a:cs typeface="Source Code Pro"/>
                          <a:sym typeface="Source Code Pro"/>
                        </a:rPr>
                        <a:t> associated with life satisfaction</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2</a:t>
                      </a:r>
                      <a:endParaRPr sz="10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Improved</a:t>
                      </a:r>
                      <a:r>
                        <a:rPr lang="en" sz="1000">
                          <a:latin typeface="Source Code Pro"/>
                          <a:ea typeface="Source Code Pro"/>
                          <a:cs typeface="Source Code Pro"/>
                          <a:sym typeface="Source Code Pro"/>
                        </a:rPr>
                        <a:t> health (physical &amp; mental) is positively associated with improved life satisfaction</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3</a:t>
                      </a:r>
                      <a:endParaRPr sz="10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Increased</a:t>
                      </a:r>
                      <a:r>
                        <a:rPr lang="en" sz="1000">
                          <a:latin typeface="Source Code Pro"/>
                          <a:ea typeface="Source Code Pro"/>
                          <a:cs typeface="Source Code Pro"/>
                          <a:sym typeface="Source Code Pro"/>
                        </a:rPr>
                        <a:t> gratitude and agency is positively associated with improved life satisfaction</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4</a:t>
                      </a:r>
                      <a:endParaRPr sz="10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Increased assertiveness</a:t>
                      </a:r>
                      <a:r>
                        <a:rPr lang="en" sz="1000">
                          <a:latin typeface="Source Code Pro"/>
                          <a:ea typeface="Source Code Pro"/>
                          <a:cs typeface="Source Code Pro"/>
                          <a:sym typeface="Source Code Pro"/>
                        </a:rPr>
                        <a:t> is positively associated with improved life satisfaction</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5</a:t>
                      </a:r>
                      <a:endParaRPr sz="10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Increased creativity is positively associated with improved life satisfaction</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6</a:t>
                      </a:r>
                      <a:endParaRPr sz="10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Improved open-mindedness is positively associated with improved life satisfaction</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7</a:t>
                      </a:r>
                      <a:endParaRPr sz="10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Improved calm is positively associated with improved life satisfaction</a:t>
                      </a:r>
                      <a:endParaRPr sz="1000">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idx="1" type="body"/>
          </p:nvPr>
        </p:nvSpPr>
        <p:spPr>
          <a:xfrm>
            <a:off x="196725" y="169400"/>
            <a:ext cx="2839800" cy="5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Model: Approach</a:t>
            </a:r>
            <a:endParaRPr b="1" sz="2200"/>
          </a:p>
        </p:txBody>
      </p:sp>
      <p:sp>
        <p:nvSpPr>
          <p:cNvPr id="357" name="Google Shape;35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358" name="Google Shape;358;p35"/>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359" name="Google Shape;359;p35"/>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0" name="Google Shape;360;p35"/>
          <p:cNvSpPr/>
          <p:nvPr/>
        </p:nvSpPr>
        <p:spPr>
          <a:xfrm>
            <a:off x="2076550"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1" name="Google Shape;361;p35"/>
          <p:cNvSpPr/>
          <p:nvPr/>
        </p:nvSpPr>
        <p:spPr>
          <a:xfrm>
            <a:off x="30364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2" name="Google Shape;362;p35"/>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3" name="Google Shape;363;p35"/>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64" name="Google Shape;364;p35"/>
          <p:cNvSpPr/>
          <p:nvPr/>
        </p:nvSpPr>
        <p:spPr>
          <a:xfrm>
            <a:off x="7117250" y="4035850"/>
            <a:ext cx="15240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Source Code Pro"/>
                <a:ea typeface="Source Code Pro"/>
                <a:cs typeface="Source Code Pro"/>
                <a:sym typeface="Source Code Pro"/>
              </a:rPr>
              <a:t>Target</a:t>
            </a:r>
            <a:endParaRPr b="1" sz="1100">
              <a:solidFill>
                <a:srgbClr val="434343"/>
              </a:solidFill>
              <a:latin typeface="Source Code Pro"/>
              <a:ea typeface="Source Code Pro"/>
              <a:cs typeface="Source Code Pro"/>
              <a:sym typeface="Source Code Pro"/>
            </a:endParaRPr>
          </a:p>
        </p:txBody>
      </p:sp>
      <p:pic>
        <p:nvPicPr>
          <p:cNvPr id="365" name="Google Shape;365;p35"/>
          <p:cNvPicPr preferRelativeResize="0"/>
          <p:nvPr/>
        </p:nvPicPr>
        <p:blipFill rotWithShape="1">
          <a:blip r:embed="rId3">
            <a:alphaModFix/>
          </a:blip>
          <a:srcRect b="8887" l="41285" r="43357" t="62181"/>
          <a:stretch/>
        </p:blipFill>
        <p:spPr>
          <a:xfrm>
            <a:off x="961925" y="1029874"/>
            <a:ext cx="655575" cy="802725"/>
          </a:xfrm>
          <a:prstGeom prst="rect">
            <a:avLst/>
          </a:prstGeom>
          <a:noFill/>
          <a:ln>
            <a:noFill/>
          </a:ln>
        </p:spPr>
      </p:pic>
      <p:pic>
        <p:nvPicPr>
          <p:cNvPr id="366" name="Google Shape;366;p35"/>
          <p:cNvPicPr preferRelativeResize="0"/>
          <p:nvPr/>
        </p:nvPicPr>
        <p:blipFill rotWithShape="1">
          <a:blip r:embed="rId3">
            <a:alphaModFix/>
          </a:blip>
          <a:srcRect b="10799" l="62106" r="23598" t="60269"/>
          <a:stretch/>
        </p:blipFill>
        <p:spPr>
          <a:xfrm>
            <a:off x="2975875" y="1029875"/>
            <a:ext cx="610200" cy="802725"/>
          </a:xfrm>
          <a:prstGeom prst="rect">
            <a:avLst/>
          </a:prstGeom>
          <a:noFill/>
          <a:ln>
            <a:noFill/>
          </a:ln>
        </p:spPr>
      </p:pic>
      <p:cxnSp>
        <p:nvCxnSpPr>
          <p:cNvPr id="367" name="Google Shape;367;p35"/>
          <p:cNvCxnSpPr/>
          <p:nvPr/>
        </p:nvCxnSpPr>
        <p:spPr>
          <a:xfrm>
            <a:off x="2096813" y="2569050"/>
            <a:ext cx="407700" cy="1800"/>
          </a:xfrm>
          <a:prstGeom prst="straightConnector1">
            <a:avLst/>
          </a:prstGeom>
          <a:noFill/>
          <a:ln cap="flat" cmpd="sng" w="9525">
            <a:solidFill>
              <a:schemeClr val="dk2"/>
            </a:solidFill>
            <a:prstDash val="solid"/>
            <a:round/>
            <a:headEnd len="med" w="med" type="none"/>
            <a:tailEnd len="med" w="med" type="triangle"/>
          </a:ln>
        </p:spPr>
      </p:cxnSp>
      <p:sp>
        <p:nvSpPr>
          <p:cNvPr id="368" name="Google Shape;368;p35"/>
          <p:cNvSpPr txBox="1"/>
          <p:nvPr/>
        </p:nvSpPr>
        <p:spPr>
          <a:xfrm>
            <a:off x="885788" y="1688738"/>
            <a:ext cx="8307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1996</a:t>
            </a:r>
            <a:endParaRPr sz="1800">
              <a:solidFill>
                <a:schemeClr val="dk2"/>
              </a:solidFill>
              <a:latin typeface="Source Code Pro"/>
              <a:ea typeface="Source Code Pro"/>
              <a:cs typeface="Source Code Pro"/>
              <a:sym typeface="Source Code Pro"/>
            </a:endParaRPr>
          </a:p>
        </p:txBody>
      </p:sp>
      <p:sp>
        <p:nvSpPr>
          <p:cNvPr id="369" name="Google Shape;369;p35"/>
          <p:cNvSpPr txBox="1"/>
          <p:nvPr/>
        </p:nvSpPr>
        <p:spPr>
          <a:xfrm>
            <a:off x="2865625" y="1688750"/>
            <a:ext cx="8307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Source Code Pro"/>
                <a:ea typeface="Source Code Pro"/>
                <a:cs typeface="Source Code Pro"/>
                <a:sym typeface="Source Code Pro"/>
              </a:rPr>
              <a:t>2005</a:t>
            </a:r>
            <a:endParaRPr sz="1800">
              <a:solidFill>
                <a:schemeClr val="dk2"/>
              </a:solidFill>
              <a:latin typeface="Source Code Pro"/>
              <a:ea typeface="Source Code Pro"/>
              <a:cs typeface="Source Code Pro"/>
              <a:sym typeface="Source Code Pro"/>
            </a:endParaRPr>
          </a:p>
        </p:txBody>
      </p:sp>
      <p:sp>
        <p:nvSpPr>
          <p:cNvPr id="370" name="Google Shape;370;p35"/>
          <p:cNvSpPr/>
          <p:nvPr/>
        </p:nvSpPr>
        <p:spPr>
          <a:xfrm>
            <a:off x="7117250" y="2381300"/>
            <a:ext cx="15240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Source Code Pro"/>
                <a:ea typeface="Source Code Pro"/>
                <a:cs typeface="Source Code Pro"/>
                <a:sym typeface="Source Code Pro"/>
              </a:rPr>
              <a:t>Features</a:t>
            </a:r>
            <a:endParaRPr b="1" sz="1100">
              <a:solidFill>
                <a:srgbClr val="434343"/>
              </a:solidFill>
              <a:latin typeface="Source Code Pro"/>
              <a:ea typeface="Source Code Pro"/>
              <a:cs typeface="Source Code Pro"/>
              <a:sym typeface="Source Code Pro"/>
            </a:endParaRPr>
          </a:p>
        </p:txBody>
      </p:sp>
      <p:sp>
        <p:nvSpPr>
          <p:cNvPr id="371" name="Google Shape;371;p35"/>
          <p:cNvSpPr/>
          <p:nvPr/>
        </p:nvSpPr>
        <p:spPr>
          <a:xfrm>
            <a:off x="613650" y="4035838"/>
            <a:ext cx="1352100" cy="44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(A) </a:t>
            </a:r>
            <a:endParaRPr sz="900">
              <a:latin typeface="Source Code Pro"/>
              <a:ea typeface="Source Code Pro"/>
              <a:cs typeface="Source Code Pro"/>
              <a:sym typeface="Source Code Pro"/>
            </a:endParaRPr>
          </a:p>
          <a:p>
            <a:pPr indent="0" lvl="0" marL="0" rtl="0" algn="ctr">
              <a:spcBef>
                <a:spcPts val="0"/>
              </a:spcBef>
              <a:spcAft>
                <a:spcPts val="0"/>
              </a:spcAft>
              <a:buNone/>
            </a:pPr>
            <a:r>
              <a:rPr lang="en" sz="900">
                <a:latin typeface="Source Code Pro"/>
                <a:ea typeface="Source Code Pro"/>
                <a:cs typeface="Source Code Pro"/>
                <a:sym typeface="Source Code Pro"/>
              </a:rPr>
              <a:t>Life Satisfaction</a:t>
            </a:r>
            <a:endParaRPr sz="900">
              <a:latin typeface="Source Code Pro"/>
              <a:ea typeface="Source Code Pro"/>
              <a:cs typeface="Source Code Pro"/>
              <a:sym typeface="Source Code Pro"/>
            </a:endParaRPr>
          </a:p>
        </p:txBody>
      </p:sp>
      <p:sp>
        <p:nvSpPr>
          <p:cNvPr id="372" name="Google Shape;372;p35"/>
          <p:cNvSpPr/>
          <p:nvPr/>
        </p:nvSpPr>
        <p:spPr>
          <a:xfrm>
            <a:off x="2604913" y="4035838"/>
            <a:ext cx="1352100" cy="44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(B) </a:t>
            </a:r>
            <a:endParaRPr sz="900">
              <a:latin typeface="Source Code Pro"/>
              <a:ea typeface="Source Code Pro"/>
              <a:cs typeface="Source Code Pro"/>
              <a:sym typeface="Source Code Pro"/>
            </a:endParaRPr>
          </a:p>
          <a:p>
            <a:pPr indent="0" lvl="0" marL="0" rtl="0" algn="ctr">
              <a:spcBef>
                <a:spcPts val="0"/>
              </a:spcBef>
              <a:spcAft>
                <a:spcPts val="0"/>
              </a:spcAft>
              <a:buNone/>
            </a:pPr>
            <a:r>
              <a:rPr lang="en" sz="900">
                <a:latin typeface="Source Code Pro"/>
                <a:ea typeface="Source Code Pro"/>
                <a:cs typeface="Source Code Pro"/>
                <a:sym typeface="Source Code Pro"/>
              </a:rPr>
              <a:t>Life Satisfaction</a:t>
            </a:r>
            <a:endParaRPr sz="900">
              <a:latin typeface="Source Code Pro"/>
              <a:ea typeface="Source Code Pro"/>
              <a:cs typeface="Source Code Pro"/>
              <a:sym typeface="Source Code Pro"/>
            </a:endParaRPr>
          </a:p>
        </p:txBody>
      </p:sp>
      <p:sp>
        <p:nvSpPr>
          <p:cNvPr id="373" name="Google Shape;373;p35"/>
          <p:cNvSpPr/>
          <p:nvPr/>
        </p:nvSpPr>
        <p:spPr>
          <a:xfrm>
            <a:off x="706550" y="2141275"/>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Money</a:t>
            </a:r>
            <a:endParaRPr sz="900">
              <a:latin typeface="Source Code Pro"/>
              <a:ea typeface="Source Code Pro"/>
              <a:cs typeface="Source Code Pro"/>
              <a:sym typeface="Source Code Pro"/>
            </a:endParaRPr>
          </a:p>
        </p:txBody>
      </p:sp>
      <p:sp>
        <p:nvSpPr>
          <p:cNvPr id="374" name="Google Shape;374;p35"/>
          <p:cNvSpPr/>
          <p:nvPr/>
        </p:nvSpPr>
        <p:spPr>
          <a:xfrm>
            <a:off x="713855" y="2581401"/>
            <a:ext cx="11745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Traits</a:t>
            </a:r>
            <a:endParaRPr sz="900">
              <a:latin typeface="Source Code Pro"/>
              <a:ea typeface="Source Code Pro"/>
              <a:cs typeface="Source Code Pro"/>
              <a:sym typeface="Source Code Pro"/>
            </a:endParaRPr>
          </a:p>
        </p:txBody>
      </p:sp>
      <p:sp>
        <p:nvSpPr>
          <p:cNvPr id="375" name="Google Shape;375;p35"/>
          <p:cNvSpPr/>
          <p:nvPr/>
        </p:nvSpPr>
        <p:spPr>
          <a:xfrm>
            <a:off x="706550" y="2361338"/>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Perspective</a:t>
            </a:r>
            <a:endParaRPr sz="900">
              <a:latin typeface="Source Code Pro"/>
              <a:ea typeface="Source Code Pro"/>
              <a:cs typeface="Source Code Pro"/>
              <a:sym typeface="Source Code Pro"/>
            </a:endParaRPr>
          </a:p>
        </p:txBody>
      </p:sp>
      <p:sp>
        <p:nvSpPr>
          <p:cNvPr id="376" name="Google Shape;376;p35"/>
          <p:cNvSpPr/>
          <p:nvPr/>
        </p:nvSpPr>
        <p:spPr>
          <a:xfrm>
            <a:off x="706550" y="3317217"/>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Age</a:t>
            </a:r>
            <a:endParaRPr sz="900">
              <a:latin typeface="Source Code Pro"/>
              <a:ea typeface="Source Code Pro"/>
              <a:cs typeface="Source Code Pro"/>
              <a:sym typeface="Source Code Pro"/>
            </a:endParaRPr>
          </a:p>
        </p:txBody>
      </p:sp>
      <p:sp>
        <p:nvSpPr>
          <p:cNvPr id="377" name="Google Shape;377;p35"/>
          <p:cNvSpPr/>
          <p:nvPr/>
        </p:nvSpPr>
        <p:spPr>
          <a:xfrm>
            <a:off x="706550" y="3096471"/>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Ethnicity</a:t>
            </a:r>
            <a:endParaRPr sz="900">
              <a:latin typeface="Source Code Pro"/>
              <a:ea typeface="Source Code Pro"/>
              <a:cs typeface="Source Code Pro"/>
              <a:sym typeface="Source Code Pro"/>
            </a:endParaRPr>
          </a:p>
        </p:txBody>
      </p:sp>
      <p:sp>
        <p:nvSpPr>
          <p:cNvPr id="378" name="Google Shape;378;p35"/>
          <p:cNvSpPr/>
          <p:nvPr/>
        </p:nvSpPr>
        <p:spPr>
          <a:xfrm>
            <a:off x="706550" y="2875718"/>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Health</a:t>
            </a:r>
            <a:endParaRPr sz="900">
              <a:latin typeface="Source Code Pro"/>
              <a:ea typeface="Source Code Pro"/>
              <a:cs typeface="Source Code Pro"/>
              <a:sym typeface="Source Code Pro"/>
            </a:endParaRPr>
          </a:p>
        </p:txBody>
      </p:sp>
      <p:sp>
        <p:nvSpPr>
          <p:cNvPr id="379" name="Google Shape;379;p35"/>
          <p:cNvSpPr/>
          <p:nvPr/>
        </p:nvSpPr>
        <p:spPr>
          <a:xfrm>
            <a:off x="706550" y="3611530"/>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Other</a:t>
            </a:r>
            <a:endParaRPr sz="900">
              <a:latin typeface="Source Code Pro"/>
              <a:ea typeface="Source Code Pro"/>
              <a:cs typeface="Source Code Pro"/>
              <a:sym typeface="Source Code Pro"/>
            </a:endParaRPr>
          </a:p>
        </p:txBody>
      </p:sp>
      <p:sp>
        <p:nvSpPr>
          <p:cNvPr id="380" name="Google Shape;380;p35"/>
          <p:cNvSpPr/>
          <p:nvPr/>
        </p:nvSpPr>
        <p:spPr>
          <a:xfrm>
            <a:off x="2687750" y="2141275"/>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Money</a:t>
            </a:r>
            <a:endParaRPr sz="900">
              <a:latin typeface="Source Code Pro"/>
              <a:ea typeface="Source Code Pro"/>
              <a:cs typeface="Source Code Pro"/>
              <a:sym typeface="Source Code Pro"/>
            </a:endParaRPr>
          </a:p>
        </p:txBody>
      </p:sp>
      <p:sp>
        <p:nvSpPr>
          <p:cNvPr id="381" name="Google Shape;381;p35"/>
          <p:cNvSpPr/>
          <p:nvPr/>
        </p:nvSpPr>
        <p:spPr>
          <a:xfrm>
            <a:off x="2695055" y="2581401"/>
            <a:ext cx="11745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Traits</a:t>
            </a:r>
            <a:endParaRPr sz="900">
              <a:latin typeface="Source Code Pro"/>
              <a:ea typeface="Source Code Pro"/>
              <a:cs typeface="Source Code Pro"/>
              <a:sym typeface="Source Code Pro"/>
            </a:endParaRPr>
          </a:p>
        </p:txBody>
      </p:sp>
      <p:sp>
        <p:nvSpPr>
          <p:cNvPr id="382" name="Google Shape;382;p35"/>
          <p:cNvSpPr/>
          <p:nvPr/>
        </p:nvSpPr>
        <p:spPr>
          <a:xfrm>
            <a:off x="2687750" y="2361338"/>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Perspective</a:t>
            </a:r>
            <a:endParaRPr sz="900">
              <a:latin typeface="Source Code Pro"/>
              <a:ea typeface="Source Code Pro"/>
              <a:cs typeface="Source Code Pro"/>
              <a:sym typeface="Source Code Pro"/>
            </a:endParaRPr>
          </a:p>
        </p:txBody>
      </p:sp>
      <p:sp>
        <p:nvSpPr>
          <p:cNvPr id="383" name="Google Shape;383;p35"/>
          <p:cNvSpPr/>
          <p:nvPr/>
        </p:nvSpPr>
        <p:spPr>
          <a:xfrm>
            <a:off x="2687750" y="3317217"/>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Age</a:t>
            </a:r>
            <a:endParaRPr sz="900">
              <a:latin typeface="Source Code Pro"/>
              <a:ea typeface="Source Code Pro"/>
              <a:cs typeface="Source Code Pro"/>
              <a:sym typeface="Source Code Pro"/>
            </a:endParaRPr>
          </a:p>
        </p:txBody>
      </p:sp>
      <p:sp>
        <p:nvSpPr>
          <p:cNvPr id="384" name="Google Shape;384;p35"/>
          <p:cNvSpPr/>
          <p:nvPr/>
        </p:nvSpPr>
        <p:spPr>
          <a:xfrm>
            <a:off x="2687750" y="3096471"/>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Ethnicity</a:t>
            </a:r>
            <a:endParaRPr sz="900">
              <a:latin typeface="Source Code Pro"/>
              <a:ea typeface="Source Code Pro"/>
              <a:cs typeface="Source Code Pro"/>
              <a:sym typeface="Source Code Pro"/>
            </a:endParaRPr>
          </a:p>
        </p:txBody>
      </p:sp>
      <p:sp>
        <p:nvSpPr>
          <p:cNvPr id="385" name="Google Shape;385;p35"/>
          <p:cNvSpPr/>
          <p:nvPr/>
        </p:nvSpPr>
        <p:spPr>
          <a:xfrm>
            <a:off x="2687750" y="2875718"/>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Health</a:t>
            </a:r>
            <a:endParaRPr sz="900">
              <a:latin typeface="Source Code Pro"/>
              <a:ea typeface="Source Code Pro"/>
              <a:cs typeface="Source Code Pro"/>
              <a:sym typeface="Source Code Pro"/>
            </a:endParaRPr>
          </a:p>
        </p:txBody>
      </p:sp>
      <p:sp>
        <p:nvSpPr>
          <p:cNvPr id="386" name="Google Shape;386;p35"/>
          <p:cNvSpPr/>
          <p:nvPr/>
        </p:nvSpPr>
        <p:spPr>
          <a:xfrm>
            <a:off x="2687750" y="3611530"/>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Other</a:t>
            </a:r>
            <a:endParaRPr sz="900">
              <a:latin typeface="Source Code Pro"/>
              <a:ea typeface="Source Code Pro"/>
              <a:cs typeface="Source Code Pro"/>
              <a:sym typeface="Source Code Pro"/>
            </a:endParaRPr>
          </a:p>
        </p:txBody>
      </p:sp>
      <p:pic>
        <p:nvPicPr>
          <p:cNvPr id="387" name="Google Shape;387;p35"/>
          <p:cNvPicPr preferRelativeResize="0"/>
          <p:nvPr/>
        </p:nvPicPr>
        <p:blipFill rotWithShape="1">
          <a:blip r:embed="rId3">
            <a:alphaModFix/>
          </a:blip>
          <a:srcRect b="8887" l="41285" r="43357" t="62181"/>
          <a:stretch/>
        </p:blipFill>
        <p:spPr>
          <a:xfrm>
            <a:off x="5721475" y="1029874"/>
            <a:ext cx="655575" cy="802725"/>
          </a:xfrm>
          <a:prstGeom prst="rect">
            <a:avLst/>
          </a:prstGeom>
          <a:noFill/>
          <a:ln>
            <a:noFill/>
          </a:ln>
        </p:spPr>
      </p:pic>
      <p:pic>
        <p:nvPicPr>
          <p:cNvPr id="388" name="Google Shape;388;p35"/>
          <p:cNvPicPr preferRelativeResize="0"/>
          <p:nvPr/>
        </p:nvPicPr>
        <p:blipFill rotWithShape="1">
          <a:blip r:embed="rId3">
            <a:alphaModFix/>
          </a:blip>
          <a:srcRect b="10799" l="62106" r="23598" t="60269"/>
          <a:stretch/>
        </p:blipFill>
        <p:spPr>
          <a:xfrm>
            <a:off x="4786075" y="1029875"/>
            <a:ext cx="610200" cy="802725"/>
          </a:xfrm>
          <a:prstGeom prst="rect">
            <a:avLst/>
          </a:prstGeom>
          <a:noFill/>
          <a:ln>
            <a:noFill/>
          </a:ln>
        </p:spPr>
      </p:pic>
      <p:sp>
        <p:nvSpPr>
          <p:cNvPr id="389" name="Google Shape;389;p35"/>
          <p:cNvSpPr txBox="1"/>
          <p:nvPr/>
        </p:nvSpPr>
        <p:spPr>
          <a:xfrm>
            <a:off x="5645338" y="1688738"/>
            <a:ext cx="8307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1996</a:t>
            </a:r>
            <a:endParaRPr sz="1800">
              <a:solidFill>
                <a:schemeClr val="dk2"/>
              </a:solidFill>
              <a:latin typeface="Source Code Pro"/>
              <a:ea typeface="Source Code Pro"/>
              <a:cs typeface="Source Code Pro"/>
              <a:sym typeface="Source Code Pro"/>
            </a:endParaRPr>
          </a:p>
        </p:txBody>
      </p:sp>
      <p:sp>
        <p:nvSpPr>
          <p:cNvPr id="390" name="Google Shape;390;p35"/>
          <p:cNvSpPr txBox="1"/>
          <p:nvPr/>
        </p:nvSpPr>
        <p:spPr>
          <a:xfrm>
            <a:off x="4675825" y="1688750"/>
            <a:ext cx="8307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Source Code Pro"/>
                <a:ea typeface="Source Code Pro"/>
                <a:cs typeface="Source Code Pro"/>
                <a:sym typeface="Source Code Pro"/>
              </a:rPr>
              <a:t>2005</a:t>
            </a:r>
            <a:endParaRPr sz="1800">
              <a:solidFill>
                <a:schemeClr val="dk2"/>
              </a:solidFill>
              <a:latin typeface="Source Code Pro"/>
              <a:ea typeface="Source Code Pro"/>
              <a:cs typeface="Source Code Pro"/>
              <a:sym typeface="Source Code Pro"/>
            </a:endParaRPr>
          </a:p>
        </p:txBody>
      </p:sp>
      <p:sp>
        <p:nvSpPr>
          <p:cNvPr id="391" name="Google Shape;391;p35"/>
          <p:cNvSpPr/>
          <p:nvPr/>
        </p:nvSpPr>
        <p:spPr>
          <a:xfrm>
            <a:off x="4668850" y="949550"/>
            <a:ext cx="1807200" cy="37479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2" name="Google Shape;392;p35"/>
          <p:cNvSpPr/>
          <p:nvPr/>
        </p:nvSpPr>
        <p:spPr>
          <a:xfrm>
            <a:off x="5426650" y="1383400"/>
            <a:ext cx="291600" cy="201900"/>
          </a:xfrm>
          <a:prstGeom prst="mathMinus">
            <a:avLst>
              <a:gd fmla="val 23520" name="adj1"/>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93" name="Google Shape;393;p35"/>
          <p:cNvSpPr/>
          <p:nvPr/>
        </p:nvSpPr>
        <p:spPr>
          <a:xfrm>
            <a:off x="4890913" y="4035838"/>
            <a:ext cx="1352100" cy="4419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Δ (B minus A)</a:t>
            </a:r>
            <a:r>
              <a:rPr lang="en" sz="900">
                <a:latin typeface="Source Code Pro"/>
                <a:ea typeface="Source Code Pro"/>
                <a:cs typeface="Source Code Pro"/>
                <a:sym typeface="Source Code Pro"/>
              </a:rPr>
              <a:t> Life Satisfaction</a:t>
            </a:r>
            <a:endParaRPr sz="900">
              <a:latin typeface="Source Code Pro"/>
              <a:ea typeface="Source Code Pro"/>
              <a:cs typeface="Source Code Pro"/>
              <a:sym typeface="Source Code Pro"/>
            </a:endParaRPr>
          </a:p>
        </p:txBody>
      </p:sp>
      <p:sp>
        <p:nvSpPr>
          <p:cNvPr id="394" name="Google Shape;394;p35"/>
          <p:cNvSpPr/>
          <p:nvPr/>
        </p:nvSpPr>
        <p:spPr>
          <a:xfrm>
            <a:off x="4973750" y="2141275"/>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a:t>
            </a:r>
            <a:r>
              <a:rPr lang="en" sz="900">
                <a:latin typeface="Source Code Pro"/>
                <a:ea typeface="Source Code Pro"/>
                <a:cs typeface="Source Code Pro"/>
                <a:sym typeface="Source Code Pro"/>
              </a:rPr>
              <a:t>Money</a:t>
            </a:r>
            <a:endParaRPr sz="900">
              <a:latin typeface="Source Code Pro"/>
              <a:ea typeface="Source Code Pro"/>
              <a:cs typeface="Source Code Pro"/>
              <a:sym typeface="Source Code Pro"/>
            </a:endParaRPr>
          </a:p>
        </p:txBody>
      </p:sp>
      <p:sp>
        <p:nvSpPr>
          <p:cNvPr id="395" name="Google Shape;395;p35"/>
          <p:cNvSpPr/>
          <p:nvPr/>
        </p:nvSpPr>
        <p:spPr>
          <a:xfrm>
            <a:off x="4981055" y="2581401"/>
            <a:ext cx="11745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a:t>
            </a:r>
            <a:r>
              <a:rPr lang="en" sz="900">
                <a:latin typeface="Source Code Pro"/>
                <a:ea typeface="Source Code Pro"/>
                <a:cs typeface="Source Code Pro"/>
                <a:sym typeface="Source Code Pro"/>
              </a:rPr>
              <a:t>Traits</a:t>
            </a:r>
            <a:endParaRPr sz="900">
              <a:latin typeface="Source Code Pro"/>
              <a:ea typeface="Source Code Pro"/>
              <a:cs typeface="Source Code Pro"/>
              <a:sym typeface="Source Code Pro"/>
            </a:endParaRPr>
          </a:p>
        </p:txBody>
      </p:sp>
      <p:sp>
        <p:nvSpPr>
          <p:cNvPr id="396" name="Google Shape;396;p35"/>
          <p:cNvSpPr/>
          <p:nvPr/>
        </p:nvSpPr>
        <p:spPr>
          <a:xfrm>
            <a:off x="4973750" y="2361338"/>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a:t>
            </a:r>
            <a:r>
              <a:rPr lang="en" sz="900">
                <a:latin typeface="Source Code Pro"/>
                <a:ea typeface="Source Code Pro"/>
                <a:cs typeface="Source Code Pro"/>
                <a:sym typeface="Source Code Pro"/>
              </a:rPr>
              <a:t> </a:t>
            </a:r>
            <a:r>
              <a:rPr lang="en" sz="900">
                <a:latin typeface="Source Code Pro"/>
                <a:ea typeface="Source Code Pro"/>
                <a:cs typeface="Source Code Pro"/>
                <a:sym typeface="Source Code Pro"/>
              </a:rPr>
              <a:t>Perspective</a:t>
            </a:r>
            <a:endParaRPr sz="900">
              <a:latin typeface="Source Code Pro"/>
              <a:ea typeface="Source Code Pro"/>
              <a:cs typeface="Source Code Pro"/>
              <a:sym typeface="Source Code Pro"/>
            </a:endParaRPr>
          </a:p>
        </p:txBody>
      </p:sp>
      <p:sp>
        <p:nvSpPr>
          <p:cNvPr id="397" name="Google Shape;397;p35"/>
          <p:cNvSpPr/>
          <p:nvPr/>
        </p:nvSpPr>
        <p:spPr>
          <a:xfrm>
            <a:off x="4973750" y="3317217"/>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a:t>
            </a:r>
            <a:r>
              <a:rPr lang="en" sz="900">
                <a:latin typeface="Source Code Pro"/>
                <a:ea typeface="Source Code Pro"/>
                <a:cs typeface="Source Code Pro"/>
                <a:sym typeface="Source Code Pro"/>
              </a:rPr>
              <a:t>Age</a:t>
            </a:r>
            <a:endParaRPr sz="900">
              <a:latin typeface="Source Code Pro"/>
              <a:ea typeface="Source Code Pro"/>
              <a:cs typeface="Source Code Pro"/>
              <a:sym typeface="Source Code Pro"/>
            </a:endParaRPr>
          </a:p>
        </p:txBody>
      </p:sp>
      <p:sp>
        <p:nvSpPr>
          <p:cNvPr id="398" name="Google Shape;398;p35"/>
          <p:cNvSpPr/>
          <p:nvPr/>
        </p:nvSpPr>
        <p:spPr>
          <a:xfrm>
            <a:off x="4973750" y="3096471"/>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Source Code Pro"/>
                <a:ea typeface="Source Code Pro"/>
                <a:cs typeface="Source Code Pro"/>
                <a:sym typeface="Source Code Pro"/>
              </a:rPr>
              <a:t>Ethnicity</a:t>
            </a:r>
            <a:endParaRPr sz="900">
              <a:latin typeface="Source Code Pro"/>
              <a:ea typeface="Source Code Pro"/>
              <a:cs typeface="Source Code Pro"/>
              <a:sym typeface="Source Code Pro"/>
            </a:endParaRPr>
          </a:p>
        </p:txBody>
      </p:sp>
      <p:sp>
        <p:nvSpPr>
          <p:cNvPr id="399" name="Google Shape;399;p35"/>
          <p:cNvSpPr/>
          <p:nvPr/>
        </p:nvSpPr>
        <p:spPr>
          <a:xfrm>
            <a:off x="4973750" y="2875718"/>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a:t>
            </a:r>
            <a:r>
              <a:rPr lang="en" sz="900">
                <a:latin typeface="Source Code Pro"/>
                <a:ea typeface="Source Code Pro"/>
                <a:cs typeface="Source Code Pro"/>
                <a:sym typeface="Source Code Pro"/>
              </a:rPr>
              <a:t>Health</a:t>
            </a:r>
            <a:endParaRPr sz="900">
              <a:latin typeface="Source Code Pro"/>
              <a:ea typeface="Source Code Pro"/>
              <a:cs typeface="Source Code Pro"/>
              <a:sym typeface="Source Code Pro"/>
            </a:endParaRPr>
          </a:p>
        </p:txBody>
      </p:sp>
      <p:sp>
        <p:nvSpPr>
          <p:cNvPr id="400" name="Google Shape;400;p35"/>
          <p:cNvSpPr/>
          <p:nvPr/>
        </p:nvSpPr>
        <p:spPr>
          <a:xfrm>
            <a:off x="4973750" y="3611530"/>
            <a:ext cx="1189200" cy="20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a:t>
            </a:r>
            <a:r>
              <a:rPr lang="en" sz="900">
                <a:latin typeface="Source Code Pro"/>
                <a:ea typeface="Source Code Pro"/>
                <a:cs typeface="Source Code Pro"/>
                <a:sym typeface="Source Code Pro"/>
              </a:rPr>
              <a:t>Other</a:t>
            </a:r>
            <a:endParaRPr sz="900">
              <a:latin typeface="Source Code Pro"/>
              <a:ea typeface="Source Code Pro"/>
              <a:cs typeface="Source Code Pro"/>
              <a:sym typeface="Source Code Pro"/>
            </a:endParaRPr>
          </a:p>
        </p:txBody>
      </p:sp>
      <p:cxnSp>
        <p:nvCxnSpPr>
          <p:cNvPr id="401" name="Google Shape;401;p35"/>
          <p:cNvCxnSpPr/>
          <p:nvPr/>
        </p:nvCxnSpPr>
        <p:spPr>
          <a:xfrm>
            <a:off x="4164288" y="2581400"/>
            <a:ext cx="407700" cy="18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35"/>
          <p:cNvCxnSpPr/>
          <p:nvPr/>
        </p:nvCxnSpPr>
        <p:spPr>
          <a:xfrm>
            <a:off x="6592801" y="4235950"/>
            <a:ext cx="407700" cy="18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35"/>
          <p:cNvCxnSpPr/>
          <p:nvPr/>
        </p:nvCxnSpPr>
        <p:spPr>
          <a:xfrm>
            <a:off x="6592788" y="2581400"/>
            <a:ext cx="407700" cy="18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35"/>
          <p:cNvSpPr/>
          <p:nvPr/>
        </p:nvSpPr>
        <p:spPr>
          <a:xfrm>
            <a:off x="6791250" y="1127650"/>
            <a:ext cx="2174100" cy="348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38761D"/>
                </a:solidFill>
                <a:latin typeface="Source Code Pro"/>
                <a:ea typeface="Source Code Pro"/>
                <a:cs typeface="Source Code Pro"/>
                <a:sym typeface="Source Code Pro"/>
              </a:rPr>
              <a:t>Model A = Logit</a:t>
            </a:r>
            <a:endParaRPr b="1" sz="1100">
              <a:solidFill>
                <a:srgbClr val="38761D"/>
              </a:solidFill>
              <a:latin typeface="Source Code Pro"/>
              <a:ea typeface="Source Code Pro"/>
              <a:cs typeface="Source Code Pro"/>
              <a:sym typeface="Source Code Pro"/>
            </a:endParaRPr>
          </a:p>
        </p:txBody>
      </p:sp>
      <p:sp>
        <p:nvSpPr>
          <p:cNvPr id="405" name="Google Shape;405;p35"/>
          <p:cNvSpPr/>
          <p:nvPr/>
        </p:nvSpPr>
        <p:spPr>
          <a:xfrm>
            <a:off x="665602" y="731338"/>
            <a:ext cx="1271100" cy="264600"/>
          </a:xfrm>
          <a:prstGeom prst="roundRect">
            <a:avLst>
              <a:gd fmla="val 16667" name="adj"/>
            </a:avLst>
          </a:prstGeom>
          <a:noFill/>
          <a:ln cap="flat" cmpd="sng" w="9525">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latin typeface="Source Code Pro"/>
                <a:ea typeface="Source Code Pro"/>
                <a:cs typeface="Source Code Pro"/>
                <a:sym typeface="Source Code Pro"/>
              </a:rPr>
              <a:t>MIDUS 1</a:t>
            </a:r>
            <a:endParaRPr b="1" sz="1100">
              <a:solidFill>
                <a:srgbClr val="666666"/>
              </a:solidFill>
              <a:latin typeface="Source Code Pro"/>
              <a:ea typeface="Source Code Pro"/>
              <a:cs typeface="Source Code Pro"/>
              <a:sym typeface="Source Code Pro"/>
            </a:endParaRPr>
          </a:p>
        </p:txBody>
      </p:sp>
      <p:sp>
        <p:nvSpPr>
          <p:cNvPr id="406" name="Google Shape;406;p35"/>
          <p:cNvSpPr/>
          <p:nvPr/>
        </p:nvSpPr>
        <p:spPr>
          <a:xfrm>
            <a:off x="2645427" y="731325"/>
            <a:ext cx="1271100" cy="264600"/>
          </a:xfrm>
          <a:prstGeom prst="roundRect">
            <a:avLst>
              <a:gd fmla="val 16667" name="adj"/>
            </a:avLst>
          </a:prstGeom>
          <a:noFill/>
          <a:ln cap="flat" cmpd="sng" w="9525">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latin typeface="Source Code Pro"/>
                <a:ea typeface="Source Code Pro"/>
                <a:cs typeface="Source Code Pro"/>
                <a:sym typeface="Source Code Pro"/>
              </a:rPr>
              <a:t>MIDUS 2</a:t>
            </a:r>
            <a:endParaRPr b="1" sz="1100">
              <a:solidFill>
                <a:srgbClr val="666666"/>
              </a:solidFill>
              <a:latin typeface="Source Code Pro"/>
              <a:ea typeface="Source Code Pro"/>
              <a:cs typeface="Source Code Pro"/>
              <a:sym typeface="Source Code Pro"/>
            </a:endParaRPr>
          </a:p>
        </p:txBody>
      </p:sp>
      <p:sp>
        <p:nvSpPr>
          <p:cNvPr id="407" name="Google Shape;407;p35"/>
          <p:cNvSpPr/>
          <p:nvPr/>
        </p:nvSpPr>
        <p:spPr>
          <a:xfrm>
            <a:off x="6791250" y="1582094"/>
            <a:ext cx="2174100" cy="348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85200C"/>
                </a:solidFill>
                <a:latin typeface="Source Code Pro"/>
                <a:ea typeface="Source Code Pro"/>
                <a:cs typeface="Source Code Pro"/>
                <a:sym typeface="Source Code Pro"/>
              </a:rPr>
              <a:t>Model B = Random Forest</a:t>
            </a:r>
            <a:endParaRPr b="1" sz="1100">
              <a:solidFill>
                <a:srgbClr val="85200C"/>
              </a:solidFill>
              <a:latin typeface="Source Code Pro"/>
              <a:ea typeface="Source Code Pro"/>
              <a:cs typeface="Source Code Pro"/>
              <a:sym typeface="Source Code Pro"/>
            </a:endParaRPr>
          </a:p>
        </p:txBody>
      </p:sp>
      <p:sp>
        <p:nvSpPr>
          <p:cNvPr id="408" name="Google Shape;408;p35"/>
          <p:cNvSpPr/>
          <p:nvPr/>
        </p:nvSpPr>
        <p:spPr>
          <a:xfrm>
            <a:off x="4668849" y="503700"/>
            <a:ext cx="1807200" cy="264600"/>
          </a:xfrm>
          <a:prstGeom prst="roundRect">
            <a:avLst>
              <a:gd fmla="val 16667" name="adj"/>
            </a:avLst>
          </a:prstGeom>
          <a:noFill/>
          <a:ln cap="flat" cmpd="sng" w="9525">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latin typeface="Source Code Pro"/>
                <a:ea typeface="Source Code Pro"/>
                <a:cs typeface="Source Code Pro"/>
                <a:sym typeface="Source Code Pro"/>
              </a:rPr>
              <a:t>CLEAN + TRANSFORM</a:t>
            </a:r>
            <a:endParaRPr b="1" sz="1100">
              <a:solidFill>
                <a:srgbClr val="666666"/>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idx="1" type="body"/>
          </p:nvPr>
        </p:nvSpPr>
        <p:spPr>
          <a:xfrm>
            <a:off x="196725" y="169412"/>
            <a:ext cx="1079700" cy="5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Model</a:t>
            </a:r>
            <a:endParaRPr b="1" sz="2200"/>
          </a:p>
        </p:txBody>
      </p:sp>
      <p:sp>
        <p:nvSpPr>
          <p:cNvPr id="414" name="Google Shape;41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415" name="Google Shape;415;p36"/>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416" name="Google Shape;416;p36"/>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7" name="Google Shape;417;p36"/>
          <p:cNvSpPr/>
          <p:nvPr/>
        </p:nvSpPr>
        <p:spPr>
          <a:xfrm>
            <a:off x="2076550"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8" name="Google Shape;418;p36"/>
          <p:cNvSpPr/>
          <p:nvPr/>
        </p:nvSpPr>
        <p:spPr>
          <a:xfrm>
            <a:off x="30364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19" name="Google Shape;419;p36"/>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0" name="Google Shape;420;p36"/>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1" name="Google Shape;421;p36"/>
          <p:cNvSpPr/>
          <p:nvPr/>
        </p:nvSpPr>
        <p:spPr>
          <a:xfrm>
            <a:off x="3922275" y="838750"/>
            <a:ext cx="48816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Source Code Pro"/>
                <a:ea typeface="Source Code Pro"/>
                <a:cs typeface="Source Code Pro"/>
                <a:sym typeface="Source Code Pro"/>
              </a:rPr>
              <a:t>Features: Δ = change </a:t>
            </a:r>
            <a:endParaRPr b="1" sz="1100">
              <a:solidFill>
                <a:srgbClr val="434343"/>
              </a:solidFill>
              <a:latin typeface="Source Code Pro"/>
              <a:ea typeface="Source Code Pro"/>
              <a:cs typeface="Source Code Pro"/>
              <a:sym typeface="Source Code Pro"/>
            </a:endParaRPr>
          </a:p>
          <a:p>
            <a:pPr indent="0" lvl="0" marL="0" rtl="0" algn="ctr">
              <a:spcBef>
                <a:spcPts val="0"/>
              </a:spcBef>
              <a:spcAft>
                <a:spcPts val="0"/>
              </a:spcAft>
              <a:buNone/>
            </a:pPr>
            <a:r>
              <a:rPr b="1" lang="en" sz="900">
                <a:solidFill>
                  <a:srgbClr val="434343"/>
                </a:solidFill>
                <a:latin typeface="Source Code Pro"/>
                <a:ea typeface="Source Code Pro"/>
                <a:cs typeface="Source Code Pro"/>
                <a:sym typeface="Source Code Pro"/>
              </a:rPr>
              <a:t>[2005 responses minus 1996 responses] </a:t>
            </a:r>
            <a:endParaRPr b="1" sz="900">
              <a:solidFill>
                <a:srgbClr val="434343"/>
              </a:solidFill>
              <a:latin typeface="Source Code Pro"/>
              <a:ea typeface="Source Code Pro"/>
              <a:cs typeface="Source Code Pro"/>
              <a:sym typeface="Source Code Pro"/>
            </a:endParaRPr>
          </a:p>
        </p:txBody>
      </p:sp>
      <p:sp>
        <p:nvSpPr>
          <p:cNvPr id="422" name="Google Shape;422;p36"/>
          <p:cNvSpPr/>
          <p:nvPr/>
        </p:nvSpPr>
        <p:spPr>
          <a:xfrm>
            <a:off x="1142425" y="838750"/>
            <a:ext cx="15240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Source Code Pro"/>
                <a:ea typeface="Source Code Pro"/>
                <a:cs typeface="Source Code Pro"/>
                <a:sym typeface="Source Code Pro"/>
              </a:rPr>
              <a:t>Target</a:t>
            </a:r>
            <a:endParaRPr b="1" sz="1100">
              <a:solidFill>
                <a:srgbClr val="434343"/>
              </a:solidFill>
              <a:latin typeface="Source Code Pro"/>
              <a:ea typeface="Source Code Pro"/>
              <a:cs typeface="Source Code Pro"/>
              <a:sym typeface="Source Code Pro"/>
            </a:endParaRPr>
          </a:p>
        </p:txBody>
      </p:sp>
      <p:sp>
        <p:nvSpPr>
          <p:cNvPr id="423" name="Google Shape;423;p36"/>
          <p:cNvSpPr/>
          <p:nvPr/>
        </p:nvSpPr>
        <p:spPr>
          <a:xfrm>
            <a:off x="3914175" y="1387450"/>
            <a:ext cx="13185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Money</a:t>
            </a:r>
            <a:endParaRPr sz="1100">
              <a:latin typeface="Source Code Pro"/>
              <a:ea typeface="Source Code Pro"/>
              <a:cs typeface="Source Code Pro"/>
              <a:sym typeface="Source Code Pro"/>
            </a:endParaRPr>
          </a:p>
        </p:txBody>
      </p:sp>
      <p:sp>
        <p:nvSpPr>
          <p:cNvPr id="424" name="Google Shape;424;p36"/>
          <p:cNvSpPr/>
          <p:nvPr/>
        </p:nvSpPr>
        <p:spPr>
          <a:xfrm>
            <a:off x="3922276" y="2201946"/>
            <a:ext cx="13023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Traits</a:t>
            </a:r>
            <a:endParaRPr sz="1100">
              <a:latin typeface="Source Code Pro"/>
              <a:ea typeface="Source Code Pro"/>
              <a:cs typeface="Source Code Pro"/>
              <a:sym typeface="Source Code Pro"/>
            </a:endParaRPr>
          </a:p>
        </p:txBody>
      </p:sp>
      <p:sp>
        <p:nvSpPr>
          <p:cNvPr id="425" name="Google Shape;425;p36"/>
          <p:cNvSpPr/>
          <p:nvPr/>
        </p:nvSpPr>
        <p:spPr>
          <a:xfrm>
            <a:off x="3914175" y="1794698"/>
            <a:ext cx="13185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Perspective</a:t>
            </a:r>
            <a:endParaRPr sz="1100">
              <a:latin typeface="Source Code Pro"/>
              <a:ea typeface="Source Code Pro"/>
              <a:cs typeface="Source Code Pro"/>
              <a:sym typeface="Source Code Pro"/>
            </a:endParaRPr>
          </a:p>
        </p:txBody>
      </p:sp>
      <p:sp>
        <p:nvSpPr>
          <p:cNvPr id="426" name="Google Shape;426;p36"/>
          <p:cNvSpPr/>
          <p:nvPr/>
        </p:nvSpPr>
        <p:spPr>
          <a:xfrm>
            <a:off x="3914175" y="3563645"/>
            <a:ext cx="13185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Age</a:t>
            </a:r>
            <a:endParaRPr sz="1100">
              <a:latin typeface="Source Code Pro"/>
              <a:ea typeface="Source Code Pro"/>
              <a:cs typeface="Source Code Pro"/>
              <a:sym typeface="Source Code Pro"/>
            </a:endParaRPr>
          </a:p>
        </p:txBody>
      </p:sp>
      <p:sp>
        <p:nvSpPr>
          <p:cNvPr id="427" name="Google Shape;427;p36"/>
          <p:cNvSpPr/>
          <p:nvPr/>
        </p:nvSpPr>
        <p:spPr>
          <a:xfrm>
            <a:off x="3914175" y="3155132"/>
            <a:ext cx="13185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Ethnicity</a:t>
            </a:r>
            <a:endParaRPr sz="1100">
              <a:latin typeface="Source Code Pro"/>
              <a:ea typeface="Source Code Pro"/>
              <a:cs typeface="Source Code Pro"/>
              <a:sym typeface="Source Code Pro"/>
            </a:endParaRPr>
          </a:p>
        </p:txBody>
      </p:sp>
      <p:sp>
        <p:nvSpPr>
          <p:cNvPr id="428" name="Google Shape;428;p36"/>
          <p:cNvSpPr/>
          <p:nvPr/>
        </p:nvSpPr>
        <p:spPr>
          <a:xfrm>
            <a:off x="3914175" y="2746608"/>
            <a:ext cx="13185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Health</a:t>
            </a:r>
            <a:endParaRPr sz="1100">
              <a:latin typeface="Source Code Pro"/>
              <a:ea typeface="Source Code Pro"/>
              <a:cs typeface="Source Code Pro"/>
              <a:sym typeface="Source Code Pro"/>
            </a:endParaRPr>
          </a:p>
        </p:txBody>
      </p:sp>
      <p:sp>
        <p:nvSpPr>
          <p:cNvPr id="429" name="Google Shape;429;p36"/>
          <p:cNvSpPr/>
          <p:nvPr/>
        </p:nvSpPr>
        <p:spPr>
          <a:xfrm>
            <a:off x="5368002" y="1387450"/>
            <a:ext cx="34359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50">
                <a:latin typeface="Source Code Pro"/>
                <a:ea typeface="Source Code Pro"/>
                <a:cs typeface="Source Code Pro"/>
                <a:sym typeface="Source Code Pro"/>
              </a:rPr>
              <a:t>male/female income, became entrepreneur</a:t>
            </a:r>
            <a:endParaRPr sz="950">
              <a:latin typeface="Source Code Pro"/>
              <a:ea typeface="Source Code Pro"/>
              <a:cs typeface="Source Code Pro"/>
              <a:sym typeface="Source Code Pro"/>
            </a:endParaRPr>
          </a:p>
        </p:txBody>
      </p:sp>
      <p:sp>
        <p:nvSpPr>
          <p:cNvPr id="430" name="Google Shape;430;p36"/>
          <p:cNvSpPr/>
          <p:nvPr/>
        </p:nvSpPr>
        <p:spPr>
          <a:xfrm>
            <a:off x="5389111" y="2201947"/>
            <a:ext cx="33936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50">
                <a:latin typeface="Source Code Pro"/>
                <a:ea typeface="Source Code Pro"/>
                <a:cs typeface="Source Code Pro"/>
                <a:sym typeface="Source Code Pro"/>
              </a:rPr>
              <a:t>creativity, assertiveness, calm, sympathy…</a:t>
            </a:r>
            <a:endParaRPr sz="950">
              <a:latin typeface="Source Code Pro"/>
              <a:ea typeface="Source Code Pro"/>
              <a:cs typeface="Source Code Pro"/>
              <a:sym typeface="Source Code Pro"/>
            </a:endParaRPr>
          </a:p>
        </p:txBody>
      </p:sp>
      <p:sp>
        <p:nvSpPr>
          <p:cNvPr id="431" name="Google Shape;431;p36"/>
          <p:cNvSpPr/>
          <p:nvPr/>
        </p:nvSpPr>
        <p:spPr>
          <a:xfrm>
            <a:off x="5368002" y="1794698"/>
            <a:ext cx="34359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50">
                <a:latin typeface="Source Code Pro"/>
                <a:ea typeface="Source Code Pro"/>
                <a:cs typeface="Source Code Pro"/>
                <a:sym typeface="Source Code Pro"/>
              </a:rPr>
              <a:t>gratitude, agency, willpower, goals, growth…</a:t>
            </a:r>
            <a:endParaRPr sz="950">
              <a:latin typeface="Source Code Pro"/>
              <a:ea typeface="Source Code Pro"/>
              <a:cs typeface="Source Code Pro"/>
              <a:sym typeface="Source Code Pro"/>
            </a:endParaRPr>
          </a:p>
        </p:txBody>
      </p:sp>
      <p:sp>
        <p:nvSpPr>
          <p:cNvPr id="432" name="Google Shape;432;p36"/>
          <p:cNvSpPr/>
          <p:nvPr/>
        </p:nvSpPr>
        <p:spPr>
          <a:xfrm>
            <a:off x="5368002" y="3563648"/>
            <a:ext cx="34359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50">
                <a:latin typeface="Source Code Pro"/>
                <a:ea typeface="Source Code Pro"/>
                <a:cs typeface="Source Code Pro"/>
                <a:sym typeface="Source Code Pro"/>
              </a:rPr>
              <a:t>age bucket</a:t>
            </a:r>
            <a:endParaRPr sz="950">
              <a:latin typeface="Source Code Pro"/>
              <a:ea typeface="Source Code Pro"/>
              <a:cs typeface="Source Code Pro"/>
              <a:sym typeface="Source Code Pro"/>
            </a:endParaRPr>
          </a:p>
        </p:txBody>
      </p:sp>
      <p:sp>
        <p:nvSpPr>
          <p:cNvPr id="433" name="Google Shape;433;p36"/>
          <p:cNvSpPr/>
          <p:nvPr/>
        </p:nvSpPr>
        <p:spPr>
          <a:xfrm>
            <a:off x="5368002" y="3155134"/>
            <a:ext cx="34359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50">
                <a:latin typeface="Source Code Pro"/>
                <a:ea typeface="Source Code Pro"/>
                <a:cs typeface="Source Code Pro"/>
                <a:sym typeface="Source Code Pro"/>
              </a:rPr>
              <a:t>ethnicity</a:t>
            </a:r>
            <a:endParaRPr sz="950">
              <a:latin typeface="Source Code Pro"/>
              <a:ea typeface="Source Code Pro"/>
              <a:cs typeface="Source Code Pro"/>
              <a:sym typeface="Source Code Pro"/>
            </a:endParaRPr>
          </a:p>
        </p:txBody>
      </p:sp>
      <p:sp>
        <p:nvSpPr>
          <p:cNvPr id="434" name="Google Shape;434;p36"/>
          <p:cNvSpPr/>
          <p:nvPr/>
        </p:nvSpPr>
        <p:spPr>
          <a:xfrm>
            <a:off x="5368002" y="2746609"/>
            <a:ext cx="34359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50">
                <a:latin typeface="Source Code Pro"/>
                <a:ea typeface="Source Code Pro"/>
                <a:cs typeface="Source Code Pro"/>
                <a:sym typeface="Source Code Pro"/>
              </a:rPr>
              <a:t>physical health, mental health </a:t>
            </a:r>
            <a:endParaRPr sz="950">
              <a:latin typeface="Source Code Pro"/>
              <a:ea typeface="Source Code Pro"/>
              <a:cs typeface="Source Code Pro"/>
              <a:sym typeface="Source Code Pro"/>
            </a:endParaRPr>
          </a:p>
        </p:txBody>
      </p:sp>
      <p:sp>
        <p:nvSpPr>
          <p:cNvPr id="435" name="Google Shape;435;p36"/>
          <p:cNvSpPr/>
          <p:nvPr/>
        </p:nvSpPr>
        <p:spPr>
          <a:xfrm>
            <a:off x="3914175" y="4108300"/>
            <a:ext cx="13185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Other</a:t>
            </a:r>
            <a:endParaRPr sz="1100">
              <a:latin typeface="Source Code Pro"/>
              <a:ea typeface="Source Code Pro"/>
              <a:cs typeface="Source Code Pro"/>
              <a:sym typeface="Source Code Pro"/>
            </a:endParaRPr>
          </a:p>
        </p:txBody>
      </p:sp>
      <p:sp>
        <p:nvSpPr>
          <p:cNvPr id="436" name="Google Shape;436;p36"/>
          <p:cNvSpPr/>
          <p:nvPr/>
        </p:nvSpPr>
        <p:spPr>
          <a:xfrm>
            <a:off x="5367900" y="4108349"/>
            <a:ext cx="34359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50">
                <a:latin typeface="Source Code Pro"/>
                <a:ea typeface="Source Code Pro"/>
                <a:cs typeface="Source Code Pro"/>
                <a:sym typeface="Source Code Pro"/>
              </a:rPr>
              <a:t>relationships, env. mastery, productivity…</a:t>
            </a:r>
            <a:endParaRPr sz="950">
              <a:latin typeface="Source Code Pro"/>
              <a:ea typeface="Source Code Pro"/>
              <a:cs typeface="Source Code Pro"/>
              <a:sym typeface="Source Code Pro"/>
            </a:endParaRPr>
          </a:p>
        </p:txBody>
      </p:sp>
      <p:sp>
        <p:nvSpPr>
          <p:cNvPr id="437" name="Google Shape;437;p36"/>
          <p:cNvSpPr/>
          <p:nvPr/>
        </p:nvSpPr>
        <p:spPr>
          <a:xfrm>
            <a:off x="900775" y="1897150"/>
            <a:ext cx="2161500" cy="37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Life Satisfaction*</a:t>
            </a:r>
            <a:endParaRPr sz="1100">
              <a:latin typeface="Source Code Pro"/>
              <a:ea typeface="Source Code Pro"/>
              <a:cs typeface="Source Code Pro"/>
              <a:sym typeface="Source Code Pro"/>
            </a:endParaRPr>
          </a:p>
        </p:txBody>
      </p:sp>
      <p:sp>
        <p:nvSpPr>
          <p:cNvPr id="438" name="Google Shape;438;p36"/>
          <p:cNvSpPr/>
          <p:nvPr/>
        </p:nvSpPr>
        <p:spPr>
          <a:xfrm>
            <a:off x="283225" y="2424275"/>
            <a:ext cx="3263400" cy="620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“How Satisfied are you with your life?”</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10: very satisfied</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1: not satisfied</a:t>
            </a:r>
            <a:endParaRPr sz="1000">
              <a:latin typeface="Source Code Pro"/>
              <a:ea typeface="Source Code Pro"/>
              <a:cs typeface="Source Code Pro"/>
              <a:sym typeface="Source Code Pro"/>
            </a:endParaRPr>
          </a:p>
        </p:txBody>
      </p:sp>
      <p:sp>
        <p:nvSpPr>
          <p:cNvPr id="439" name="Google Shape;439;p36"/>
          <p:cNvSpPr/>
          <p:nvPr/>
        </p:nvSpPr>
        <p:spPr>
          <a:xfrm>
            <a:off x="342675" y="3198600"/>
            <a:ext cx="3076800" cy="738300"/>
          </a:xfrm>
          <a:prstGeom prst="round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*Has life satisfaction improved?</a:t>
            </a:r>
            <a:endParaRPr sz="1100">
              <a:latin typeface="Source Code Pro"/>
              <a:ea typeface="Source Code Pro"/>
              <a:cs typeface="Source Code Pro"/>
              <a:sym typeface="Source Code Pro"/>
            </a:endParaRPr>
          </a:p>
          <a:p>
            <a:pPr indent="0" lvl="0" marL="0" rtl="0" algn="ctr">
              <a:spcBef>
                <a:spcPts val="0"/>
              </a:spcBef>
              <a:spcAft>
                <a:spcPts val="0"/>
              </a:spcAft>
              <a:buNone/>
            </a:pPr>
            <a:r>
              <a:rPr lang="en" sz="1100">
                <a:latin typeface="Source Code Pro"/>
                <a:ea typeface="Source Code Pro"/>
                <a:cs typeface="Source Code Pro"/>
                <a:sym typeface="Source Code Pro"/>
              </a:rPr>
              <a:t>(if 2005 response minus 1996 response &gt; 0 then 1 else 0)</a:t>
            </a:r>
            <a:endParaRPr sz="1100">
              <a:latin typeface="Source Code Pro"/>
              <a:ea typeface="Source Code Pro"/>
              <a:cs typeface="Source Code Pro"/>
              <a:sym typeface="Source Code Pro"/>
            </a:endParaRPr>
          </a:p>
        </p:txBody>
      </p:sp>
      <p:sp>
        <p:nvSpPr>
          <p:cNvPr id="440" name="Google Shape;440;p36"/>
          <p:cNvSpPr/>
          <p:nvPr/>
        </p:nvSpPr>
        <p:spPr>
          <a:xfrm>
            <a:off x="3602000" y="1387450"/>
            <a:ext cx="256800" cy="3170100"/>
          </a:xfrm>
          <a:prstGeom prst="leftBrace">
            <a:avLst>
              <a:gd fmla="val 50000" name="adj1"/>
              <a:gd fmla="val 2211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ph idx="1" type="body"/>
          </p:nvPr>
        </p:nvSpPr>
        <p:spPr>
          <a:xfrm>
            <a:off x="196625" y="169400"/>
            <a:ext cx="2684400" cy="6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Model: Output</a:t>
            </a:r>
            <a:endParaRPr b="1" sz="2200"/>
          </a:p>
        </p:txBody>
      </p:sp>
      <p:sp>
        <p:nvSpPr>
          <p:cNvPr id="446" name="Google Shape;4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447" name="Google Shape;447;p37"/>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448" name="Google Shape;448;p37"/>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9" name="Google Shape;449;p37"/>
          <p:cNvSpPr/>
          <p:nvPr/>
        </p:nvSpPr>
        <p:spPr>
          <a:xfrm>
            <a:off x="2076550"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0" name="Google Shape;450;p37"/>
          <p:cNvSpPr/>
          <p:nvPr/>
        </p:nvSpPr>
        <p:spPr>
          <a:xfrm>
            <a:off x="30364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1" name="Google Shape;451;p37"/>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2" name="Google Shape;452;p37"/>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53" name="Google Shape;453;p37"/>
          <p:cNvSpPr/>
          <p:nvPr/>
        </p:nvSpPr>
        <p:spPr>
          <a:xfrm>
            <a:off x="5043475" y="1849056"/>
            <a:ext cx="3717000" cy="2613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50">
                <a:solidFill>
                  <a:srgbClr val="434343"/>
                </a:solidFill>
                <a:latin typeface="Source Code Pro"/>
                <a:ea typeface="Source Code Pro"/>
                <a:cs typeface="Source Code Pro"/>
                <a:sym typeface="Source Code Pro"/>
              </a:rPr>
              <a:t>Eval</a:t>
            </a:r>
            <a:r>
              <a:rPr lang="en" sz="950">
                <a:solidFill>
                  <a:srgbClr val="434343"/>
                </a:solidFill>
                <a:latin typeface="Source Code Pro"/>
                <a:ea typeface="Source Code Pro"/>
                <a:cs typeface="Source Code Pro"/>
                <a:sym typeface="Source Code Pro"/>
              </a:rPr>
              <a:t>: </a:t>
            </a:r>
            <a:r>
              <a:rPr lang="en" sz="950">
                <a:solidFill>
                  <a:srgbClr val="434343"/>
                </a:solidFill>
                <a:latin typeface="Source Code Pro"/>
                <a:ea typeface="Source Code Pro"/>
                <a:cs typeface="Source Code Pro"/>
                <a:sym typeface="Source Code Pro"/>
              </a:rPr>
              <a:t>a</a:t>
            </a:r>
            <a:r>
              <a:rPr lang="en" sz="950">
                <a:solidFill>
                  <a:srgbClr val="434343"/>
                </a:solidFill>
                <a:latin typeface="Source Code Pro"/>
                <a:ea typeface="Source Code Pro"/>
                <a:cs typeface="Source Code Pro"/>
                <a:sym typeface="Source Code Pro"/>
              </a:rPr>
              <a:t>ccuracy, recall, f1, p-value, pseudo R</a:t>
            </a:r>
            <a:r>
              <a:rPr baseline="30000" lang="en" sz="950">
                <a:solidFill>
                  <a:srgbClr val="434343"/>
                </a:solidFill>
                <a:latin typeface="Source Code Pro"/>
                <a:ea typeface="Source Code Pro"/>
                <a:cs typeface="Source Code Pro"/>
                <a:sym typeface="Source Code Pro"/>
              </a:rPr>
              <a:t>2</a:t>
            </a:r>
            <a:endParaRPr baseline="30000" sz="950">
              <a:solidFill>
                <a:srgbClr val="434343"/>
              </a:solidFill>
              <a:latin typeface="Source Code Pro"/>
              <a:ea typeface="Source Code Pro"/>
              <a:cs typeface="Source Code Pro"/>
              <a:sym typeface="Source Code Pro"/>
            </a:endParaRPr>
          </a:p>
        </p:txBody>
      </p:sp>
      <p:sp>
        <p:nvSpPr>
          <p:cNvPr id="454" name="Google Shape;454;p37"/>
          <p:cNvSpPr/>
          <p:nvPr/>
        </p:nvSpPr>
        <p:spPr>
          <a:xfrm>
            <a:off x="5043475" y="1589570"/>
            <a:ext cx="3717000" cy="2613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50">
                <a:solidFill>
                  <a:srgbClr val="434343"/>
                </a:solidFill>
                <a:latin typeface="Source Code Pro"/>
                <a:ea typeface="Source Code Pro"/>
                <a:cs typeface="Source Code Pro"/>
                <a:sym typeface="Source Code Pro"/>
              </a:rPr>
              <a:t>Package</a:t>
            </a:r>
            <a:r>
              <a:rPr lang="en" sz="950">
                <a:solidFill>
                  <a:srgbClr val="434343"/>
                </a:solidFill>
                <a:latin typeface="Source Code Pro"/>
                <a:ea typeface="Source Code Pro"/>
                <a:cs typeface="Source Code Pro"/>
                <a:sym typeface="Source Code Pro"/>
              </a:rPr>
              <a:t>: sklearn</a:t>
            </a:r>
            <a:endParaRPr sz="950">
              <a:solidFill>
                <a:srgbClr val="434343"/>
              </a:solidFill>
              <a:latin typeface="Source Code Pro"/>
              <a:ea typeface="Source Code Pro"/>
              <a:cs typeface="Source Code Pro"/>
              <a:sym typeface="Source Code Pro"/>
            </a:endParaRPr>
          </a:p>
        </p:txBody>
      </p:sp>
      <p:sp>
        <p:nvSpPr>
          <p:cNvPr id="455" name="Google Shape;455;p37"/>
          <p:cNvSpPr/>
          <p:nvPr/>
        </p:nvSpPr>
        <p:spPr>
          <a:xfrm>
            <a:off x="5043475" y="1330075"/>
            <a:ext cx="3717000" cy="2613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50">
                <a:solidFill>
                  <a:srgbClr val="434343"/>
                </a:solidFill>
                <a:latin typeface="Source Code Pro"/>
                <a:ea typeface="Source Code Pro"/>
                <a:cs typeface="Source Code Pro"/>
                <a:sym typeface="Source Code Pro"/>
              </a:rPr>
              <a:t>Type</a:t>
            </a:r>
            <a:r>
              <a:rPr lang="en" sz="950">
                <a:solidFill>
                  <a:srgbClr val="434343"/>
                </a:solidFill>
                <a:latin typeface="Source Code Pro"/>
                <a:ea typeface="Source Code Pro"/>
                <a:cs typeface="Source Code Pro"/>
                <a:sym typeface="Source Code Pro"/>
              </a:rPr>
              <a:t>: logistic regression</a:t>
            </a:r>
            <a:endParaRPr sz="950">
              <a:solidFill>
                <a:srgbClr val="434343"/>
              </a:solidFill>
              <a:latin typeface="Source Code Pro"/>
              <a:ea typeface="Source Code Pro"/>
              <a:cs typeface="Source Code Pro"/>
              <a:sym typeface="Source Code Pro"/>
            </a:endParaRPr>
          </a:p>
        </p:txBody>
      </p:sp>
      <p:pic>
        <p:nvPicPr>
          <p:cNvPr id="456" name="Google Shape;456;p37" title="Chart"/>
          <p:cNvPicPr preferRelativeResize="0"/>
          <p:nvPr/>
        </p:nvPicPr>
        <p:blipFill rotWithShape="1">
          <a:blip r:embed="rId3">
            <a:alphaModFix/>
          </a:blip>
          <a:srcRect b="0" l="0" r="0" t="13013"/>
          <a:stretch/>
        </p:blipFill>
        <p:spPr>
          <a:xfrm>
            <a:off x="121675" y="1364150"/>
            <a:ext cx="4789500" cy="2576014"/>
          </a:xfrm>
          <a:prstGeom prst="rect">
            <a:avLst/>
          </a:prstGeom>
          <a:noFill/>
          <a:ln>
            <a:noFill/>
          </a:ln>
        </p:spPr>
      </p:pic>
      <p:sp>
        <p:nvSpPr>
          <p:cNvPr id="457" name="Google Shape;457;p37"/>
          <p:cNvSpPr txBox="1"/>
          <p:nvPr/>
        </p:nvSpPr>
        <p:spPr>
          <a:xfrm>
            <a:off x="4987375" y="2234138"/>
            <a:ext cx="1716900" cy="769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950">
                <a:solidFill>
                  <a:srgbClr val="434343"/>
                </a:solidFill>
                <a:latin typeface="Source Code Pro"/>
                <a:ea typeface="Source Code Pro"/>
                <a:cs typeface="Source Code Pro"/>
                <a:sym typeface="Source Code Pro"/>
              </a:rPr>
              <a:t>Accuracy</a:t>
            </a:r>
            <a:r>
              <a:rPr lang="en" sz="950">
                <a:solidFill>
                  <a:srgbClr val="434343"/>
                </a:solidFill>
                <a:latin typeface="Source Code Pro"/>
                <a:ea typeface="Source Code Pro"/>
                <a:cs typeface="Source Code Pro"/>
                <a:sym typeface="Source Code Pro"/>
              </a:rPr>
              <a:t>: 71%</a:t>
            </a:r>
            <a:endParaRPr sz="950">
              <a:solidFill>
                <a:srgbClr val="434343"/>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lang="en" sz="950">
                <a:solidFill>
                  <a:srgbClr val="434343"/>
                </a:solidFill>
                <a:latin typeface="Source Code Pro"/>
                <a:ea typeface="Source Code Pro"/>
                <a:cs typeface="Source Code Pro"/>
                <a:sym typeface="Source Code Pro"/>
              </a:rPr>
              <a:t>Recall</a:t>
            </a:r>
            <a:r>
              <a:rPr lang="en" sz="950">
                <a:solidFill>
                  <a:srgbClr val="434343"/>
                </a:solidFill>
                <a:latin typeface="Source Code Pro"/>
                <a:ea typeface="Source Code Pro"/>
                <a:cs typeface="Source Code Pro"/>
                <a:sym typeface="Source Code Pro"/>
              </a:rPr>
              <a:t>: 45%</a:t>
            </a:r>
            <a:endParaRPr sz="950">
              <a:solidFill>
                <a:srgbClr val="434343"/>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lang="en" sz="950">
                <a:solidFill>
                  <a:srgbClr val="434343"/>
                </a:solidFill>
                <a:latin typeface="Source Code Pro"/>
                <a:ea typeface="Source Code Pro"/>
                <a:cs typeface="Source Code Pro"/>
                <a:sym typeface="Source Code Pro"/>
              </a:rPr>
              <a:t>F1-Score</a:t>
            </a:r>
            <a:r>
              <a:rPr lang="en" sz="950">
                <a:solidFill>
                  <a:srgbClr val="434343"/>
                </a:solidFill>
                <a:latin typeface="Source Code Pro"/>
                <a:ea typeface="Source Code Pro"/>
                <a:cs typeface="Source Code Pro"/>
                <a:sym typeface="Source Code Pro"/>
              </a:rPr>
              <a:t>: 53%</a:t>
            </a:r>
            <a:endParaRPr sz="950">
              <a:solidFill>
                <a:srgbClr val="434343"/>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lang="en" sz="950">
                <a:solidFill>
                  <a:srgbClr val="434343"/>
                </a:solidFill>
                <a:latin typeface="Source Code Pro"/>
                <a:ea typeface="Source Code Pro"/>
                <a:cs typeface="Source Code Pro"/>
                <a:sym typeface="Source Code Pro"/>
              </a:rPr>
              <a:t>ROC-AUC Score</a:t>
            </a:r>
            <a:r>
              <a:rPr lang="en" sz="950">
                <a:solidFill>
                  <a:srgbClr val="434343"/>
                </a:solidFill>
                <a:latin typeface="Source Code Pro"/>
                <a:ea typeface="Source Code Pro"/>
                <a:cs typeface="Source Code Pro"/>
                <a:sym typeface="Source Code Pro"/>
              </a:rPr>
              <a:t>: 0.7505</a:t>
            </a:r>
            <a:endParaRPr sz="950">
              <a:solidFill>
                <a:srgbClr val="434343"/>
              </a:solidFill>
              <a:latin typeface="Source Code Pro"/>
              <a:ea typeface="Source Code Pro"/>
              <a:cs typeface="Source Code Pro"/>
              <a:sym typeface="Source Code Pro"/>
            </a:endParaRPr>
          </a:p>
        </p:txBody>
      </p:sp>
      <p:pic>
        <p:nvPicPr>
          <p:cNvPr id="458" name="Google Shape;458;p37"/>
          <p:cNvPicPr preferRelativeResize="0"/>
          <p:nvPr/>
        </p:nvPicPr>
        <p:blipFill>
          <a:blip r:embed="rId4">
            <a:alphaModFix/>
          </a:blip>
          <a:stretch>
            <a:fillRect/>
          </a:stretch>
        </p:blipFill>
        <p:spPr>
          <a:xfrm>
            <a:off x="5032650" y="3033225"/>
            <a:ext cx="3717001" cy="892849"/>
          </a:xfrm>
          <a:prstGeom prst="rect">
            <a:avLst/>
          </a:prstGeom>
          <a:noFill/>
          <a:ln>
            <a:noFill/>
          </a:ln>
        </p:spPr>
      </p:pic>
      <p:sp>
        <p:nvSpPr>
          <p:cNvPr id="459" name="Google Shape;459;p37"/>
          <p:cNvSpPr txBox="1"/>
          <p:nvPr/>
        </p:nvSpPr>
        <p:spPr>
          <a:xfrm>
            <a:off x="7032750" y="2278538"/>
            <a:ext cx="17169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50">
                <a:solidFill>
                  <a:srgbClr val="434343"/>
                </a:solidFill>
                <a:latin typeface="Source Code Pro"/>
                <a:ea typeface="Source Code Pro"/>
                <a:cs typeface="Source Code Pro"/>
                <a:sym typeface="Source Code Pro"/>
              </a:rPr>
              <a:t>Confusion Matrix</a:t>
            </a:r>
            <a:r>
              <a:rPr lang="en" sz="950">
                <a:solidFill>
                  <a:srgbClr val="434343"/>
                </a:solidFill>
                <a:latin typeface="Source Code Pro"/>
                <a:ea typeface="Source Code Pro"/>
                <a:cs typeface="Source Code Pro"/>
                <a:sym typeface="Source Code Pro"/>
              </a:rPr>
              <a:t>:</a:t>
            </a:r>
            <a:endParaRPr sz="950">
              <a:solidFill>
                <a:srgbClr val="434343"/>
              </a:solidFill>
              <a:latin typeface="Source Code Pro"/>
              <a:ea typeface="Source Code Pro"/>
              <a:cs typeface="Source Code Pro"/>
              <a:sym typeface="Source Code Pro"/>
            </a:endParaRPr>
          </a:p>
          <a:p>
            <a:pPr indent="0" lvl="0" marL="0" rtl="0" algn="l">
              <a:spcBef>
                <a:spcPts val="0"/>
              </a:spcBef>
              <a:spcAft>
                <a:spcPts val="0"/>
              </a:spcAft>
              <a:buNone/>
            </a:pPr>
            <a:r>
              <a:rPr lang="en" sz="950">
                <a:solidFill>
                  <a:srgbClr val="434343"/>
                </a:solidFill>
                <a:latin typeface="Source Code Pro"/>
                <a:ea typeface="Source Code Pro"/>
                <a:cs typeface="Source Code Pro"/>
                <a:sym typeface="Source Code Pro"/>
              </a:rPr>
              <a:t>[815 141]</a:t>
            </a:r>
            <a:endParaRPr sz="950">
              <a:solidFill>
                <a:srgbClr val="434343"/>
              </a:solidFill>
              <a:latin typeface="Source Code Pro"/>
              <a:ea typeface="Source Code Pro"/>
              <a:cs typeface="Source Code Pro"/>
              <a:sym typeface="Source Code Pro"/>
            </a:endParaRPr>
          </a:p>
          <a:p>
            <a:pPr indent="0" lvl="0" marL="0" rtl="0" algn="l">
              <a:spcBef>
                <a:spcPts val="0"/>
              </a:spcBef>
              <a:spcAft>
                <a:spcPts val="0"/>
              </a:spcAft>
              <a:buNone/>
            </a:pPr>
            <a:r>
              <a:rPr lang="en" sz="950">
                <a:solidFill>
                  <a:srgbClr val="434343"/>
                </a:solidFill>
                <a:latin typeface="Source Code Pro"/>
                <a:ea typeface="Source Code Pro"/>
                <a:cs typeface="Source Code Pro"/>
                <a:sym typeface="Source Code Pro"/>
              </a:rPr>
              <a:t>[292 241]</a:t>
            </a:r>
            <a:endParaRPr>
              <a:solidFill>
                <a:srgbClr val="434343"/>
              </a:solidFill>
            </a:endParaRPr>
          </a:p>
        </p:txBody>
      </p:sp>
      <p:sp>
        <p:nvSpPr>
          <p:cNvPr id="460" name="Google Shape;460;p37"/>
          <p:cNvSpPr/>
          <p:nvPr/>
        </p:nvSpPr>
        <p:spPr>
          <a:xfrm>
            <a:off x="673375" y="980094"/>
            <a:ext cx="3717000" cy="261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50">
                <a:solidFill>
                  <a:srgbClr val="434343"/>
                </a:solidFill>
                <a:latin typeface="Source Code Pro"/>
                <a:ea typeface="Source Code Pro"/>
                <a:cs typeface="Source Code Pro"/>
                <a:sym typeface="Source Code Pro"/>
              </a:rPr>
              <a:t>Impacts</a:t>
            </a:r>
            <a:endParaRPr b="1" baseline="30000" sz="950">
              <a:solidFill>
                <a:srgbClr val="434343"/>
              </a:solidFill>
              <a:latin typeface="Source Code Pro"/>
              <a:ea typeface="Source Code Pro"/>
              <a:cs typeface="Source Code Pro"/>
              <a:sym typeface="Source Code Pro"/>
            </a:endParaRPr>
          </a:p>
        </p:txBody>
      </p:sp>
      <p:sp>
        <p:nvSpPr>
          <p:cNvPr id="461" name="Google Shape;461;p37"/>
          <p:cNvSpPr/>
          <p:nvPr/>
        </p:nvSpPr>
        <p:spPr>
          <a:xfrm>
            <a:off x="5043475" y="947394"/>
            <a:ext cx="3717000" cy="261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50">
                <a:solidFill>
                  <a:srgbClr val="434343"/>
                </a:solidFill>
                <a:latin typeface="Source Code Pro"/>
                <a:ea typeface="Source Code Pro"/>
                <a:cs typeface="Source Code Pro"/>
                <a:sym typeface="Source Code Pro"/>
              </a:rPr>
              <a:t>Evaluation</a:t>
            </a:r>
            <a:endParaRPr b="1" baseline="30000" sz="950">
              <a:solidFill>
                <a:srgbClr val="434343"/>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8"/>
          <p:cNvSpPr txBox="1"/>
          <p:nvPr>
            <p:ph idx="1" type="body"/>
          </p:nvPr>
        </p:nvSpPr>
        <p:spPr>
          <a:xfrm>
            <a:off x="190925" y="174175"/>
            <a:ext cx="27624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Model: Impacts</a:t>
            </a:r>
            <a:endParaRPr b="1" sz="2200"/>
          </a:p>
        </p:txBody>
      </p:sp>
      <p:sp>
        <p:nvSpPr>
          <p:cNvPr id="467" name="Google Shape;46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468" name="Google Shape;468;p38"/>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469" name="Google Shape;469;p38"/>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0" name="Google Shape;470;p38"/>
          <p:cNvSpPr/>
          <p:nvPr/>
        </p:nvSpPr>
        <p:spPr>
          <a:xfrm>
            <a:off x="2076550"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1" name="Google Shape;471;p38"/>
          <p:cNvSpPr/>
          <p:nvPr/>
        </p:nvSpPr>
        <p:spPr>
          <a:xfrm>
            <a:off x="30364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2" name="Google Shape;472;p38"/>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3" name="Google Shape;473;p38"/>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4" name="Google Shape;474;p38"/>
          <p:cNvSpPr/>
          <p:nvPr/>
        </p:nvSpPr>
        <p:spPr>
          <a:xfrm>
            <a:off x="3081375" y="731150"/>
            <a:ext cx="263700" cy="3039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75" name="Google Shape;475;p38"/>
          <p:cNvSpPr txBox="1"/>
          <p:nvPr/>
        </p:nvSpPr>
        <p:spPr>
          <a:xfrm>
            <a:off x="318600" y="1808675"/>
            <a:ext cx="259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Improved Life Satisfaction</a:t>
            </a:r>
            <a:endParaRPr sz="1200">
              <a:solidFill>
                <a:schemeClr val="dk2"/>
              </a:solidFill>
              <a:latin typeface="Source Code Pro"/>
              <a:ea typeface="Source Code Pro"/>
              <a:cs typeface="Source Code Pro"/>
              <a:sym typeface="Source Code Pro"/>
            </a:endParaRPr>
          </a:p>
        </p:txBody>
      </p:sp>
      <p:sp>
        <p:nvSpPr>
          <p:cNvPr id="476" name="Google Shape;476;p38"/>
          <p:cNvSpPr/>
          <p:nvPr/>
        </p:nvSpPr>
        <p:spPr>
          <a:xfrm>
            <a:off x="5888534" y="796700"/>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477" name="Google Shape;477;p38"/>
          <p:cNvSpPr txBox="1"/>
          <p:nvPr/>
        </p:nvSpPr>
        <p:spPr>
          <a:xfrm>
            <a:off x="4443175" y="711375"/>
            <a:ext cx="13986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rgbClr val="666666"/>
                </a:solidFill>
                <a:latin typeface="Source Code Pro"/>
                <a:ea typeface="Source Code Pro"/>
                <a:cs typeface="Source Code Pro"/>
                <a:sym typeface="Source Code Pro"/>
              </a:rPr>
              <a:t>+13%</a:t>
            </a:r>
            <a:r>
              <a:rPr b="1" baseline="30000" lang="en" sz="800">
                <a:solidFill>
                  <a:srgbClr val="666666"/>
                </a:solidFill>
                <a:latin typeface="Source Code Pro"/>
                <a:ea typeface="Source Code Pro"/>
                <a:cs typeface="Source Code Pro"/>
                <a:sym typeface="Source Code Pro"/>
              </a:rPr>
              <a:t>**</a:t>
            </a:r>
            <a:r>
              <a:rPr b="1" lang="en" sz="800">
                <a:solidFill>
                  <a:srgbClr val="666666"/>
                </a:solidFill>
                <a:latin typeface="Source Code Pro"/>
                <a:ea typeface="Source Code Pro"/>
                <a:cs typeface="Source Code Pro"/>
                <a:sym typeface="Source Code Pro"/>
              </a:rPr>
              <a:t> more agency</a:t>
            </a:r>
            <a:endParaRPr sz="800">
              <a:solidFill>
                <a:srgbClr val="666666"/>
              </a:solidFill>
              <a:latin typeface="Source Code Pro"/>
              <a:ea typeface="Source Code Pro"/>
              <a:cs typeface="Source Code Pro"/>
              <a:sym typeface="Source Code Pro"/>
            </a:endParaRPr>
          </a:p>
        </p:txBody>
      </p:sp>
      <p:sp>
        <p:nvSpPr>
          <p:cNvPr id="478" name="Google Shape;478;p38"/>
          <p:cNvSpPr txBox="1"/>
          <p:nvPr/>
        </p:nvSpPr>
        <p:spPr>
          <a:xfrm>
            <a:off x="5853725" y="438650"/>
            <a:ext cx="3052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dk2"/>
                </a:solidFill>
                <a:latin typeface="Source Code Pro"/>
                <a:ea typeface="Source Code Pro"/>
                <a:cs typeface="Source Code Pro"/>
                <a:sym typeface="Source Code Pro"/>
              </a:rPr>
              <a:t>% chance of improved life satisfaction in next 10 yrs</a:t>
            </a:r>
            <a:endParaRPr sz="900"/>
          </a:p>
        </p:txBody>
      </p:sp>
      <p:sp>
        <p:nvSpPr>
          <p:cNvPr id="479" name="Google Shape;479;p38"/>
          <p:cNvSpPr/>
          <p:nvPr/>
        </p:nvSpPr>
        <p:spPr>
          <a:xfrm>
            <a:off x="5888525" y="796700"/>
            <a:ext cx="22902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77% chance Life Satisfaction will improve</a:t>
            </a:r>
            <a:endParaRPr sz="600">
              <a:latin typeface="Source Code Pro"/>
              <a:ea typeface="Source Code Pro"/>
              <a:cs typeface="Source Code Pro"/>
              <a:sym typeface="Source Code Pro"/>
            </a:endParaRPr>
          </a:p>
        </p:txBody>
      </p:sp>
      <p:sp>
        <p:nvSpPr>
          <p:cNvPr id="480" name="Google Shape;480;p38"/>
          <p:cNvSpPr txBox="1"/>
          <p:nvPr/>
        </p:nvSpPr>
        <p:spPr>
          <a:xfrm>
            <a:off x="4574775" y="928126"/>
            <a:ext cx="12669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rgbClr val="666666"/>
                </a:solidFill>
                <a:latin typeface="Source Code Pro"/>
                <a:ea typeface="Source Code Pro"/>
                <a:cs typeface="Source Code Pro"/>
                <a:sym typeface="Source Code Pro"/>
              </a:rPr>
              <a:t>is white</a:t>
            </a:r>
            <a:r>
              <a:rPr lang="en" sz="800">
                <a:solidFill>
                  <a:srgbClr val="666666"/>
                </a:solidFill>
                <a:latin typeface="Source Code Pro"/>
                <a:ea typeface="Source Code Pro"/>
                <a:cs typeface="Source Code Pro"/>
                <a:sym typeface="Source Code Pro"/>
              </a:rPr>
              <a:t> </a:t>
            </a:r>
            <a:endParaRPr sz="800">
              <a:solidFill>
                <a:srgbClr val="666666"/>
              </a:solidFill>
              <a:latin typeface="Source Code Pro"/>
              <a:ea typeface="Source Code Pro"/>
              <a:cs typeface="Source Code Pro"/>
              <a:sym typeface="Source Code Pro"/>
            </a:endParaRPr>
          </a:p>
        </p:txBody>
      </p:sp>
      <p:sp>
        <p:nvSpPr>
          <p:cNvPr id="481" name="Google Shape;481;p38"/>
          <p:cNvSpPr/>
          <p:nvPr/>
        </p:nvSpPr>
        <p:spPr>
          <a:xfrm>
            <a:off x="5888534" y="1013452"/>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482" name="Google Shape;482;p38"/>
          <p:cNvSpPr/>
          <p:nvPr/>
        </p:nvSpPr>
        <p:spPr>
          <a:xfrm>
            <a:off x="5888525" y="1013452"/>
            <a:ext cx="10554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40% </a:t>
            </a:r>
            <a:endParaRPr sz="600">
              <a:latin typeface="Source Code Pro"/>
              <a:ea typeface="Source Code Pro"/>
              <a:cs typeface="Source Code Pro"/>
              <a:sym typeface="Source Code Pro"/>
            </a:endParaRPr>
          </a:p>
        </p:txBody>
      </p:sp>
      <p:sp>
        <p:nvSpPr>
          <p:cNvPr id="483" name="Google Shape;483;p38"/>
          <p:cNvSpPr txBox="1"/>
          <p:nvPr/>
        </p:nvSpPr>
        <p:spPr>
          <a:xfrm>
            <a:off x="4238800" y="1144877"/>
            <a:ext cx="1602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666666"/>
                </a:solidFill>
                <a:latin typeface="Source Code Pro"/>
                <a:ea typeface="Source Code Pro"/>
                <a:cs typeface="Source Code Pro"/>
                <a:sym typeface="Source Code Pro"/>
              </a:rPr>
              <a:t>+6% environment mastery</a:t>
            </a:r>
            <a:endParaRPr sz="800">
              <a:solidFill>
                <a:srgbClr val="666666"/>
              </a:solidFill>
              <a:latin typeface="Source Code Pro"/>
              <a:ea typeface="Source Code Pro"/>
              <a:cs typeface="Source Code Pro"/>
              <a:sym typeface="Source Code Pro"/>
            </a:endParaRPr>
          </a:p>
        </p:txBody>
      </p:sp>
      <p:sp>
        <p:nvSpPr>
          <p:cNvPr id="484" name="Google Shape;484;p38"/>
          <p:cNvSpPr/>
          <p:nvPr/>
        </p:nvSpPr>
        <p:spPr>
          <a:xfrm>
            <a:off x="5888534" y="1230203"/>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485" name="Google Shape;485;p38"/>
          <p:cNvSpPr/>
          <p:nvPr/>
        </p:nvSpPr>
        <p:spPr>
          <a:xfrm>
            <a:off x="5888525" y="1230203"/>
            <a:ext cx="9003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35% </a:t>
            </a:r>
            <a:endParaRPr sz="600">
              <a:latin typeface="Source Code Pro"/>
              <a:ea typeface="Source Code Pro"/>
              <a:cs typeface="Source Code Pro"/>
              <a:sym typeface="Source Code Pro"/>
            </a:endParaRPr>
          </a:p>
        </p:txBody>
      </p:sp>
      <p:sp>
        <p:nvSpPr>
          <p:cNvPr id="486" name="Google Shape;486;p38"/>
          <p:cNvSpPr txBox="1"/>
          <p:nvPr/>
        </p:nvSpPr>
        <p:spPr>
          <a:xfrm>
            <a:off x="4038600" y="1361628"/>
            <a:ext cx="1803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rgbClr val="666666"/>
                </a:solidFill>
                <a:latin typeface="Source Code Pro"/>
                <a:ea typeface="Source Code Pro"/>
                <a:cs typeface="Source Code Pro"/>
                <a:sym typeface="Source Code Pro"/>
              </a:rPr>
              <a:t>+6% positive relationships</a:t>
            </a:r>
            <a:endParaRPr sz="800">
              <a:solidFill>
                <a:srgbClr val="666666"/>
              </a:solidFill>
              <a:latin typeface="Source Code Pro"/>
              <a:ea typeface="Source Code Pro"/>
              <a:cs typeface="Source Code Pro"/>
              <a:sym typeface="Source Code Pro"/>
            </a:endParaRPr>
          </a:p>
        </p:txBody>
      </p:sp>
      <p:sp>
        <p:nvSpPr>
          <p:cNvPr id="487" name="Google Shape;487;p38"/>
          <p:cNvSpPr/>
          <p:nvPr/>
        </p:nvSpPr>
        <p:spPr>
          <a:xfrm>
            <a:off x="5888534" y="1446955"/>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488" name="Google Shape;488;p38"/>
          <p:cNvSpPr/>
          <p:nvPr/>
        </p:nvSpPr>
        <p:spPr>
          <a:xfrm>
            <a:off x="5888525" y="1446955"/>
            <a:ext cx="5901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15% </a:t>
            </a:r>
            <a:endParaRPr sz="600">
              <a:latin typeface="Source Code Pro"/>
              <a:ea typeface="Source Code Pro"/>
              <a:cs typeface="Source Code Pro"/>
              <a:sym typeface="Source Code Pro"/>
            </a:endParaRPr>
          </a:p>
        </p:txBody>
      </p:sp>
      <p:sp>
        <p:nvSpPr>
          <p:cNvPr id="489" name="Google Shape;489;p38"/>
          <p:cNvSpPr txBox="1"/>
          <p:nvPr/>
        </p:nvSpPr>
        <p:spPr>
          <a:xfrm>
            <a:off x="3513150" y="1578379"/>
            <a:ext cx="23286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rgbClr val="666666"/>
                </a:solidFill>
                <a:latin typeface="Source Code Pro"/>
                <a:ea typeface="Source Code Pro"/>
                <a:cs typeface="Source Code Pro"/>
                <a:sym typeface="Source Code Pro"/>
              </a:rPr>
              <a:t>&gt;+0 completing tasks under stress</a:t>
            </a:r>
            <a:endParaRPr sz="800">
              <a:solidFill>
                <a:srgbClr val="666666"/>
              </a:solidFill>
              <a:latin typeface="Source Code Pro"/>
              <a:ea typeface="Source Code Pro"/>
              <a:cs typeface="Source Code Pro"/>
              <a:sym typeface="Source Code Pro"/>
            </a:endParaRPr>
          </a:p>
        </p:txBody>
      </p:sp>
      <p:sp>
        <p:nvSpPr>
          <p:cNvPr id="490" name="Google Shape;490;p38"/>
          <p:cNvSpPr/>
          <p:nvPr/>
        </p:nvSpPr>
        <p:spPr>
          <a:xfrm>
            <a:off x="5888534" y="1663706"/>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491" name="Google Shape;491;p38"/>
          <p:cNvSpPr/>
          <p:nvPr/>
        </p:nvSpPr>
        <p:spPr>
          <a:xfrm>
            <a:off x="5888525" y="1663706"/>
            <a:ext cx="5550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14% </a:t>
            </a:r>
            <a:endParaRPr sz="600">
              <a:latin typeface="Source Code Pro"/>
              <a:ea typeface="Source Code Pro"/>
              <a:cs typeface="Source Code Pro"/>
              <a:sym typeface="Source Code Pro"/>
            </a:endParaRPr>
          </a:p>
        </p:txBody>
      </p:sp>
      <p:sp>
        <p:nvSpPr>
          <p:cNvPr id="492" name="Google Shape;492;p38"/>
          <p:cNvSpPr txBox="1"/>
          <p:nvPr/>
        </p:nvSpPr>
        <p:spPr>
          <a:xfrm>
            <a:off x="3276600" y="1795130"/>
            <a:ext cx="2565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chemeClr val="dk2"/>
                </a:solidFill>
                <a:latin typeface="Source Code Pro"/>
                <a:ea typeface="Source Code Pro"/>
                <a:cs typeface="Source Code Pro"/>
                <a:sym typeface="Source Code Pro"/>
              </a:rPr>
              <a:t>&gt;+0 tries to change for the better</a:t>
            </a:r>
            <a:endParaRPr sz="800">
              <a:solidFill>
                <a:srgbClr val="666666"/>
              </a:solidFill>
              <a:latin typeface="Source Code Pro"/>
              <a:ea typeface="Source Code Pro"/>
              <a:cs typeface="Source Code Pro"/>
              <a:sym typeface="Source Code Pro"/>
            </a:endParaRPr>
          </a:p>
        </p:txBody>
      </p:sp>
      <p:sp>
        <p:nvSpPr>
          <p:cNvPr id="493" name="Google Shape;493;p38"/>
          <p:cNvSpPr/>
          <p:nvPr/>
        </p:nvSpPr>
        <p:spPr>
          <a:xfrm>
            <a:off x="5888534" y="1880458"/>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494" name="Google Shape;494;p38"/>
          <p:cNvSpPr/>
          <p:nvPr/>
        </p:nvSpPr>
        <p:spPr>
          <a:xfrm>
            <a:off x="5888525" y="1880458"/>
            <a:ext cx="4011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11% </a:t>
            </a:r>
            <a:endParaRPr sz="600">
              <a:latin typeface="Source Code Pro"/>
              <a:ea typeface="Source Code Pro"/>
              <a:cs typeface="Source Code Pro"/>
              <a:sym typeface="Source Code Pro"/>
            </a:endParaRPr>
          </a:p>
        </p:txBody>
      </p:sp>
      <p:sp>
        <p:nvSpPr>
          <p:cNvPr id="495" name="Google Shape;495;p38"/>
          <p:cNvSpPr txBox="1"/>
          <p:nvPr/>
        </p:nvSpPr>
        <p:spPr>
          <a:xfrm>
            <a:off x="3382475" y="2011881"/>
            <a:ext cx="2459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chemeClr val="dk2"/>
                </a:solidFill>
                <a:latin typeface="Source Code Pro"/>
                <a:ea typeface="Source Code Pro"/>
                <a:cs typeface="Source Code Pro"/>
                <a:sym typeface="Source Code Pro"/>
              </a:rPr>
              <a:t>&gt;+0 relief from less responsibilities</a:t>
            </a:r>
            <a:endParaRPr sz="800">
              <a:solidFill>
                <a:srgbClr val="666666"/>
              </a:solidFill>
              <a:latin typeface="Source Code Pro"/>
              <a:ea typeface="Source Code Pro"/>
              <a:cs typeface="Source Code Pro"/>
              <a:sym typeface="Source Code Pro"/>
            </a:endParaRPr>
          </a:p>
        </p:txBody>
      </p:sp>
      <p:sp>
        <p:nvSpPr>
          <p:cNvPr id="496" name="Google Shape;496;p38"/>
          <p:cNvSpPr/>
          <p:nvPr/>
        </p:nvSpPr>
        <p:spPr>
          <a:xfrm>
            <a:off x="5888534" y="2097209"/>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497" name="Google Shape;497;p38"/>
          <p:cNvSpPr/>
          <p:nvPr/>
        </p:nvSpPr>
        <p:spPr>
          <a:xfrm>
            <a:off x="5888525" y="2097209"/>
            <a:ext cx="4326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12% </a:t>
            </a:r>
            <a:endParaRPr sz="600">
              <a:latin typeface="Source Code Pro"/>
              <a:ea typeface="Source Code Pro"/>
              <a:cs typeface="Source Code Pro"/>
              <a:sym typeface="Source Code Pro"/>
            </a:endParaRPr>
          </a:p>
        </p:txBody>
      </p:sp>
      <p:sp>
        <p:nvSpPr>
          <p:cNvPr id="498" name="Google Shape;498;p38"/>
          <p:cNvSpPr/>
          <p:nvPr/>
        </p:nvSpPr>
        <p:spPr>
          <a:xfrm>
            <a:off x="4635300" y="4728625"/>
            <a:ext cx="36639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Source Code Pro"/>
                <a:ea typeface="Source Code Pro"/>
                <a:cs typeface="Source Code Pro"/>
                <a:sym typeface="Source Code Pro"/>
              </a:rPr>
              <a:t>**Improvements based 1 unit improvement in mean (1/improvement % = mean)</a:t>
            </a:r>
            <a:endParaRPr sz="600">
              <a:latin typeface="Source Code Pro"/>
              <a:ea typeface="Source Code Pro"/>
              <a:cs typeface="Source Code Pro"/>
              <a:sym typeface="Source Code Pro"/>
            </a:endParaRPr>
          </a:p>
        </p:txBody>
      </p:sp>
      <p:sp>
        <p:nvSpPr>
          <p:cNvPr id="499" name="Google Shape;499;p38"/>
          <p:cNvSpPr txBox="1"/>
          <p:nvPr/>
        </p:nvSpPr>
        <p:spPr>
          <a:xfrm>
            <a:off x="3848177" y="2228632"/>
            <a:ext cx="2136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666666"/>
                </a:solidFill>
                <a:latin typeface="Source Code Pro"/>
                <a:ea typeface="Source Code Pro"/>
                <a:cs typeface="Source Code Pro"/>
                <a:sym typeface="Source Code Pro"/>
              </a:rPr>
              <a:t>+20% better physical health</a:t>
            </a:r>
            <a:endParaRPr sz="800">
              <a:solidFill>
                <a:srgbClr val="666666"/>
              </a:solidFill>
              <a:latin typeface="Source Code Pro"/>
              <a:ea typeface="Source Code Pro"/>
              <a:cs typeface="Source Code Pro"/>
              <a:sym typeface="Source Code Pro"/>
            </a:endParaRPr>
          </a:p>
        </p:txBody>
      </p:sp>
      <p:sp>
        <p:nvSpPr>
          <p:cNvPr id="500" name="Google Shape;500;p38"/>
          <p:cNvSpPr/>
          <p:nvPr/>
        </p:nvSpPr>
        <p:spPr>
          <a:xfrm>
            <a:off x="5888534" y="2313961"/>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01" name="Google Shape;501;p38"/>
          <p:cNvSpPr/>
          <p:nvPr/>
        </p:nvSpPr>
        <p:spPr>
          <a:xfrm>
            <a:off x="5888525" y="2313961"/>
            <a:ext cx="372000" cy="135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9% </a:t>
            </a:r>
            <a:endParaRPr sz="600">
              <a:latin typeface="Source Code Pro"/>
              <a:ea typeface="Source Code Pro"/>
              <a:cs typeface="Source Code Pro"/>
              <a:sym typeface="Source Code Pro"/>
            </a:endParaRPr>
          </a:p>
        </p:txBody>
      </p:sp>
      <p:sp>
        <p:nvSpPr>
          <p:cNvPr id="502" name="Google Shape;502;p38"/>
          <p:cNvSpPr txBox="1"/>
          <p:nvPr/>
        </p:nvSpPr>
        <p:spPr>
          <a:xfrm>
            <a:off x="4038600" y="2445383"/>
            <a:ext cx="1803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rgbClr val="666666"/>
                </a:solidFill>
                <a:latin typeface="Source Code Pro"/>
                <a:ea typeface="Source Code Pro"/>
                <a:cs typeface="Source Code Pro"/>
                <a:sym typeface="Source Code Pro"/>
              </a:rPr>
              <a:t>is asian</a:t>
            </a:r>
            <a:endParaRPr sz="800">
              <a:solidFill>
                <a:srgbClr val="666666"/>
              </a:solidFill>
              <a:latin typeface="Source Code Pro"/>
              <a:ea typeface="Source Code Pro"/>
              <a:cs typeface="Source Code Pro"/>
              <a:sym typeface="Source Code Pro"/>
            </a:endParaRPr>
          </a:p>
        </p:txBody>
      </p:sp>
      <p:sp>
        <p:nvSpPr>
          <p:cNvPr id="503" name="Google Shape;503;p38"/>
          <p:cNvSpPr/>
          <p:nvPr/>
        </p:nvSpPr>
        <p:spPr>
          <a:xfrm>
            <a:off x="5888534" y="2530712"/>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04" name="Google Shape;504;p38"/>
          <p:cNvSpPr/>
          <p:nvPr/>
        </p:nvSpPr>
        <p:spPr>
          <a:xfrm>
            <a:off x="5888525" y="2530712"/>
            <a:ext cx="3720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9% </a:t>
            </a:r>
            <a:endParaRPr sz="600">
              <a:latin typeface="Source Code Pro"/>
              <a:ea typeface="Source Code Pro"/>
              <a:cs typeface="Source Code Pro"/>
              <a:sym typeface="Source Code Pro"/>
            </a:endParaRPr>
          </a:p>
        </p:txBody>
      </p:sp>
      <p:sp>
        <p:nvSpPr>
          <p:cNvPr id="505" name="Google Shape;505;p38"/>
          <p:cNvSpPr txBox="1"/>
          <p:nvPr/>
        </p:nvSpPr>
        <p:spPr>
          <a:xfrm>
            <a:off x="3513150" y="2662134"/>
            <a:ext cx="23286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rgbClr val="666666"/>
                </a:solidFill>
                <a:latin typeface="Source Code Pro"/>
                <a:ea typeface="Source Code Pro"/>
                <a:cs typeface="Source Code Pro"/>
                <a:sym typeface="Source Code Pro"/>
              </a:rPr>
              <a:t>+16% in gratitude for feeling alive</a:t>
            </a:r>
            <a:endParaRPr sz="800">
              <a:solidFill>
                <a:srgbClr val="666666"/>
              </a:solidFill>
              <a:latin typeface="Source Code Pro"/>
              <a:ea typeface="Source Code Pro"/>
              <a:cs typeface="Source Code Pro"/>
              <a:sym typeface="Source Code Pro"/>
            </a:endParaRPr>
          </a:p>
        </p:txBody>
      </p:sp>
      <p:sp>
        <p:nvSpPr>
          <p:cNvPr id="506" name="Google Shape;506;p38"/>
          <p:cNvSpPr/>
          <p:nvPr/>
        </p:nvSpPr>
        <p:spPr>
          <a:xfrm>
            <a:off x="5888534" y="2747464"/>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07" name="Google Shape;507;p38"/>
          <p:cNvSpPr/>
          <p:nvPr/>
        </p:nvSpPr>
        <p:spPr>
          <a:xfrm>
            <a:off x="5888525" y="2747464"/>
            <a:ext cx="3720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9% </a:t>
            </a:r>
            <a:endParaRPr sz="600">
              <a:latin typeface="Source Code Pro"/>
              <a:ea typeface="Source Code Pro"/>
              <a:cs typeface="Source Code Pro"/>
              <a:sym typeface="Source Code Pro"/>
            </a:endParaRPr>
          </a:p>
        </p:txBody>
      </p:sp>
      <p:sp>
        <p:nvSpPr>
          <p:cNvPr id="508" name="Google Shape;508;p38"/>
          <p:cNvSpPr txBox="1"/>
          <p:nvPr/>
        </p:nvSpPr>
        <p:spPr>
          <a:xfrm>
            <a:off x="3946575" y="2878884"/>
            <a:ext cx="189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chemeClr val="dk2"/>
                </a:solidFill>
                <a:latin typeface="Source Code Pro"/>
                <a:ea typeface="Source Code Pro"/>
                <a:cs typeface="Source Code Pro"/>
                <a:sym typeface="Source Code Pro"/>
              </a:rPr>
              <a:t>&gt;+0 more sympathetic</a:t>
            </a:r>
            <a:endParaRPr sz="800">
              <a:solidFill>
                <a:srgbClr val="666666"/>
              </a:solidFill>
              <a:latin typeface="Source Code Pro"/>
              <a:ea typeface="Source Code Pro"/>
              <a:cs typeface="Source Code Pro"/>
              <a:sym typeface="Source Code Pro"/>
            </a:endParaRPr>
          </a:p>
        </p:txBody>
      </p:sp>
      <p:sp>
        <p:nvSpPr>
          <p:cNvPr id="509" name="Google Shape;509;p38"/>
          <p:cNvSpPr/>
          <p:nvPr/>
        </p:nvSpPr>
        <p:spPr>
          <a:xfrm>
            <a:off x="5888534" y="2964215"/>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10" name="Google Shape;510;p38"/>
          <p:cNvSpPr/>
          <p:nvPr/>
        </p:nvSpPr>
        <p:spPr>
          <a:xfrm>
            <a:off x="5888525" y="2964215"/>
            <a:ext cx="3381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8%</a:t>
            </a:r>
            <a:endParaRPr sz="600">
              <a:latin typeface="Source Code Pro"/>
              <a:ea typeface="Source Code Pro"/>
              <a:cs typeface="Source Code Pro"/>
              <a:sym typeface="Source Code Pro"/>
            </a:endParaRPr>
          </a:p>
        </p:txBody>
      </p:sp>
      <p:sp>
        <p:nvSpPr>
          <p:cNvPr id="511" name="Google Shape;511;p38"/>
          <p:cNvSpPr txBox="1"/>
          <p:nvPr/>
        </p:nvSpPr>
        <p:spPr>
          <a:xfrm>
            <a:off x="4574775" y="3095635"/>
            <a:ext cx="12669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chemeClr val="dk2"/>
                </a:solidFill>
                <a:latin typeface="Source Code Pro"/>
                <a:ea typeface="Source Code Pro"/>
                <a:cs typeface="Source Code Pro"/>
                <a:sym typeface="Source Code Pro"/>
              </a:rPr>
              <a:t>&gt;+0 more creative</a:t>
            </a:r>
            <a:endParaRPr sz="800">
              <a:solidFill>
                <a:srgbClr val="666666"/>
              </a:solidFill>
              <a:latin typeface="Source Code Pro"/>
              <a:ea typeface="Source Code Pro"/>
              <a:cs typeface="Source Code Pro"/>
              <a:sym typeface="Source Code Pro"/>
            </a:endParaRPr>
          </a:p>
        </p:txBody>
      </p:sp>
      <p:sp>
        <p:nvSpPr>
          <p:cNvPr id="512" name="Google Shape;512;p38"/>
          <p:cNvSpPr/>
          <p:nvPr/>
        </p:nvSpPr>
        <p:spPr>
          <a:xfrm>
            <a:off x="5888534" y="3180967"/>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13" name="Google Shape;513;p38"/>
          <p:cNvSpPr/>
          <p:nvPr/>
        </p:nvSpPr>
        <p:spPr>
          <a:xfrm>
            <a:off x="5888525" y="3180967"/>
            <a:ext cx="338100" cy="135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8%</a:t>
            </a:r>
            <a:endParaRPr sz="600">
              <a:latin typeface="Source Code Pro"/>
              <a:ea typeface="Source Code Pro"/>
              <a:cs typeface="Source Code Pro"/>
              <a:sym typeface="Source Code Pro"/>
            </a:endParaRPr>
          </a:p>
        </p:txBody>
      </p:sp>
      <p:sp>
        <p:nvSpPr>
          <p:cNvPr id="514" name="Google Shape;514;p38"/>
          <p:cNvSpPr txBox="1"/>
          <p:nvPr/>
        </p:nvSpPr>
        <p:spPr>
          <a:xfrm>
            <a:off x="4574775" y="3312386"/>
            <a:ext cx="12669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chemeClr val="dk2"/>
                </a:solidFill>
                <a:latin typeface="Source Code Pro"/>
                <a:ea typeface="Source Code Pro"/>
                <a:cs typeface="Source Code Pro"/>
                <a:sym typeface="Source Code Pro"/>
              </a:rPr>
              <a:t>+1 year age</a:t>
            </a:r>
            <a:endParaRPr sz="800">
              <a:solidFill>
                <a:srgbClr val="666666"/>
              </a:solidFill>
              <a:latin typeface="Source Code Pro"/>
              <a:ea typeface="Source Code Pro"/>
              <a:cs typeface="Source Code Pro"/>
              <a:sym typeface="Source Code Pro"/>
            </a:endParaRPr>
          </a:p>
        </p:txBody>
      </p:sp>
      <p:sp>
        <p:nvSpPr>
          <p:cNvPr id="515" name="Google Shape;515;p38"/>
          <p:cNvSpPr/>
          <p:nvPr/>
        </p:nvSpPr>
        <p:spPr>
          <a:xfrm>
            <a:off x="5888534" y="3397718"/>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16" name="Google Shape;516;p38"/>
          <p:cNvSpPr/>
          <p:nvPr/>
        </p:nvSpPr>
        <p:spPr>
          <a:xfrm>
            <a:off x="5888525" y="3397718"/>
            <a:ext cx="3108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7% </a:t>
            </a:r>
            <a:endParaRPr sz="600">
              <a:latin typeface="Source Code Pro"/>
              <a:ea typeface="Source Code Pro"/>
              <a:cs typeface="Source Code Pro"/>
              <a:sym typeface="Source Code Pro"/>
            </a:endParaRPr>
          </a:p>
        </p:txBody>
      </p:sp>
      <p:sp>
        <p:nvSpPr>
          <p:cNvPr id="517" name="Google Shape;517;p38"/>
          <p:cNvSpPr txBox="1"/>
          <p:nvPr/>
        </p:nvSpPr>
        <p:spPr>
          <a:xfrm>
            <a:off x="4140775" y="3529137"/>
            <a:ext cx="1701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chemeClr val="dk2"/>
                </a:solidFill>
                <a:latin typeface="Source Code Pro"/>
                <a:ea typeface="Source Code Pro"/>
                <a:cs typeface="Source Code Pro"/>
                <a:sym typeface="Source Code Pro"/>
              </a:rPr>
              <a:t>&gt;+0 open mindedness</a:t>
            </a:r>
            <a:endParaRPr sz="800">
              <a:solidFill>
                <a:srgbClr val="666666"/>
              </a:solidFill>
              <a:latin typeface="Source Code Pro"/>
              <a:ea typeface="Source Code Pro"/>
              <a:cs typeface="Source Code Pro"/>
              <a:sym typeface="Source Code Pro"/>
            </a:endParaRPr>
          </a:p>
        </p:txBody>
      </p:sp>
      <p:sp>
        <p:nvSpPr>
          <p:cNvPr id="518" name="Google Shape;518;p38"/>
          <p:cNvSpPr/>
          <p:nvPr/>
        </p:nvSpPr>
        <p:spPr>
          <a:xfrm>
            <a:off x="5888534" y="3614470"/>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19" name="Google Shape;519;p38"/>
          <p:cNvSpPr/>
          <p:nvPr/>
        </p:nvSpPr>
        <p:spPr>
          <a:xfrm>
            <a:off x="5888525" y="3614470"/>
            <a:ext cx="310800" cy="135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7% </a:t>
            </a:r>
            <a:endParaRPr sz="600">
              <a:latin typeface="Source Code Pro"/>
              <a:ea typeface="Source Code Pro"/>
              <a:cs typeface="Source Code Pro"/>
              <a:sym typeface="Source Code Pro"/>
            </a:endParaRPr>
          </a:p>
        </p:txBody>
      </p:sp>
      <p:sp>
        <p:nvSpPr>
          <p:cNvPr id="520" name="Google Shape;520;p38"/>
          <p:cNvSpPr txBox="1"/>
          <p:nvPr/>
        </p:nvSpPr>
        <p:spPr>
          <a:xfrm>
            <a:off x="4140775" y="3739242"/>
            <a:ext cx="1701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800">
                <a:solidFill>
                  <a:schemeClr val="dk2"/>
                </a:solidFill>
                <a:latin typeface="Source Code Pro"/>
                <a:ea typeface="Source Code Pro"/>
                <a:cs typeface="Source Code Pro"/>
                <a:sym typeface="Source Code Pro"/>
              </a:rPr>
              <a:t>&gt;+0 assertiveness</a:t>
            </a:r>
            <a:endParaRPr sz="800">
              <a:solidFill>
                <a:srgbClr val="666666"/>
              </a:solidFill>
              <a:latin typeface="Source Code Pro"/>
              <a:ea typeface="Source Code Pro"/>
              <a:cs typeface="Source Code Pro"/>
              <a:sym typeface="Source Code Pro"/>
            </a:endParaRPr>
          </a:p>
        </p:txBody>
      </p:sp>
      <p:sp>
        <p:nvSpPr>
          <p:cNvPr id="521" name="Google Shape;521;p38"/>
          <p:cNvSpPr/>
          <p:nvPr/>
        </p:nvSpPr>
        <p:spPr>
          <a:xfrm>
            <a:off x="5888534" y="3824575"/>
            <a:ext cx="2845200" cy="1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Source Code Pro"/>
              <a:ea typeface="Source Code Pro"/>
              <a:cs typeface="Source Code Pro"/>
              <a:sym typeface="Source Code Pro"/>
            </a:endParaRPr>
          </a:p>
        </p:txBody>
      </p:sp>
      <p:sp>
        <p:nvSpPr>
          <p:cNvPr id="522" name="Google Shape;522;p38"/>
          <p:cNvSpPr/>
          <p:nvPr/>
        </p:nvSpPr>
        <p:spPr>
          <a:xfrm>
            <a:off x="5888525" y="3824575"/>
            <a:ext cx="310800" cy="135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Source Code Pro"/>
                <a:ea typeface="Source Code Pro"/>
                <a:cs typeface="Source Code Pro"/>
                <a:sym typeface="Source Code Pro"/>
              </a:rPr>
              <a:t>7% </a:t>
            </a:r>
            <a:endParaRPr sz="600">
              <a:latin typeface="Source Code Pro"/>
              <a:ea typeface="Source Code Pro"/>
              <a:cs typeface="Source Code Pro"/>
              <a:sym typeface="Source Code Pro"/>
            </a:endParaRPr>
          </a:p>
        </p:txBody>
      </p:sp>
      <p:sp>
        <p:nvSpPr>
          <p:cNvPr id="523" name="Google Shape;523;p38"/>
          <p:cNvSpPr/>
          <p:nvPr/>
        </p:nvSpPr>
        <p:spPr>
          <a:xfrm>
            <a:off x="6266750" y="4171550"/>
            <a:ext cx="1132800" cy="13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Source Code Pro"/>
                <a:ea typeface="Source Code Pro"/>
                <a:cs typeface="Source Code Pro"/>
                <a:sym typeface="Source Code Pro"/>
              </a:rPr>
              <a:t>95% confidence </a:t>
            </a:r>
            <a:endParaRPr sz="700">
              <a:latin typeface="Source Code Pro"/>
              <a:ea typeface="Source Code Pro"/>
              <a:cs typeface="Source Code Pro"/>
              <a:sym typeface="Source Code Pro"/>
            </a:endParaRPr>
          </a:p>
        </p:txBody>
      </p:sp>
      <p:sp>
        <p:nvSpPr>
          <p:cNvPr id="524" name="Google Shape;524;p38"/>
          <p:cNvSpPr/>
          <p:nvPr/>
        </p:nvSpPr>
        <p:spPr>
          <a:xfrm>
            <a:off x="7498900" y="4171550"/>
            <a:ext cx="1132800" cy="135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Source Code Pro"/>
                <a:ea typeface="Source Code Pro"/>
                <a:cs typeface="Source Code Pro"/>
                <a:sym typeface="Source Code Pro"/>
              </a:rPr>
              <a:t>90% confidence </a:t>
            </a:r>
            <a:endParaRPr sz="700">
              <a:latin typeface="Source Code Pro"/>
              <a:ea typeface="Source Code Pro"/>
              <a:cs typeface="Source Code Pro"/>
              <a:sym typeface="Source Code Pro"/>
            </a:endParaRPr>
          </a:p>
        </p:txBody>
      </p:sp>
      <p:pic>
        <p:nvPicPr>
          <p:cNvPr id="525" name="Google Shape;525;p38"/>
          <p:cNvPicPr preferRelativeResize="0"/>
          <p:nvPr/>
        </p:nvPicPr>
        <p:blipFill rotWithShape="1">
          <a:blip r:embed="rId3">
            <a:alphaModFix/>
          </a:blip>
          <a:srcRect b="68306" l="61223" r="22883" t="5539"/>
          <a:stretch/>
        </p:blipFill>
        <p:spPr>
          <a:xfrm>
            <a:off x="577364" y="2313950"/>
            <a:ext cx="395274" cy="413193"/>
          </a:xfrm>
          <a:prstGeom prst="rect">
            <a:avLst/>
          </a:prstGeom>
          <a:noFill/>
          <a:ln>
            <a:noFill/>
          </a:ln>
        </p:spPr>
      </p:pic>
      <p:pic>
        <p:nvPicPr>
          <p:cNvPr id="526" name="Google Shape;526;p38"/>
          <p:cNvPicPr preferRelativeResize="0"/>
          <p:nvPr/>
        </p:nvPicPr>
        <p:blipFill rotWithShape="1">
          <a:blip r:embed="rId3">
            <a:alphaModFix/>
          </a:blip>
          <a:srcRect b="68044" l="22604" r="60442" t="5800"/>
          <a:stretch/>
        </p:blipFill>
        <p:spPr>
          <a:xfrm>
            <a:off x="2101778" y="2313957"/>
            <a:ext cx="421635" cy="413193"/>
          </a:xfrm>
          <a:prstGeom prst="rect">
            <a:avLst/>
          </a:prstGeom>
          <a:noFill/>
          <a:ln>
            <a:noFill/>
          </a:ln>
        </p:spPr>
      </p:pic>
      <p:pic>
        <p:nvPicPr>
          <p:cNvPr id="527" name="Google Shape;527;p38"/>
          <p:cNvPicPr preferRelativeResize="0"/>
          <p:nvPr/>
        </p:nvPicPr>
        <p:blipFill rotWithShape="1">
          <a:blip r:embed="rId3">
            <a:alphaModFix/>
          </a:blip>
          <a:srcRect b="67684" l="42151" r="41954" t="6161"/>
          <a:stretch/>
        </p:blipFill>
        <p:spPr>
          <a:xfrm>
            <a:off x="1339571" y="2313950"/>
            <a:ext cx="395274" cy="413193"/>
          </a:xfrm>
          <a:prstGeom prst="rect">
            <a:avLst/>
          </a:prstGeom>
          <a:noFill/>
          <a:ln>
            <a:noFill/>
          </a:ln>
        </p:spPr>
      </p:pic>
      <p:cxnSp>
        <p:nvCxnSpPr>
          <p:cNvPr id="528" name="Google Shape;528;p38"/>
          <p:cNvCxnSpPr/>
          <p:nvPr/>
        </p:nvCxnSpPr>
        <p:spPr>
          <a:xfrm>
            <a:off x="517325" y="2838819"/>
            <a:ext cx="2039700" cy="0"/>
          </a:xfrm>
          <a:prstGeom prst="straightConnector1">
            <a:avLst/>
          </a:prstGeom>
          <a:noFill/>
          <a:ln cap="flat" cmpd="sng" w="28575">
            <a:solidFill>
              <a:srgbClr val="666666"/>
            </a:solidFill>
            <a:prstDash val="solid"/>
            <a:round/>
            <a:headEnd len="med" w="med" type="oval"/>
            <a:tailEnd len="med" w="med" type="triangle"/>
          </a:ln>
        </p:spPr>
      </p:cxnSp>
      <p:sp>
        <p:nvSpPr>
          <p:cNvPr id="529" name="Google Shape;529;p38"/>
          <p:cNvSpPr/>
          <p:nvPr/>
        </p:nvSpPr>
        <p:spPr>
          <a:xfrm>
            <a:off x="744580" y="2804416"/>
            <a:ext cx="60900" cy="687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0" name="Google Shape;530;p38"/>
          <p:cNvSpPr/>
          <p:nvPr/>
        </p:nvSpPr>
        <p:spPr>
          <a:xfrm>
            <a:off x="1506786" y="2804416"/>
            <a:ext cx="60900" cy="687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1" name="Google Shape;531;p38"/>
          <p:cNvSpPr/>
          <p:nvPr/>
        </p:nvSpPr>
        <p:spPr>
          <a:xfrm>
            <a:off x="2282173" y="2804416"/>
            <a:ext cx="60900" cy="687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2" name="Google Shape;532;p38"/>
          <p:cNvSpPr txBox="1"/>
          <p:nvPr>
            <p:ph idx="4294967295" type="ctrTitle"/>
          </p:nvPr>
        </p:nvSpPr>
        <p:spPr>
          <a:xfrm>
            <a:off x="2313803" y="2873221"/>
            <a:ext cx="493800" cy="31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rPr lang="en" sz="900">
                <a:solidFill>
                  <a:srgbClr val="666666"/>
                </a:solidFill>
                <a:highlight>
                  <a:srgbClr val="FFFFFF"/>
                </a:highlight>
                <a:latin typeface="Source Code Pro"/>
                <a:ea typeface="Source Code Pro"/>
                <a:cs typeface="Source Code Pro"/>
                <a:sym typeface="Source Code Pro"/>
              </a:rPr>
              <a:t>time</a:t>
            </a:r>
            <a:endParaRPr sz="900">
              <a:solidFill>
                <a:srgbClr val="666666"/>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9"/>
          <p:cNvSpPr txBox="1"/>
          <p:nvPr>
            <p:ph idx="1" type="body"/>
          </p:nvPr>
        </p:nvSpPr>
        <p:spPr>
          <a:xfrm>
            <a:off x="196625" y="187075"/>
            <a:ext cx="4522200" cy="6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Conclusion: Insights</a:t>
            </a:r>
            <a:endParaRPr b="1" sz="2200"/>
          </a:p>
        </p:txBody>
      </p:sp>
      <p:sp>
        <p:nvSpPr>
          <p:cNvPr id="538" name="Google Shape;53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539" name="Google Shape;539;p39"/>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540" name="Google Shape;540;p39"/>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1" name="Google Shape;541;p39"/>
          <p:cNvSpPr/>
          <p:nvPr/>
        </p:nvSpPr>
        <p:spPr>
          <a:xfrm>
            <a:off x="2076550"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2" name="Google Shape;542;p39"/>
          <p:cNvSpPr/>
          <p:nvPr/>
        </p:nvSpPr>
        <p:spPr>
          <a:xfrm>
            <a:off x="30364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3" name="Google Shape;543;p39"/>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4" name="Google Shape;544;p39"/>
          <p:cNvSpPr/>
          <p:nvPr/>
        </p:nvSpPr>
        <p:spPr>
          <a:xfrm>
            <a:off x="39141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45" name="Google Shape;545;p39"/>
          <p:cNvSpPr/>
          <p:nvPr/>
        </p:nvSpPr>
        <p:spPr>
          <a:xfrm>
            <a:off x="623750" y="3250250"/>
            <a:ext cx="1849800" cy="837900"/>
          </a:xfrm>
          <a:prstGeom prst="can">
            <a:avLst>
              <a:gd fmla="val 6488"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168275" lvl="0" marL="285750" rtl="0" algn="l">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Creative</a:t>
            </a:r>
            <a:endParaRPr sz="850">
              <a:latin typeface="Source Code Pro"/>
              <a:ea typeface="Source Code Pro"/>
              <a:cs typeface="Source Code Pro"/>
              <a:sym typeface="Source Code Pro"/>
            </a:endParaRPr>
          </a:p>
          <a:p>
            <a:pPr indent="-168275" lvl="0" marL="285750" rtl="0" algn="l">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Assertive</a:t>
            </a:r>
            <a:endParaRPr sz="850">
              <a:latin typeface="Source Code Pro"/>
              <a:ea typeface="Source Code Pro"/>
              <a:cs typeface="Source Code Pro"/>
              <a:sym typeface="Source Code Pro"/>
            </a:endParaRPr>
          </a:p>
          <a:p>
            <a:pPr indent="-168275" lvl="0" marL="285750" rtl="0" algn="l">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Open Minded</a:t>
            </a:r>
            <a:endParaRPr sz="850">
              <a:latin typeface="Source Code Pro"/>
              <a:ea typeface="Source Code Pro"/>
              <a:cs typeface="Source Code Pro"/>
              <a:sym typeface="Source Code Pro"/>
            </a:endParaRPr>
          </a:p>
          <a:p>
            <a:pPr indent="-168275" lvl="0" marL="285750" rtl="0" algn="l">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Sympathetic</a:t>
            </a:r>
            <a:endParaRPr sz="850">
              <a:latin typeface="Source Code Pro"/>
              <a:ea typeface="Source Code Pro"/>
              <a:cs typeface="Source Code Pro"/>
              <a:sym typeface="Source Code Pro"/>
            </a:endParaRPr>
          </a:p>
          <a:p>
            <a:pPr indent="0" lvl="0" marL="285750" rtl="0" algn="l">
              <a:spcBef>
                <a:spcPts val="0"/>
              </a:spcBef>
              <a:spcAft>
                <a:spcPts val="0"/>
              </a:spcAft>
              <a:buNone/>
            </a:pPr>
            <a:r>
              <a:t/>
            </a:r>
            <a:endParaRPr sz="850">
              <a:latin typeface="Source Code Pro"/>
              <a:ea typeface="Source Code Pro"/>
              <a:cs typeface="Source Code Pro"/>
              <a:sym typeface="Source Code Pro"/>
            </a:endParaRPr>
          </a:p>
        </p:txBody>
      </p:sp>
      <p:sp>
        <p:nvSpPr>
          <p:cNvPr id="546" name="Google Shape;546;p39"/>
          <p:cNvSpPr txBox="1"/>
          <p:nvPr/>
        </p:nvSpPr>
        <p:spPr>
          <a:xfrm>
            <a:off x="481175" y="2764600"/>
            <a:ext cx="219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BF9000"/>
                </a:solidFill>
                <a:latin typeface="Source Code Pro"/>
                <a:ea typeface="Source Code Pro"/>
                <a:cs typeface="Source Code Pro"/>
                <a:sym typeface="Source Code Pro"/>
              </a:rPr>
              <a:t>Perspective/Personality</a:t>
            </a:r>
            <a:endParaRPr sz="1100">
              <a:solidFill>
                <a:srgbClr val="BF9000"/>
              </a:solidFill>
              <a:latin typeface="Source Code Pro"/>
              <a:ea typeface="Source Code Pro"/>
              <a:cs typeface="Source Code Pro"/>
              <a:sym typeface="Source Code Pro"/>
            </a:endParaRPr>
          </a:p>
        </p:txBody>
      </p:sp>
      <p:sp>
        <p:nvSpPr>
          <p:cNvPr id="547" name="Google Shape;547;p39"/>
          <p:cNvSpPr/>
          <p:nvPr/>
        </p:nvSpPr>
        <p:spPr>
          <a:xfrm>
            <a:off x="2671239" y="3250250"/>
            <a:ext cx="1849800" cy="837900"/>
          </a:xfrm>
          <a:prstGeom prst="can">
            <a:avLst>
              <a:gd fmla="val 6488"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111125" lvl="0" marL="228600" marR="0" rtl="0" algn="l">
              <a:lnSpc>
                <a:spcPct val="100000"/>
              </a:lnSpc>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Grateful for life</a:t>
            </a:r>
            <a:endParaRPr sz="850">
              <a:latin typeface="Source Code Pro"/>
              <a:ea typeface="Source Code Pro"/>
              <a:cs typeface="Source Code Pro"/>
              <a:sym typeface="Source Code Pro"/>
            </a:endParaRPr>
          </a:p>
          <a:p>
            <a:pPr indent="-111125" lvl="0" marL="228600" marR="0" rtl="0" algn="l">
              <a:lnSpc>
                <a:spcPct val="100000"/>
              </a:lnSpc>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Control over life</a:t>
            </a:r>
            <a:endParaRPr sz="850">
              <a:latin typeface="Source Code Pro"/>
              <a:ea typeface="Source Code Pro"/>
              <a:cs typeface="Source Code Pro"/>
              <a:sym typeface="Source Code Pro"/>
            </a:endParaRPr>
          </a:p>
        </p:txBody>
      </p:sp>
      <p:sp>
        <p:nvSpPr>
          <p:cNvPr id="548" name="Google Shape;548;p39"/>
          <p:cNvSpPr/>
          <p:nvPr/>
        </p:nvSpPr>
        <p:spPr>
          <a:xfrm>
            <a:off x="4718727" y="3250250"/>
            <a:ext cx="1849800" cy="837900"/>
          </a:xfrm>
          <a:prstGeom prst="can">
            <a:avLst>
              <a:gd fmla="val 6488"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111125" lvl="0" marL="228600" marR="0" rtl="0" algn="l">
              <a:lnSpc>
                <a:spcPct val="100000"/>
              </a:lnSpc>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Positive</a:t>
            </a:r>
            <a:r>
              <a:rPr lang="en" sz="850">
                <a:latin typeface="Source Code Pro"/>
                <a:ea typeface="Source Code Pro"/>
                <a:cs typeface="Source Code Pro"/>
                <a:sym typeface="Source Code Pro"/>
              </a:rPr>
              <a:t> relationships</a:t>
            </a:r>
            <a:endParaRPr sz="850">
              <a:latin typeface="Source Code Pro"/>
              <a:ea typeface="Source Code Pro"/>
              <a:cs typeface="Source Code Pro"/>
              <a:sym typeface="Source Code Pro"/>
            </a:endParaRPr>
          </a:p>
          <a:p>
            <a:pPr indent="-111125" lvl="0" marL="228600" marR="0" rtl="0" algn="l">
              <a:lnSpc>
                <a:spcPct val="100000"/>
              </a:lnSpc>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Environmental Mastery</a:t>
            </a:r>
            <a:endParaRPr sz="850">
              <a:latin typeface="Source Code Pro"/>
              <a:ea typeface="Source Code Pro"/>
              <a:cs typeface="Source Code Pro"/>
              <a:sym typeface="Source Code Pro"/>
            </a:endParaRPr>
          </a:p>
          <a:p>
            <a:pPr indent="-111125" lvl="0" marL="228600" marR="0" rtl="0" algn="l">
              <a:lnSpc>
                <a:spcPct val="100000"/>
              </a:lnSpc>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Productive under stress</a:t>
            </a:r>
            <a:endParaRPr sz="850">
              <a:latin typeface="Source Code Pro"/>
              <a:ea typeface="Source Code Pro"/>
              <a:cs typeface="Source Code Pro"/>
              <a:sym typeface="Source Code Pro"/>
            </a:endParaRPr>
          </a:p>
        </p:txBody>
      </p:sp>
      <p:sp>
        <p:nvSpPr>
          <p:cNvPr id="549" name="Google Shape;549;p39"/>
          <p:cNvSpPr txBox="1"/>
          <p:nvPr/>
        </p:nvSpPr>
        <p:spPr>
          <a:xfrm>
            <a:off x="2600740" y="2764600"/>
            <a:ext cx="1990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BF9000"/>
                </a:solidFill>
                <a:latin typeface="Source Code Pro"/>
                <a:ea typeface="Source Code Pro"/>
                <a:cs typeface="Source Code Pro"/>
                <a:sym typeface="Source Code Pro"/>
              </a:rPr>
              <a:t>Agency + Gratitude</a:t>
            </a:r>
            <a:endParaRPr sz="1100">
              <a:solidFill>
                <a:srgbClr val="BF9000"/>
              </a:solidFill>
              <a:latin typeface="Source Code Pro"/>
              <a:ea typeface="Source Code Pro"/>
              <a:cs typeface="Source Code Pro"/>
              <a:sym typeface="Source Code Pro"/>
            </a:endParaRPr>
          </a:p>
        </p:txBody>
      </p:sp>
      <p:sp>
        <p:nvSpPr>
          <p:cNvPr id="550" name="Google Shape;550;p39"/>
          <p:cNvSpPr txBox="1"/>
          <p:nvPr/>
        </p:nvSpPr>
        <p:spPr>
          <a:xfrm>
            <a:off x="4648260" y="2710750"/>
            <a:ext cx="1990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BF9000"/>
                </a:solidFill>
                <a:latin typeface="Source Code Pro"/>
                <a:ea typeface="Source Code Pro"/>
                <a:cs typeface="Source Code Pro"/>
                <a:sym typeface="Source Code Pro"/>
              </a:rPr>
              <a:t>Interactions </a:t>
            </a:r>
            <a:endParaRPr b="1" sz="1100">
              <a:solidFill>
                <a:srgbClr val="BF9000"/>
              </a:solidFill>
              <a:latin typeface="Source Code Pro"/>
              <a:ea typeface="Source Code Pro"/>
              <a:cs typeface="Source Code Pro"/>
              <a:sym typeface="Source Code Pro"/>
            </a:endParaRPr>
          </a:p>
          <a:p>
            <a:pPr indent="0" lvl="0" marL="0" rtl="0" algn="ctr">
              <a:spcBef>
                <a:spcPts val="0"/>
              </a:spcBef>
              <a:spcAft>
                <a:spcPts val="0"/>
              </a:spcAft>
              <a:buNone/>
            </a:pPr>
            <a:r>
              <a:rPr b="1" lang="en" sz="700">
                <a:solidFill>
                  <a:srgbClr val="BF9000"/>
                </a:solidFill>
                <a:latin typeface="Source Code Pro"/>
                <a:ea typeface="Source Code Pro"/>
                <a:cs typeface="Source Code Pro"/>
                <a:sym typeface="Source Code Pro"/>
              </a:rPr>
              <a:t>(with self + others)</a:t>
            </a:r>
            <a:endParaRPr sz="700">
              <a:solidFill>
                <a:srgbClr val="BF9000"/>
              </a:solidFill>
              <a:latin typeface="Source Code Pro"/>
              <a:ea typeface="Source Code Pro"/>
              <a:cs typeface="Source Code Pro"/>
              <a:sym typeface="Source Code Pro"/>
            </a:endParaRPr>
          </a:p>
        </p:txBody>
      </p:sp>
      <p:sp>
        <p:nvSpPr>
          <p:cNvPr id="551" name="Google Shape;551;p39"/>
          <p:cNvSpPr/>
          <p:nvPr/>
        </p:nvSpPr>
        <p:spPr>
          <a:xfrm>
            <a:off x="6754675" y="3250250"/>
            <a:ext cx="1849800" cy="837900"/>
          </a:xfrm>
          <a:prstGeom prst="can">
            <a:avLst>
              <a:gd fmla="val 6488"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111125" lvl="0" marL="228600" rtl="0" algn="l">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Physically healthy</a:t>
            </a:r>
            <a:endParaRPr sz="850">
              <a:latin typeface="Source Code Pro"/>
              <a:ea typeface="Source Code Pro"/>
              <a:cs typeface="Source Code Pro"/>
              <a:sym typeface="Source Code Pro"/>
            </a:endParaRPr>
          </a:p>
          <a:p>
            <a:pPr indent="-111125" lvl="0" marL="228600" rtl="0" algn="l">
              <a:spcBef>
                <a:spcPts val="0"/>
              </a:spcBef>
              <a:spcAft>
                <a:spcPts val="0"/>
              </a:spcAft>
              <a:buSzPts val="850"/>
              <a:buFont typeface="Source Code Pro"/>
              <a:buAutoNum type="arabicPeriod"/>
            </a:pPr>
            <a:r>
              <a:rPr lang="en" sz="850">
                <a:latin typeface="Source Code Pro"/>
                <a:ea typeface="Source Code Pro"/>
                <a:cs typeface="Source Code Pro"/>
                <a:sym typeface="Source Code Pro"/>
              </a:rPr>
              <a:t>Relief from less responsibilities</a:t>
            </a:r>
            <a:endParaRPr sz="850">
              <a:latin typeface="Source Code Pro"/>
              <a:ea typeface="Source Code Pro"/>
              <a:cs typeface="Source Code Pro"/>
              <a:sym typeface="Source Code Pro"/>
            </a:endParaRPr>
          </a:p>
          <a:p>
            <a:pPr indent="0" lvl="0" marL="228600" rtl="0" algn="l">
              <a:spcBef>
                <a:spcPts val="0"/>
              </a:spcBef>
              <a:spcAft>
                <a:spcPts val="0"/>
              </a:spcAft>
              <a:buNone/>
            </a:pPr>
            <a:r>
              <a:t/>
            </a:r>
            <a:endParaRPr sz="850">
              <a:latin typeface="Source Code Pro"/>
              <a:ea typeface="Source Code Pro"/>
              <a:cs typeface="Source Code Pro"/>
              <a:sym typeface="Source Code Pro"/>
            </a:endParaRPr>
          </a:p>
        </p:txBody>
      </p:sp>
      <p:sp>
        <p:nvSpPr>
          <p:cNvPr id="552" name="Google Shape;552;p39"/>
          <p:cNvSpPr txBox="1"/>
          <p:nvPr/>
        </p:nvSpPr>
        <p:spPr>
          <a:xfrm>
            <a:off x="6684181" y="2764600"/>
            <a:ext cx="1990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BF9000"/>
                </a:solidFill>
                <a:latin typeface="Source Code Pro"/>
                <a:ea typeface="Source Code Pro"/>
                <a:cs typeface="Source Code Pro"/>
                <a:sym typeface="Source Code Pro"/>
              </a:rPr>
              <a:t>Health</a:t>
            </a:r>
            <a:endParaRPr sz="1100">
              <a:solidFill>
                <a:srgbClr val="BF9000"/>
              </a:solidFill>
              <a:latin typeface="Source Code Pro"/>
              <a:ea typeface="Source Code Pro"/>
              <a:cs typeface="Source Code Pro"/>
              <a:sym typeface="Source Code Pro"/>
            </a:endParaRPr>
          </a:p>
        </p:txBody>
      </p:sp>
      <p:sp>
        <p:nvSpPr>
          <p:cNvPr id="553" name="Google Shape;553;p39"/>
          <p:cNvSpPr txBox="1"/>
          <p:nvPr/>
        </p:nvSpPr>
        <p:spPr>
          <a:xfrm>
            <a:off x="372350" y="1143625"/>
            <a:ext cx="8295600" cy="314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Source Code Pro"/>
                <a:ea typeface="Source Code Pro"/>
                <a:cs typeface="Source Code Pro"/>
                <a:sym typeface="Source Code Pro"/>
              </a:rPr>
              <a:t>Perspective:</a:t>
            </a:r>
            <a:r>
              <a:rPr lang="en" sz="1000">
                <a:solidFill>
                  <a:schemeClr val="dk2"/>
                </a:solidFill>
                <a:latin typeface="Source Code Pro"/>
                <a:ea typeface="Source Code Pro"/>
                <a:cs typeface="Source Code Pro"/>
                <a:sym typeface="Source Code Pro"/>
              </a:rPr>
              <a:t> Feeling more creative, assertive, open-minded, and sympathetic </a:t>
            </a:r>
            <a:endParaRPr sz="1000">
              <a:solidFill>
                <a:schemeClr val="dk2"/>
              </a:solidFill>
              <a:latin typeface="Source Code Pro"/>
              <a:ea typeface="Source Code Pro"/>
              <a:cs typeface="Source Code Pro"/>
              <a:sym typeface="Source Code Pro"/>
            </a:endParaRPr>
          </a:p>
        </p:txBody>
      </p:sp>
      <p:sp>
        <p:nvSpPr>
          <p:cNvPr id="554" name="Google Shape;554;p39"/>
          <p:cNvSpPr txBox="1"/>
          <p:nvPr/>
        </p:nvSpPr>
        <p:spPr>
          <a:xfrm>
            <a:off x="553250" y="763925"/>
            <a:ext cx="85572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Source Code Pro"/>
                <a:ea typeface="Source Code Pro"/>
                <a:cs typeface="Source Code Pro"/>
                <a:sym typeface="Source Code Pro"/>
              </a:rPr>
              <a:t>The following is associated with</a:t>
            </a:r>
            <a:r>
              <a:rPr b="1" lang="en" sz="1100">
                <a:solidFill>
                  <a:schemeClr val="dk2"/>
                </a:solidFill>
                <a:latin typeface="Source Code Pro"/>
                <a:ea typeface="Source Code Pro"/>
                <a:cs typeface="Source Code Pro"/>
                <a:sym typeface="Source Code Pro"/>
              </a:rPr>
              <a:t> </a:t>
            </a:r>
            <a:r>
              <a:rPr b="1" lang="en" sz="1100" u="sng">
                <a:solidFill>
                  <a:schemeClr val="dk2"/>
                </a:solidFill>
                <a:latin typeface="Source Code Pro"/>
                <a:ea typeface="Source Code Pro"/>
                <a:cs typeface="Source Code Pro"/>
                <a:sym typeface="Source Code Pro"/>
              </a:rPr>
              <a:t>improved life satisfaction</a:t>
            </a:r>
            <a:r>
              <a:rPr b="1" lang="en" sz="1100">
                <a:solidFill>
                  <a:schemeClr val="dk2"/>
                </a:solidFill>
                <a:latin typeface="Source Code Pro"/>
                <a:ea typeface="Source Code Pro"/>
                <a:cs typeface="Source Code Pro"/>
                <a:sym typeface="Source Code Pro"/>
              </a:rPr>
              <a:t>:</a:t>
            </a:r>
            <a:endParaRPr sz="1100">
              <a:solidFill>
                <a:schemeClr val="dk2"/>
              </a:solidFill>
              <a:latin typeface="Source Code Pro"/>
              <a:ea typeface="Source Code Pro"/>
              <a:cs typeface="Source Code Pro"/>
              <a:sym typeface="Source Code Pro"/>
            </a:endParaRPr>
          </a:p>
        </p:txBody>
      </p:sp>
      <p:sp>
        <p:nvSpPr>
          <p:cNvPr id="555" name="Google Shape;555;p39"/>
          <p:cNvSpPr txBox="1"/>
          <p:nvPr/>
        </p:nvSpPr>
        <p:spPr>
          <a:xfrm>
            <a:off x="372350" y="1498278"/>
            <a:ext cx="8295600" cy="314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Source Code Pro"/>
                <a:ea typeface="Source Code Pro"/>
                <a:cs typeface="Source Code Pro"/>
                <a:sym typeface="Source Code Pro"/>
              </a:rPr>
              <a:t>Agency + Gratitude</a:t>
            </a:r>
            <a:r>
              <a:rPr b="1" lang="en" sz="1000">
                <a:solidFill>
                  <a:schemeClr val="dk2"/>
                </a:solidFill>
                <a:latin typeface="Source Code Pro"/>
                <a:ea typeface="Source Code Pro"/>
                <a:cs typeface="Source Code Pro"/>
                <a:sym typeface="Source Code Pro"/>
              </a:rPr>
              <a:t>:</a:t>
            </a:r>
            <a:r>
              <a:rPr lang="en" sz="1000">
                <a:solidFill>
                  <a:schemeClr val="dk2"/>
                </a:solidFill>
                <a:latin typeface="Source Code Pro"/>
                <a:ea typeface="Source Code Pro"/>
                <a:cs typeface="Source Code Pro"/>
                <a:sym typeface="Source Code Pro"/>
              </a:rPr>
              <a:t> Feeling </a:t>
            </a:r>
            <a:r>
              <a:rPr i="1" lang="en" sz="1000">
                <a:solidFill>
                  <a:schemeClr val="dk2"/>
                </a:solidFill>
                <a:latin typeface="Source Code Pro"/>
                <a:ea typeface="Source Code Pro"/>
                <a:cs typeface="Source Code Pro"/>
                <a:sym typeface="Source Code Pro"/>
              </a:rPr>
              <a:t>in control</a:t>
            </a:r>
            <a:r>
              <a:rPr lang="en" sz="1000">
                <a:solidFill>
                  <a:schemeClr val="dk2"/>
                </a:solidFill>
                <a:latin typeface="Source Code Pro"/>
                <a:ea typeface="Source Code Pro"/>
                <a:cs typeface="Source Code Pro"/>
                <a:sym typeface="Source Code Pro"/>
              </a:rPr>
              <a:t> over life and feeling </a:t>
            </a:r>
            <a:r>
              <a:rPr i="1" lang="en" sz="1000">
                <a:solidFill>
                  <a:schemeClr val="dk2"/>
                </a:solidFill>
                <a:latin typeface="Source Code Pro"/>
                <a:ea typeface="Source Code Pro"/>
                <a:cs typeface="Source Code Pro"/>
                <a:sym typeface="Source Code Pro"/>
              </a:rPr>
              <a:t>grateful</a:t>
            </a:r>
            <a:r>
              <a:rPr lang="en" sz="1000">
                <a:solidFill>
                  <a:schemeClr val="dk2"/>
                </a:solidFill>
                <a:latin typeface="Source Code Pro"/>
                <a:ea typeface="Source Code Pro"/>
                <a:cs typeface="Source Code Pro"/>
                <a:sym typeface="Source Code Pro"/>
              </a:rPr>
              <a:t> to be alive</a:t>
            </a:r>
            <a:endParaRPr sz="1000">
              <a:solidFill>
                <a:schemeClr val="dk2"/>
              </a:solidFill>
              <a:latin typeface="Source Code Pro"/>
              <a:ea typeface="Source Code Pro"/>
              <a:cs typeface="Source Code Pro"/>
              <a:sym typeface="Source Code Pro"/>
            </a:endParaRPr>
          </a:p>
        </p:txBody>
      </p:sp>
      <p:sp>
        <p:nvSpPr>
          <p:cNvPr id="556" name="Google Shape;556;p39"/>
          <p:cNvSpPr txBox="1"/>
          <p:nvPr/>
        </p:nvSpPr>
        <p:spPr>
          <a:xfrm>
            <a:off x="372350" y="1852919"/>
            <a:ext cx="8295600" cy="314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Source Code Pro"/>
                <a:ea typeface="Source Code Pro"/>
                <a:cs typeface="Source Code Pro"/>
                <a:sym typeface="Source Code Pro"/>
              </a:rPr>
              <a:t>Interactions</a:t>
            </a:r>
            <a:r>
              <a:rPr b="1" lang="en" sz="1000">
                <a:solidFill>
                  <a:schemeClr val="dk2"/>
                </a:solidFill>
                <a:latin typeface="Source Code Pro"/>
                <a:ea typeface="Source Code Pro"/>
                <a:cs typeface="Source Code Pro"/>
                <a:sym typeface="Source Code Pro"/>
              </a:rPr>
              <a:t>:</a:t>
            </a:r>
            <a:r>
              <a:rPr lang="en" sz="1000">
                <a:solidFill>
                  <a:schemeClr val="dk2"/>
                </a:solidFill>
                <a:latin typeface="Source Code Pro"/>
                <a:ea typeface="Source Code Pro"/>
                <a:cs typeface="Source Code Pro"/>
                <a:sym typeface="Source Code Pro"/>
              </a:rPr>
              <a:t> Improved positive relationships, mastery of living environment</a:t>
            </a:r>
            <a:r>
              <a:rPr baseline="30000" lang="en" sz="1000">
                <a:solidFill>
                  <a:schemeClr val="dk2"/>
                </a:solidFill>
                <a:latin typeface="Source Code Pro"/>
                <a:ea typeface="Source Code Pro"/>
                <a:cs typeface="Source Code Pro"/>
                <a:sym typeface="Source Code Pro"/>
              </a:rPr>
              <a:t>*</a:t>
            </a:r>
            <a:r>
              <a:rPr lang="en" sz="1000">
                <a:solidFill>
                  <a:schemeClr val="dk2"/>
                </a:solidFill>
                <a:latin typeface="Source Code Pro"/>
                <a:ea typeface="Source Code Pro"/>
                <a:cs typeface="Source Code Pro"/>
                <a:sym typeface="Source Code Pro"/>
              </a:rPr>
              <a:t>, productivity under stress</a:t>
            </a:r>
            <a:endParaRPr sz="1000">
              <a:solidFill>
                <a:schemeClr val="dk2"/>
              </a:solidFill>
              <a:latin typeface="Source Code Pro"/>
              <a:ea typeface="Source Code Pro"/>
              <a:cs typeface="Source Code Pro"/>
              <a:sym typeface="Source Code Pro"/>
            </a:endParaRPr>
          </a:p>
        </p:txBody>
      </p:sp>
      <p:sp>
        <p:nvSpPr>
          <p:cNvPr id="557" name="Google Shape;557;p39"/>
          <p:cNvSpPr txBox="1"/>
          <p:nvPr/>
        </p:nvSpPr>
        <p:spPr>
          <a:xfrm>
            <a:off x="4369025" y="4641325"/>
            <a:ext cx="395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Source Code Pro"/>
                <a:ea typeface="Source Code Pro"/>
                <a:cs typeface="Source Code Pro"/>
                <a:sym typeface="Source Code Pro"/>
              </a:rPr>
              <a:t>*</a:t>
            </a:r>
            <a:r>
              <a:rPr lang="en" sz="500">
                <a:latin typeface="Source Code Pro"/>
                <a:ea typeface="Source Code Pro"/>
                <a:cs typeface="Source Code Pro"/>
                <a:sym typeface="Source Code Pro"/>
              </a:rPr>
              <a:t>b. “In general, I feel I am in charge of the situation in which I live.” (R) h. “The demands of everyday life often get me down.” t. “I am quite good at managing the many responsibilities of my daily life.” (R)</a:t>
            </a:r>
            <a:endParaRPr sz="500">
              <a:latin typeface="Source Code Pro"/>
              <a:ea typeface="Source Code Pro"/>
              <a:cs typeface="Source Code Pro"/>
              <a:sym typeface="Source Code Pro"/>
            </a:endParaRPr>
          </a:p>
        </p:txBody>
      </p:sp>
      <p:sp>
        <p:nvSpPr>
          <p:cNvPr id="558" name="Google Shape;558;p39"/>
          <p:cNvSpPr txBox="1"/>
          <p:nvPr/>
        </p:nvSpPr>
        <p:spPr>
          <a:xfrm>
            <a:off x="379442" y="2205072"/>
            <a:ext cx="8295600" cy="314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Source Code Pro"/>
                <a:ea typeface="Source Code Pro"/>
                <a:cs typeface="Source Code Pro"/>
                <a:sym typeface="Source Code Pro"/>
              </a:rPr>
              <a:t>Health</a:t>
            </a:r>
            <a:r>
              <a:rPr b="1" lang="en" sz="1000">
                <a:solidFill>
                  <a:schemeClr val="dk2"/>
                </a:solidFill>
                <a:latin typeface="Source Code Pro"/>
                <a:ea typeface="Source Code Pro"/>
                <a:cs typeface="Source Code Pro"/>
                <a:sym typeface="Source Code Pro"/>
              </a:rPr>
              <a:t>:</a:t>
            </a:r>
            <a:r>
              <a:rPr lang="en" sz="1000">
                <a:solidFill>
                  <a:schemeClr val="dk2"/>
                </a:solidFill>
                <a:latin typeface="Source Code Pro"/>
                <a:ea typeface="Source Code Pro"/>
                <a:cs typeface="Source Code Pro"/>
                <a:sym typeface="Source Code Pro"/>
              </a:rPr>
              <a:t> Improved physical health, mental health: relief from letting go of responsibilities</a:t>
            </a:r>
            <a:endParaRPr sz="1000">
              <a:solidFill>
                <a:schemeClr val="dk2"/>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0"/>
          <p:cNvSpPr/>
          <p:nvPr/>
        </p:nvSpPr>
        <p:spPr>
          <a:xfrm>
            <a:off x="1230350" y="888900"/>
            <a:ext cx="6579600" cy="1010700"/>
          </a:xfrm>
          <a:prstGeom prst="roundRect">
            <a:avLst>
              <a:gd fmla="val 16667" name="adj"/>
            </a:avLst>
          </a:prstGeom>
          <a:no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4" name="Google Shape;564;p40"/>
          <p:cNvSpPr txBox="1"/>
          <p:nvPr>
            <p:ph idx="1" type="body"/>
          </p:nvPr>
        </p:nvSpPr>
        <p:spPr>
          <a:xfrm>
            <a:off x="196625" y="187075"/>
            <a:ext cx="5642700" cy="6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Conclusion: What can we say?</a:t>
            </a:r>
            <a:endParaRPr b="1" sz="2200"/>
          </a:p>
        </p:txBody>
      </p:sp>
      <p:sp>
        <p:nvSpPr>
          <p:cNvPr id="565" name="Google Shape;56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566" name="Google Shape;566;p40"/>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567" name="Google Shape;567;p40"/>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8" name="Google Shape;568;p40"/>
          <p:cNvSpPr/>
          <p:nvPr/>
        </p:nvSpPr>
        <p:spPr>
          <a:xfrm>
            <a:off x="2076550"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9" name="Google Shape;569;p40"/>
          <p:cNvSpPr/>
          <p:nvPr/>
        </p:nvSpPr>
        <p:spPr>
          <a:xfrm>
            <a:off x="30364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0" name="Google Shape;570;p40"/>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1" name="Google Shape;571;p40"/>
          <p:cNvSpPr/>
          <p:nvPr/>
        </p:nvSpPr>
        <p:spPr>
          <a:xfrm>
            <a:off x="391417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aphicFrame>
        <p:nvGraphicFramePr>
          <p:cNvPr id="572" name="Google Shape;572;p40"/>
          <p:cNvGraphicFramePr/>
          <p:nvPr/>
        </p:nvGraphicFramePr>
        <p:xfrm>
          <a:off x="1079775" y="2100963"/>
          <a:ext cx="3000000" cy="3000000"/>
        </p:xfrm>
        <a:graphic>
          <a:graphicData uri="http://schemas.openxmlformats.org/drawingml/2006/table">
            <a:tbl>
              <a:tblPr>
                <a:noFill/>
                <a:tableStyleId>{139591D1-CFD8-497D-AA2A-E8E4E3AD8454}</a:tableStyleId>
              </a:tblPr>
              <a:tblGrid>
                <a:gridCol w="382850"/>
                <a:gridCol w="4930500"/>
                <a:gridCol w="1628625"/>
              </a:tblGrid>
              <a:tr h="253925">
                <a:tc>
                  <a:txBody>
                    <a:bodyPr/>
                    <a:lstStyle/>
                    <a:p>
                      <a:pPr indent="0" lvl="0" marL="0" rtl="0" algn="l">
                        <a:spcBef>
                          <a:spcPts val="0"/>
                        </a:spcBef>
                        <a:spcAft>
                          <a:spcPts val="0"/>
                        </a:spcAft>
                        <a:buNone/>
                      </a:pPr>
                      <a:r>
                        <a:rPr b="1" lang="en" sz="750">
                          <a:solidFill>
                            <a:srgbClr val="434343"/>
                          </a:solidFill>
                          <a:latin typeface="Source Code Pro"/>
                          <a:ea typeface="Source Code Pro"/>
                          <a:cs typeface="Source Code Pro"/>
                          <a:sym typeface="Source Code Pro"/>
                        </a:rPr>
                        <a:t>#</a:t>
                      </a:r>
                      <a:endParaRPr b="1" sz="750">
                        <a:solidFill>
                          <a:srgbClr val="434343"/>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750">
                          <a:solidFill>
                            <a:srgbClr val="434343"/>
                          </a:solidFill>
                          <a:latin typeface="Source Code Pro"/>
                          <a:ea typeface="Source Code Pro"/>
                          <a:cs typeface="Source Code Pro"/>
                          <a:sym typeface="Source Code Pro"/>
                        </a:rPr>
                        <a:t>Hypothesis</a:t>
                      </a:r>
                      <a:endParaRPr b="1" sz="750">
                        <a:solidFill>
                          <a:srgbClr val="434343"/>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750">
                          <a:solidFill>
                            <a:srgbClr val="434343"/>
                          </a:solidFill>
                          <a:latin typeface="Source Code Pro"/>
                          <a:ea typeface="Source Code Pro"/>
                          <a:cs typeface="Source Code Pro"/>
                          <a:sym typeface="Source Code Pro"/>
                        </a:rPr>
                        <a:t>Conclusion</a:t>
                      </a:r>
                      <a:endParaRPr b="1" sz="750">
                        <a:solidFill>
                          <a:srgbClr val="434343"/>
                        </a:solidFill>
                        <a:latin typeface="Source Code Pro"/>
                        <a:ea typeface="Source Code Pro"/>
                        <a:cs typeface="Source Code Pro"/>
                        <a:sym typeface="Source Code Pro"/>
                      </a:endParaRPr>
                    </a:p>
                  </a:txBody>
                  <a:tcPr marT="91425" marB="91425" marR="91425" marL="91425"/>
                </a:tc>
              </a:tr>
              <a:tr h="253925">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1</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More income is positively associated with life satisfaction</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Failed to detect</a:t>
                      </a:r>
                      <a:endParaRPr sz="750">
                        <a:latin typeface="Source Code Pro"/>
                        <a:ea typeface="Source Code Pro"/>
                        <a:cs typeface="Source Code Pro"/>
                        <a:sym typeface="Source Code Pro"/>
                      </a:endParaRPr>
                    </a:p>
                  </a:txBody>
                  <a:tcPr marT="91425" marB="91425" marR="91425" marL="91425">
                    <a:solidFill>
                      <a:srgbClr val="F4CCCC"/>
                    </a:solidFill>
                  </a:tcPr>
                </a:tc>
              </a:tr>
              <a:tr h="351575">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2</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750">
                          <a:solidFill>
                            <a:srgbClr val="BF9000"/>
                          </a:solidFill>
                          <a:latin typeface="Source Code Pro"/>
                          <a:ea typeface="Source Code Pro"/>
                          <a:cs typeface="Source Code Pro"/>
                          <a:sym typeface="Source Code Pro"/>
                        </a:rPr>
                        <a:t>Improved health (physical &amp; mental) is positively associated with life satisfaction</a:t>
                      </a:r>
                      <a:endParaRPr b="1" sz="750">
                        <a:solidFill>
                          <a:srgbClr val="BF9000"/>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Physical health was statistically significant</a:t>
                      </a:r>
                      <a:endParaRPr sz="750">
                        <a:latin typeface="Source Code Pro"/>
                        <a:ea typeface="Source Code Pro"/>
                        <a:cs typeface="Source Code Pro"/>
                        <a:sym typeface="Source Code Pro"/>
                      </a:endParaRPr>
                    </a:p>
                  </a:txBody>
                  <a:tcPr marT="91425" marB="91425" marR="91425" marL="91425">
                    <a:solidFill>
                      <a:srgbClr val="FFF2CC"/>
                    </a:solidFill>
                  </a:tcPr>
                </a:tc>
              </a:tr>
              <a:tr h="253925">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3</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750">
                          <a:solidFill>
                            <a:srgbClr val="38761D"/>
                          </a:solidFill>
                          <a:latin typeface="Source Code Pro"/>
                          <a:ea typeface="Source Code Pro"/>
                          <a:cs typeface="Source Code Pro"/>
                          <a:sym typeface="Source Code Pro"/>
                        </a:rPr>
                        <a:t>Increased gratitude and agency is positively associated with life satisfaction</a:t>
                      </a:r>
                      <a:endParaRPr b="1" sz="750">
                        <a:solidFill>
                          <a:srgbClr val="38761D"/>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Correct</a:t>
                      </a:r>
                      <a:endParaRPr sz="750">
                        <a:latin typeface="Source Code Pro"/>
                        <a:ea typeface="Source Code Pro"/>
                        <a:cs typeface="Source Code Pro"/>
                        <a:sym typeface="Source Code Pro"/>
                      </a:endParaRPr>
                    </a:p>
                  </a:txBody>
                  <a:tcPr marT="91425" marB="91425" marR="91425" marL="91425">
                    <a:solidFill>
                      <a:srgbClr val="D9EAD3"/>
                    </a:solidFill>
                  </a:tcPr>
                </a:tc>
              </a:tr>
              <a:tr h="253925">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4</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750">
                          <a:solidFill>
                            <a:srgbClr val="38761D"/>
                          </a:solidFill>
                          <a:latin typeface="Source Code Pro"/>
                          <a:ea typeface="Source Code Pro"/>
                          <a:cs typeface="Source Code Pro"/>
                          <a:sym typeface="Source Code Pro"/>
                        </a:rPr>
                        <a:t>Increased assertiveness is positively associated with life satisfaction</a:t>
                      </a:r>
                      <a:endParaRPr b="1" sz="750">
                        <a:solidFill>
                          <a:srgbClr val="38761D"/>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Correct</a:t>
                      </a:r>
                      <a:endParaRPr sz="750">
                        <a:latin typeface="Source Code Pro"/>
                        <a:ea typeface="Source Code Pro"/>
                        <a:cs typeface="Source Code Pro"/>
                        <a:sym typeface="Source Code Pro"/>
                      </a:endParaRPr>
                    </a:p>
                  </a:txBody>
                  <a:tcPr marT="91425" marB="91425" marR="91425" marL="91425">
                    <a:solidFill>
                      <a:srgbClr val="D9EAD3"/>
                    </a:solidFill>
                  </a:tcPr>
                </a:tc>
              </a:tr>
              <a:tr h="253925">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5</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750">
                          <a:solidFill>
                            <a:srgbClr val="38761D"/>
                          </a:solidFill>
                          <a:latin typeface="Source Code Pro"/>
                          <a:ea typeface="Source Code Pro"/>
                          <a:cs typeface="Source Code Pro"/>
                          <a:sym typeface="Source Code Pro"/>
                        </a:rPr>
                        <a:t>Increased creativity is positively associated with life satisfaction</a:t>
                      </a:r>
                      <a:endParaRPr b="1" sz="750">
                        <a:solidFill>
                          <a:srgbClr val="38761D"/>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Correct</a:t>
                      </a:r>
                      <a:endParaRPr sz="750">
                        <a:latin typeface="Source Code Pro"/>
                        <a:ea typeface="Source Code Pro"/>
                        <a:cs typeface="Source Code Pro"/>
                        <a:sym typeface="Source Code Pro"/>
                      </a:endParaRPr>
                    </a:p>
                  </a:txBody>
                  <a:tcPr marT="91425" marB="91425" marR="91425" marL="91425">
                    <a:solidFill>
                      <a:srgbClr val="D9EAD3"/>
                    </a:solidFill>
                  </a:tcPr>
                </a:tc>
              </a:tr>
              <a:tr h="253925">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6</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sz="750">
                          <a:solidFill>
                            <a:srgbClr val="38761D"/>
                          </a:solidFill>
                          <a:latin typeface="Source Code Pro"/>
                          <a:ea typeface="Source Code Pro"/>
                          <a:cs typeface="Source Code Pro"/>
                          <a:sym typeface="Source Code Pro"/>
                        </a:rPr>
                        <a:t>Improved open-mindedness is positively associated with life satisfaction</a:t>
                      </a:r>
                      <a:endParaRPr b="1" sz="750">
                        <a:solidFill>
                          <a:srgbClr val="38761D"/>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Correct</a:t>
                      </a:r>
                      <a:endParaRPr sz="750">
                        <a:latin typeface="Source Code Pro"/>
                        <a:ea typeface="Source Code Pro"/>
                        <a:cs typeface="Source Code Pro"/>
                        <a:sym typeface="Source Code Pro"/>
                      </a:endParaRPr>
                    </a:p>
                  </a:txBody>
                  <a:tcPr marT="91425" marB="91425" marR="91425" marL="91425">
                    <a:solidFill>
                      <a:srgbClr val="D9EAD3"/>
                    </a:solidFill>
                  </a:tcPr>
                </a:tc>
              </a:tr>
              <a:tr h="253925">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7</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Improved calm is positively associated with life satisfaction</a:t>
                      </a:r>
                      <a:endParaRPr sz="75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750">
                          <a:latin typeface="Source Code Pro"/>
                          <a:ea typeface="Source Code Pro"/>
                          <a:cs typeface="Source Code Pro"/>
                          <a:sym typeface="Source Code Pro"/>
                        </a:rPr>
                        <a:t>Failed to detect</a:t>
                      </a:r>
                      <a:endParaRPr sz="750">
                        <a:latin typeface="Source Code Pro"/>
                        <a:ea typeface="Source Code Pro"/>
                        <a:cs typeface="Source Code Pro"/>
                        <a:sym typeface="Source Code Pro"/>
                      </a:endParaRPr>
                    </a:p>
                  </a:txBody>
                  <a:tcPr marT="91425" marB="91425" marR="91425" marL="91425">
                    <a:solidFill>
                      <a:srgbClr val="F4CCCC"/>
                    </a:solidFill>
                  </a:tcPr>
                </a:tc>
              </a:tr>
            </a:tbl>
          </a:graphicData>
        </a:graphic>
      </p:graphicFrame>
      <p:pic>
        <p:nvPicPr>
          <p:cNvPr id="573" name="Google Shape;573;p40"/>
          <p:cNvPicPr preferRelativeResize="0"/>
          <p:nvPr/>
        </p:nvPicPr>
        <p:blipFill rotWithShape="1">
          <a:blip r:embed="rId3">
            <a:alphaModFix/>
          </a:blip>
          <a:srcRect b="68044" l="22604" r="60442" t="5800"/>
          <a:stretch/>
        </p:blipFill>
        <p:spPr>
          <a:xfrm>
            <a:off x="1672957" y="1179735"/>
            <a:ext cx="321531" cy="276490"/>
          </a:xfrm>
          <a:prstGeom prst="rect">
            <a:avLst/>
          </a:prstGeom>
          <a:noFill/>
          <a:ln>
            <a:noFill/>
          </a:ln>
        </p:spPr>
      </p:pic>
      <p:sp>
        <p:nvSpPr>
          <p:cNvPr id="574" name="Google Shape;574;p40"/>
          <p:cNvSpPr/>
          <p:nvPr/>
        </p:nvSpPr>
        <p:spPr>
          <a:xfrm>
            <a:off x="2054631" y="1246211"/>
            <a:ext cx="204600" cy="143700"/>
          </a:xfrm>
          <a:prstGeom prst="mathEqual">
            <a:avLst>
              <a:gd fmla="val 23520" name="adj1"/>
              <a:gd fmla="val 3181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575" name="Google Shape;575;p40"/>
          <p:cNvPicPr preferRelativeResize="0"/>
          <p:nvPr/>
        </p:nvPicPr>
        <p:blipFill>
          <a:blip r:embed="rId4">
            <a:alphaModFix/>
          </a:blip>
          <a:stretch>
            <a:fillRect/>
          </a:stretch>
        </p:blipFill>
        <p:spPr>
          <a:xfrm>
            <a:off x="3087049" y="1099456"/>
            <a:ext cx="321517" cy="316525"/>
          </a:xfrm>
          <a:prstGeom prst="rect">
            <a:avLst/>
          </a:prstGeom>
          <a:noFill/>
          <a:ln>
            <a:noFill/>
          </a:ln>
        </p:spPr>
      </p:pic>
      <p:pic>
        <p:nvPicPr>
          <p:cNvPr id="576" name="Google Shape;576;p40"/>
          <p:cNvPicPr preferRelativeResize="0"/>
          <p:nvPr/>
        </p:nvPicPr>
        <p:blipFill>
          <a:blip r:embed="rId5">
            <a:alphaModFix/>
          </a:blip>
          <a:stretch>
            <a:fillRect/>
          </a:stretch>
        </p:blipFill>
        <p:spPr>
          <a:xfrm>
            <a:off x="2761597" y="1147229"/>
            <a:ext cx="270700" cy="266492"/>
          </a:xfrm>
          <a:prstGeom prst="rect">
            <a:avLst/>
          </a:prstGeom>
          <a:noFill/>
          <a:ln>
            <a:noFill/>
          </a:ln>
        </p:spPr>
      </p:pic>
      <p:sp>
        <p:nvSpPr>
          <p:cNvPr id="577" name="Google Shape;577;p40"/>
          <p:cNvSpPr/>
          <p:nvPr/>
        </p:nvSpPr>
        <p:spPr>
          <a:xfrm>
            <a:off x="3508356" y="1129936"/>
            <a:ext cx="245100" cy="255300"/>
          </a:xfrm>
          <a:prstGeom prst="mathPlus">
            <a:avLst>
              <a:gd fmla="val 15636"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578" name="Google Shape;578;p40"/>
          <p:cNvPicPr preferRelativeResize="0"/>
          <p:nvPr/>
        </p:nvPicPr>
        <p:blipFill rotWithShape="1">
          <a:blip r:embed="rId6">
            <a:alphaModFix/>
          </a:blip>
          <a:srcRect b="10526" l="16717" r="18334" t="10739"/>
          <a:stretch/>
        </p:blipFill>
        <p:spPr>
          <a:xfrm>
            <a:off x="4285805" y="1080342"/>
            <a:ext cx="292988" cy="330201"/>
          </a:xfrm>
          <a:prstGeom prst="rect">
            <a:avLst/>
          </a:prstGeom>
          <a:noFill/>
          <a:ln>
            <a:noFill/>
          </a:ln>
        </p:spPr>
      </p:pic>
      <p:pic>
        <p:nvPicPr>
          <p:cNvPr id="579" name="Google Shape;579;p40"/>
          <p:cNvPicPr preferRelativeResize="0"/>
          <p:nvPr/>
        </p:nvPicPr>
        <p:blipFill rotWithShape="1">
          <a:blip r:embed="rId7">
            <a:alphaModFix/>
          </a:blip>
          <a:srcRect b="21984" l="11995" r="14862" t="23826"/>
          <a:stretch/>
        </p:blipFill>
        <p:spPr>
          <a:xfrm>
            <a:off x="3911915" y="1184069"/>
            <a:ext cx="266445" cy="183528"/>
          </a:xfrm>
          <a:prstGeom prst="rect">
            <a:avLst/>
          </a:prstGeom>
          <a:noFill/>
          <a:ln>
            <a:noFill/>
          </a:ln>
        </p:spPr>
      </p:pic>
      <p:pic>
        <p:nvPicPr>
          <p:cNvPr id="580" name="Google Shape;580;p40"/>
          <p:cNvPicPr preferRelativeResize="0"/>
          <p:nvPr/>
        </p:nvPicPr>
        <p:blipFill rotWithShape="1">
          <a:blip r:embed="rId8">
            <a:alphaModFix/>
          </a:blip>
          <a:srcRect b="8776" l="12191" r="71730" t="68959"/>
          <a:stretch/>
        </p:blipFill>
        <p:spPr>
          <a:xfrm>
            <a:off x="5492780" y="1090712"/>
            <a:ext cx="340710" cy="292228"/>
          </a:xfrm>
          <a:prstGeom prst="rect">
            <a:avLst/>
          </a:prstGeom>
          <a:noFill/>
          <a:ln>
            <a:noFill/>
          </a:ln>
        </p:spPr>
      </p:pic>
      <p:pic>
        <p:nvPicPr>
          <p:cNvPr id="581" name="Google Shape;581;p40"/>
          <p:cNvPicPr preferRelativeResize="0"/>
          <p:nvPr/>
        </p:nvPicPr>
        <p:blipFill rotWithShape="1">
          <a:blip r:embed="rId9">
            <a:alphaModFix/>
          </a:blip>
          <a:srcRect b="20206" l="20259" r="20690" t="20223"/>
          <a:stretch/>
        </p:blipFill>
        <p:spPr>
          <a:xfrm>
            <a:off x="5122804" y="1103362"/>
            <a:ext cx="316467" cy="296809"/>
          </a:xfrm>
          <a:prstGeom prst="rect">
            <a:avLst/>
          </a:prstGeom>
          <a:noFill/>
          <a:ln>
            <a:noFill/>
          </a:ln>
        </p:spPr>
      </p:pic>
      <p:pic>
        <p:nvPicPr>
          <p:cNvPr id="582" name="Google Shape;582;p40"/>
          <p:cNvPicPr preferRelativeResize="0"/>
          <p:nvPr/>
        </p:nvPicPr>
        <p:blipFill>
          <a:blip r:embed="rId10">
            <a:alphaModFix/>
          </a:blip>
          <a:stretch>
            <a:fillRect/>
          </a:stretch>
        </p:blipFill>
        <p:spPr>
          <a:xfrm>
            <a:off x="6701904" y="1087632"/>
            <a:ext cx="316468" cy="294220"/>
          </a:xfrm>
          <a:prstGeom prst="rect">
            <a:avLst/>
          </a:prstGeom>
          <a:noFill/>
          <a:ln>
            <a:noFill/>
          </a:ln>
        </p:spPr>
      </p:pic>
      <p:pic>
        <p:nvPicPr>
          <p:cNvPr id="583" name="Google Shape;583;p40"/>
          <p:cNvPicPr preferRelativeResize="0"/>
          <p:nvPr/>
        </p:nvPicPr>
        <p:blipFill rotWithShape="1">
          <a:blip r:embed="rId11">
            <a:alphaModFix/>
          </a:blip>
          <a:srcRect b="7774" l="0" r="0" t="0"/>
          <a:stretch/>
        </p:blipFill>
        <p:spPr>
          <a:xfrm>
            <a:off x="6319804" y="1093800"/>
            <a:ext cx="316466" cy="292223"/>
          </a:xfrm>
          <a:prstGeom prst="rect">
            <a:avLst/>
          </a:prstGeom>
          <a:noFill/>
          <a:ln>
            <a:noFill/>
          </a:ln>
        </p:spPr>
      </p:pic>
      <p:sp>
        <p:nvSpPr>
          <p:cNvPr id="584" name="Google Shape;584;p40"/>
          <p:cNvSpPr/>
          <p:nvPr/>
        </p:nvSpPr>
        <p:spPr>
          <a:xfrm>
            <a:off x="4722137" y="1129936"/>
            <a:ext cx="245100" cy="255300"/>
          </a:xfrm>
          <a:prstGeom prst="mathPlus">
            <a:avLst>
              <a:gd fmla="val 15636"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5" name="Google Shape;585;p40"/>
          <p:cNvSpPr/>
          <p:nvPr/>
        </p:nvSpPr>
        <p:spPr>
          <a:xfrm>
            <a:off x="5954145" y="1117657"/>
            <a:ext cx="245100" cy="255300"/>
          </a:xfrm>
          <a:prstGeom prst="mathPlus">
            <a:avLst>
              <a:gd fmla="val 15636"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6" name="Google Shape;586;p40"/>
          <p:cNvSpPr/>
          <p:nvPr/>
        </p:nvSpPr>
        <p:spPr>
          <a:xfrm>
            <a:off x="2394810" y="1225548"/>
            <a:ext cx="160500" cy="1098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7" name="Google Shape;587;p40"/>
          <p:cNvSpPr/>
          <p:nvPr/>
        </p:nvSpPr>
        <p:spPr>
          <a:xfrm>
            <a:off x="1482353" y="1270047"/>
            <a:ext cx="160500" cy="1098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8" name="Google Shape;588;p40"/>
          <p:cNvSpPr/>
          <p:nvPr/>
        </p:nvSpPr>
        <p:spPr>
          <a:xfrm>
            <a:off x="2690562" y="1052199"/>
            <a:ext cx="777000" cy="4470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89" name="Google Shape;589;p40"/>
          <p:cNvSpPr/>
          <p:nvPr/>
        </p:nvSpPr>
        <p:spPr>
          <a:xfrm>
            <a:off x="3849057" y="1052199"/>
            <a:ext cx="777000" cy="4470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0" name="Google Shape;590;p40"/>
          <p:cNvSpPr/>
          <p:nvPr/>
        </p:nvSpPr>
        <p:spPr>
          <a:xfrm>
            <a:off x="5071951" y="1041086"/>
            <a:ext cx="777000" cy="4470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1" name="Google Shape;591;p40"/>
          <p:cNvSpPr/>
          <p:nvPr/>
        </p:nvSpPr>
        <p:spPr>
          <a:xfrm>
            <a:off x="6303959" y="1041086"/>
            <a:ext cx="777000" cy="4470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92" name="Google Shape;592;p40"/>
          <p:cNvSpPr txBox="1"/>
          <p:nvPr/>
        </p:nvSpPr>
        <p:spPr>
          <a:xfrm>
            <a:off x="2656491" y="1488349"/>
            <a:ext cx="88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rgbClr val="434343"/>
                </a:solidFill>
                <a:latin typeface="Source Code Pro"/>
                <a:ea typeface="Source Code Pro"/>
                <a:cs typeface="Source Code Pro"/>
                <a:sym typeface="Source Code Pro"/>
              </a:rPr>
              <a:t>Personality + Perspective</a:t>
            </a:r>
            <a:endParaRPr b="1" sz="700">
              <a:solidFill>
                <a:srgbClr val="434343"/>
              </a:solidFill>
              <a:latin typeface="Source Code Pro"/>
              <a:ea typeface="Source Code Pro"/>
              <a:cs typeface="Source Code Pro"/>
              <a:sym typeface="Source Code Pro"/>
            </a:endParaRPr>
          </a:p>
        </p:txBody>
      </p:sp>
      <p:sp>
        <p:nvSpPr>
          <p:cNvPr id="593" name="Google Shape;593;p40"/>
          <p:cNvSpPr txBox="1"/>
          <p:nvPr/>
        </p:nvSpPr>
        <p:spPr>
          <a:xfrm>
            <a:off x="3848877" y="1488349"/>
            <a:ext cx="77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rgbClr val="434343"/>
                </a:solidFill>
                <a:latin typeface="Source Code Pro"/>
                <a:ea typeface="Source Code Pro"/>
                <a:cs typeface="Source Code Pro"/>
                <a:sym typeface="Source Code Pro"/>
              </a:rPr>
              <a:t>Agency +</a:t>
            </a:r>
            <a:endParaRPr b="1" sz="700">
              <a:solidFill>
                <a:srgbClr val="434343"/>
              </a:solidFill>
              <a:latin typeface="Source Code Pro"/>
              <a:ea typeface="Source Code Pro"/>
              <a:cs typeface="Source Code Pro"/>
              <a:sym typeface="Source Code Pro"/>
            </a:endParaRPr>
          </a:p>
          <a:p>
            <a:pPr indent="0" lvl="0" marL="0" rtl="0" algn="ctr">
              <a:spcBef>
                <a:spcPts val="0"/>
              </a:spcBef>
              <a:spcAft>
                <a:spcPts val="0"/>
              </a:spcAft>
              <a:buNone/>
            </a:pPr>
            <a:r>
              <a:rPr b="1" lang="en" sz="700">
                <a:solidFill>
                  <a:srgbClr val="434343"/>
                </a:solidFill>
                <a:latin typeface="Source Code Pro"/>
                <a:ea typeface="Source Code Pro"/>
                <a:cs typeface="Source Code Pro"/>
                <a:sym typeface="Source Code Pro"/>
              </a:rPr>
              <a:t>Gratitude</a:t>
            </a:r>
            <a:endParaRPr b="1" sz="700">
              <a:solidFill>
                <a:srgbClr val="434343"/>
              </a:solidFill>
              <a:latin typeface="Source Code Pro"/>
              <a:ea typeface="Source Code Pro"/>
              <a:cs typeface="Source Code Pro"/>
              <a:sym typeface="Source Code Pro"/>
            </a:endParaRPr>
          </a:p>
        </p:txBody>
      </p:sp>
      <p:sp>
        <p:nvSpPr>
          <p:cNvPr id="594" name="Google Shape;594;p40"/>
          <p:cNvSpPr txBox="1"/>
          <p:nvPr/>
        </p:nvSpPr>
        <p:spPr>
          <a:xfrm>
            <a:off x="5023972" y="1488349"/>
            <a:ext cx="88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rgbClr val="434343"/>
                </a:solidFill>
                <a:latin typeface="Source Code Pro"/>
                <a:ea typeface="Source Code Pro"/>
                <a:cs typeface="Source Code Pro"/>
                <a:sym typeface="Source Code Pro"/>
              </a:rPr>
              <a:t>Relationships + Environment</a:t>
            </a:r>
            <a:endParaRPr b="1" sz="700">
              <a:solidFill>
                <a:srgbClr val="434343"/>
              </a:solidFill>
              <a:latin typeface="Source Code Pro"/>
              <a:ea typeface="Source Code Pro"/>
              <a:cs typeface="Source Code Pro"/>
              <a:sym typeface="Source Code Pro"/>
            </a:endParaRPr>
          </a:p>
        </p:txBody>
      </p:sp>
      <p:sp>
        <p:nvSpPr>
          <p:cNvPr id="595" name="Google Shape;595;p40"/>
          <p:cNvSpPr txBox="1"/>
          <p:nvPr/>
        </p:nvSpPr>
        <p:spPr>
          <a:xfrm>
            <a:off x="6303960" y="1497405"/>
            <a:ext cx="777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rgbClr val="434343"/>
                </a:solidFill>
                <a:latin typeface="Source Code Pro"/>
                <a:ea typeface="Source Code Pro"/>
                <a:cs typeface="Source Code Pro"/>
                <a:sym typeface="Source Code Pro"/>
              </a:rPr>
              <a:t>Health</a:t>
            </a:r>
            <a:endParaRPr b="1" sz="700">
              <a:solidFill>
                <a:srgbClr val="434343"/>
              </a:solidFill>
              <a:latin typeface="Source Code Pro"/>
              <a:ea typeface="Source Code Pro"/>
              <a:cs typeface="Source Code Pro"/>
              <a:sym typeface="Source Code Pro"/>
            </a:endParaRPr>
          </a:p>
        </p:txBody>
      </p:sp>
      <p:sp>
        <p:nvSpPr>
          <p:cNvPr id="596" name="Google Shape;596;p40"/>
          <p:cNvSpPr/>
          <p:nvPr/>
        </p:nvSpPr>
        <p:spPr>
          <a:xfrm>
            <a:off x="2589412" y="968441"/>
            <a:ext cx="4607400" cy="772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00" name="Shape 600"/>
        <p:cNvGrpSpPr/>
        <p:nvPr/>
      </p:nvGrpSpPr>
      <p:grpSpPr>
        <a:xfrm>
          <a:off x="0" y="0"/>
          <a:ext cx="0" cy="0"/>
          <a:chOff x="0" y="0"/>
          <a:chExt cx="0" cy="0"/>
        </a:xfrm>
      </p:grpSpPr>
      <p:sp>
        <p:nvSpPr>
          <p:cNvPr id="601" name="Google Shape;601;p41"/>
          <p:cNvSpPr txBox="1"/>
          <p:nvPr>
            <p:ph type="ctrTitle"/>
          </p:nvPr>
        </p:nvSpPr>
        <p:spPr>
          <a:xfrm>
            <a:off x="2613600" y="1373425"/>
            <a:ext cx="3916800" cy="75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3300">
                <a:solidFill>
                  <a:srgbClr val="434343"/>
                </a:solidFill>
                <a:highlight>
                  <a:srgbClr val="FFFFFF"/>
                </a:highlight>
                <a:latin typeface="Source Code Pro"/>
                <a:ea typeface="Source Code Pro"/>
                <a:cs typeface="Source Code Pro"/>
                <a:sym typeface="Source Code Pro"/>
              </a:rPr>
              <a:t>Appendix</a:t>
            </a:r>
            <a:endParaRPr sz="3300">
              <a:solidFill>
                <a:srgbClr val="434343"/>
              </a:solidFill>
              <a:latin typeface="Source Code Pro"/>
              <a:ea typeface="Source Code Pro"/>
              <a:cs typeface="Source Code Pro"/>
              <a:sym typeface="Source Code Pro"/>
            </a:endParaRPr>
          </a:p>
        </p:txBody>
      </p:sp>
      <p:sp>
        <p:nvSpPr>
          <p:cNvPr id="602" name="Google Shape;60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08" name="Google Shape;608;p42"/>
          <p:cNvSpPr txBox="1"/>
          <p:nvPr/>
        </p:nvSpPr>
        <p:spPr>
          <a:xfrm>
            <a:off x="319375" y="152400"/>
            <a:ext cx="315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434343"/>
                </a:solidFill>
                <a:latin typeface="Source Code Pro"/>
                <a:ea typeface="Source Code Pro"/>
                <a:cs typeface="Source Code Pro"/>
                <a:sym typeface="Source Code Pro"/>
              </a:rPr>
              <a:t>Github</a:t>
            </a:r>
            <a:endParaRPr b="1" i="0" sz="1800" u="none" cap="none" strike="noStrike">
              <a:solidFill>
                <a:srgbClr val="434343"/>
              </a:solidFill>
              <a:latin typeface="Source Code Pro"/>
              <a:ea typeface="Source Code Pro"/>
              <a:cs typeface="Source Code Pro"/>
              <a:sym typeface="Source Code Pro"/>
            </a:endParaRPr>
          </a:p>
        </p:txBody>
      </p:sp>
      <p:sp>
        <p:nvSpPr>
          <p:cNvPr id="609" name="Google Shape;609;p42"/>
          <p:cNvSpPr txBox="1"/>
          <p:nvPr/>
        </p:nvSpPr>
        <p:spPr>
          <a:xfrm>
            <a:off x="912125" y="2055075"/>
            <a:ext cx="748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 notebooks and cleaned data available on github:</a:t>
            </a:r>
            <a:endParaRPr/>
          </a:p>
          <a:p>
            <a:pPr indent="0" lvl="0" marL="0" rtl="0" algn="l">
              <a:spcBef>
                <a:spcPts val="0"/>
              </a:spcBef>
              <a:spcAft>
                <a:spcPts val="0"/>
              </a:spcAft>
              <a:buNone/>
            </a:pPr>
            <a:r>
              <a:rPr lang="en" u="sng">
                <a:solidFill>
                  <a:srgbClr val="1155CC"/>
                </a:solidFill>
                <a:hlinkClick r:id="rId3">
                  <a:extLst>
                    <a:ext uri="{A12FA001-AC4F-418D-AE19-62706E023703}">
                      <ahyp:hlinkClr val="tx"/>
                    </a:ext>
                  </a:extLst>
                </a:hlinkClick>
              </a:rPr>
              <a:t>https://github.com/jonathanmichelin1/projects/tree/main/research/life_satisfaction</a:t>
            </a:r>
            <a:r>
              <a:rPr lang="en">
                <a:solidFill>
                  <a:srgbClr val="1155CC"/>
                </a:solidFill>
              </a:rPr>
              <a:t> </a:t>
            </a:r>
            <a:endParaRPr>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6"/>
          <p:cNvSpPr txBox="1"/>
          <p:nvPr>
            <p:ph idx="12" type="sldNum"/>
          </p:nvPr>
        </p:nvSpPr>
        <p:spPr>
          <a:xfrm>
            <a:off x="8472458" y="4604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119" name="Google Shape;119;p26"/>
          <p:cNvCxnSpPr>
            <a:stCxn id="120" idx="2"/>
            <a:endCxn id="121" idx="0"/>
          </p:cNvCxnSpPr>
          <p:nvPr/>
        </p:nvCxnSpPr>
        <p:spPr>
          <a:xfrm flipH="1">
            <a:off x="8160375" y="924121"/>
            <a:ext cx="600" cy="3204600"/>
          </a:xfrm>
          <a:prstGeom prst="straightConnector1">
            <a:avLst/>
          </a:prstGeom>
          <a:noFill/>
          <a:ln cap="flat" cmpd="sng" w="28575">
            <a:solidFill>
              <a:srgbClr val="666666"/>
            </a:solidFill>
            <a:prstDash val="solid"/>
            <a:round/>
            <a:headEnd len="med" w="med" type="triangle"/>
            <a:tailEnd len="med" w="med" type="triangle"/>
          </a:ln>
        </p:spPr>
      </p:cxnSp>
      <p:sp>
        <p:nvSpPr>
          <p:cNvPr id="120" name="Google Shape;120;p26"/>
          <p:cNvSpPr txBox="1"/>
          <p:nvPr>
            <p:ph type="ctrTitle"/>
          </p:nvPr>
        </p:nvSpPr>
        <p:spPr>
          <a:xfrm>
            <a:off x="7746975" y="593521"/>
            <a:ext cx="8280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macro</a:t>
            </a:r>
            <a:endParaRPr sz="1000">
              <a:solidFill>
                <a:srgbClr val="666666"/>
              </a:solidFill>
              <a:latin typeface="Source Code Pro"/>
              <a:ea typeface="Source Code Pro"/>
              <a:cs typeface="Source Code Pro"/>
              <a:sym typeface="Source Code Pro"/>
            </a:endParaRPr>
          </a:p>
        </p:txBody>
      </p:sp>
      <p:sp>
        <p:nvSpPr>
          <p:cNvPr id="121" name="Google Shape;121;p26"/>
          <p:cNvSpPr txBox="1"/>
          <p:nvPr>
            <p:ph type="ctrTitle"/>
          </p:nvPr>
        </p:nvSpPr>
        <p:spPr>
          <a:xfrm>
            <a:off x="7746375" y="4128725"/>
            <a:ext cx="828000" cy="3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micro</a:t>
            </a:r>
            <a:endParaRPr sz="1000">
              <a:solidFill>
                <a:srgbClr val="666666"/>
              </a:solidFill>
              <a:latin typeface="Source Code Pro"/>
              <a:ea typeface="Source Code Pro"/>
              <a:cs typeface="Source Code Pro"/>
              <a:sym typeface="Source Code Pro"/>
            </a:endParaRPr>
          </a:p>
        </p:txBody>
      </p:sp>
      <p:cxnSp>
        <p:nvCxnSpPr>
          <p:cNvPr id="122" name="Google Shape;122;p26"/>
          <p:cNvCxnSpPr/>
          <p:nvPr/>
        </p:nvCxnSpPr>
        <p:spPr>
          <a:xfrm>
            <a:off x="1585938" y="2726325"/>
            <a:ext cx="4842900" cy="6000"/>
          </a:xfrm>
          <a:prstGeom prst="straightConnector1">
            <a:avLst/>
          </a:prstGeom>
          <a:noFill/>
          <a:ln cap="flat" cmpd="sng" w="28575">
            <a:solidFill>
              <a:srgbClr val="666666"/>
            </a:solidFill>
            <a:prstDash val="solid"/>
            <a:round/>
            <a:headEnd len="med" w="med" type="oval"/>
            <a:tailEnd len="med" w="med" type="oval"/>
          </a:ln>
        </p:spPr>
      </p:cxnSp>
      <p:sp>
        <p:nvSpPr>
          <p:cNvPr id="123" name="Google Shape;123;p26"/>
          <p:cNvSpPr/>
          <p:nvPr/>
        </p:nvSpPr>
        <p:spPr>
          <a:xfrm>
            <a:off x="3356025" y="267172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4" name="Google Shape;124;p26"/>
          <p:cNvSpPr/>
          <p:nvPr/>
        </p:nvSpPr>
        <p:spPr>
          <a:xfrm>
            <a:off x="5184825" y="267127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25" name="Google Shape;125;p26"/>
          <p:cNvPicPr preferRelativeResize="0"/>
          <p:nvPr/>
        </p:nvPicPr>
        <p:blipFill>
          <a:blip r:embed="rId3">
            <a:alphaModFix/>
          </a:blip>
          <a:stretch>
            <a:fillRect/>
          </a:stretch>
        </p:blipFill>
        <p:spPr>
          <a:xfrm>
            <a:off x="1515901" y="2389129"/>
            <a:ext cx="256475" cy="224358"/>
          </a:xfrm>
          <a:prstGeom prst="rect">
            <a:avLst/>
          </a:prstGeom>
          <a:noFill/>
          <a:ln>
            <a:noFill/>
          </a:ln>
        </p:spPr>
      </p:pic>
      <p:pic>
        <p:nvPicPr>
          <p:cNvPr id="126" name="Google Shape;126;p26"/>
          <p:cNvPicPr preferRelativeResize="0"/>
          <p:nvPr/>
        </p:nvPicPr>
        <p:blipFill rotWithShape="1">
          <a:blip r:embed="rId4">
            <a:alphaModFix/>
          </a:blip>
          <a:srcRect b="29962" l="22009" r="22607" t="24755"/>
          <a:stretch/>
        </p:blipFill>
        <p:spPr>
          <a:xfrm flipH="1">
            <a:off x="3239312" y="2354250"/>
            <a:ext cx="354876" cy="268076"/>
          </a:xfrm>
          <a:prstGeom prst="rect">
            <a:avLst/>
          </a:prstGeom>
          <a:noFill/>
          <a:ln>
            <a:noFill/>
          </a:ln>
        </p:spPr>
      </p:pic>
      <p:pic>
        <p:nvPicPr>
          <p:cNvPr id="127" name="Google Shape;127;p26"/>
          <p:cNvPicPr preferRelativeResize="0"/>
          <p:nvPr/>
        </p:nvPicPr>
        <p:blipFill rotWithShape="1">
          <a:blip r:embed="rId5">
            <a:alphaModFix/>
          </a:blip>
          <a:srcRect b="34507" l="54972" r="29413" t="35304"/>
          <a:stretch/>
        </p:blipFill>
        <p:spPr>
          <a:xfrm>
            <a:off x="6918225" y="2267496"/>
            <a:ext cx="306450" cy="355305"/>
          </a:xfrm>
          <a:prstGeom prst="rect">
            <a:avLst/>
          </a:prstGeom>
          <a:noFill/>
          <a:ln>
            <a:noFill/>
          </a:ln>
        </p:spPr>
      </p:pic>
      <p:pic>
        <p:nvPicPr>
          <p:cNvPr id="128" name="Google Shape;128;p26"/>
          <p:cNvPicPr preferRelativeResize="0"/>
          <p:nvPr/>
        </p:nvPicPr>
        <p:blipFill>
          <a:blip r:embed="rId6">
            <a:alphaModFix/>
          </a:blip>
          <a:stretch>
            <a:fillRect/>
          </a:stretch>
        </p:blipFill>
        <p:spPr>
          <a:xfrm flipH="1">
            <a:off x="5082538" y="2269736"/>
            <a:ext cx="354874" cy="330515"/>
          </a:xfrm>
          <a:prstGeom prst="rect">
            <a:avLst/>
          </a:prstGeom>
          <a:noFill/>
          <a:ln>
            <a:noFill/>
          </a:ln>
        </p:spPr>
      </p:pic>
      <p:sp>
        <p:nvSpPr>
          <p:cNvPr id="129" name="Google Shape;129;p26"/>
          <p:cNvSpPr txBox="1"/>
          <p:nvPr>
            <p:ph type="ctrTitle"/>
          </p:nvPr>
        </p:nvSpPr>
        <p:spPr>
          <a:xfrm>
            <a:off x="1240763" y="2771750"/>
            <a:ext cx="7476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frozen</a:t>
            </a:r>
            <a:endParaRPr sz="1000">
              <a:solidFill>
                <a:srgbClr val="666666"/>
              </a:solidFill>
              <a:highlight>
                <a:srgbClr val="FFFFFF"/>
              </a:highlight>
              <a:latin typeface="Source Code Pro"/>
              <a:ea typeface="Source Code Pro"/>
              <a:cs typeface="Source Code Pro"/>
              <a:sym typeface="Source Code Pro"/>
            </a:endParaRPr>
          </a:p>
        </p:txBody>
      </p:sp>
      <p:sp>
        <p:nvSpPr>
          <p:cNvPr id="130" name="Google Shape;130;p26"/>
          <p:cNvSpPr txBox="1"/>
          <p:nvPr>
            <p:ph type="ctrTitle"/>
          </p:nvPr>
        </p:nvSpPr>
        <p:spPr>
          <a:xfrm>
            <a:off x="2858500" y="2771750"/>
            <a:ext cx="10605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aware</a:t>
            </a:r>
            <a:endParaRPr sz="1000">
              <a:solidFill>
                <a:srgbClr val="666666"/>
              </a:solidFill>
              <a:latin typeface="Source Code Pro"/>
              <a:ea typeface="Source Code Pro"/>
              <a:cs typeface="Source Code Pro"/>
              <a:sym typeface="Source Code Pro"/>
            </a:endParaRPr>
          </a:p>
        </p:txBody>
      </p:sp>
      <p:sp>
        <p:nvSpPr>
          <p:cNvPr id="131" name="Google Shape;131;p26"/>
          <p:cNvSpPr txBox="1"/>
          <p:nvPr>
            <p:ph type="ctrTitle"/>
          </p:nvPr>
        </p:nvSpPr>
        <p:spPr>
          <a:xfrm>
            <a:off x="4705575" y="2759400"/>
            <a:ext cx="10605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egoic</a:t>
            </a:r>
            <a:endParaRPr sz="1000">
              <a:solidFill>
                <a:srgbClr val="666666"/>
              </a:solidFill>
              <a:latin typeface="Source Code Pro"/>
              <a:ea typeface="Source Code Pro"/>
              <a:cs typeface="Source Code Pro"/>
              <a:sym typeface="Source Code Pro"/>
            </a:endParaRPr>
          </a:p>
        </p:txBody>
      </p:sp>
      <p:sp>
        <p:nvSpPr>
          <p:cNvPr id="132" name="Google Shape;132;p26"/>
          <p:cNvSpPr txBox="1"/>
          <p:nvPr>
            <p:ph type="ctrTitle"/>
          </p:nvPr>
        </p:nvSpPr>
        <p:spPr>
          <a:xfrm>
            <a:off x="6552662" y="2771750"/>
            <a:ext cx="10605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awake</a:t>
            </a:r>
            <a:endParaRPr sz="1000">
              <a:solidFill>
                <a:srgbClr val="666666"/>
              </a:solidFill>
              <a:latin typeface="Source Code Pro"/>
              <a:ea typeface="Source Code Pro"/>
              <a:cs typeface="Source Code Pro"/>
              <a:sym typeface="Source Code Pro"/>
            </a:endParaRPr>
          </a:p>
        </p:txBody>
      </p:sp>
      <p:cxnSp>
        <p:nvCxnSpPr>
          <p:cNvPr id="133" name="Google Shape;133;p26"/>
          <p:cNvCxnSpPr/>
          <p:nvPr/>
        </p:nvCxnSpPr>
        <p:spPr>
          <a:xfrm>
            <a:off x="1585950" y="1431075"/>
            <a:ext cx="5116800" cy="2100"/>
          </a:xfrm>
          <a:prstGeom prst="straightConnector1">
            <a:avLst/>
          </a:prstGeom>
          <a:noFill/>
          <a:ln cap="flat" cmpd="sng" w="28575">
            <a:solidFill>
              <a:srgbClr val="666666"/>
            </a:solidFill>
            <a:prstDash val="solid"/>
            <a:round/>
            <a:headEnd len="med" w="med" type="oval"/>
            <a:tailEnd len="med" w="med" type="oval"/>
          </a:ln>
        </p:spPr>
      </p:cxnSp>
      <p:sp>
        <p:nvSpPr>
          <p:cNvPr id="134" name="Google Shape;134;p26"/>
          <p:cNvSpPr/>
          <p:nvPr/>
        </p:nvSpPr>
        <p:spPr>
          <a:xfrm>
            <a:off x="2629675" y="137587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5" name="Google Shape;135;p26"/>
          <p:cNvSpPr/>
          <p:nvPr/>
        </p:nvSpPr>
        <p:spPr>
          <a:xfrm>
            <a:off x="6099225" y="137587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6" name="Google Shape;136;p26"/>
          <p:cNvSpPr/>
          <p:nvPr/>
        </p:nvSpPr>
        <p:spPr>
          <a:xfrm>
            <a:off x="7213488" y="1375875"/>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7" name="Google Shape;137;p26"/>
          <p:cNvSpPr txBox="1"/>
          <p:nvPr>
            <p:ph type="ctrTitle"/>
          </p:nvPr>
        </p:nvSpPr>
        <p:spPr>
          <a:xfrm>
            <a:off x="1240776" y="1476350"/>
            <a:ext cx="8280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big bang</a:t>
            </a:r>
            <a:endParaRPr sz="1000">
              <a:solidFill>
                <a:srgbClr val="666666"/>
              </a:solidFill>
              <a:highlight>
                <a:srgbClr val="FFFFFF"/>
              </a:highlight>
              <a:latin typeface="Source Code Pro"/>
              <a:ea typeface="Source Code Pro"/>
              <a:cs typeface="Source Code Pro"/>
              <a:sym typeface="Source Code Pro"/>
            </a:endParaRPr>
          </a:p>
        </p:txBody>
      </p:sp>
      <p:sp>
        <p:nvSpPr>
          <p:cNvPr id="138" name="Google Shape;138;p26"/>
          <p:cNvSpPr txBox="1"/>
          <p:nvPr>
            <p:ph type="ctrTitle"/>
          </p:nvPr>
        </p:nvSpPr>
        <p:spPr>
          <a:xfrm>
            <a:off x="2150425" y="1476350"/>
            <a:ext cx="10605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formation</a:t>
            </a:r>
            <a:endParaRPr sz="1000">
              <a:solidFill>
                <a:srgbClr val="666666"/>
              </a:solidFill>
              <a:latin typeface="Source Code Pro"/>
              <a:ea typeface="Source Code Pro"/>
              <a:cs typeface="Source Code Pro"/>
              <a:sym typeface="Source Code Pro"/>
            </a:endParaRPr>
          </a:p>
        </p:txBody>
      </p:sp>
      <p:sp>
        <p:nvSpPr>
          <p:cNvPr id="139" name="Google Shape;139;p26"/>
          <p:cNvSpPr txBox="1"/>
          <p:nvPr>
            <p:ph type="ctrTitle"/>
          </p:nvPr>
        </p:nvSpPr>
        <p:spPr>
          <a:xfrm>
            <a:off x="5645137" y="1476350"/>
            <a:ext cx="10605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life</a:t>
            </a:r>
            <a:endParaRPr sz="1000">
              <a:solidFill>
                <a:srgbClr val="666666"/>
              </a:solidFill>
              <a:latin typeface="Source Code Pro"/>
              <a:ea typeface="Source Code Pro"/>
              <a:cs typeface="Source Code Pro"/>
              <a:sym typeface="Source Code Pro"/>
            </a:endParaRPr>
          </a:p>
        </p:txBody>
      </p:sp>
      <p:sp>
        <p:nvSpPr>
          <p:cNvPr id="140" name="Google Shape;140;p26"/>
          <p:cNvSpPr txBox="1"/>
          <p:nvPr>
            <p:ph type="ctrTitle"/>
          </p:nvPr>
        </p:nvSpPr>
        <p:spPr>
          <a:xfrm>
            <a:off x="6763587" y="1476350"/>
            <a:ext cx="10605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a:t>
            </a:r>
            <a:endParaRPr sz="1000">
              <a:solidFill>
                <a:srgbClr val="666666"/>
              </a:solidFill>
              <a:latin typeface="Source Code Pro"/>
              <a:ea typeface="Source Code Pro"/>
              <a:cs typeface="Source Code Pro"/>
              <a:sym typeface="Source Code Pro"/>
            </a:endParaRPr>
          </a:p>
        </p:txBody>
      </p:sp>
      <p:pic>
        <p:nvPicPr>
          <p:cNvPr id="141" name="Google Shape;141;p26"/>
          <p:cNvPicPr preferRelativeResize="0"/>
          <p:nvPr/>
        </p:nvPicPr>
        <p:blipFill>
          <a:blip r:embed="rId7">
            <a:alphaModFix/>
          </a:blip>
          <a:stretch>
            <a:fillRect/>
          </a:stretch>
        </p:blipFill>
        <p:spPr>
          <a:xfrm>
            <a:off x="1460175" y="991017"/>
            <a:ext cx="338725" cy="338725"/>
          </a:xfrm>
          <a:prstGeom prst="rect">
            <a:avLst/>
          </a:prstGeom>
          <a:noFill/>
          <a:ln>
            <a:noFill/>
          </a:ln>
        </p:spPr>
      </p:pic>
      <p:pic>
        <p:nvPicPr>
          <p:cNvPr id="142" name="Google Shape;142;p26"/>
          <p:cNvPicPr preferRelativeResize="0"/>
          <p:nvPr/>
        </p:nvPicPr>
        <p:blipFill>
          <a:blip r:embed="rId8">
            <a:alphaModFix/>
          </a:blip>
          <a:stretch>
            <a:fillRect/>
          </a:stretch>
        </p:blipFill>
        <p:spPr>
          <a:xfrm>
            <a:off x="2506142" y="979880"/>
            <a:ext cx="354875" cy="354875"/>
          </a:xfrm>
          <a:prstGeom prst="rect">
            <a:avLst/>
          </a:prstGeom>
          <a:noFill/>
          <a:ln>
            <a:noFill/>
          </a:ln>
        </p:spPr>
      </p:pic>
      <p:pic>
        <p:nvPicPr>
          <p:cNvPr id="143" name="Google Shape;143;p26"/>
          <p:cNvPicPr preferRelativeResize="0"/>
          <p:nvPr/>
        </p:nvPicPr>
        <p:blipFill rotWithShape="1">
          <a:blip r:embed="rId9">
            <a:alphaModFix/>
          </a:blip>
          <a:srcRect b="7710" l="12870" r="14822" t="21023"/>
          <a:stretch/>
        </p:blipFill>
        <p:spPr>
          <a:xfrm>
            <a:off x="5980862" y="964115"/>
            <a:ext cx="338726" cy="333848"/>
          </a:xfrm>
          <a:prstGeom prst="rect">
            <a:avLst/>
          </a:prstGeom>
          <a:noFill/>
          <a:ln>
            <a:noFill/>
          </a:ln>
        </p:spPr>
      </p:pic>
      <p:pic>
        <p:nvPicPr>
          <p:cNvPr id="144" name="Google Shape;144;p26"/>
          <p:cNvPicPr preferRelativeResize="0"/>
          <p:nvPr/>
        </p:nvPicPr>
        <p:blipFill rotWithShape="1">
          <a:blip r:embed="rId10">
            <a:alphaModFix/>
          </a:blip>
          <a:srcRect b="23426" l="32964" r="32717" t="23916"/>
          <a:stretch/>
        </p:blipFill>
        <p:spPr>
          <a:xfrm>
            <a:off x="7165270" y="1048865"/>
            <a:ext cx="198749" cy="268199"/>
          </a:xfrm>
          <a:prstGeom prst="rect">
            <a:avLst/>
          </a:prstGeom>
          <a:noFill/>
          <a:ln>
            <a:noFill/>
          </a:ln>
        </p:spPr>
      </p:pic>
      <p:sp>
        <p:nvSpPr>
          <p:cNvPr id="145" name="Google Shape;145;p26"/>
          <p:cNvSpPr/>
          <p:nvPr/>
        </p:nvSpPr>
        <p:spPr>
          <a:xfrm rot="-5400000">
            <a:off x="4849000" y="576075"/>
            <a:ext cx="102000" cy="3004800"/>
          </a:xfrm>
          <a:prstGeom prst="rightBrace">
            <a:avLst>
              <a:gd fmla="val 50000" name="adj1"/>
              <a:gd fmla="val 9794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146" name="Google Shape;146;p26"/>
          <p:cNvCxnSpPr/>
          <p:nvPr/>
        </p:nvCxnSpPr>
        <p:spPr>
          <a:xfrm flipH="1" rot="10800000">
            <a:off x="6455400" y="2717200"/>
            <a:ext cx="1189200" cy="15000"/>
          </a:xfrm>
          <a:prstGeom prst="straightConnector1">
            <a:avLst/>
          </a:prstGeom>
          <a:noFill/>
          <a:ln cap="flat" cmpd="sng" w="28575">
            <a:solidFill>
              <a:srgbClr val="666666"/>
            </a:solidFill>
            <a:prstDash val="dash"/>
            <a:round/>
            <a:headEnd len="med" w="med" type="none"/>
            <a:tailEnd len="med" w="med" type="triangle"/>
          </a:ln>
        </p:spPr>
      </p:cxnSp>
      <p:cxnSp>
        <p:nvCxnSpPr>
          <p:cNvPr id="147" name="Google Shape;147;p26"/>
          <p:cNvCxnSpPr/>
          <p:nvPr/>
        </p:nvCxnSpPr>
        <p:spPr>
          <a:xfrm flipH="1" rot="10800000">
            <a:off x="6702750" y="1430775"/>
            <a:ext cx="941700" cy="9000"/>
          </a:xfrm>
          <a:prstGeom prst="straightConnector1">
            <a:avLst/>
          </a:prstGeom>
          <a:noFill/>
          <a:ln cap="flat" cmpd="sng" w="28575">
            <a:solidFill>
              <a:srgbClr val="666666"/>
            </a:solidFill>
            <a:prstDash val="dash"/>
            <a:round/>
            <a:headEnd len="med" w="med" type="none"/>
            <a:tailEnd len="med" w="med" type="triangle"/>
          </a:ln>
        </p:spPr>
      </p:cxnSp>
      <p:sp>
        <p:nvSpPr>
          <p:cNvPr id="148" name="Google Shape;148;p26"/>
          <p:cNvSpPr/>
          <p:nvPr/>
        </p:nvSpPr>
        <p:spPr>
          <a:xfrm>
            <a:off x="7013613" y="2662887"/>
            <a:ext cx="102000" cy="108900"/>
          </a:xfrm>
          <a:prstGeom prst="ellipse">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9" name="Google Shape;149;p26"/>
          <p:cNvSpPr/>
          <p:nvPr/>
        </p:nvSpPr>
        <p:spPr>
          <a:xfrm>
            <a:off x="6003950" y="857775"/>
            <a:ext cx="724800" cy="992700"/>
          </a:xfrm>
          <a:prstGeom prst="roundRect">
            <a:avLst>
              <a:gd fmla="val 16667" name="adj"/>
            </a:avLst>
          </a:prstGeom>
          <a:solidFill>
            <a:srgbClr val="8EB3B3">
              <a:alpha val="1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0" name="Google Shape;150;p26"/>
          <p:cNvSpPr/>
          <p:nvPr/>
        </p:nvSpPr>
        <p:spPr>
          <a:xfrm>
            <a:off x="5030150" y="2166625"/>
            <a:ext cx="1398600" cy="992700"/>
          </a:xfrm>
          <a:prstGeom prst="roundRect">
            <a:avLst>
              <a:gd fmla="val 16667" name="adj"/>
            </a:avLst>
          </a:prstGeom>
          <a:solidFill>
            <a:srgbClr val="8EB3B3">
              <a:alpha val="1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1" name="Google Shape;151;p26"/>
          <p:cNvSpPr txBox="1"/>
          <p:nvPr>
            <p:ph type="ctrTitle"/>
          </p:nvPr>
        </p:nvSpPr>
        <p:spPr>
          <a:xfrm>
            <a:off x="1240763" y="3943385"/>
            <a:ext cx="7476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past</a:t>
            </a:r>
            <a:endParaRPr sz="1000">
              <a:solidFill>
                <a:srgbClr val="666666"/>
              </a:solidFill>
              <a:highlight>
                <a:srgbClr val="FFFFFF"/>
              </a:highlight>
              <a:latin typeface="Source Code Pro"/>
              <a:ea typeface="Source Code Pro"/>
              <a:cs typeface="Source Code Pro"/>
              <a:sym typeface="Source Code Pro"/>
            </a:endParaRPr>
          </a:p>
        </p:txBody>
      </p:sp>
      <p:sp>
        <p:nvSpPr>
          <p:cNvPr id="152" name="Google Shape;152;p26"/>
          <p:cNvSpPr txBox="1"/>
          <p:nvPr>
            <p:ph type="ctrTitle"/>
          </p:nvPr>
        </p:nvSpPr>
        <p:spPr>
          <a:xfrm>
            <a:off x="3723588" y="4489550"/>
            <a:ext cx="1060500" cy="26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present</a:t>
            </a:r>
            <a:endParaRPr sz="1000">
              <a:solidFill>
                <a:srgbClr val="666666"/>
              </a:solidFill>
              <a:latin typeface="Source Code Pro"/>
              <a:ea typeface="Source Code Pro"/>
              <a:cs typeface="Source Code Pro"/>
              <a:sym typeface="Source Code Pro"/>
            </a:endParaRPr>
          </a:p>
        </p:txBody>
      </p:sp>
      <p:sp>
        <p:nvSpPr>
          <p:cNvPr id="153" name="Google Shape;153;p26"/>
          <p:cNvSpPr txBox="1"/>
          <p:nvPr>
            <p:ph type="ctrTitle"/>
          </p:nvPr>
        </p:nvSpPr>
        <p:spPr>
          <a:xfrm>
            <a:off x="6577287" y="3959120"/>
            <a:ext cx="1060500" cy="3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future</a:t>
            </a:r>
            <a:endParaRPr sz="1000">
              <a:solidFill>
                <a:srgbClr val="666666"/>
              </a:solidFill>
              <a:latin typeface="Source Code Pro"/>
              <a:ea typeface="Source Code Pro"/>
              <a:cs typeface="Source Code Pro"/>
              <a:sym typeface="Source Code Pro"/>
            </a:endParaRPr>
          </a:p>
        </p:txBody>
      </p:sp>
      <p:cxnSp>
        <p:nvCxnSpPr>
          <p:cNvPr id="154" name="Google Shape;154;p26"/>
          <p:cNvCxnSpPr/>
          <p:nvPr/>
        </p:nvCxnSpPr>
        <p:spPr>
          <a:xfrm>
            <a:off x="1614563" y="3953182"/>
            <a:ext cx="5732100" cy="24600"/>
          </a:xfrm>
          <a:prstGeom prst="straightConnector1">
            <a:avLst/>
          </a:prstGeom>
          <a:noFill/>
          <a:ln cap="flat" cmpd="sng" w="28575">
            <a:solidFill>
              <a:srgbClr val="666666"/>
            </a:solidFill>
            <a:prstDash val="dash"/>
            <a:round/>
            <a:headEnd len="med" w="med" type="none"/>
            <a:tailEnd len="med" w="med" type="none"/>
          </a:ln>
        </p:spPr>
      </p:cxnSp>
      <p:sp>
        <p:nvSpPr>
          <p:cNvPr id="155" name="Google Shape;155;p26"/>
          <p:cNvSpPr txBox="1"/>
          <p:nvPr>
            <p:ph type="ctrTitle"/>
          </p:nvPr>
        </p:nvSpPr>
        <p:spPr>
          <a:xfrm>
            <a:off x="236550" y="1233975"/>
            <a:ext cx="1060500" cy="39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Universe</a:t>
            </a:r>
            <a:endParaRPr sz="1000">
              <a:solidFill>
                <a:srgbClr val="666666"/>
              </a:solidFill>
              <a:latin typeface="Source Code Pro"/>
              <a:ea typeface="Source Code Pro"/>
              <a:cs typeface="Source Code Pro"/>
              <a:sym typeface="Source Code Pro"/>
            </a:endParaRPr>
          </a:p>
        </p:txBody>
      </p:sp>
      <p:sp>
        <p:nvSpPr>
          <p:cNvPr id="156" name="Google Shape;156;p26"/>
          <p:cNvSpPr txBox="1"/>
          <p:nvPr>
            <p:ph type="ctrTitle"/>
          </p:nvPr>
        </p:nvSpPr>
        <p:spPr>
          <a:xfrm>
            <a:off x="103575" y="2532975"/>
            <a:ext cx="1189200" cy="39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Consciousness</a:t>
            </a:r>
            <a:endParaRPr sz="1000">
              <a:solidFill>
                <a:srgbClr val="666666"/>
              </a:solidFill>
              <a:latin typeface="Source Code Pro"/>
              <a:ea typeface="Source Code Pro"/>
              <a:cs typeface="Source Code Pro"/>
              <a:sym typeface="Source Code Pro"/>
            </a:endParaRPr>
          </a:p>
        </p:txBody>
      </p:sp>
      <p:pic>
        <p:nvPicPr>
          <p:cNvPr id="157" name="Google Shape;157;p26"/>
          <p:cNvPicPr preferRelativeResize="0"/>
          <p:nvPr/>
        </p:nvPicPr>
        <p:blipFill rotWithShape="1">
          <a:blip r:embed="rId11">
            <a:alphaModFix/>
          </a:blip>
          <a:srcRect b="68306" l="61223" r="22883" t="5539"/>
          <a:stretch/>
        </p:blipFill>
        <p:spPr>
          <a:xfrm>
            <a:off x="4123825" y="3501000"/>
            <a:ext cx="256476" cy="268071"/>
          </a:xfrm>
          <a:prstGeom prst="rect">
            <a:avLst/>
          </a:prstGeom>
          <a:noFill/>
          <a:ln>
            <a:noFill/>
          </a:ln>
        </p:spPr>
      </p:pic>
      <p:pic>
        <p:nvPicPr>
          <p:cNvPr id="158" name="Google Shape;158;p26"/>
          <p:cNvPicPr preferRelativeResize="0"/>
          <p:nvPr/>
        </p:nvPicPr>
        <p:blipFill rotWithShape="1">
          <a:blip r:embed="rId11">
            <a:alphaModFix/>
          </a:blip>
          <a:srcRect b="68044" l="22604" r="60442" t="5800"/>
          <a:stretch/>
        </p:blipFill>
        <p:spPr>
          <a:xfrm>
            <a:off x="4115272" y="4174555"/>
            <a:ext cx="273577" cy="268071"/>
          </a:xfrm>
          <a:prstGeom prst="rect">
            <a:avLst/>
          </a:prstGeom>
          <a:noFill/>
          <a:ln>
            <a:noFill/>
          </a:ln>
        </p:spPr>
      </p:pic>
      <p:pic>
        <p:nvPicPr>
          <p:cNvPr id="159" name="Google Shape;159;p26"/>
          <p:cNvPicPr preferRelativeResize="0"/>
          <p:nvPr/>
        </p:nvPicPr>
        <p:blipFill rotWithShape="1">
          <a:blip r:embed="rId11">
            <a:alphaModFix/>
          </a:blip>
          <a:srcRect b="67684" l="42151" r="41954" t="6161"/>
          <a:stretch/>
        </p:blipFill>
        <p:spPr>
          <a:xfrm>
            <a:off x="4123823" y="3837775"/>
            <a:ext cx="256476" cy="268071"/>
          </a:xfrm>
          <a:prstGeom prst="rect">
            <a:avLst/>
          </a:prstGeom>
          <a:noFill/>
          <a:ln>
            <a:noFill/>
          </a:ln>
        </p:spPr>
      </p:pic>
      <p:sp>
        <p:nvSpPr>
          <p:cNvPr id="160" name="Google Shape;160;p26"/>
          <p:cNvSpPr/>
          <p:nvPr/>
        </p:nvSpPr>
        <p:spPr>
          <a:xfrm rot="-5400000">
            <a:off x="4367375" y="557300"/>
            <a:ext cx="109500" cy="5684100"/>
          </a:xfrm>
          <a:prstGeom prst="rightBrace">
            <a:avLst>
              <a:gd fmla="val 50000" name="adj1"/>
              <a:gd fmla="val 7397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1" name="Google Shape;161;p26"/>
          <p:cNvSpPr/>
          <p:nvPr/>
        </p:nvSpPr>
        <p:spPr>
          <a:xfrm>
            <a:off x="3983060" y="3475475"/>
            <a:ext cx="548700" cy="992700"/>
          </a:xfrm>
          <a:prstGeom prst="roundRect">
            <a:avLst>
              <a:gd fmla="val 16667" name="adj"/>
            </a:avLst>
          </a:prstGeom>
          <a:solidFill>
            <a:srgbClr val="8EB3B3">
              <a:alpha val="1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2" name="Google Shape;162;p26"/>
          <p:cNvSpPr txBox="1"/>
          <p:nvPr>
            <p:ph type="ctrTitle"/>
          </p:nvPr>
        </p:nvSpPr>
        <p:spPr>
          <a:xfrm>
            <a:off x="103575" y="3740225"/>
            <a:ext cx="1189200" cy="39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8000"/>
              <a:buNone/>
            </a:pPr>
            <a:r>
              <a:rPr lang="en" sz="1000">
                <a:solidFill>
                  <a:srgbClr val="666666"/>
                </a:solidFill>
                <a:highlight>
                  <a:srgbClr val="FFFFFF"/>
                </a:highlight>
                <a:latin typeface="Source Code Pro"/>
                <a:ea typeface="Source Code Pro"/>
                <a:cs typeface="Source Code Pro"/>
                <a:sym typeface="Source Code Pro"/>
              </a:rPr>
              <a:t>Experience</a:t>
            </a:r>
            <a:endParaRPr sz="1000">
              <a:solidFill>
                <a:srgbClr val="666666"/>
              </a:solidFill>
              <a:latin typeface="Source Code Pro"/>
              <a:ea typeface="Source Code Pro"/>
              <a:cs typeface="Source Code Pro"/>
              <a:sym typeface="Source Code Pro"/>
            </a:endParaRPr>
          </a:p>
        </p:txBody>
      </p:sp>
      <p:pic>
        <p:nvPicPr>
          <p:cNvPr id="163" name="Google Shape;163;p26"/>
          <p:cNvPicPr preferRelativeResize="0"/>
          <p:nvPr/>
        </p:nvPicPr>
        <p:blipFill>
          <a:blip r:embed="rId12">
            <a:alphaModFix/>
          </a:blip>
          <a:stretch>
            <a:fillRect/>
          </a:stretch>
        </p:blipFill>
        <p:spPr>
          <a:xfrm>
            <a:off x="1476313" y="3539488"/>
            <a:ext cx="306450" cy="306450"/>
          </a:xfrm>
          <a:prstGeom prst="rect">
            <a:avLst/>
          </a:prstGeom>
          <a:noFill/>
          <a:ln>
            <a:noFill/>
          </a:ln>
        </p:spPr>
      </p:pic>
      <p:pic>
        <p:nvPicPr>
          <p:cNvPr id="164" name="Google Shape;164;p26"/>
          <p:cNvPicPr preferRelativeResize="0"/>
          <p:nvPr/>
        </p:nvPicPr>
        <p:blipFill>
          <a:blip r:embed="rId12">
            <a:alphaModFix/>
          </a:blip>
          <a:stretch>
            <a:fillRect/>
          </a:stretch>
        </p:blipFill>
        <p:spPr>
          <a:xfrm>
            <a:off x="6920275" y="3570525"/>
            <a:ext cx="306450" cy="306450"/>
          </a:xfrm>
          <a:prstGeom prst="rect">
            <a:avLst/>
          </a:prstGeom>
          <a:noFill/>
          <a:ln>
            <a:noFill/>
          </a:ln>
        </p:spPr>
      </p:pic>
      <p:sp>
        <p:nvSpPr>
          <p:cNvPr id="165" name="Google Shape;165;p26"/>
          <p:cNvSpPr txBox="1"/>
          <p:nvPr/>
        </p:nvSpPr>
        <p:spPr>
          <a:xfrm>
            <a:off x="2441650" y="338825"/>
            <a:ext cx="42894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38761D"/>
                </a:solidFill>
                <a:latin typeface="Source Code Pro"/>
                <a:ea typeface="Source Code Pro"/>
                <a:cs typeface="Source Code Pro"/>
                <a:sym typeface="Source Code Pro"/>
              </a:rPr>
              <a:t>Regardless of our timeline, experience occurs </a:t>
            </a:r>
            <a:r>
              <a:rPr b="1" lang="en" sz="1000" u="sng">
                <a:solidFill>
                  <a:srgbClr val="38761D"/>
                </a:solidFill>
                <a:latin typeface="Source Code Pro"/>
                <a:ea typeface="Source Code Pro"/>
                <a:cs typeface="Source Code Pro"/>
                <a:sym typeface="Source Code Pro"/>
              </a:rPr>
              <a:t>now</a:t>
            </a:r>
            <a:r>
              <a:rPr b="1" lang="en" sz="1000">
                <a:solidFill>
                  <a:srgbClr val="38761D"/>
                </a:solidFill>
                <a:latin typeface="Source Code Pro"/>
                <a:ea typeface="Source Code Pro"/>
                <a:cs typeface="Source Code Pro"/>
                <a:sym typeface="Source Code Pro"/>
              </a:rPr>
              <a:t>. </a:t>
            </a:r>
            <a:endParaRPr b="1" sz="1000">
              <a:solidFill>
                <a:srgbClr val="38761D"/>
              </a:solidFill>
              <a:latin typeface="Source Code Pro"/>
              <a:ea typeface="Source Code Pro"/>
              <a:cs typeface="Source Code Pro"/>
              <a:sym typeface="Source Code Pro"/>
            </a:endParaRPr>
          </a:p>
        </p:txBody>
      </p:sp>
      <p:sp>
        <p:nvSpPr>
          <p:cNvPr id="166" name="Google Shape;166;p26"/>
          <p:cNvSpPr txBox="1"/>
          <p:nvPr>
            <p:ph idx="4294967295" type="body"/>
          </p:nvPr>
        </p:nvSpPr>
        <p:spPr>
          <a:xfrm>
            <a:off x="236550" y="218350"/>
            <a:ext cx="1189200" cy="4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Frame</a:t>
            </a:r>
            <a:endParaRPr b="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236550" y="218350"/>
            <a:ext cx="3332100" cy="6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Life Satisfaction</a:t>
            </a:r>
            <a:endParaRPr b="1" sz="2200"/>
          </a:p>
        </p:txBody>
      </p:sp>
      <p:sp>
        <p:nvSpPr>
          <p:cNvPr id="172" name="Google Shape;17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3" name="Google Shape;173;p27"/>
          <p:cNvPicPr preferRelativeResize="0"/>
          <p:nvPr/>
        </p:nvPicPr>
        <p:blipFill rotWithShape="1">
          <a:blip r:embed="rId3">
            <a:alphaModFix/>
          </a:blip>
          <a:srcRect b="68044" l="22604" r="60442" t="5800"/>
          <a:stretch/>
        </p:blipFill>
        <p:spPr>
          <a:xfrm>
            <a:off x="4218500" y="2930573"/>
            <a:ext cx="707000" cy="653974"/>
          </a:xfrm>
          <a:prstGeom prst="rect">
            <a:avLst/>
          </a:prstGeom>
          <a:noFill/>
          <a:ln>
            <a:noFill/>
          </a:ln>
        </p:spPr>
      </p:pic>
      <p:cxnSp>
        <p:nvCxnSpPr>
          <p:cNvPr id="174" name="Google Shape;174;p27"/>
          <p:cNvCxnSpPr/>
          <p:nvPr/>
        </p:nvCxnSpPr>
        <p:spPr>
          <a:xfrm>
            <a:off x="3407200" y="2375850"/>
            <a:ext cx="669900" cy="5694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7"/>
          <p:cNvCxnSpPr/>
          <p:nvPr/>
        </p:nvCxnSpPr>
        <p:spPr>
          <a:xfrm flipH="1">
            <a:off x="4987400" y="2438400"/>
            <a:ext cx="805200" cy="5070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7"/>
          <p:cNvCxnSpPr/>
          <p:nvPr/>
        </p:nvCxnSpPr>
        <p:spPr>
          <a:xfrm flipH="1" rot="10800000">
            <a:off x="3641025" y="3632513"/>
            <a:ext cx="648300" cy="4851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7"/>
          <p:cNvCxnSpPr/>
          <p:nvPr/>
        </p:nvCxnSpPr>
        <p:spPr>
          <a:xfrm>
            <a:off x="3012925" y="3277475"/>
            <a:ext cx="961200" cy="228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7"/>
          <p:cNvCxnSpPr/>
          <p:nvPr/>
        </p:nvCxnSpPr>
        <p:spPr>
          <a:xfrm flipH="1">
            <a:off x="5097325" y="3256663"/>
            <a:ext cx="875700" cy="18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7"/>
          <p:cNvCxnSpPr/>
          <p:nvPr/>
        </p:nvCxnSpPr>
        <p:spPr>
          <a:xfrm rot="10800000">
            <a:off x="4858800" y="3632425"/>
            <a:ext cx="633300" cy="5028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7"/>
          <p:cNvSpPr/>
          <p:nvPr/>
        </p:nvSpPr>
        <p:spPr>
          <a:xfrm>
            <a:off x="1714950" y="2127850"/>
            <a:ext cx="15240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Money</a:t>
            </a:r>
            <a:endParaRPr sz="1100">
              <a:latin typeface="Source Code Pro"/>
              <a:ea typeface="Source Code Pro"/>
              <a:cs typeface="Source Code Pro"/>
              <a:sym typeface="Source Code Pro"/>
            </a:endParaRPr>
          </a:p>
        </p:txBody>
      </p:sp>
      <p:sp>
        <p:nvSpPr>
          <p:cNvPr id="181" name="Google Shape;181;p27"/>
          <p:cNvSpPr/>
          <p:nvPr/>
        </p:nvSpPr>
        <p:spPr>
          <a:xfrm>
            <a:off x="394000" y="912100"/>
            <a:ext cx="3717000" cy="569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u="sng">
                <a:latin typeface="Source Code Pro"/>
                <a:ea typeface="Source Code Pro"/>
                <a:cs typeface="Source Code Pro"/>
                <a:sym typeface="Source Code Pro"/>
              </a:rPr>
              <a:t>How we change</a:t>
            </a:r>
            <a:r>
              <a:rPr lang="en" sz="1200">
                <a:latin typeface="Source Code Pro"/>
                <a:ea typeface="Source Code Pro"/>
                <a:cs typeface="Source Code Pro"/>
                <a:sym typeface="Source Code Pro"/>
              </a:rPr>
              <a:t> may change our life satisfaction </a:t>
            </a:r>
            <a:endParaRPr sz="1200">
              <a:latin typeface="Source Code Pro"/>
              <a:ea typeface="Source Code Pro"/>
              <a:cs typeface="Source Code Pro"/>
              <a:sym typeface="Source Code Pro"/>
            </a:endParaRPr>
          </a:p>
        </p:txBody>
      </p:sp>
      <p:sp>
        <p:nvSpPr>
          <p:cNvPr id="182" name="Google Shape;182;p27"/>
          <p:cNvSpPr/>
          <p:nvPr/>
        </p:nvSpPr>
        <p:spPr>
          <a:xfrm>
            <a:off x="4964725" y="913600"/>
            <a:ext cx="3717000" cy="569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u="sng">
                <a:latin typeface="Source Code Pro"/>
                <a:ea typeface="Source Code Pro"/>
                <a:cs typeface="Source Code Pro"/>
                <a:sym typeface="Source Code Pro"/>
              </a:rPr>
              <a:t>Things we can’t change</a:t>
            </a:r>
            <a:r>
              <a:rPr lang="en" sz="1200">
                <a:latin typeface="Source Code Pro"/>
                <a:ea typeface="Source Code Pro"/>
                <a:cs typeface="Source Code Pro"/>
                <a:sym typeface="Source Code Pro"/>
              </a:rPr>
              <a:t> may change our life satisfaction too</a:t>
            </a:r>
            <a:endParaRPr sz="1200">
              <a:latin typeface="Source Code Pro"/>
              <a:ea typeface="Source Code Pro"/>
              <a:cs typeface="Source Code Pro"/>
              <a:sym typeface="Source Code Pro"/>
            </a:endParaRPr>
          </a:p>
        </p:txBody>
      </p:sp>
      <p:sp>
        <p:nvSpPr>
          <p:cNvPr id="183" name="Google Shape;183;p27"/>
          <p:cNvSpPr/>
          <p:nvPr/>
        </p:nvSpPr>
        <p:spPr>
          <a:xfrm>
            <a:off x="1960150" y="3949975"/>
            <a:ext cx="14469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Traits</a:t>
            </a:r>
            <a:endParaRPr sz="1100">
              <a:latin typeface="Source Code Pro"/>
              <a:ea typeface="Source Code Pro"/>
              <a:cs typeface="Source Code Pro"/>
              <a:sym typeface="Source Code Pro"/>
            </a:endParaRPr>
          </a:p>
        </p:txBody>
      </p:sp>
      <p:sp>
        <p:nvSpPr>
          <p:cNvPr id="184" name="Google Shape;184;p27"/>
          <p:cNvSpPr/>
          <p:nvPr/>
        </p:nvSpPr>
        <p:spPr>
          <a:xfrm>
            <a:off x="1455725" y="3038900"/>
            <a:ext cx="14649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Perspective</a:t>
            </a:r>
            <a:endParaRPr sz="1100">
              <a:latin typeface="Source Code Pro"/>
              <a:ea typeface="Source Code Pro"/>
              <a:cs typeface="Source Code Pro"/>
              <a:sym typeface="Source Code Pro"/>
            </a:endParaRPr>
          </a:p>
        </p:txBody>
      </p:sp>
      <p:sp>
        <p:nvSpPr>
          <p:cNvPr id="185" name="Google Shape;185;p27"/>
          <p:cNvSpPr/>
          <p:nvPr/>
        </p:nvSpPr>
        <p:spPr>
          <a:xfrm>
            <a:off x="5689900" y="3953425"/>
            <a:ext cx="14649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Age</a:t>
            </a:r>
            <a:endParaRPr sz="1100">
              <a:latin typeface="Source Code Pro"/>
              <a:ea typeface="Source Code Pro"/>
              <a:cs typeface="Source Code Pro"/>
              <a:sym typeface="Source Code Pro"/>
            </a:endParaRPr>
          </a:p>
        </p:txBody>
      </p:sp>
      <p:sp>
        <p:nvSpPr>
          <p:cNvPr id="186" name="Google Shape;186;p27"/>
          <p:cNvSpPr/>
          <p:nvPr/>
        </p:nvSpPr>
        <p:spPr>
          <a:xfrm>
            <a:off x="6223375" y="3047450"/>
            <a:ext cx="14649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Ethnicity</a:t>
            </a:r>
            <a:endParaRPr sz="1100">
              <a:latin typeface="Source Code Pro"/>
              <a:ea typeface="Source Code Pro"/>
              <a:cs typeface="Source Code Pro"/>
              <a:sym typeface="Source Code Pro"/>
            </a:endParaRPr>
          </a:p>
        </p:txBody>
      </p:sp>
      <p:sp>
        <p:nvSpPr>
          <p:cNvPr id="187" name="Google Shape;187;p27"/>
          <p:cNvSpPr/>
          <p:nvPr/>
        </p:nvSpPr>
        <p:spPr>
          <a:xfrm>
            <a:off x="5973025" y="2141463"/>
            <a:ext cx="14649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Health</a:t>
            </a:r>
            <a:endParaRPr sz="1100">
              <a:latin typeface="Source Code Pro"/>
              <a:ea typeface="Source Code Pro"/>
              <a:cs typeface="Source Code Pro"/>
              <a:sym typeface="Source Code Pro"/>
            </a:endParaRPr>
          </a:p>
        </p:txBody>
      </p:sp>
      <p:cxnSp>
        <p:nvCxnSpPr>
          <p:cNvPr id="188" name="Google Shape;188;p27"/>
          <p:cNvCxnSpPr/>
          <p:nvPr/>
        </p:nvCxnSpPr>
        <p:spPr>
          <a:xfrm rot="10800000">
            <a:off x="4572175" y="3729400"/>
            <a:ext cx="300" cy="6531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7"/>
          <p:cNvSpPr/>
          <p:nvPr/>
        </p:nvSpPr>
        <p:spPr>
          <a:xfrm>
            <a:off x="3784100" y="4509175"/>
            <a:ext cx="15747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Relationships</a:t>
            </a:r>
            <a:endParaRPr sz="1100">
              <a:latin typeface="Source Code Pro"/>
              <a:ea typeface="Source Code Pro"/>
              <a:cs typeface="Source Code Pro"/>
              <a:sym typeface="Source Code Pro"/>
            </a:endParaRPr>
          </a:p>
        </p:txBody>
      </p:sp>
      <p:sp>
        <p:nvSpPr>
          <p:cNvPr id="190" name="Google Shape;190;p27"/>
          <p:cNvSpPr/>
          <p:nvPr/>
        </p:nvSpPr>
        <p:spPr>
          <a:xfrm>
            <a:off x="3848000" y="1759688"/>
            <a:ext cx="1446900" cy="40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Source Code Pro"/>
                <a:ea typeface="Source Code Pro"/>
                <a:cs typeface="Source Code Pro"/>
                <a:sym typeface="Source Code Pro"/>
              </a:rPr>
              <a:t>Δ Environment</a:t>
            </a:r>
            <a:endParaRPr sz="1100">
              <a:latin typeface="Source Code Pro"/>
              <a:ea typeface="Source Code Pro"/>
              <a:cs typeface="Source Code Pro"/>
              <a:sym typeface="Source Code Pro"/>
            </a:endParaRPr>
          </a:p>
        </p:txBody>
      </p:sp>
      <p:cxnSp>
        <p:nvCxnSpPr>
          <p:cNvPr id="191" name="Google Shape;191;p27"/>
          <p:cNvCxnSpPr/>
          <p:nvPr/>
        </p:nvCxnSpPr>
        <p:spPr>
          <a:xfrm flipH="1">
            <a:off x="4569510" y="2310683"/>
            <a:ext cx="3900" cy="5079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7"/>
          <p:cNvSpPr txBox="1"/>
          <p:nvPr/>
        </p:nvSpPr>
        <p:spPr>
          <a:xfrm>
            <a:off x="4111000" y="177425"/>
            <a:ext cx="342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8761D"/>
                </a:solidFill>
                <a:latin typeface="Source Code Pro"/>
                <a:ea typeface="Source Code Pro"/>
                <a:cs typeface="Source Code Pro"/>
                <a:sym typeface="Source Code Pro"/>
              </a:rPr>
              <a:t>We can evaluate experience through self-reported “life satisfaction” </a:t>
            </a:r>
            <a:endParaRPr b="1" sz="1200">
              <a:solidFill>
                <a:srgbClr val="38761D"/>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idx="1" type="body"/>
          </p:nvPr>
        </p:nvSpPr>
        <p:spPr>
          <a:xfrm>
            <a:off x="236550" y="218350"/>
            <a:ext cx="3541200" cy="6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Data</a:t>
            </a:r>
            <a:endParaRPr b="1" sz="2200"/>
          </a:p>
        </p:txBody>
      </p:sp>
      <p:sp>
        <p:nvSpPr>
          <p:cNvPr id="198" name="Google Shape;19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9" name="Google Shape;199;p28"/>
          <p:cNvSpPr/>
          <p:nvPr/>
        </p:nvSpPr>
        <p:spPr>
          <a:xfrm>
            <a:off x="6349375" y="131800"/>
            <a:ext cx="2633400" cy="5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0000FF"/>
              </a:solidFill>
              <a:latin typeface="Source Code Pro"/>
              <a:ea typeface="Source Code Pro"/>
              <a:cs typeface="Source Code Pro"/>
              <a:sym typeface="Source Code Pro"/>
            </a:endParaRPr>
          </a:p>
        </p:txBody>
      </p:sp>
      <p:sp>
        <p:nvSpPr>
          <p:cNvPr id="200" name="Google Shape;200;p28"/>
          <p:cNvSpPr/>
          <p:nvPr/>
        </p:nvSpPr>
        <p:spPr>
          <a:xfrm>
            <a:off x="734125" y="1564650"/>
            <a:ext cx="2801400" cy="2394900"/>
          </a:xfrm>
          <a:prstGeom prst="ellipse">
            <a:avLst/>
          </a:prstGeom>
          <a:solidFill>
            <a:srgbClr val="FFE999">
              <a:alpha val="3249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1" name="Google Shape;201;p28"/>
          <p:cNvSpPr/>
          <p:nvPr/>
        </p:nvSpPr>
        <p:spPr>
          <a:xfrm>
            <a:off x="2365975" y="1564650"/>
            <a:ext cx="2801400" cy="2394900"/>
          </a:xfrm>
          <a:prstGeom prst="ellipse">
            <a:avLst/>
          </a:prstGeom>
          <a:solidFill>
            <a:srgbClr val="8FE2FF">
              <a:alpha val="256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2" name="Google Shape;202;p28"/>
          <p:cNvSpPr txBox="1"/>
          <p:nvPr/>
        </p:nvSpPr>
        <p:spPr>
          <a:xfrm>
            <a:off x="369425" y="851575"/>
            <a:ext cx="649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12529"/>
                </a:solidFill>
                <a:highlight>
                  <a:srgbClr val="FFFFFF"/>
                </a:highlight>
                <a:latin typeface="Source Code Pro"/>
                <a:ea typeface="Source Code Pro"/>
                <a:cs typeface="Source Code Pro"/>
                <a:sym typeface="Source Code Pro"/>
              </a:rPr>
              <a:t>MIDUS</a:t>
            </a:r>
            <a:r>
              <a:rPr lang="en" sz="1200">
                <a:solidFill>
                  <a:srgbClr val="212529"/>
                </a:solidFill>
                <a:highlight>
                  <a:srgbClr val="FFFFFF"/>
                </a:highlight>
                <a:latin typeface="Source Code Pro"/>
                <a:ea typeface="Source Code Pro"/>
                <a:cs typeface="Source Code Pro"/>
                <a:sym typeface="Source Code Pro"/>
              </a:rPr>
              <a:t>: a national longitudinal study on </a:t>
            </a:r>
            <a:r>
              <a:rPr i="1" lang="en" sz="1200">
                <a:solidFill>
                  <a:srgbClr val="212529"/>
                </a:solidFill>
                <a:highlight>
                  <a:srgbClr val="FFFFFF"/>
                </a:highlight>
                <a:latin typeface="Source Code Pro"/>
                <a:ea typeface="Source Code Pro"/>
                <a:cs typeface="Source Code Pro"/>
                <a:sym typeface="Source Code Pro"/>
              </a:rPr>
              <a:t>health</a:t>
            </a:r>
            <a:r>
              <a:rPr lang="en" sz="1200">
                <a:solidFill>
                  <a:srgbClr val="212529"/>
                </a:solidFill>
                <a:highlight>
                  <a:srgbClr val="FFFFFF"/>
                </a:highlight>
                <a:latin typeface="Source Code Pro"/>
                <a:ea typeface="Source Code Pro"/>
                <a:cs typeface="Source Code Pro"/>
                <a:sym typeface="Source Code Pro"/>
              </a:rPr>
              <a:t> and </a:t>
            </a:r>
            <a:r>
              <a:rPr i="1" lang="en" sz="1200">
                <a:solidFill>
                  <a:srgbClr val="212529"/>
                </a:solidFill>
                <a:highlight>
                  <a:srgbClr val="FFFFFF"/>
                </a:highlight>
                <a:latin typeface="Source Code Pro"/>
                <a:ea typeface="Source Code Pro"/>
                <a:cs typeface="Source Code Pro"/>
                <a:sym typeface="Source Code Pro"/>
              </a:rPr>
              <a:t>well-being</a:t>
            </a:r>
            <a:r>
              <a:rPr lang="en" sz="1200">
                <a:solidFill>
                  <a:srgbClr val="212529"/>
                </a:solidFill>
                <a:highlight>
                  <a:srgbClr val="FFFFF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203" name="Google Shape;203;p28"/>
          <p:cNvSpPr txBox="1"/>
          <p:nvPr/>
        </p:nvSpPr>
        <p:spPr>
          <a:xfrm>
            <a:off x="1235875" y="1818700"/>
            <a:ext cx="13434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Source Code Pro"/>
                <a:ea typeface="Source Code Pro"/>
                <a:cs typeface="Source Code Pro"/>
                <a:sym typeface="Source Code Pro"/>
              </a:rPr>
              <a:t>Midus 1</a:t>
            </a:r>
            <a:endParaRPr b="1" sz="1800">
              <a:solidFill>
                <a:schemeClr val="dk2"/>
              </a:solidFill>
              <a:latin typeface="Source Code Pro"/>
              <a:ea typeface="Source Code Pro"/>
              <a:cs typeface="Source Code Pro"/>
              <a:sym typeface="Source Code Pro"/>
            </a:endParaRPr>
          </a:p>
        </p:txBody>
      </p:sp>
      <p:sp>
        <p:nvSpPr>
          <p:cNvPr id="204" name="Google Shape;204;p28"/>
          <p:cNvSpPr txBox="1"/>
          <p:nvPr/>
        </p:nvSpPr>
        <p:spPr>
          <a:xfrm>
            <a:off x="3456975" y="1818700"/>
            <a:ext cx="1192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Source Code Pro"/>
                <a:ea typeface="Source Code Pro"/>
                <a:cs typeface="Source Code Pro"/>
                <a:sym typeface="Source Code Pro"/>
              </a:rPr>
              <a:t>Midus 2</a:t>
            </a:r>
            <a:endParaRPr b="1" sz="1800">
              <a:solidFill>
                <a:schemeClr val="dk2"/>
              </a:solidFill>
              <a:latin typeface="Source Code Pro"/>
              <a:ea typeface="Source Code Pro"/>
              <a:cs typeface="Source Code Pro"/>
              <a:sym typeface="Source Code Pro"/>
            </a:endParaRPr>
          </a:p>
        </p:txBody>
      </p:sp>
      <p:sp>
        <p:nvSpPr>
          <p:cNvPr id="205" name="Google Shape;205;p28"/>
          <p:cNvSpPr txBox="1"/>
          <p:nvPr/>
        </p:nvSpPr>
        <p:spPr>
          <a:xfrm>
            <a:off x="870550" y="2302488"/>
            <a:ext cx="15996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Year=1996</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#=7000</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Fields=2000</a:t>
            </a:r>
            <a:endParaRPr sz="1300">
              <a:solidFill>
                <a:schemeClr val="dk2"/>
              </a:solidFill>
              <a:latin typeface="Source Code Pro"/>
              <a:ea typeface="Source Code Pro"/>
              <a:cs typeface="Source Code Pro"/>
              <a:sym typeface="Source Code Pro"/>
            </a:endParaRPr>
          </a:p>
        </p:txBody>
      </p:sp>
      <p:sp>
        <p:nvSpPr>
          <p:cNvPr id="206" name="Google Shape;206;p28"/>
          <p:cNvSpPr txBox="1"/>
          <p:nvPr/>
        </p:nvSpPr>
        <p:spPr>
          <a:xfrm>
            <a:off x="3558975" y="2302488"/>
            <a:ext cx="15996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Year=2005</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#=7000</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Fields=2000</a:t>
            </a:r>
            <a:endParaRPr sz="1300">
              <a:solidFill>
                <a:schemeClr val="dk2"/>
              </a:solidFill>
              <a:latin typeface="Source Code Pro"/>
              <a:ea typeface="Source Code Pro"/>
              <a:cs typeface="Source Code Pro"/>
              <a:sym typeface="Source Code Pro"/>
            </a:endParaRPr>
          </a:p>
        </p:txBody>
      </p:sp>
      <p:sp>
        <p:nvSpPr>
          <p:cNvPr id="207" name="Google Shape;207;p28"/>
          <p:cNvSpPr txBox="1"/>
          <p:nvPr/>
        </p:nvSpPr>
        <p:spPr>
          <a:xfrm>
            <a:off x="2365975" y="2302500"/>
            <a:ext cx="13014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Source Code Pro"/>
                <a:ea typeface="Source Code Pro"/>
                <a:cs typeface="Source Code Pro"/>
                <a:sym typeface="Source Code Pro"/>
              </a:rPr>
              <a:t>Year=2025</a:t>
            </a:r>
            <a:endParaRPr b="1"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300">
                <a:solidFill>
                  <a:schemeClr val="dk2"/>
                </a:solidFill>
                <a:latin typeface="Source Code Pro"/>
                <a:ea typeface="Source Code Pro"/>
                <a:cs typeface="Source Code Pro"/>
                <a:sym typeface="Source Code Pro"/>
              </a:rPr>
              <a:t>#=6200</a:t>
            </a:r>
            <a:endParaRPr b="1"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300">
                <a:solidFill>
                  <a:schemeClr val="dk2"/>
                </a:solidFill>
                <a:latin typeface="Source Code Pro"/>
                <a:ea typeface="Source Code Pro"/>
                <a:cs typeface="Source Code Pro"/>
                <a:sym typeface="Source Code Pro"/>
              </a:rPr>
              <a:t>Fields=254</a:t>
            </a:r>
            <a:endParaRPr b="1" sz="1300">
              <a:solidFill>
                <a:schemeClr val="dk2"/>
              </a:solidFill>
              <a:latin typeface="Source Code Pro"/>
              <a:ea typeface="Source Code Pro"/>
              <a:cs typeface="Source Code Pro"/>
              <a:sym typeface="Source Code Pro"/>
            </a:endParaRPr>
          </a:p>
        </p:txBody>
      </p:sp>
      <p:cxnSp>
        <p:nvCxnSpPr>
          <p:cNvPr id="208" name="Google Shape;208;p28"/>
          <p:cNvCxnSpPr/>
          <p:nvPr/>
        </p:nvCxnSpPr>
        <p:spPr>
          <a:xfrm flipH="1" rot="10800000">
            <a:off x="2945975" y="3410700"/>
            <a:ext cx="3300" cy="7302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8"/>
          <p:cNvCxnSpPr/>
          <p:nvPr/>
        </p:nvCxnSpPr>
        <p:spPr>
          <a:xfrm flipH="1" rot="10800000">
            <a:off x="2919462" y="4140900"/>
            <a:ext cx="1467300" cy="9000"/>
          </a:xfrm>
          <a:prstGeom prst="straightConnector1">
            <a:avLst/>
          </a:prstGeom>
          <a:noFill/>
          <a:ln cap="flat" cmpd="sng" w="9525">
            <a:solidFill>
              <a:schemeClr val="dk2"/>
            </a:solidFill>
            <a:prstDash val="solid"/>
            <a:round/>
            <a:headEnd len="med" w="med" type="oval"/>
            <a:tailEnd len="med" w="med" type="none"/>
          </a:ln>
        </p:spPr>
      </p:cxnSp>
      <p:sp>
        <p:nvSpPr>
          <p:cNvPr id="210" name="Google Shape;210;p28"/>
          <p:cNvSpPr txBox="1"/>
          <p:nvPr/>
        </p:nvSpPr>
        <p:spPr>
          <a:xfrm>
            <a:off x="5892700" y="1510300"/>
            <a:ext cx="2145300" cy="10773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Source Code Pro"/>
                <a:ea typeface="Source Code Pro"/>
                <a:cs typeface="Source Code Pro"/>
                <a:sym typeface="Source Code Pro"/>
              </a:rPr>
              <a:t>Source</a:t>
            </a:r>
            <a:r>
              <a:rPr lang="en" sz="1000">
                <a:latin typeface="Source Code Pro"/>
                <a:ea typeface="Source Code Pro"/>
                <a:cs typeface="Source Code Pro"/>
                <a:sym typeface="Source Code Pro"/>
              </a:rPr>
              <a:t>: </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900" u="sng">
                <a:solidFill>
                  <a:srgbClr val="0000FF"/>
                </a:solidFill>
                <a:latin typeface="Source Code Pro"/>
                <a:ea typeface="Source Code Pro"/>
                <a:cs typeface="Source Code Pro"/>
                <a:sym typeface="Source Code Pro"/>
                <a:hlinkClick r:id="rId3">
                  <a:extLst>
                    <a:ext uri="{A12FA001-AC4F-418D-AE19-62706E023703}">
                      <ahyp:hlinkClr val="tx"/>
                    </a:ext>
                  </a:extLst>
                </a:hlinkClick>
              </a:rPr>
              <a:t>https://midus.colectica.org/</a:t>
            </a:r>
            <a:endParaRPr sz="900">
              <a:solidFill>
                <a:srgbClr val="0000FF"/>
              </a:solidFill>
              <a:latin typeface="Source Code Pro"/>
              <a:ea typeface="Source Code Pro"/>
              <a:cs typeface="Source Code Pro"/>
              <a:sym typeface="Source Code Pro"/>
            </a:endParaRPr>
          </a:p>
          <a:p>
            <a:pPr indent="0" lvl="0" marL="0" rtl="0" algn="l">
              <a:spcBef>
                <a:spcPts val="0"/>
              </a:spcBef>
              <a:spcAft>
                <a:spcPts val="0"/>
              </a:spcAft>
              <a:buNone/>
            </a:pPr>
            <a:r>
              <a:rPr lang="en" sz="900">
                <a:solidFill>
                  <a:srgbClr val="0000FF"/>
                </a:solidFill>
                <a:latin typeface="Source Code Pro"/>
                <a:ea typeface="Source Code Pro"/>
                <a:cs typeface="Source Code Pro"/>
                <a:sym typeface="Source Code Pro"/>
              </a:rPr>
              <a:t> </a:t>
            </a:r>
            <a:endParaRPr b="1" sz="1000">
              <a:solidFill>
                <a:srgbClr val="212529"/>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b="1" lang="en" sz="1000">
                <a:solidFill>
                  <a:srgbClr val="212529"/>
                </a:solidFill>
                <a:highlight>
                  <a:srgbClr val="FFFFFF"/>
                </a:highlight>
                <a:latin typeface="Source Code Pro"/>
                <a:ea typeface="Source Code Pro"/>
                <a:cs typeface="Source Code Pro"/>
                <a:sym typeface="Source Code Pro"/>
              </a:rPr>
              <a:t>Launched</a:t>
            </a:r>
            <a:r>
              <a:rPr lang="en" sz="1000">
                <a:solidFill>
                  <a:srgbClr val="212529"/>
                </a:solidFill>
                <a:highlight>
                  <a:srgbClr val="FFFFFF"/>
                </a:highlight>
                <a:latin typeface="Source Code Pro"/>
                <a:ea typeface="Source Code Pro"/>
                <a:cs typeface="Source Code Pro"/>
                <a:sym typeface="Source Code Pro"/>
              </a:rPr>
              <a:t>: 1995 </a:t>
            </a:r>
            <a:endParaRPr sz="1000">
              <a:solidFill>
                <a:srgbClr val="212529"/>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b="1" lang="en" sz="1000">
                <a:solidFill>
                  <a:srgbClr val="212529"/>
                </a:solidFill>
                <a:highlight>
                  <a:srgbClr val="FFFFFF"/>
                </a:highlight>
                <a:latin typeface="Source Code Pro"/>
                <a:ea typeface="Source Code Pro"/>
                <a:cs typeface="Source Code Pro"/>
                <a:sym typeface="Source Code Pro"/>
              </a:rPr>
              <a:t># people</a:t>
            </a:r>
            <a:r>
              <a:rPr lang="en" sz="1000">
                <a:solidFill>
                  <a:srgbClr val="212529"/>
                </a:solidFill>
                <a:highlight>
                  <a:srgbClr val="FFFFFF"/>
                </a:highlight>
                <a:latin typeface="Source Code Pro"/>
                <a:ea typeface="Source Code Pro"/>
                <a:cs typeface="Source Code Pro"/>
                <a:sym typeface="Source Code Pro"/>
              </a:rPr>
              <a:t>: 12,000+ </a:t>
            </a:r>
            <a:endParaRPr sz="1000">
              <a:solidFill>
                <a:srgbClr val="212529"/>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b="1" lang="en" sz="1000">
                <a:solidFill>
                  <a:srgbClr val="212529"/>
                </a:solidFill>
                <a:highlight>
                  <a:srgbClr val="FFFFFF"/>
                </a:highlight>
                <a:latin typeface="Source Code Pro"/>
                <a:ea typeface="Source Code Pro"/>
                <a:cs typeface="Source Code Pro"/>
                <a:sym typeface="Source Code Pro"/>
              </a:rPr>
              <a:t># valiables</a:t>
            </a:r>
            <a:r>
              <a:rPr lang="en" sz="1000">
                <a:solidFill>
                  <a:srgbClr val="212529"/>
                </a:solidFill>
                <a:highlight>
                  <a:srgbClr val="FFFFFF"/>
                </a:highlight>
                <a:latin typeface="Source Code Pro"/>
                <a:ea typeface="Source Code Pro"/>
                <a:cs typeface="Source Code Pro"/>
                <a:sym typeface="Source Code Pro"/>
              </a:rPr>
              <a:t>: 2000+ </a:t>
            </a:r>
            <a:endParaRPr sz="1000">
              <a:solidFill>
                <a:srgbClr val="212529"/>
              </a:solidFill>
              <a:highlight>
                <a:srgbClr val="FFFFFF"/>
              </a:highlight>
              <a:latin typeface="Source Code Pro"/>
              <a:ea typeface="Source Code Pro"/>
              <a:cs typeface="Source Code Pro"/>
              <a:sym typeface="Source Code Pro"/>
            </a:endParaRPr>
          </a:p>
        </p:txBody>
      </p:sp>
      <p:sp>
        <p:nvSpPr>
          <p:cNvPr id="211" name="Google Shape;211;p28"/>
          <p:cNvSpPr/>
          <p:nvPr/>
        </p:nvSpPr>
        <p:spPr>
          <a:xfrm>
            <a:off x="4375360" y="4007100"/>
            <a:ext cx="3980100" cy="27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Data Cleaning (pd.merge, fillna etc)</a:t>
            </a:r>
            <a:endParaRPr>
              <a:latin typeface="Source Code Pro"/>
              <a:ea typeface="Source Code Pro"/>
              <a:cs typeface="Source Code Pro"/>
              <a:sym typeface="Source Code Pro"/>
            </a:endParaRPr>
          </a:p>
        </p:txBody>
      </p:sp>
      <p:pic>
        <p:nvPicPr>
          <p:cNvPr id="212" name="Google Shape;212;p28"/>
          <p:cNvPicPr preferRelativeResize="0"/>
          <p:nvPr/>
        </p:nvPicPr>
        <p:blipFill rotWithShape="1">
          <a:blip r:embed="rId4">
            <a:alphaModFix/>
          </a:blip>
          <a:srcRect b="12608" l="0" r="0" t="14088"/>
          <a:stretch/>
        </p:blipFill>
        <p:spPr>
          <a:xfrm>
            <a:off x="6338388" y="2708050"/>
            <a:ext cx="1253925" cy="9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 type="body"/>
          </p:nvPr>
        </p:nvSpPr>
        <p:spPr>
          <a:xfrm>
            <a:off x="236550" y="218350"/>
            <a:ext cx="11328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TL;DR</a:t>
            </a:r>
            <a:endParaRPr b="1" sz="2200"/>
          </a:p>
        </p:txBody>
      </p:sp>
      <p:sp>
        <p:nvSpPr>
          <p:cNvPr id="218" name="Google Shape;218;p29"/>
          <p:cNvSpPr txBox="1"/>
          <p:nvPr>
            <p:ph idx="12" type="sldNum"/>
          </p:nvPr>
        </p:nvSpPr>
        <p:spPr>
          <a:xfrm>
            <a:off x="8356058" y="472196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9" name="Google Shape;219;p29"/>
          <p:cNvSpPr txBox="1"/>
          <p:nvPr/>
        </p:nvSpPr>
        <p:spPr>
          <a:xfrm>
            <a:off x="1057550" y="1527075"/>
            <a:ext cx="3187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Data</a:t>
            </a:r>
            <a:r>
              <a:rPr lang="en" sz="800">
                <a:solidFill>
                  <a:srgbClr val="434343"/>
                </a:solidFill>
                <a:latin typeface="Source Code Pro"/>
                <a:ea typeface="Source Code Pro"/>
                <a:cs typeface="Source Code Pro"/>
                <a:sym typeface="Source Code Pro"/>
              </a:rPr>
              <a:t>: </a:t>
            </a:r>
            <a:endParaRPr sz="800">
              <a:solidFill>
                <a:srgbClr val="434343"/>
              </a:solidFill>
              <a:latin typeface="Source Code Pro"/>
              <a:ea typeface="Source Code Pro"/>
              <a:cs typeface="Source Code Pro"/>
              <a:sym typeface="Source Code Pro"/>
            </a:endParaRPr>
          </a:p>
          <a:p>
            <a:pPr indent="0" lvl="0" marL="0" rtl="0" algn="l">
              <a:spcBef>
                <a:spcPts val="0"/>
              </a:spcBef>
              <a:spcAft>
                <a:spcPts val="0"/>
              </a:spcAft>
              <a:buNone/>
            </a:pPr>
            <a:r>
              <a:rPr i="1" lang="en" sz="800">
                <a:solidFill>
                  <a:srgbClr val="434343"/>
                </a:solidFill>
                <a:highlight>
                  <a:schemeClr val="lt1"/>
                </a:highlight>
                <a:latin typeface="Source Code Pro"/>
                <a:ea typeface="Source Code Pro"/>
                <a:cs typeface="Source Code Pro"/>
                <a:sym typeface="Source Code Pro"/>
              </a:rPr>
              <a:t>MIDUS</a:t>
            </a:r>
            <a:r>
              <a:rPr lang="en" sz="800">
                <a:solidFill>
                  <a:srgbClr val="434343"/>
                </a:solidFill>
                <a:highlight>
                  <a:schemeClr val="lt1"/>
                </a:highlight>
                <a:latin typeface="Source Code Pro"/>
                <a:ea typeface="Source Code Pro"/>
                <a:cs typeface="Source Code Pro"/>
                <a:sym typeface="Source Code Pro"/>
              </a:rPr>
              <a:t> longitudinal study on </a:t>
            </a:r>
            <a:r>
              <a:rPr i="1" lang="en" sz="800">
                <a:solidFill>
                  <a:srgbClr val="434343"/>
                </a:solidFill>
                <a:highlight>
                  <a:schemeClr val="lt1"/>
                </a:highlight>
                <a:latin typeface="Source Code Pro"/>
                <a:ea typeface="Source Code Pro"/>
                <a:cs typeface="Source Code Pro"/>
                <a:sym typeface="Source Code Pro"/>
              </a:rPr>
              <a:t>health</a:t>
            </a:r>
            <a:r>
              <a:rPr lang="en" sz="800">
                <a:solidFill>
                  <a:srgbClr val="434343"/>
                </a:solidFill>
                <a:highlight>
                  <a:schemeClr val="lt1"/>
                </a:highlight>
                <a:latin typeface="Source Code Pro"/>
                <a:ea typeface="Source Code Pro"/>
                <a:cs typeface="Source Code Pro"/>
                <a:sym typeface="Source Code Pro"/>
              </a:rPr>
              <a:t> and </a:t>
            </a:r>
            <a:r>
              <a:rPr i="1" lang="en" sz="800">
                <a:solidFill>
                  <a:srgbClr val="434343"/>
                </a:solidFill>
                <a:highlight>
                  <a:schemeClr val="lt1"/>
                </a:highlight>
                <a:latin typeface="Source Code Pro"/>
                <a:ea typeface="Source Code Pro"/>
                <a:cs typeface="Source Code Pro"/>
                <a:sym typeface="Source Code Pro"/>
              </a:rPr>
              <a:t>well-being</a:t>
            </a:r>
            <a:endParaRPr i="1" sz="800">
              <a:solidFill>
                <a:srgbClr val="434343"/>
              </a:solidFill>
              <a:highlight>
                <a:schemeClr val="lt1"/>
              </a:highlight>
              <a:latin typeface="Source Code Pro"/>
              <a:ea typeface="Source Code Pro"/>
              <a:cs typeface="Source Code Pro"/>
              <a:sym typeface="Source Code Pro"/>
            </a:endParaRPr>
          </a:p>
          <a:p>
            <a:pPr indent="0" lvl="0" marL="0" rtl="0" algn="l">
              <a:spcBef>
                <a:spcPts val="0"/>
              </a:spcBef>
              <a:spcAft>
                <a:spcPts val="0"/>
              </a:spcAft>
              <a:buNone/>
            </a:pPr>
            <a:r>
              <a:t/>
            </a:r>
            <a:endParaRPr i="1" sz="800">
              <a:solidFill>
                <a:srgbClr val="434343"/>
              </a:solidFill>
              <a:highlight>
                <a:schemeClr val="lt1"/>
              </a:highlight>
              <a:latin typeface="Source Code Pro"/>
              <a:ea typeface="Source Code Pro"/>
              <a:cs typeface="Source Code Pro"/>
              <a:sym typeface="Source Code Pro"/>
            </a:endParaRPr>
          </a:p>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Model</a:t>
            </a:r>
            <a:r>
              <a:rPr lang="en" sz="800">
                <a:solidFill>
                  <a:srgbClr val="434343"/>
                </a:solidFill>
                <a:latin typeface="Source Code Pro"/>
                <a:ea typeface="Source Code Pro"/>
                <a:cs typeface="Source Code Pro"/>
                <a:sym typeface="Source Code Pro"/>
              </a:rPr>
              <a:t>: </a:t>
            </a:r>
            <a:endParaRPr sz="800">
              <a:solidFill>
                <a:srgbClr val="434343"/>
              </a:solidFill>
              <a:latin typeface="Source Code Pro"/>
              <a:ea typeface="Source Code Pro"/>
              <a:cs typeface="Source Code Pro"/>
              <a:sym typeface="Source Code Pro"/>
            </a:endParaRPr>
          </a:p>
          <a:p>
            <a:pPr indent="0" lvl="0" marL="0" rtl="0" algn="l">
              <a:spcBef>
                <a:spcPts val="0"/>
              </a:spcBef>
              <a:spcAft>
                <a:spcPts val="0"/>
              </a:spcAft>
              <a:buNone/>
            </a:pPr>
            <a:r>
              <a:rPr lang="en" sz="800">
                <a:solidFill>
                  <a:srgbClr val="434343"/>
                </a:solidFill>
                <a:latin typeface="Source Code Pro"/>
                <a:ea typeface="Source Code Pro"/>
                <a:cs typeface="Source Code Pro"/>
                <a:sym typeface="Source Code Pro"/>
              </a:rPr>
              <a:t>Logistic Regression </a:t>
            </a:r>
            <a:endParaRPr sz="800">
              <a:solidFill>
                <a:srgbClr val="434343"/>
              </a:solidFill>
              <a:latin typeface="Source Code Pro"/>
              <a:ea typeface="Source Code Pro"/>
              <a:cs typeface="Source Code Pro"/>
              <a:sym typeface="Source Code Pro"/>
            </a:endParaRPr>
          </a:p>
        </p:txBody>
      </p:sp>
      <p:sp>
        <p:nvSpPr>
          <p:cNvPr id="220" name="Google Shape;220;p29"/>
          <p:cNvSpPr txBox="1"/>
          <p:nvPr/>
        </p:nvSpPr>
        <p:spPr>
          <a:xfrm>
            <a:off x="1018225" y="2456925"/>
            <a:ext cx="315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Results: </a:t>
            </a:r>
            <a:endParaRPr b="1" sz="800">
              <a:solidFill>
                <a:srgbClr val="434343"/>
              </a:solidFill>
              <a:latin typeface="Source Code Pro"/>
              <a:ea typeface="Source Code Pro"/>
              <a:cs typeface="Source Code Pro"/>
              <a:sym typeface="Source Code Pro"/>
            </a:endParaRPr>
          </a:p>
          <a:p>
            <a:pPr indent="0" lvl="0" marL="0" rtl="0" algn="l">
              <a:spcBef>
                <a:spcPts val="0"/>
              </a:spcBef>
              <a:spcAft>
                <a:spcPts val="0"/>
              </a:spcAft>
              <a:buNone/>
            </a:pPr>
            <a:r>
              <a:rPr lang="en" sz="800">
                <a:solidFill>
                  <a:srgbClr val="434343"/>
                </a:solidFill>
                <a:latin typeface="Source Code Pro"/>
                <a:ea typeface="Source Code Pro"/>
                <a:cs typeface="Source Code Pro"/>
                <a:sym typeface="Source Code Pro"/>
              </a:rPr>
              <a:t>The following are associated with</a:t>
            </a:r>
            <a:r>
              <a:rPr b="1" lang="en" sz="800">
                <a:solidFill>
                  <a:srgbClr val="434343"/>
                </a:solidFill>
                <a:latin typeface="Source Code Pro"/>
                <a:ea typeface="Source Code Pro"/>
                <a:cs typeface="Source Code Pro"/>
                <a:sym typeface="Source Code Pro"/>
              </a:rPr>
              <a:t> </a:t>
            </a:r>
            <a:r>
              <a:rPr b="1" lang="en" sz="800" u="sng">
                <a:solidFill>
                  <a:srgbClr val="38761D"/>
                </a:solidFill>
                <a:latin typeface="Source Code Pro"/>
                <a:ea typeface="Source Code Pro"/>
                <a:cs typeface="Source Code Pro"/>
                <a:sym typeface="Source Code Pro"/>
              </a:rPr>
              <a:t>improved life satisfaction:</a:t>
            </a:r>
            <a:endParaRPr b="1" sz="900">
              <a:solidFill>
                <a:srgbClr val="434343"/>
              </a:solidFill>
              <a:latin typeface="Source Code Pro"/>
              <a:ea typeface="Source Code Pro"/>
              <a:cs typeface="Source Code Pro"/>
              <a:sym typeface="Source Code Pro"/>
            </a:endParaRPr>
          </a:p>
        </p:txBody>
      </p:sp>
      <p:sp>
        <p:nvSpPr>
          <p:cNvPr id="221" name="Google Shape;221;p29"/>
          <p:cNvSpPr txBox="1"/>
          <p:nvPr/>
        </p:nvSpPr>
        <p:spPr>
          <a:xfrm>
            <a:off x="5401550" y="930675"/>
            <a:ext cx="35286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Perspective/Personality:</a:t>
            </a:r>
            <a:r>
              <a:rPr lang="en" sz="800">
                <a:solidFill>
                  <a:srgbClr val="434343"/>
                </a:solidFill>
                <a:latin typeface="Source Code Pro"/>
                <a:ea typeface="Source Code Pro"/>
                <a:cs typeface="Source Code Pro"/>
                <a:sym typeface="Source Code Pro"/>
              </a:rPr>
              <a:t> Feeling more creative, assertive, open-minded, and sympathetic </a:t>
            </a:r>
            <a:endParaRPr sz="800">
              <a:solidFill>
                <a:srgbClr val="434343"/>
              </a:solidFill>
              <a:latin typeface="Source Code Pro"/>
              <a:ea typeface="Source Code Pro"/>
              <a:cs typeface="Source Code Pro"/>
              <a:sym typeface="Source Code Pro"/>
            </a:endParaRPr>
          </a:p>
        </p:txBody>
      </p:sp>
      <p:sp>
        <p:nvSpPr>
          <p:cNvPr id="222" name="Google Shape;222;p29"/>
          <p:cNvSpPr txBox="1"/>
          <p:nvPr/>
        </p:nvSpPr>
        <p:spPr>
          <a:xfrm>
            <a:off x="5401550" y="1447332"/>
            <a:ext cx="35286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Agency + Gratitude:</a:t>
            </a:r>
            <a:r>
              <a:rPr lang="en" sz="800">
                <a:solidFill>
                  <a:srgbClr val="434343"/>
                </a:solidFill>
                <a:latin typeface="Source Code Pro"/>
                <a:ea typeface="Source Code Pro"/>
                <a:cs typeface="Source Code Pro"/>
                <a:sym typeface="Source Code Pro"/>
              </a:rPr>
              <a:t> Feeling </a:t>
            </a:r>
            <a:r>
              <a:rPr i="1" lang="en" sz="800">
                <a:solidFill>
                  <a:srgbClr val="434343"/>
                </a:solidFill>
                <a:latin typeface="Source Code Pro"/>
                <a:ea typeface="Source Code Pro"/>
                <a:cs typeface="Source Code Pro"/>
                <a:sym typeface="Source Code Pro"/>
              </a:rPr>
              <a:t>in control</a:t>
            </a:r>
            <a:r>
              <a:rPr lang="en" sz="800">
                <a:solidFill>
                  <a:srgbClr val="434343"/>
                </a:solidFill>
                <a:latin typeface="Source Code Pro"/>
                <a:ea typeface="Source Code Pro"/>
                <a:cs typeface="Source Code Pro"/>
                <a:sym typeface="Source Code Pro"/>
              </a:rPr>
              <a:t> over life and feeling </a:t>
            </a:r>
            <a:r>
              <a:rPr i="1" lang="en" sz="800">
                <a:solidFill>
                  <a:srgbClr val="434343"/>
                </a:solidFill>
                <a:latin typeface="Source Code Pro"/>
                <a:ea typeface="Source Code Pro"/>
                <a:cs typeface="Source Code Pro"/>
                <a:sym typeface="Source Code Pro"/>
              </a:rPr>
              <a:t>grateful</a:t>
            </a:r>
            <a:r>
              <a:rPr lang="en" sz="800">
                <a:solidFill>
                  <a:srgbClr val="434343"/>
                </a:solidFill>
                <a:latin typeface="Source Code Pro"/>
                <a:ea typeface="Source Code Pro"/>
                <a:cs typeface="Source Code Pro"/>
                <a:sym typeface="Source Code Pro"/>
              </a:rPr>
              <a:t> to be alive</a:t>
            </a:r>
            <a:endParaRPr sz="800">
              <a:solidFill>
                <a:srgbClr val="434343"/>
              </a:solidFill>
              <a:latin typeface="Source Code Pro"/>
              <a:ea typeface="Source Code Pro"/>
              <a:cs typeface="Source Code Pro"/>
              <a:sym typeface="Source Code Pro"/>
            </a:endParaRPr>
          </a:p>
        </p:txBody>
      </p:sp>
      <p:sp>
        <p:nvSpPr>
          <p:cNvPr id="223" name="Google Shape;223;p29"/>
          <p:cNvSpPr txBox="1"/>
          <p:nvPr/>
        </p:nvSpPr>
        <p:spPr>
          <a:xfrm>
            <a:off x="5401550" y="1963973"/>
            <a:ext cx="35286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Interactions:</a:t>
            </a:r>
            <a:r>
              <a:rPr lang="en" sz="800">
                <a:solidFill>
                  <a:srgbClr val="434343"/>
                </a:solidFill>
                <a:latin typeface="Source Code Pro"/>
                <a:ea typeface="Source Code Pro"/>
                <a:cs typeface="Source Code Pro"/>
                <a:sym typeface="Source Code Pro"/>
              </a:rPr>
              <a:t> Improved positive relationships, mastery of living environment</a:t>
            </a:r>
            <a:r>
              <a:rPr baseline="30000" lang="en" sz="800">
                <a:solidFill>
                  <a:srgbClr val="434343"/>
                </a:solidFill>
                <a:latin typeface="Source Code Pro"/>
                <a:ea typeface="Source Code Pro"/>
                <a:cs typeface="Source Code Pro"/>
                <a:sym typeface="Source Code Pro"/>
              </a:rPr>
              <a:t>*</a:t>
            </a:r>
            <a:r>
              <a:rPr lang="en" sz="800">
                <a:solidFill>
                  <a:srgbClr val="434343"/>
                </a:solidFill>
                <a:latin typeface="Source Code Pro"/>
                <a:ea typeface="Source Code Pro"/>
                <a:cs typeface="Source Code Pro"/>
                <a:sym typeface="Source Code Pro"/>
              </a:rPr>
              <a:t>, productivity under stress</a:t>
            </a:r>
            <a:endParaRPr sz="800">
              <a:solidFill>
                <a:srgbClr val="434343"/>
              </a:solidFill>
              <a:latin typeface="Source Code Pro"/>
              <a:ea typeface="Source Code Pro"/>
              <a:cs typeface="Source Code Pro"/>
              <a:sym typeface="Source Code Pro"/>
            </a:endParaRPr>
          </a:p>
        </p:txBody>
      </p:sp>
      <p:sp>
        <p:nvSpPr>
          <p:cNvPr id="224" name="Google Shape;224;p29"/>
          <p:cNvSpPr txBox="1"/>
          <p:nvPr/>
        </p:nvSpPr>
        <p:spPr>
          <a:xfrm>
            <a:off x="5404566" y="2477525"/>
            <a:ext cx="35286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Health:</a:t>
            </a:r>
            <a:r>
              <a:rPr lang="en" sz="800">
                <a:solidFill>
                  <a:srgbClr val="434343"/>
                </a:solidFill>
                <a:latin typeface="Source Code Pro"/>
                <a:ea typeface="Source Code Pro"/>
                <a:cs typeface="Source Code Pro"/>
                <a:sym typeface="Source Code Pro"/>
              </a:rPr>
              <a:t> Improved physical health, relief letting go of </a:t>
            </a:r>
            <a:r>
              <a:rPr lang="en" sz="800">
                <a:solidFill>
                  <a:srgbClr val="434343"/>
                </a:solidFill>
                <a:latin typeface="Source Code Pro"/>
                <a:ea typeface="Source Code Pro"/>
                <a:cs typeface="Source Code Pro"/>
                <a:sym typeface="Source Code Pro"/>
              </a:rPr>
              <a:t>responsibilities</a:t>
            </a:r>
            <a:endParaRPr sz="800">
              <a:solidFill>
                <a:srgbClr val="434343"/>
              </a:solidFill>
              <a:latin typeface="Source Code Pro"/>
              <a:ea typeface="Source Code Pro"/>
              <a:cs typeface="Source Code Pro"/>
              <a:sym typeface="Source Code Pro"/>
            </a:endParaRPr>
          </a:p>
        </p:txBody>
      </p:sp>
      <p:sp>
        <p:nvSpPr>
          <p:cNvPr id="225" name="Google Shape;225;p29"/>
          <p:cNvSpPr txBox="1"/>
          <p:nvPr/>
        </p:nvSpPr>
        <p:spPr>
          <a:xfrm>
            <a:off x="1057550" y="877863"/>
            <a:ext cx="367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434343"/>
                </a:solidFill>
                <a:latin typeface="Source Code Pro"/>
                <a:ea typeface="Source Code Pro"/>
                <a:cs typeface="Source Code Pro"/>
                <a:sym typeface="Source Code Pro"/>
              </a:rPr>
              <a:t>Research Question</a:t>
            </a:r>
            <a:r>
              <a:rPr lang="en" sz="800">
                <a:solidFill>
                  <a:srgbClr val="434343"/>
                </a:solidFill>
                <a:latin typeface="Source Code Pro"/>
                <a:ea typeface="Source Code Pro"/>
                <a:cs typeface="Source Code Pro"/>
                <a:sym typeface="Source Code Pro"/>
              </a:rPr>
              <a:t>: </a:t>
            </a:r>
            <a:endParaRPr sz="800">
              <a:solidFill>
                <a:srgbClr val="434343"/>
              </a:solidFill>
              <a:latin typeface="Source Code Pro"/>
              <a:ea typeface="Source Code Pro"/>
              <a:cs typeface="Source Code Pro"/>
              <a:sym typeface="Source Code Pro"/>
            </a:endParaRPr>
          </a:p>
          <a:p>
            <a:pPr indent="0" lvl="0" marL="0" rtl="0" algn="l">
              <a:spcBef>
                <a:spcPts val="0"/>
              </a:spcBef>
              <a:spcAft>
                <a:spcPts val="0"/>
              </a:spcAft>
              <a:buNone/>
            </a:pPr>
            <a:r>
              <a:rPr lang="en" sz="800">
                <a:solidFill>
                  <a:srgbClr val="434343"/>
                </a:solidFill>
                <a:latin typeface="Source Code Pro"/>
                <a:ea typeface="Source Code Pro"/>
                <a:cs typeface="Source Code Pro"/>
                <a:sym typeface="Source Code Pro"/>
              </a:rPr>
              <a:t>What factors influence life satisfaction the most?</a:t>
            </a:r>
            <a:endParaRPr sz="1300">
              <a:solidFill>
                <a:srgbClr val="434343"/>
              </a:solidFill>
            </a:endParaRPr>
          </a:p>
        </p:txBody>
      </p:sp>
      <p:pic>
        <p:nvPicPr>
          <p:cNvPr id="226" name="Google Shape;226;p29"/>
          <p:cNvPicPr preferRelativeResize="0"/>
          <p:nvPr/>
        </p:nvPicPr>
        <p:blipFill>
          <a:blip r:embed="rId3">
            <a:alphaModFix/>
          </a:blip>
          <a:stretch>
            <a:fillRect/>
          </a:stretch>
        </p:blipFill>
        <p:spPr>
          <a:xfrm>
            <a:off x="5059117" y="939975"/>
            <a:ext cx="298247" cy="343400"/>
          </a:xfrm>
          <a:prstGeom prst="rect">
            <a:avLst/>
          </a:prstGeom>
          <a:noFill/>
          <a:ln>
            <a:noFill/>
          </a:ln>
        </p:spPr>
      </p:pic>
      <p:pic>
        <p:nvPicPr>
          <p:cNvPr id="227" name="Google Shape;227;p29"/>
          <p:cNvPicPr preferRelativeResize="0"/>
          <p:nvPr/>
        </p:nvPicPr>
        <p:blipFill rotWithShape="1">
          <a:blip r:embed="rId4">
            <a:alphaModFix/>
          </a:blip>
          <a:srcRect b="10526" l="16717" r="18334" t="10739"/>
          <a:stretch/>
        </p:blipFill>
        <p:spPr>
          <a:xfrm>
            <a:off x="5085584" y="1440005"/>
            <a:ext cx="271781" cy="358239"/>
          </a:xfrm>
          <a:prstGeom prst="rect">
            <a:avLst/>
          </a:prstGeom>
          <a:noFill/>
          <a:ln>
            <a:noFill/>
          </a:ln>
        </p:spPr>
      </p:pic>
      <p:pic>
        <p:nvPicPr>
          <p:cNvPr id="228" name="Google Shape;228;p29"/>
          <p:cNvPicPr preferRelativeResize="0"/>
          <p:nvPr/>
        </p:nvPicPr>
        <p:blipFill rotWithShape="1">
          <a:blip r:embed="rId5">
            <a:alphaModFix/>
          </a:blip>
          <a:srcRect b="21984" l="11995" r="14862" t="23826"/>
          <a:stretch/>
        </p:blipFill>
        <p:spPr>
          <a:xfrm>
            <a:off x="4738755" y="1552540"/>
            <a:ext cx="247160" cy="199112"/>
          </a:xfrm>
          <a:prstGeom prst="rect">
            <a:avLst/>
          </a:prstGeom>
          <a:noFill/>
          <a:ln>
            <a:noFill/>
          </a:ln>
        </p:spPr>
      </p:pic>
      <p:pic>
        <p:nvPicPr>
          <p:cNvPr id="229" name="Google Shape;229;p29"/>
          <p:cNvPicPr preferRelativeResize="0"/>
          <p:nvPr/>
        </p:nvPicPr>
        <p:blipFill rotWithShape="1">
          <a:blip r:embed="rId6">
            <a:alphaModFix/>
          </a:blip>
          <a:srcRect b="8776" l="12191" r="71730" t="68959"/>
          <a:stretch/>
        </p:blipFill>
        <p:spPr>
          <a:xfrm>
            <a:off x="5063448" y="1990076"/>
            <a:ext cx="316052" cy="317042"/>
          </a:xfrm>
          <a:prstGeom prst="rect">
            <a:avLst/>
          </a:prstGeom>
          <a:noFill/>
          <a:ln>
            <a:noFill/>
          </a:ln>
        </p:spPr>
      </p:pic>
      <p:pic>
        <p:nvPicPr>
          <p:cNvPr id="230" name="Google Shape;230;p29"/>
          <p:cNvPicPr preferRelativeResize="0"/>
          <p:nvPr/>
        </p:nvPicPr>
        <p:blipFill rotWithShape="1">
          <a:blip r:embed="rId7">
            <a:alphaModFix/>
          </a:blip>
          <a:srcRect b="20206" l="20259" r="20690" t="20223"/>
          <a:stretch/>
        </p:blipFill>
        <p:spPr>
          <a:xfrm>
            <a:off x="4720250" y="2003801"/>
            <a:ext cx="293561" cy="322011"/>
          </a:xfrm>
          <a:prstGeom prst="rect">
            <a:avLst/>
          </a:prstGeom>
          <a:noFill/>
          <a:ln>
            <a:noFill/>
          </a:ln>
        </p:spPr>
      </p:pic>
      <p:pic>
        <p:nvPicPr>
          <p:cNvPr id="231" name="Google Shape;231;p29"/>
          <p:cNvPicPr preferRelativeResize="0"/>
          <p:nvPr/>
        </p:nvPicPr>
        <p:blipFill>
          <a:blip r:embed="rId8">
            <a:alphaModFix/>
          </a:blip>
          <a:stretch>
            <a:fillRect/>
          </a:stretch>
        </p:blipFill>
        <p:spPr>
          <a:xfrm>
            <a:off x="5074693" y="2509973"/>
            <a:ext cx="293561" cy="319203"/>
          </a:xfrm>
          <a:prstGeom prst="rect">
            <a:avLst/>
          </a:prstGeom>
          <a:noFill/>
          <a:ln>
            <a:noFill/>
          </a:ln>
        </p:spPr>
      </p:pic>
      <p:pic>
        <p:nvPicPr>
          <p:cNvPr id="232" name="Google Shape;232;p29"/>
          <p:cNvPicPr preferRelativeResize="0"/>
          <p:nvPr/>
        </p:nvPicPr>
        <p:blipFill rotWithShape="1">
          <a:blip r:embed="rId9">
            <a:alphaModFix/>
          </a:blip>
          <a:srcRect b="7774" l="0" r="0" t="0"/>
          <a:stretch/>
        </p:blipFill>
        <p:spPr>
          <a:xfrm>
            <a:off x="4720250" y="2516665"/>
            <a:ext cx="293561" cy="317036"/>
          </a:xfrm>
          <a:prstGeom prst="rect">
            <a:avLst/>
          </a:prstGeom>
          <a:noFill/>
          <a:ln>
            <a:noFill/>
          </a:ln>
        </p:spPr>
      </p:pic>
      <p:pic>
        <p:nvPicPr>
          <p:cNvPr id="233" name="Google Shape;233;p29"/>
          <p:cNvPicPr preferRelativeResize="0"/>
          <p:nvPr/>
        </p:nvPicPr>
        <p:blipFill>
          <a:blip r:embed="rId10">
            <a:alphaModFix/>
          </a:blip>
          <a:stretch>
            <a:fillRect/>
          </a:stretch>
        </p:blipFill>
        <p:spPr>
          <a:xfrm>
            <a:off x="4757221" y="991804"/>
            <a:ext cx="251104" cy="289121"/>
          </a:xfrm>
          <a:prstGeom prst="rect">
            <a:avLst/>
          </a:prstGeom>
          <a:noFill/>
          <a:ln>
            <a:noFill/>
          </a:ln>
        </p:spPr>
      </p:pic>
      <p:pic>
        <p:nvPicPr>
          <p:cNvPr id="234" name="Google Shape;234;p29"/>
          <p:cNvPicPr preferRelativeResize="0"/>
          <p:nvPr/>
        </p:nvPicPr>
        <p:blipFill rotWithShape="1">
          <a:blip r:embed="rId11">
            <a:alphaModFix/>
          </a:blip>
          <a:srcRect b="68044" l="22604" r="60442" t="5800"/>
          <a:stretch/>
        </p:blipFill>
        <p:spPr>
          <a:xfrm>
            <a:off x="1191700" y="3496119"/>
            <a:ext cx="377951" cy="349582"/>
          </a:xfrm>
          <a:prstGeom prst="rect">
            <a:avLst/>
          </a:prstGeom>
          <a:noFill/>
          <a:ln>
            <a:noFill/>
          </a:ln>
        </p:spPr>
      </p:pic>
      <p:sp>
        <p:nvSpPr>
          <p:cNvPr id="235" name="Google Shape;235;p29"/>
          <p:cNvSpPr/>
          <p:nvPr/>
        </p:nvSpPr>
        <p:spPr>
          <a:xfrm>
            <a:off x="1640351" y="3580168"/>
            <a:ext cx="240900" cy="181500"/>
          </a:xfrm>
          <a:prstGeom prst="mathEqual">
            <a:avLst>
              <a:gd fmla="val 23520" name="adj1"/>
              <a:gd fmla="val 3181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36" name="Google Shape;236;p29"/>
          <p:cNvPicPr preferRelativeResize="0"/>
          <p:nvPr/>
        </p:nvPicPr>
        <p:blipFill>
          <a:blip r:embed="rId3">
            <a:alphaModFix/>
          </a:blip>
          <a:stretch>
            <a:fillRect/>
          </a:stretch>
        </p:blipFill>
        <p:spPr>
          <a:xfrm>
            <a:off x="2853936" y="3394618"/>
            <a:ext cx="377938" cy="400200"/>
          </a:xfrm>
          <a:prstGeom prst="rect">
            <a:avLst/>
          </a:prstGeom>
          <a:noFill/>
          <a:ln>
            <a:noFill/>
          </a:ln>
        </p:spPr>
      </p:pic>
      <p:pic>
        <p:nvPicPr>
          <p:cNvPr id="237" name="Google Shape;237;p29"/>
          <p:cNvPicPr preferRelativeResize="0"/>
          <p:nvPr/>
        </p:nvPicPr>
        <p:blipFill>
          <a:blip r:embed="rId10">
            <a:alphaModFix/>
          </a:blip>
          <a:stretch>
            <a:fillRect/>
          </a:stretch>
        </p:blipFill>
        <p:spPr>
          <a:xfrm>
            <a:off x="2471375" y="3455020"/>
            <a:ext cx="318199" cy="336942"/>
          </a:xfrm>
          <a:prstGeom prst="rect">
            <a:avLst/>
          </a:prstGeom>
          <a:noFill/>
          <a:ln>
            <a:noFill/>
          </a:ln>
        </p:spPr>
      </p:pic>
      <p:sp>
        <p:nvSpPr>
          <p:cNvPr id="238" name="Google Shape;238;p29"/>
          <p:cNvSpPr/>
          <p:nvPr/>
        </p:nvSpPr>
        <p:spPr>
          <a:xfrm>
            <a:off x="3349175" y="3433156"/>
            <a:ext cx="288000" cy="323100"/>
          </a:xfrm>
          <a:prstGeom prst="mathPlus">
            <a:avLst>
              <a:gd fmla="val 15636"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39" name="Google Shape;239;p29"/>
          <p:cNvPicPr preferRelativeResize="0"/>
          <p:nvPr/>
        </p:nvPicPr>
        <p:blipFill rotWithShape="1">
          <a:blip r:embed="rId4">
            <a:alphaModFix/>
          </a:blip>
          <a:srcRect b="10526" l="16717" r="18334" t="10739"/>
          <a:stretch/>
        </p:blipFill>
        <p:spPr>
          <a:xfrm>
            <a:off x="4263050" y="3370451"/>
            <a:ext cx="344400" cy="417492"/>
          </a:xfrm>
          <a:prstGeom prst="rect">
            <a:avLst/>
          </a:prstGeom>
          <a:noFill/>
          <a:ln>
            <a:noFill/>
          </a:ln>
        </p:spPr>
      </p:pic>
      <p:pic>
        <p:nvPicPr>
          <p:cNvPr id="240" name="Google Shape;240;p29"/>
          <p:cNvPicPr preferRelativeResize="0"/>
          <p:nvPr/>
        </p:nvPicPr>
        <p:blipFill rotWithShape="1">
          <a:blip r:embed="rId5">
            <a:alphaModFix/>
          </a:blip>
          <a:srcRect b="21984" l="11995" r="14862" t="23826"/>
          <a:stretch/>
        </p:blipFill>
        <p:spPr>
          <a:xfrm>
            <a:off x="3823550" y="3501599"/>
            <a:ext cx="313200" cy="232044"/>
          </a:xfrm>
          <a:prstGeom prst="rect">
            <a:avLst/>
          </a:prstGeom>
          <a:noFill/>
          <a:ln>
            <a:noFill/>
          </a:ln>
        </p:spPr>
      </p:pic>
      <p:pic>
        <p:nvPicPr>
          <p:cNvPr id="241" name="Google Shape;241;p29"/>
          <p:cNvPicPr preferRelativeResize="0"/>
          <p:nvPr/>
        </p:nvPicPr>
        <p:blipFill rotWithShape="1">
          <a:blip r:embed="rId6">
            <a:alphaModFix/>
          </a:blip>
          <a:srcRect b="8776" l="12191" r="71730" t="68959"/>
          <a:stretch/>
        </p:blipFill>
        <p:spPr>
          <a:xfrm>
            <a:off x="5681825" y="3383562"/>
            <a:ext cx="400500" cy="369481"/>
          </a:xfrm>
          <a:prstGeom prst="rect">
            <a:avLst/>
          </a:prstGeom>
          <a:noFill/>
          <a:ln>
            <a:noFill/>
          </a:ln>
        </p:spPr>
      </p:pic>
      <p:pic>
        <p:nvPicPr>
          <p:cNvPr id="242" name="Google Shape;242;p29"/>
          <p:cNvPicPr preferRelativeResize="0"/>
          <p:nvPr/>
        </p:nvPicPr>
        <p:blipFill rotWithShape="1">
          <a:blip r:embed="rId7">
            <a:alphaModFix/>
          </a:blip>
          <a:srcRect b="20206" l="20259" r="20690" t="20223"/>
          <a:stretch/>
        </p:blipFill>
        <p:spPr>
          <a:xfrm>
            <a:off x="5246926" y="3399557"/>
            <a:ext cx="372000" cy="375274"/>
          </a:xfrm>
          <a:prstGeom prst="rect">
            <a:avLst/>
          </a:prstGeom>
          <a:noFill/>
          <a:ln>
            <a:noFill/>
          </a:ln>
        </p:spPr>
      </p:pic>
      <p:pic>
        <p:nvPicPr>
          <p:cNvPr id="243" name="Google Shape;243;p29"/>
          <p:cNvPicPr preferRelativeResize="0"/>
          <p:nvPr/>
        </p:nvPicPr>
        <p:blipFill>
          <a:blip r:embed="rId8">
            <a:alphaModFix/>
          </a:blip>
          <a:stretch>
            <a:fillRect/>
          </a:stretch>
        </p:blipFill>
        <p:spPr>
          <a:xfrm>
            <a:off x="7103125" y="3379668"/>
            <a:ext cx="372000" cy="372000"/>
          </a:xfrm>
          <a:prstGeom prst="rect">
            <a:avLst/>
          </a:prstGeom>
          <a:noFill/>
          <a:ln>
            <a:noFill/>
          </a:ln>
        </p:spPr>
      </p:pic>
      <p:pic>
        <p:nvPicPr>
          <p:cNvPr id="244" name="Google Shape;244;p29"/>
          <p:cNvPicPr preferRelativeResize="0"/>
          <p:nvPr/>
        </p:nvPicPr>
        <p:blipFill rotWithShape="1">
          <a:blip r:embed="rId9">
            <a:alphaModFix/>
          </a:blip>
          <a:srcRect b="7774" l="0" r="0" t="0"/>
          <a:stretch/>
        </p:blipFill>
        <p:spPr>
          <a:xfrm>
            <a:off x="6653975" y="3387467"/>
            <a:ext cx="372000" cy="369475"/>
          </a:xfrm>
          <a:prstGeom prst="rect">
            <a:avLst/>
          </a:prstGeom>
          <a:noFill/>
          <a:ln>
            <a:noFill/>
          </a:ln>
        </p:spPr>
      </p:pic>
      <p:sp>
        <p:nvSpPr>
          <p:cNvPr id="245" name="Google Shape;245;p29"/>
          <p:cNvSpPr/>
          <p:nvPr/>
        </p:nvSpPr>
        <p:spPr>
          <a:xfrm>
            <a:off x="4775950" y="3433156"/>
            <a:ext cx="288000" cy="323100"/>
          </a:xfrm>
          <a:prstGeom prst="mathPlus">
            <a:avLst>
              <a:gd fmla="val 15636"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6" name="Google Shape;246;p29"/>
          <p:cNvSpPr/>
          <p:nvPr/>
        </p:nvSpPr>
        <p:spPr>
          <a:xfrm>
            <a:off x="6224150" y="3417631"/>
            <a:ext cx="288000" cy="323100"/>
          </a:xfrm>
          <a:prstGeom prst="mathPlus">
            <a:avLst>
              <a:gd fmla="val 15636"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7" name="Google Shape;247;p29"/>
          <p:cNvSpPr/>
          <p:nvPr/>
        </p:nvSpPr>
        <p:spPr>
          <a:xfrm>
            <a:off x="2040223" y="3554043"/>
            <a:ext cx="188700" cy="1389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8" name="Google Shape;248;p29"/>
          <p:cNvSpPr/>
          <p:nvPr/>
        </p:nvSpPr>
        <p:spPr>
          <a:xfrm>
            <a:off x="967649" y="3610306"/>
            <a:ext cx="188700" cy="1389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49" name="Google Shape;249;p29"/>
          <p:cNvSpPr/>
          <p:nvPr/>
        </p:nvSpPr>
        <p:spPr>
          <a:xfrm>
            <a:off x="2387874" y="3334868"/>
            <a:ext cx="913800" cy="565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0" name="Google Shape;250;p29"/>
          <p:cNvSpPr/>
          <p:nvPr/>
        </p:nvSpPr>
        <p:spPr>
          <a:xfrm>
            <a:off x="3749662" y="3334868"/>
            <a:ext cx="913800" cy="565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1" name="Google Shape;251;p29"/>
          <p:cNvSpPr/>
          <p:nvPr/>
        </p:nvSpPr>
        <p:spPr>
          <a:xfrm>
            <a:off x="5187149" y="3320818"/>
            <a:ext cx="913800" cy="565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2" name="Google Shape;252;p29"/>
          <p:cNvSpPr/>
          <p:nvPr/>
        </p:nvSpPr>
        <p:spPr>
          <a:xfrm>
            <a:off x="6635349" y="3320818"/>
            <a:ext cx="913800" cy="565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53" name="Google Shape;253;p29"/>
          <p:cNvSpPr txBox="1"/>
          <p:nvPr/>
        </p:nvSpPr>
        <p:spPr>
          <a:xfrm>
            <a:off x="2347825" y="3886318"/>
            <a:ext cx="103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434343"/>
                </a:solidFill>
                <a:latin typeface="Source Code Pro"/>
                <a:ea typeface="Source Code Pro"/>
                <a:cs typeface="Source Code Pro"/>
                <a:sym typeface="Source Code Pro"/>
              </a:rPr>
              <a:t>Personality </a:t>
            </a:r>
            <a:r>
              <a:rPr b="1" lang="en" sz="800">
                <a:solidFill>
                  <a:srgbClr val="434343"/>
                </a:solidFill>
                <a:latin typeface="Source Code Pro"/>
                <a:ea typeface="Source Code Pro"/>
                <a:cs typeface="Source Code Pro"/>
                <a:sym typeface="Source Code Pro"/>
              </a:rPr>
              <a:t>+ </a:t>
            </a:r>
            <a:r>
              <a:rPr b="1" lang="en" sz="800">
                <a:solidFill>
                  <a:srgbClr val="434343"/>
                </a:solidFill>
                <a:latin typeface="Source Code Pro"/>
                <a:ea typeface="Source Code Pro"/>
                <a:cs typeface="Source Code Pro"/>
                <a:sym typeface="Source Code Pro"/>
              </a:rPr>
              <a:t>Perspective</a:t>
            </a:r>
            <a:endParaRPr b="1" sz="800">
              <a:solidFill>
                <a:srgbClr val="434343"/>
              </a:solidFill>
              <a:latin typeface="Source Code Pro"/>
              <a:ea typeface="Source Code Pro"/>
              <a:cs typeface="Source Code Pro"/>
              <a:sym typeface="Source Code Pro"/>
            </a:endParaRPr>
          </a:p>
        </p:txBody>
      </p:sp>
      <p:sp>
        <p:nvSpPr>
          <p:cNvPr id="254" name="Google Shape;254;p29"/>
          <p:cNvSpPr txBox="1"/>
          <p:nvPr/>
        </p:nvSpPr>
        <p:spPr>
          <a:xfrm>
            <a:off x="3749450" y="3886318"/>
            <a:ext cx="913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434343"/>
                </a:solidFill>
                <a:latin typeface="Source Code Pro"/>
                <a:ea typeface="Source Code Pro"/>
                <a:cs typeface="Source Code Pro"/>
                <a:sym typeface="Source Code Pro"/>
              </a:rPr>
              <a:t>Agency +</a:t>
            </a:r>
            <a:endParaRPr b="1" sz="800">
              <a:solidFill>
                <a:srgbClr val="434343"/>
              </a:solidFill>
              <a:latin typeface="Source Code Pro"/>
              <a:ea typeface="Source Code Pro"/>
              <a:cs typeface="Source Code Pro"/>
              <a:sym typeface="Source Code Pro"/>
            </a:endParaRPr>
          </a:p>
          <a:p>
            <a:pPr indent="0" lvl="0" marL="0" rtl="0" algn="ctr">
              <a:spcBef>
                <a:spcPts val="0"/>
              </a:spcBef>
              <a:spcAft>
                <a:spcPts val="0"/>
              </a:spcAft>
              <a:buNone/>
            </a:pPr>
            <a:r>
              <a:rPr b="1" lang="en" sz="800">
                <a:solidFill>
                  <a:srgbClr val="434343"/>
                </a:solidFill>
                <a:latin typeface="Source Code Pro"/>
                <a:ea typeface="Source Code Pro"/>
                <a:cs typeface="Source Code Pro"/>
                <a:sym typeface="Source Code Pro"/>
              </a:rPr>
              <a:t>Gratitude</a:t>
            </a:r>
            <a:endParaRPr b="1" sz="800">
              <a:solidFill>
                <a:srgbClr val="434343"/>
              </a:solidFill>
              <a:latin typeface="Source Code Pro"/>
              <a:ea typeface="Source Code Pro"/>
              <a:cs typeface="Source Code Pro"/>
              <a:sym typeface="Source Code Pro"/>
            </a:endParaRPr>
          </a:p>
        </p:txBody>
      </p:sp>
      <p:sp>
        <p:nvSpPr>
          <p:cNvPr id="255" name="Google Shape;255;p29"/>
          <p:cNvSpPr txBox="1"/>
          <p:nvPr/>
        </p:nvSpPr>
        <p:spPr>
          <a:xfrm>
            <a:off x="5130750" y="3886318"/>
            <a:ext cx="103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434343"/>
                </a:solidFill>
                <a:latin typeface="Source Code Pro"/>
                <a:ea typeface="Source Code Pro"/>
                <a:cs typeface="Source Code Pro"/>
                <a:sym typeface="Source Code Pro"/>
              </a:rPr>
              <a:t>Relationships </a:t>
            </a:r>
            <a:r>
              <a:rPr b="1" lang="en" sz="800">
                <a:solidFill>
                  <a:srgbClr val="434343"/>
                </a:solidFill>
                <a:latin typeface="Source Code Pro"/>
                <a:ea typeface="Source Code Pro"/>
                <a:cs typeface="Source Code Pro"/>
                <a:sym typeface="Source Code Pro"/>
              </a:rPr>
              <a:t>+ Environment</a:t>
            </a:r>
            <a:endParaRPr b="1" sz="800">
              <a:solidFill>
                <a:srgbClr val="434343"/>
              </a:solidFill>
              <a:latin typeface="Source Code Pro"/>
              <a:ea typeface="Source Code Pro"/>
              <a:cs typeface="Source Code Pro"/>
              <a:sym typeface="Source Code Pro"/>
            </a:endParaRPr>
          </a:p>
        </p:txBody>
      </p:sp>
      <p:sp>
        <p:nvSpPr>
          <p:cNvPr id="256" name="Google Shape;256;p29"/>
          <p:cNvSpPr txBox="1"/>
          <p:nvPr/>
        </p:nvSpPr>
        <p:spPr>
          <a:xfrm>
            <a:off x="6635350" y="3897768"/>
            <a:ext cx="913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434343"/>
                </a:solidFill>
                <a:latin typeface="Source Code Pro"/>
                <a:ea typeface="Source Code Pro"/>
                <a:cs typeface="Source Code Pro"/>
                <a:sym typeface="Source Code Pro"/>
              </a:rPr>
              <a:t>Health</a:t>
            </a:r>
            <a:endParaRPr b="1" sz="800">
              <a:solidFill>
                <a:srgbClr val="434343"/>
              </a:solidFill>
              <a:latin typeface="Source Code Pro"/>
              <a:ea typeface="Source Code Pro"/>
              <a:cs typeface="Source Code Pro"/>
              <a:sym typeface="Source Code Pro"/>
            </a:endParaRPr>
          </a:p>
        </p:txBody>
      </p:sp>
      <p:sp>
        <p:nvSpPr>
          <p:cNvPr id="257" name="Google Shape;257;p29"/>
          <p:cNvSpPr/>
          <p:nvPr/>
        </p:nvSpPr>
        <p:spPr>
          <a:xfrm>
            <a:off x="2268975" y="3228968"/>
            <a:ext cx="5416500" cy="976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58" name="Google Shape;258;p29"/>
          <p:cNvSpPr/>
          <p:nvPr/>
        </p:nvSpPr>
        <p:spPr>
          <a:xfrm>
            <a:off x="704475" y="961275"/>
            <a:ext cx="288000" cy="2643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1</a:t>
            </a:r>
            <a:endParaRPr sz="1200">
              <a:latin typeface="Source Code Pro"/>
              <a:ea typeface="Source Code Pro"/>
              <a:cs typeface="Source Code Pro"/>
              <a:sym typeface="Source Code Pro"/>
            </a:endParaRPr>
          </a:p>
        </p:txBody>
      </p:sp>
      <p:sp>
        <p:nvSpPr>
          <p:cNvPr id="259" name="Google Shape;259;p29"/>
          <p:cNvSpPr/>
          <p:nvPr/>
        </p:nvSpPr>
        <p:spPr>
          <a:xfrm>
            <a:off x="704475" y="2552488"/>
            <a:ext cx="288000" cy="2643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3</a:t>
            </a:r>
            <a:endParaRPr sz="1200">
              <a:latin typeface="Source Code Pro"/>
              <a:ea typeface="Source Code Pro"/>
              <a:cs typeface="Source Code Pro"/>
              <a:sym typeface="Source Code Pro"/>
            </a:endParaRPr>
          </a:p>
        </p:txBody>
      </p:sp>
      <p:sp>
        <p:nvSpPr>
          <p:cNvPr id="260" name="Google Shape;260;p29"/>
          <p:cNvSpPr/>
          <p:nvPr/>
        </p:nvSpPr>
        <p:spPr>
          <a:xfrm>
            <a:off x="704475" y="1709100"/>
            <a:ext cx="288000" cy="2643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2</a:t>
            </a:r>
            <a:endParaRPr sz="1200">
              <a:latin typeface="Source Code Pro"/>
              <a:ea typeface="Source Code Pro"/>
              <a:cs typeface="Source Code Pro"/>
              <a:sym typeface="Source Code Pro"/>
            </a:endParaRPr>
          </a:p>
        </p:txBody>
      </p:sp>
      <p:sp>
        <p:nvSpPr>
          <p:cNvPr id="261" name="Google Shape;261;p29"/>
          <p:cNvSpPr/>
          <p:nvPr/>
        </p:nvSpPr>
        <p:spPr>
          <a:xfrm>
            <a:off x="671425" y="3128400"/>
            <a:ext cx="7734000" cy="1278000"/>
          </a:xfrm>
          <a:prstGeom prst="roundRect">
            <a:avLst>
              <a:gd fmla="val 16667" name="adj"/>
            </a:avLst>
          </a:prstGeom>
          <a:no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2" name="Google Shape;262;p29"/>
          <p:cNvSpPr/>
          <p:nvPr/>
        </p:nvSpPr>
        <p:spPr>
          <a:xfrm rot="5400000">
            <a:off x="4956225" y="1809236"/>
            <a:ext cx="188700" cy="5563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63" name="Google Shape;263;p29"/>
          <p:cNvSpPr txBox="1"/>
          <p:nvPr/>
        </p:nvSpPr>
        <p:spPr>
          <a:xfrm>
            <a:off x="2901917" y="4664650"/>
            <a:ext cx="42894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38761D"/>
                </a:solidFill>
                <a:latin typeface="Source Code Pro"/>
                <a:ea typeface="Source Code Pro"/>
                <a:cs typeface="Source Code Pro"/>
                <a:sym typeface="Source Code Pro"/>
              </a:rPr>
              <a:t>Practice being present (shift attention from mind) </a:t>
            </a:r>
            <a:endParaRPr b="1" sz="800">
              <a:solidFill>
                <a:srgbClr val="38761D"/>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7" name="Shape 267"/>
        <p:cNvGrpSpPr/>
        <p:nvPr/>
      </p:nvGrpSpPr>
      <p:grpSpPr>
        <a:xfrm>
          <a:off x="0" y="0"/>
          <a:ext cx="0" cy="0"/>
          <a:chOff x="0" y="0"/>
          <a:chExt cx="0" cy="0"/>
        </a:xfrm>
      </p:grpSpPr>
      <p:sp>
        <p:nvSpPr>
          <p:cNvPr id="268" name="Google Shape;268;p30"/>
          <p:cNvSpPr txBox="1"/>
          <p:nvPr>
            <p:ph type="ctrTitle"/>
          </p:nvPr>
        </p:nvSpPr>
        <p:spPr>
          <a:xfrm>
            <a:off x="2613600" y="1373425"/>
            <a:ext cx="3916800" cy="75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sz="3300">
                <a:solidFill>
                  <a:srgbClr val="434343"/>
                </a:solidFill>
                <a:highlight>
                  <a:srgbClr val="FFFFFF"/>
                </a:highlight>
                <a:latin typeface="Source Code Pro"/>
                <a:ea typeface="Source Code Pro"/>
                <a:cs typeface="Source Code Pro"/>
                <a:sym typeface="Source Code Pro"/>
              </a:rPr>
              <a:t>Journey</a:t>
            </a:r>
            <a:endParaRPr sz="3300">
              <a:solidFill>
                <a:srgbClr val="434343"/>
              </a:solidFill>
              <a:latin typeface="Source Code Pro"/>
              <a:ea typeface="Source Code Pro"/>
              <a:cs typeface="Source Code Pro"/>
              <a:sym typeface="Source Code Pro"/>
            </a:endParaRPr>
          </a:p>
        </p:txBody>
      </p:sp>
      <p:sp>
        <p:nvSpPr>
          <p:cNvPr id="269" name="Google Shape;26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270" name="Google Shape;270;p30"/>
          <p:cNvCxnSpPr/>
          <p:nvPr/>
        </p:nvCxnSpPr>
        <p:spPr>
          <a:xfrm>
            <a:off x="2822625" y="4325925"/>
            <a:ext cx="3717000" cy="600"/>
          </a:xfrm>
          <a:prstGeom prst="straightConnector1">
            <a:avLst/>
          </a:prstGeom>
          <a:noFill/>
          <a:ln cap="flat" cmpd="sng" w="28575">
            <a:solidFill>
              <a:schemeClr val="dk2"/>
            </a:solidFill>
            <a:prstDash val="solid"/>
            <a:round/>
            <a:headEnd len="med" w="med" type="oval"/>
            <a:tailEnd len="med" w="med" type="oval"/>
          </a:ln>
        </p:spPr>
      </p:cxnSp>
      <p:sp>
        <p:nvSpPr>
          <p:cNvPr id="271" name="Google Shape;271;p30"/>
          <p:cNvSpPr/>
          <p:nvPr/>
        </p:nvSpPr>
        <p:spPr>
          <a:xfrm>
            <a:off x="3711313" y="42714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2" name="Google Shape;272;p30"/>
          <p:cNvSpPr/>
          <p:nvPr/>
        </p:nvSpPr>
        <p:spPr>
          <a:xfrm>
            <a:off x="4591150" y="42714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3" name="Google Shape;273;p30"/>
          <p:cNvSpPr/>
          <p:nvPr/>
        </p:nvSpPr>
        <p:spPr>
          <a:xfrm>
            <a:off x="5470975" y="42714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4" name="Google Shape;274;p30"/>
          <p:cNvSpPr/>
          <p:nvPr/>
        </p:nvSpPr>
        <p:spPr>
          <a:xfrm>
            <a:off x="2831463" y="42714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5" name="Google Shape;275;p30"/>
          <p:cNvSpPr/>
          <p:nvPr/>
        </p:nvSpPr>
        <p:spPr>
          <a:xfrm>
            <a:off x="6350800" y="42717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idx="1" type="body"/>
          </p:nvPr>
        </p:nvSpPr>
        <p:spPr>
          <a:xfrm>
            <a:off x="236550" y="218350"/>
            <a:ext cx="3541200" cy="6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Scope</a:t>
            </a:r>
            <a:endParaRPr b="1" sz="2200"/>
          </a:p>
        </p:txBody>
      </p:sp>
      <p:sp>
        <p:nvSpPr>
          <p:cNvPr id="281" name="Google Shape;28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282" name="Google Shape;282;p31"/>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283" name="Google Shape;283;p31"/>
          <p:cNvSpPr/>
          <p:nvPr/>
        </p:nvSpPr>
        <p:spPr>
          <a:xfrm>
            <a:off x="111662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4" name="Google Shape;284;p31"/>
          <p:cNvSpPr/>
          <p:nvPr/>
        </p:nvSpPr>
        <p:spPr>
          <a:xfrm>
            <a:off x="2076550"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5" name="Google Shape;285;p31"/>
          <p:cNvSpPr/>
          <p:nvPr/>
        </p:nvSpPr>
        <p:spPr>
          <a:xfrm>
            <a:off x="30364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6" name="Google Shape;286;p31"/>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87" name="Google Shape;287;p31"/>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aphicFrame>
        <p:nvGraphicFramePr>
          <p:cNvPr id="288" name="Google Shape;288;p31"/>
          <p:cNvGraphicFramePr/>
          <p:nvPr/>
        </p:nvGraphicFramePr>
        <p:xfrm>
          <a:off x="728138" y="1464100"/>
          <a:ext cx="3000000" cy="3000000"/>
        </p:xfrm>
        <a:graphic>
          <a:graphicData uri="http://schemas.openxmlformats.org/drawingml/2006/table">
            <a:tbl>
              <a:tblPr>
                <a:noFill/>
                <a:tableStyleId>{139591D1-CFD8-497D-AA2A-E8E4E3AD8454}</a:tableStyleId>
              </a:tblPr>
              <a:tblGrid>
                <a:gridCol w="2432450"/>
                <a:gridCol w="5255275"/>
              </a:tblGrid>
              <a:tr h="381000">
                <a:tc>
                  <a:txBody>
                    <a:bodyPr/>
                    <a:lstStyle/>
                    <a:p>
                      <a:pPr indent="0" lvl="0" marL="0" rtl="0" algn="l">
                        <a:spcBef>
                          <a:spcPts val="0"/>
                        </a:spcBef>
                        <a:spcAft>
                          <a:spcPts val="0"/>
                        </a:spcAft>
                        <a:buNone/>
                      </a:pPr>
                      <a:r>
                        <a:rPr b="1" lang="en">
                          <a:solidFill>
                            <a:srgbClr val="434343"/>
                          </a:solidFill>
                          <a:latin typeface="Source Code Pro"/>
                          <a:ea typeface="Source Code Pro"/>
                          <a:cs typeface="Source Code Pro"/>
                          <a:sym typeface="Source Code Pro"/>
                        </a:rPr>
                        <a:t>Step</a:t>
                      </a:r>
                      <a:endParaRPr b="1">
                        <a:solidFill>
                          <a:srgbClr val="434343"/>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en">
                          <a:solidFill>
                            <a:srgbClr val="434343"/>
                          </a:solidFill>
                          <a:latin typeface="Source Code Pro"/>
                          <a:ea typeface="Source Code Pro"/>
                          <a:cs typeface="Source Code Pro"/>
                          <a:sym typeface="Source Code Pro"/>
                        </a:rPr>
                        <a:t>Details</a:t>
                      </a:r>
                      <a:endParaRPr b="1">
                        <a:solidFill>
                          <a:srgbClr val="434343"/>
                        </a:solidFill>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Exploratory Analysis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Correlation matrix, histograms, summary stats</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Hypotheses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What may improve life satisfaction?</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Models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solidFill>
                            <a:srgbClr val="38761D"/>
                          </a:solidFill>
                          <a:latin typeface="Source Code Pro"/>
                          <a:ea typeface="Source Code Pro"/>
                          <a:cs typeface="Source Code Pro"/>
                          <a:sym typeface="Source Code Pro"/>
                        </a:rPr>
                        <a:t>Logit</a:t>
                      </a:r>
                      <a:r>
                        <a:rPr lang="en">
                          <a:latin typeface="Source Code Pro"/>
                          <a:ea typeface="Source Code Pro"/>
                          <a:cs typeface="Source Code Pro"/>
                          <a:sym typeface="Source Code Pro"/>
                        </a:rPr>
                        <a:t>, Random Forest</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Conclusion</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What can we say?</a:t>
                      </a:r>
                      <a:endParaRPr>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idx="1" type="body"/>
          </p:nvPr>
        </p:nvSpPr>
        <p:spPr>
          <a:xfrm>
            <a:off x="236550" y="218350"/>
            <a:ext cx="7164600" cy="6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Exploratory Analysis: Control over life</a:t>
            </a:r>
            <a:endParaRPr b="1" sz="2200"/>
          </a:p>
        </p:txBody>
      </p:sp>
      <p:sp>
        <p:nvSpPr>
          <p:cNvPr id="294" name="Google Shape;29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295" name="Google Shape;295;p32"/>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296" name="Google Shape;296;p32"/>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7" name="Google Shape;297;p32"/>
          <p:cNvSpPr/>
          <p:nvPr/>
        </p:nvSpPr>
        <p:spPr>
          <a:xfrm>
            <a:off x="2076550"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8" name="Google Shape;298;p32"/>
          <p:cNvSpPr/>
          <p:nvPr/>
        </p:nvSpPr>
        <p:spPr>
          <a:xfrm>
            <a:off x="30364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9" name="Google Shape;299;p32"/>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00" name="Google Shape;300;p32"/>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301" name="Google Shape;301;p32"/>
          <p:cNvPicPr preferRelativeResize="0"/>
          <p:nvPr/>
        </p:nvPicPr>
        <p:blipFill>
          <a:blip r:embed="rId3">
            <a:alphaModFix/>
          </a:blip>
          <a:stretch>
            <a:fillRect/>
          </a:stretch>
        </p:blipFill>
        <p:spPr>
          <a:xfrm>
            <a:off x="4104150" y="3144775"/>
            <a:ext cx="1576124" cy="1333374"/>
          </a:xfrm>
          <a:prstGeom prst="rect">
            <a:avLst/>
          </a:prstGeom>
          <a:noFill/>
          <a:ln cap="flat" cmpd="sng" w="9525">
            <a:solidFill>
              <a:schemeClr val="dk2"/>
            </a:solidFill>
            <a:prstDash val="solid"/>
            <a:round/>
            <a:headEnd len="sm" w="sm" type="none"/>
            <a:tailEnd len="sm" w="sm" type="none"/>
          </a:ln>
        </p:spPr>
      </p:pic>
      <p:pic>
        <p:nvPicPr>
          <p:cNvPr id="302" name="Google Shape;302;p32"/>
          <p:cNvPicPr preferRelativeResize="0"/>
          <p:nvPr/>
        </p:nvPicPr>
        <p:blipFill rotWithShape="1">
          <a:blip r:embed="rId4">
            <a:alphaModFix/>
          </a:blip>
          <a:srcRect b="0" l="1980" r="0" t="0"/>
          <a:stretch/>
        </p:blipFill>
        <p:spPr>
          <a:xfrm>
            <a:off x="991871" y="3168462"/>
            <a:ext cx="2146606" cy="1286000"/>
          </a:xfrm>
          <a:prstGeom prst="rect">
            <a:avLst/>
          </a:prstGeom>
          <a:noFill/>
          <a:ln cap="flat" cmpd="sng" w="9525">
            <a:solidFill>
              <a:schemeClr val="dk2"/>
            </a:solidFill>
            <a:prstDash val="solid"/>
            <a:round/>
            <a:headEnd len="sm" w="sm" type="none"/>
            <a:tailEnd len="sm" w="sm" type="none"/>
          </a:ln>
        </p:spPr>
      </p:pic>
      <p:pic>
        <p:nvPicPr>
          <p:cNvPr id="303" name="Google Shape;303;p32"/>
          <p:cNvPicPr preferRelativeResize="0"/>
          <p:nvPr/>
        </p:nvPicPr>
        <p:blipFill>
          <a:blip r:embed="rId5">
            <a:alphaModFix/>
          </a:blip>
          <a:stretch>
            <a:fillRect/>
          </a:stretch>
        </p:blipFill>
        <p:spPr>
          <a:xfrm>
            <a:off x="5753425" y="3144775"/>
            <a:ext cx="1592725" cy="1333374"/>
          </a:xfrm>
          <a:prstGeom prst="rect">
            <a:avLst/>
          </a:prstGeom>
          <a:noFill/>
          <a:ln cap="flat" cmpd="sng" w="9525">
            <a:solidFill>
              <a:schemeClr val="dk2"/>
            </a:solidFill>
            <a:prstDash val="solid"/>
            <a:round/>
            <a:headEnd len="sm" w="sm" type="none"/>
            <a:tailEnd len="sm" w="sm" type="none"/>
          </a:ln>
        </p:spPr>
      </p:pic>
      <p:sp>
        <p:nvSpPr>
          <p:cNvPr id="304" name="Google Shape;304;p32"/>
          <p:cNvSpPr/>
          <p:nvPr/>
        </p:nvSpPr>
        <p:spPr>
          <a:xfrm>
            <a:off x="4352050" y="2794725"/>
            <a:ext cx="2784000" cy="35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Source Code Pro"/>
                <a:ea typeface="Source Code Pro"/>
                <a:cs typeface="Source Code Pro"/>
                <a:sym typeface="Source Code Pro"/>
              </a:rPr>
              <a:t>sns.pairplot</a:t>
            </a:r>
            <a:r>
              <a:rPr lang="en" sz="1000">
                <a:latin typeface="Source Code Pro"/>
                <a:ea typeface="Source Code Pro"/>
                <a:cs typeface="Source Code Pro"/>
                <a:sym typeface="Source Code Pro"/>
              </a:rPr>
              <a:t>(df[[field_list]])</a:t>
            </a:r>
            <a:endParaRPr sz="1000">
              <a:latin typeface="Source Code Pro"/>
              <a:ea typeface="Source Code Pro"/>
              <a:cs typeface="Source Code Pro"/>
              <a:sym typeface="Source Code Pro"/>
            </a:endParaRPr>
          </a:p>
        </p:txBody>
      </p:sp>
      <p:sp>
        <p:nvSpPr>
          <p:cNvPr id="305" name="Google Shape;305;p32"/>
          <p:cNvSpPr/>
          <p:nvPr/>
        </p:nvSpPr>
        <p:spPr>
          <a:xfrm>
            <a:off x="691050" y="2750325"/>
            <a:ext cx="35412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Source Code Pro"/>
                <a:ea typeface="Source Code Pro"/>
                <a:cs typeface="Source Code Pro"/>
                <a:sym typeface="Source Code Pro"/>
              </a:rPr>
              <a:t>sns.heatmap</a:t>
            </a:r>
            <a:r>
              <a:rPr lang="en" sz="1100">
                <a:latin typeface="Source Code Pro"/>
                <a:ea typeface="Source Code Pro"/>
                <a:cs typeface="Source Code Pro"/>
                <a:sym typeface="Source Code Pro"/>
              </a:rPr>
              <a:t>(</a:t>
            </a:r>
            <a:r>
              <a:rPr lang="en" sz="1000">
                <a:latin typeface="Source Code Pro"/>
                <a:ea typeface="Source Code Pro"/>
                <a:cs typeface="Source Code Pro"/>
                <a:sym typeface="Source Code Pro"/>
              </a:rPr>
              <a:t>df.corr(numeric_only=True</a:t>
            </a: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
        <p:nvSpPr>
          <p:cNvPr id="306" name="Google Shape;306;p32"/>
          <p:cNvSpPr/>
          <p:nvPr/>
        </p:nvSpPr>
        <p:spPr>
          <a:xfrm>
            <a:off x="873650" y="1553675"/>
            <a:ext cx="5528700" cy="1147500"/>
          </a:xfrm>
          <a:prstGeom prst="roundRect">
            <a:avLst>
              <a:gd fmla="val 16667" name="adj"/>
            </a:avLst>
          </a:prstGeom>
          <a:noFill/>
          <a:ln cap="flat" cmpd="sng" w="9525">
            <a:solidFill>
              <a:srgbClr val="666666"/>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Source Code Pro"/>
                <a:ea typeface="Source Code Pro"/>
                <a:cs typeface="Source Code Pro"/>
                <a:sym typeface="Source Code Pro"/>
              </a:rPr>
              <a:t>High positively  correlated relationships (r) :</a:t>
            </a:r>
            <a:endParaRPr sz="1100">
              <a:solidFill>
                <a:srgbClr val="666666"/>
              </a:solidFill>
              <a:latin typeface="Source Code Pro"/>
              <a:ea typeface="Source Code Pro"/>
              <a:cs typeface="Source Code Pro"/>
              <a:sym typeface="Source Code Pro"/>
            </a:endParaRPr>
          </a:p>
          <a:p>
            <a:pPr indent="-298450" lvl="0" marL="457200" rtl="0" algn="l">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(0.57) Self-acceptance ←→ Environmental Mastery</a:t>
            </a:r>
            <a:endParaRPr sz="1100">
              <a:solidFill>
                <a:srgbClr val="666666"/>
              </a:solidFill>
              <a:latin typeface="Source Code Pro"/>
              <a:ea typeface="Source Code Pro"/>
              <a:cs typeface="Source Code Pro"/>
              <a:sym typeface="Source Code Pro"/>
            </a:endParaRPr>
          </a:p>
          <a:p>
            <a:pPr indent="-298450" lvl="0" marL="457200" rtl="0" algn="l">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(0.43) Control over life ←→ Environmental Mastery</a:t>
            </a:r>
            <a:endParaRPr sz="1100">
              <a:solidFill>
                <a:srgbClr val="666666"/>
              </a:solidFill>
              <a:latin typeface="Source Code Pro"/>
              <a:ea typeface="Source Code Pro"/>
              <a:cs typeface="Source Code Pro"/>
              <a:sym typeface="Source Code Pro"/>
            </a:endParaRPr>
          </a:p>
          <a:p>
            <a:pPr indent="-298450" lvl="0" marL="457200" rtl="0" algn="l">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(0.35) Current health ←→ Control over life</a:t>
            </a:r>
            <a:endParaRPr sz="1100">
              <a:solidFill>
                <a:srgbClr val="666666"/>
              </a:solidFill>
              <a:latin typeface="Source Code Pro"/>
              <a:ea typeface="Source Code Pro"/>
              <a:cs typeface="Source Code Pro"/>
              <a:sym typeface="Source Code Pro"/>
            </a:endParaRPr>
          </a:p>
          <a:p>
            <a:pPr indent="-298450" lvl="0" marL="457200" rtl="0" algn="l">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(0.83) Female income  ←→ Male income (in same household)</a:t>
            </a:r>
            <a:endParaRPr sz="1100">
              <a:solidFill>
                <a:srgbClr val="666666"/>
              </a:solidFill>
              <a:latin typeface="Source Code Pro"/>
              <a:ea typeface="Source Code Pro"/>
              <a:cs typeface="Source Code Pro"/>
              <a:sym typeface="Source Code Pro"/>
            </a:endParaRPr>
          </a:p>
        </p:txBody>
      </p:sp>
      <p:sp>
        <p:nvSpPr>
          <p:cNvPr id="307" name="Google Shape;307;p32"/>
          <p:cNvSpPr txBox="1"/>
          <p:nvPr/>
        </p:nvSpPr>
        <p:spPr>
          <a:xfrm>
            <a:off x="431550" y="971325"/>
            <a:ext cx="828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38761D"/>
                </a:solidFill>
                <a:latin typeface="Source Code Pro"/>
                <a:ea typeface="Source Code Pro"/>
                <a:cs typeface="Source Code Pro"/>
                <a:sym typeface="Source Code Pro"/>
              </a:rPr>
              <a:t>“</a:t>
            </a:r>
            <a:r>
              <a:rPr b="1" lang="en" sz="1100">
                <a:solidFill>
                  <a:srgbClr val="38761D"/>
                </a:solidFill>
                <a:latin typeface="Source Code Pro"/>
                <a:ea typeface="Source Code Pro"/>
                <a:cs typeface="Source Code Pro"/>
                <a:sym typeface="Source Code Pro"/>
              </a:rPr>
              <a:t>Control over life” changes with current health (r=0.35) and environmental mastery (r=0.43)  </a:t>
            </a:r>
            <a:endParaRPr b="1" sz="1100">
              <a:solidFill>
                <a:srgbClr val="38761D"/>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p:nvPr/>
        </p:nvSpPr>
        <p:spPr>
          <a:xfrm>
            <a:off x="6579500" y="3858650"/>
            <a:ext cx="2068800" cy="924900"/>
          </a:xfrm>
          <a:prstGeom prst="roundRect">
            <a:avLst>
              <a:gd fmla="val 16667" name="adj"/>
            </a:avLst>
          </a:prstGeom>
          <a:noFill/>
          <a:ln cap="flat" cmpd="sng" w="9525">
            <a:solidFill>
              <a:srgbClr val="999999"/>
            </a:solidFill>
            <a:prstDash val="dash"/>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sp>
        <p:nvSpPr>
          <p:cNvPr id="313" name="Google Shape;313;p33"/>
          <p:cNvSpPr/>
          <p:nvPr/>
        </p:nvSpPr>
        <p:spPr>
          <a:xfrm>
            <a:off x="6583699" y="2842133"/>
            <a:ext cx="2068800" cy="924900"/>
          </a:xfrm>
          <a:prstGeom prst="roundRect">
            <a:avLst>
              <a:gd fmla="val 16667" name="adj"/>
            </a:avLst>
          </a:prstGeom>
          <a:noFill/>
          <a:ln cap="flat" cmpd="sng" w="9525">
            <a:solidFill>
              <a:srgbClr val="999999"/>
            </a:solidFill>
            <a:prstDash val="dash"/>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sp>
        <p:nvSpPr>
          <p:cNvPr id="314" name="Google Shape;314;p33"/>
          <p:cNvSpPr txBox="1"/>
          <p:nvPr>
            <p:ph idx="1" type="body"/>
          </p:nvPr>
        </p:nvSpPr>
        <p:spPr>
          <a:xfrm>
            <a:off x="236550" y="209525"/>
            <a:ext cx="7730100" cy="6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2200"/>
              <a:t>Exploratory Analysis: Age &amp; Life</a:t>
            </a:r>
            <a:endParaRPr b="1" sz="2200"/>
          </a:p>
        </p:txBody>
      </p:sp>
      <p:sp>
        <p:nvSpPr>
          <p:cNvPr id="315" name="Google Shape;31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316" name="Google Shape;316;p33"/>
          <p:cNvCxnSpPr/>
          <p:nvPr/>
        </p:nvCxnSpPr>
        <p:spPr>
          <a:xfrm>
            <a:off x="308025" y="4859325"/>
            <a:ext cx="3717000" cy="600"/>
          </a:xfrm>
          <a:prstGeom prst="straightConnector1">
            <a:avLst/>
          </a:prstGeom>
          <a:noFill/>
          <a:ln cap="flat" cmpd="sng" w="28575">
            <a:solidFill>
              <a:schemeClr val="dk2"/>
            </a:solidFill>
            <a:prstDash val="solid"/>
            <a:round/>
            <a:headEnd len="med" w="med" type="oval"/>
            <a:tailEnd len="med" w="med" type="oval"/>
          </a:ln>
        </p:spPr>
      </p:cxnSp>
      <p:sp>
        <p:nvSpPr>
          <p:cNvPr id="317" name="Google Shape;317;p33"/>
          <p:cNvSpPr/>
          <p:nvPr/>
        </p:nvSpPr>
        <p:spPr>
          <a:xfrm>
            <a:off x="1116625"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8" name="Google Shape;318;p33"/>
          <p:cNvSpPr/>
          <p:nvPr/>
        </p:nvSpPr>
        <p:spPr>
          <a:xfrm>
            <a:off x="2076550"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19" name="Google Shape;319;p33"/>
          <p:cNvSpPr/>
          <p:nvPr/>
        </p:nvSpPr>
        <p:spPr>
          <a:xfrm>
            <a:off x="30364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0" name="Google Shape;320;p33"/>
          <p:cNvSpPr/>
          <p:nvPr/>
        </p:nvSpPr>
        <p:spPr>
          <a:xfrm>
            <a:off x="316863" y="4804875"/>
            <a:ext cx="102000" cy="108900"/>
          </a:xfrm>
          <a:prstGeom prst="ellipse">
            <a:avLst/>
          </a:prstGeom>
          <a:solidFill>
            <a:srgbClr val="F1C23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1" name="Google Shape;321;p33"/>
          <p:cNvSpPr/>
          <p:nvPr/>
        </p:nvSpPr>
        <p:spPr>
          <a:xfrm>
            <a:off x="3914175" y="4804875"/>
            <a:ext cx="102000" cy="1089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322" name="Google Shape;322;p33" title="Chart"/>
          <p:cNvPicPr preferRelativeResize="0"/>
          <p:nvPr/>
        </p:nvPicPr>
        <p:blipFill>
          <a:blip r:embed="rId3">
            <a:alphaModFix/>
          </a:blip>
          <a:stretch>
            <a:fillRect/>
          </a:stretch>
        </p:blipFill>
        <p:spPr>
          <a:xfrm>
            <a:off x="459220" y="1987675"/>
            <a:ext cx="5631544" cy="2589281"/>
          </a:xfrm>
          <a:prstGeom prst="rect">
            <a:avLst/>
          </a:prstGeom>
          <a:noFill/>
          <a:ln>
            <a:noFill/>
          </a:ln>
        </p:spPr>
      </p:pic>
      <p:sp>
        <p:nvSpPr>
          <p:cNvPr id="323" name="Google Shape;323;p33"/>
          <p:cNvSpPr/>
          <p:nvPr/>
        </p:nvSpPr>
        <p:spPr>
          <a:xfrm>
            <a:off x="274775" y="2004206"/>
            <a:ext cx="6000600" cy="26349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cxnSp>
        <p:nvCxnSpPr>
          <p:cNvPr id="324" name="Google Shape;324;p33"/>
          <p:cNvCxnSpPr/>
          <p:nvPr/>
        </p:nvCxnSpPr>
        <p:spPr>
          <a:xfrm flipH="1" rot="10800000">
            <a:off x="1250816" y="3786263"/>
            <a:ext cx="4044300" cy="6600"/>
          </a:xfrm>
          <a:prstGeom prst="straightConnector1">
            <a:avLst/>
          </a:prstGeom>
          <a:noFill/>
          <a:ln cap="flat" cmpd="sng" w="9525">
            <a:solidFill>
              <a:srgbClr val="666666"/>
            </a:solidFill>
            <a:prstDash val="dash"/>
            <a:round/>
            <a:headEnd len="med" w="med" type="none"/>
            <a:tailEnd len="med" w="med" type="none"/>
          </a:ln>
        </p:spPr>
      </p:cxnSp>
      <p:pic>
        <p:nvPicPr>
          <p:cNvPr id="325" name="Google Shape;325;p33"/>
          <p:cNvPicPr preferRelativeResize="0"/>
          <p:nvPr/>
        </p:nvPicPr>
        <p:blipFill rotWithShape="1">
          <a:blip r:embed="rId4">
            <a:alphaModFix/>
          </a:blip>
          <a:srcRect b="56323" l="77002" r="11977" t="9897"/>
          <a:stretch/>
        </p:blipFill>
        <p:spPr>
          <a:xfrm>
            <a:off x="6671230" y="3958889"/>
            <a:ext cx="445656" cy="685763"/>
          </a:xfrm>
          <a:prstGeom prst="rect">
            <a:avLst/>
          </a:prstGeom>
          <a:noFill/>
          <a:ln>
            <a:noFill/>
          </a:ln>
        </p:spPr>
      </p:pic>
      <p:pic>
        <p:nvPicPr>
          <p:cNvPr id="326" name="Google Shape;326;p33"/>
          <p:cNvPicPr preferRelativeResize="0"/>
          <p:nvPr/>
        </p:nvPicPr>
        <p:blipFill rotWithShape="1">
          <a:blip r:embed="rId4">
            <a:alphaModFix/>
          </a:blip>
          <a:srcRect b="56323" l="66368" r="24237" t="9897"/>
          <a:stretch/>
        </p:blipFill>
        <p:spPr>
          <a:xfrm>
            <a:off x="6710593" y="2961634"/>
            <a:ext cx="379892" cy="685763"/>
          </a:xfrm>
          <a:prstGeom prst="rect">
            <a:avLst/>
          </a:prstGeom>
          <a:noFill/>
          <a:ln>
            <a:noFill/>
          </a:ln>
        </p:spPr>
      </p:pic>
      <p:pic>
        <p:nvPicPr>
          <p:cNvPr id="327" name="Google Shape;327;p33"/>
          <p:cNvPicPr preferRelativeResize="0"/>
          <p:nvPr/>
        </p:nvPicPr>
        <p:blipFill rotWithShape="1">
          <a:blip r:embed="rId4">
            <a:alphaModFix/>
          </a:blip>
          <a:srcRect b="56323" l="55089" r="33889" t="9897"/>
          <a:stretch/>
        </p:blipFill>
        <p:spPr>
          <a:xfrm>
            <a:off x="6672027" y="1934331"/>
            <a:ext cx="445656" cy="685763"/>
          </a:xfrm>
          <a:prstGeom prst="rect">
            <a:avLst/>
          </a:prstGeom>
          <a:noFill/>
          <a:ln>
            <a:noFill/>
          </a:ln>
        </p:spPr>
      </p:pic>
      <p:pic>
        <p:nvPicPr>
          <p:cNvPr id="328" name="Google Shape;328;p33"/>
          <p:cNvPicPr preferRelativeResize="0"/>
          <p:nvPr/>
        </p:nvPicPr>
        <p:blipFill rotWithShape="1">
          <a:blip r:embed="rId4">
            <a:alphaModFix/>
          </a:blip>
          <a:srcRect b="56323" l="43112" r="45866" t="9897"/>
          <a:stretch/>
        </p:blipFill>
        <p:spPr>
          <a:xfrm>
            <a:off x="6659987" y="931739"/>
            <a:ext cx="445656" cy="685763"/>
          </a:xfrm>
          <a:prstGeom prst="rect">
            <a:avLst/>
          </a:prstGeom>
          <a:noFill/>
          <a:ln>
            <a:noFill/>
          </a:ln>
        </p:spPr>
      </p:pic>
      <p:sp>
        <p:nvSpPr>
          <p:cNvPr id="329" name="Google Shape;329;p33"/>
          <p:cNvSpPr/>
          <p:nvPr/>
        </p:nvSpPr>
        <p:spPr>
          <a:xfrm>
            <a:off x="6606112" y="831489"/>
            <a:ext cx="2028900" cy="924900"/>
          </a:xfrm>
          <a:prstGeom prst="roundRect">
            <a:avLst>
              <a:gd fmla="val 16667" name="adj"/>
            </a:avLst>
          </a:prstGeom>
          <a:noFill/>
          <a:ln cap="flat" cmpd="sng" w="9525">
            <a:solidFill>
              <a:srgbClr val="999999"/>
            </a:solidFill>
            <a:prstDash val="dash"/>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sp>
        <p:nvSpPr>
          <p:cNvPr id="330" name="Google Shape;330;p33"/>
          <p:cNvSpPr/>
          <p:nvPr/>
        </p:nvSpPr>
        <p:spPr>
          <a:xfrm>
            <a:off x="6579500" y="1856021"/>
            <a:ext cx="2068800" cy="894900"/>
          </a:xfrm>
          <a:prstGeom prst="roundRect">
            <a:avLst>
              <a:gd fmla="val 16667" name="adj"/>
            </a:avLst>
          </a:prstGeom>
          <a:noFill/>
          <a:ln cap="flat" cmpd="sng" w="9525">
            <a:solidFill>
              <a:srgbClr val="999999"/>
            </a:solidFill>
            <a:prstDash val="dash"/>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sp>
        <p:nvSpPr>
          <p:cNvPr id="331" name="Google Shape;331;p33"/>
          <p:cNvSpPr txBox="1"/>
          <p:nvPr/>
        </p:nvSpPr>
        <p:spPr>
          <a:xfrm>
            <a:off x="7155112" y="829925"/>
            <a:ext cx="1353000" cy="7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u="sng">
                <a:solidFill>
                  <a:schemeClr val="dk2"/>
                </a:solidFill>
                <a:latin typeface="Source Code Pro"/>
                <a:ea typeface="Source Code Pro"/>
                <a:cs typeface="Source Code Pro"/>
                <a:sym typeface="Source Code Pro"/>
              </a:rPr>
              <a:t>Age: &lt;35 to 45</a:t>
            </a:r>
            <a:endParaRPr b="1" sz="1000" u="sng">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b="1" sz="400" u="sng">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Highest </a:t>
            </a:r>
            <a:r>
              <a:rPr b="1" lang="en" sz="900">
                <a:solidFill>
                  <a:srgbClr val="38761D"/>
                </a:solidFill>
                <a:latin typeface="Source Code Pro"/>
                <a:ea typeface="Source Code Pro"/>
                <a:cs typeface="Source Code Pro"/>
                <a:sym typeface="Source Code Pro"/>
              </a:rPr>
              <a:t>growth</a:t>
            </a:r>
            <a:r>
              <a:rPr b="1" lang="en" sz="900">
                <a:solidFill>
                  <a:schemeClr val="dk2"/>
                </a:solidFill>
                <a:latin typeface="Source Code Pro"/>
                <a:ea typeface="Source Code Pro"/>
                <a:cs typeface="Source Code Pro"/>
                <a:sym typeface="Source Code Pro"/>
              </a:rPr>
              <a:t> in autonomy and mental health</a:t>
            </a:r>
            <a:endParaRPr b="1" sz="900">
              <a:solidFill>
                <a:schemeClr val="dk2"/>
              </a:solidFill>
              <a:latin typeface="Source Code Pro"/>
              <a:ea typeface="Source Code Pro"/>
              <a:cs typeface="Source Code Pro"/>
              <a:sym typeface="Source Code Pro"/>
            </a:endParaRPr>
          </a:p>
        </p:txBody>
      </p:sp>
      <p:sp>
        <p:nvSpPr>
          <p:cNvPr id="332" name="Google Shape;332;p33"/>
          <p:cNvSpPr txBox="1"/>
          <p:nvPr/>
        </p:nvSpPr>
        <p:spPr>
          <a:xfrm>
            <a:off x="7121813" y="1832518"/>
            <a:ext cx="1490700" cy="7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u="sng">
                <a:solidFill>
                  <a:schemeClr val="dk2"/>
                </a:solidFill>
                <a:latin typeface="Source Code Pro"/>
                <a:ea typeface="Source Code Pro"/>
                <a:cs typeface="Source Code Pro"/>
                <a:sym typeface="Source Code Pro"/>
              </a:rPr>
              <a:t>Age: 45-60</a:t>
            </a:r>
            <a:endParaRPr b="1" sz="1000" u="sng">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b="1" sz="400" u="sng">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Positive relationships incline</a:t>
            </a:r>
            <a:endParaRPr b="1" sz="900">
              <a:solidFill>
                <a:schemeClr val="dk2"/>
              </a:solidFill>
              <a:latin typeface="Source Code Pro"/>
              <a:ea typeface="Source Code Pro"/>
              <a:cs typeface="Source Code Pro"/>
              <a:sym typeface="Source Code Pro"/>
            </a:endParaRPr>
          </a:p>
        </p:txBody>
      </p:sp>
      <p:sp>
        <p:nvSpPr>
          <p:cNvPr id="333" name="Google Shape;333;p33"/>
          <p:cNvSpPr txBox="1"/>
          <p:nvPr/>
        </p:nvSpPr>
        <p:spPr>
          <a:xfrm>
            <a:off x="7090501" y="2840484"/>
            <a:ext cx="1490700" cy="7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u="sng">
                <a:solidFill>
                  <a:schemeClr val="dk2"/>
                </a:solidFill>
                <a:latin typeface="Source Code Pro"/>
                <a:ea typeface="Source Code Pro"/>
                <a:cs typeface="Source Code Pro"/>
                <a:sym typeface="Source Code Pro"/>
              </a:rPr>
              <a:t>Age: 61-75</a:t>
            </a:r>
            <a:endParaRPr b="1" sz="1000" u="sng">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b="1" sz="400" u="sng">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Highest life satisfaction &amp; positive relationships</a:t>
            </a:r>
            <a:endParaRPr b="1" sz="900">
              <a:solidFill>
                <a:schemeClr val="dk2"/>
              </a:solidFill>
              <a:latin typeface="Source Code Pro"/>
              <a:ea typeface="Source Code Pro"/>
              <a:cs typeface="Source Code Pro"/>
              <a:sym typeface="Source Code Pro"/>
            </a:endParaRPr>
          </a:p>
        </p:txBody>
      </p:sp>
      <p:sp>
        <p:nvSpPr>
          <p:cNvPr id="334" name="Google Shape;334;p33"/>
          <p:cNvSpPr txBox="1"/>
          <p:nvPr/>
        </p:nvSpPr>
        <p:spPr>
          <a:xfrm>
            <a:off x="7116875" y="3857086"/>
            <a:ext cx="1543800" cy="7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u="sng">
                <a:solidFill>
                  <a:schemeClr val="dk2"/>
                </a:solidFill>
                <a:latin typeface="Source Code Pro"/>
                <a:ea typeface="Source Code Pro"/>
                <a:cs typeface="Source Code Pro"/>
                <a:sym typeface="Source Code Pro"/>
              </a:rPr>
              <a:t>Age: 76+</a:t>
            </a:r>
            <a:endParaRPr b="1" sz="1000" u="sng">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b="1" sz="400" u="sng">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850">
                <a:solidFill>
                  <a:schemeClr val="dk2"/>
                </a:solidFill>
                <a:latin typeface="Source Code Pro"/>
                <a:ea typeface="Source Code Pro"/>
                <a:cs typeface="Source Code Pro"/>
                <a:sym typeface="Source Code Pro"/>
              </a:rPr>
              <a:t>Largest </a:t>
            </a:r>
            <a:r>
              <a:rPr b="1" lang="en" sz="850">
                <a:solidFill>
                  <a:srgbClr val="980000"/>
                </a:solidFill>
                <a:latin typeface="Source Code Pro"/>
                <a:ea typeface="Source Code Pro"/>
                <a:cs typeface="Source Code Pro"/>
                <a:sym typeface="Source Code Pro"/>
              </a:rPr>
              <a:t>decline</a:t>
            </a:r>
            <a:r>
              <a:rPr b="1" lang="en" sz="850">
                <a:solidFill>
                  <a:schemeClr val="dk2"/>
                </a:solidFill>
                <a:latin typeface="Source Code Pro"/>
                <a:ea typeface="Source Code Pro"/>
                <a:cs typeface="Source Code Pro"/>
                <a:sym typeface="Source Code Pro"/>
              </a:rPr>
              <a:t> in </a:t>
            </a:r>
            <a:r>
              <a:rPr b="1" lang="en" sz="850">
                <a:solidFill>
                  <a:schemeClr val="dk2"/>
                </a:solidFill>
                <a:latin typeface="Source Code Pro"/>
                <a:ea typeface="Source Code Pro"/>
                <a:cs typeface="Source Code Pro"/>
                <a:sym typeface="Source Code Pro"/>
              </a:rPr>
              <a:t>health</a:t>
            </a:r>
            <a:r>
              <a:rPr b="1" lang="en" sz="850">
                <a:solidFill>
                  <a:schemeClr val="dk2"/>
                </a:solidFill>
                <a:latin typeface="Source Code Pro"/>
                <a:ea typeface="Source Code Pro"/>
                <a:cs typeface="Source Code Pro"/>
                <a:sym typeface="Source Code Pro"/>
              </a:rPr>
              <a:t>, relationships, and autonomy</a:t>
            </a:r>
            <a:endParaRPr b="1" sz="850">
              <a:solidFill>
                <a:schemeClr val="dk2"/>
              </a:solidFill>
              <a:latin typeface="Source Code Pro"/>
              <a:ea typeface="Source Code Pro"/>
              <a:cs typeface="Source Code Pro"/>
              <a:sym typeface="Source Code Pro"/>
            </a:endParaRPr>
          </a:p>
        </p:txBody>
      </p:sp>
      <p:sp>
        <p:nvSpPr>
          <p:cNvPr id="335" name="Google Shape;335;p33"/>
          <p:cNvSpPr/>
          <p:nvPr/>
        </p:nvSpPr>
        <p:spPr>
          <a:xfrm>
            <a:off x="3837398" y="2588648"/>
            <a:ext cx="557100" cy="406500"/>
          </a:xfrm>
          <a:prstGeom prst="ellipse">
            <a:avLst/>
          </a:prstGeom>
          <a:solidFill>
            <a:srgbClr val="ADDB33">
              <a:alpha val="36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6" name="Google Shape;336;p33"/>
          <p:cNvSpPr/>
          <p:nvPr/>
        </p:nvSpPr>
        <p:spPr>
          <a:xfrm>
            <a:off x="1394613" y="2588648"/>
            <a:ext cx="401400" cy="813000"/>
          </a:xfrm>
          <a:prstGeom prst="ellipse">
            <a:avLst/>
          </a:prstGeom>
          <a:solidFill>
            <a:srgbClr val="ADDB33">
              <a:alpha val="36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7" name="Google Shape;337;p33"/>
          <p:cNvSpPr/>
          <p:nvPr/>
        </p:nvSpPr>
        <p:spPr>
          <a:xfrm>
            <a:off x="3837398" y="3543093"/>
            <a:ext cx="494400" cy="265200"/>
          </a:xfrm>
          <a:prstGeom prst="ellipse">
            <a:avLst/>
          </a:prstGeom>
          <a:solidFill>
            <a:srgbClr val="ADDB33">
              <a:alpha val="36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38" name="Google Shape;338;p33"/>
          <p:cNvSpPr txBox="1"/>
          <p:nvPr/>
        </p:nvSpPr>
        <p:spPr>
          <a:xfrm>
            <a:off x="236550" y="947600"/>
            <a:ext cx="6251400" cy="692700"/>
          </a:xfrm>
          <a:prstGeom prst="rect">
            <a:avLst/>
          </a:prstGeom>
          <a:noFill/>
          <a:ln>
            <a:noFill/>
          </a:ln>
        </p:spPr>
        <p:txBody>
          <a:bodyPr anchorCtr="0" anchor="t" bIns="91425" lIns="91425" spcFirstLastPara="1" rIns="91425" wrap="square" tIns="91425">
            <a:spAutoFit/>
          </a:bodyPr>
          <a:lstStyle/>
          <a:p>
            <a:pPr indent="-184150" lvl="0" marL="228600" rtl="0" algn="l">
              <a:spcBef>
                <a:spcPts val="0"/>
              </a:spcBef>
              <a:spcAft>
                <a:spcPts val="0"/>
              </a:spcAft>
              <a:buClr>
                <a:srgbClr val="38761D"/>
              </a:buClr>
              <a:buSzPts val="1100"/>
              <a:buFont typeface="Source Code Pro"/>
              <a:buChar char="●"/>
            </a:pPr>
            <a:r>
              <a:rPr b="1" lang="en" sz="1100">
                <a:solidFill>
                  <a:srgbClr val="38761D"/>
                </a:solidFill>
                <a:latin typeface="Source Code Pro"/>
                <a:ea typeface="Source Code Pro"/>
                <a:cs typeface="Source Code Pro"/>
                <a:sym typeface="Source Code Pro"/>
              </a:rPr>
              <a:t>Positive relationships tends to improve over time until the age of 75</a:t>
            </a:r>
            <a:endParaRPr b="1" sz="1100">
              <a:solidFill>
                <a:srgbClr val="38761D"/>
              </a:solidFill>
              <a:latin typeface="Source Code Pro"/>
              <a:ea typeface="Source Code Pro"/>
              <a:cs typeface="Source Code Pro"/>
              <a:sym typeface="Source Code Pro"/>
            </a:endParaRPr>
          </a:p>
          <a:p>
            <a:pPr indent="-184150" lvl="0" marL="228600" rtl="0" algn="l">
              <a:spcBef>
                <a:spcPts val="0"/>
              </a:spcBef>
              <a:spcAft>
                <a:spcPts val="0"/>
              </a:spcAft>
              <a:buClr>
                <a:srgbClr val="38761D"/>
              </a:buClr>
              <a:buSzPts val="1100"/>
              <a:buFont typeface="Source Code Pro"/>
              <a:buChar char="●"/>
            </a:pPr>
            <a:r>
              <a:rPr b="1" lang="en" sz="1100">
                <a:solidFill>
                  <a:srgbClr val="38761D"/>
                </a:solidFill>
                <a:latin typeface="Source Code Pro"/>
                <a:ea typeface="Source Code Pro"/>
                <a:cs typeface="Source Code Pro"/>
                <a:sym typeface="Source Code Pro"/>
              </a:rPr>
              <a:t>Mental health growth remains positive at a decreasing rate</a:t>
            </a:r>
            <a:endParaRPr b="1" sz="1100">
              <a:solidFill>
                <a:srgbClr val="38761D"/>
              </a:solidFill>
              <a:latin typeface="Source Code Pro"/>
              <a:ea typeface="Source Code Pro"/>
              <a:cs typeface="Source Code Pro"/>
              <a:sym typeface="Source Code Pro"/>
            </a:endParaRPr>
          </a:p>
          <a:p>
            <a:pPr indent="-184150" lvl="0" marL="228600" rtl="0" algn="l">
              <a:spcBef>
                <a:spcPts val="0"/>
              </a:spcBef>
              <a:spcAft>
                <a:spcPts val="0"/>
              </a:spcAft>
              <a:buClr>
                <a:srgbClr val="38761D"/>
              </a:buClr>
              <a:buSzPts val="1100"/>
              <a:buFont typeface="Source Code Pro"/>
              <a:buChar char="●"/>
            </a:pPr>
            <a:r>
              <a:rPr b="1" lang="en" sz="1100">
                <a:solidFill>
                  <a:srgbClr val="38761D"/>
                </a:solidFill>
                <a:latin typeface="Source Code Pro"/>
                <a:ea typeface="Source Code Pro"/>
                <a:cs typeface="Source Code Pro"/>
                <a:sym typeface="Source Code Pro"/>
              </a:rPr>
              <a:t>After 35, average changes in autonomy decrease</a:t>
            </a:r>
            <a:endParaRPr b="1" sz="1100">
              <a:solidFill>
                <a:srgbClr val="38761D"/>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