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9" r:id="rId3"/>
    <p:sldId id="261" r:id="rId4"/>
    <p:sldId id="314" r:id="rId5"/>
    <p:sldId id="262" r:id="rId6"/>
    <p:sldId id="317" r:id="rId7"/>
    <p:sldId id="263" r:id="rId8"/>
    <p:sldId id="266" r:id="rId9"/>
    <p:sldId id="264" r:id="rId10"/>
    <p:sldId id="270" r:id="rId11"/>
    <p:sldId id="319" r:id="rId12"/>
    <p:sldId id="271" r:id="rId13"/>
    <p:sldId id="272" r:id="rId14"/>
    <p:sldId id="273" r:id="rId15"/>
    <p:sldId id="274" r:id="rId16"/>
    <p:sldId id="318" r:id="rId17"/>
    <p:sldId id="343" r:id="rId18"/>
    <p:sldId id="275" r:id="rId19"/>
    <p:sldId id="276" r:id="rId20"/>
    <p:sldId id="277" r:id="rId21"/>
    <p:sldId id="341" r:id="rId22"/>
    <p:sldId id="342" r:id="rId23"/>
    <p:sldId id="278" r:id="rId24"/>
    <p:sldId id="279" r:id="rId25"/>
    <p:sldId id="280" r:id="rId26"/>
    <p:sldId id="281" r:id="rId27"/>
    <p:sldId id="282" r:id="rId28"/>
    <p:sldId id="284" r:id="rId29"/>
    <p:sldId id="320" r:id="rId30"/>
    <p:sldId id="321" r:id="rId31"/>
    <p:sldId id="323" r:id="rId32"/>
    <p:sldId id="322" r:id="rId33"/>
    <p:sldId id="324" r:id="rId34"/>
    <p:sldId id="326" r:id="rId35"/>
    <p:sldId id="327" r:id="rId36"/>
    <p:sldId id="328" r:id="rId37"/>
    <p:sldId id="329" r:id="rId38"/>
    <p:sldId id="331" r:id="rId39"/>
    <p:sldId id="330" r:id="rId40"/>
    <p:sldId id="332" r:id="rId41"/>
    <p:sldId id="334" r:id="rId42"/>
    <p:sldId id="336" r:id="rId43"/>
    <p:sldId id="333" r:id="rId44"/>
    <p:sldId id="337" r:id="rId45"/>
    <p:sldId id="300" r:id="rId46"/>
    <p:sldId id="301" r:id="rId47"/>
    <p:sldId id="303" r:id="rId48"/>
    <p:sldId id="304" r:id="rId49"/>
    <p:sldId id="340" r:id="rId50"/>
    <p:sldId id="345" r:id="rId51"/>
    <p:sldId id="315" r:id="rId52"/>
    <p:sldId id="338" r:id="rId53"/>
    <p:sldId id="269" r:id="rId54"/>
    <p:sldId id="325" r:id="rId55"/>
    <p:sldId id="335" r:id="rId56"/>
    <p:sldId id="296" r:id="rId57"/>
    <p:sldId id="297" r:id="rId58"/>
    <p:sldId id="298" r:id="rId59"/>
    <p:sldId id="299" r:id="rId60"/>
    <p:sldId id="285" r:id="rId61"/>
    <p:sldId id="286" r:id="rId62"/>
    <p:sldId id="287" r:id="rId63"/>
    <p:sldId id="288" r:id="rId64"/>
    <p:sldId id="289" r:id="rId65"/>
    <p:sldId id="306" r:id="rId66"/>
    <p:sldId id="310" r:id="rId67"/>
    <p:sldId id="307" r:id="rId68"/>
    <p:sldId id="311" r:id="rId69"/>
    <p:sldId id="308" r:id="rId70"/>
    <p:sldId id="312" r:id="rId71"/>
    <p:sldId id="309" r:id="rId72"/>
    <p:sldId id="313"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99F33B-9114-3D4C-8391-29783D3F2D05}">
          <p14:sldIdLst>
            <p14:sldId id="256"/>
            <p14:sldId id="259"/>
            <p14:sldId id="261"/>
            <p14:sldId id="314"/>
            <p14:sldId id="262"/>
            <p14:sldId id="317"/>
            <p14:sldId id="263"/>
            <p14:sldId id="266"/>
            <p14:sldId id="264"/>
            <p14:sldId id="270"/>
            <p14:sldId id="319"/>
            <p14:sldId id="271"/>
            <p14:sldId id="272"/>
            <p14:sldId id="273"/>
            <p14:sldId id="274"/>
            <p14:sldId id="318"/>
            <p14:sldId id="343"/>
            <p14:sldId id="275"/>
            <p14:sldId id="276"/>
            <p14:sldId id="277"/>
            <p14:sldId id="341"/>
            <p14:sldId id="342"/>
            <p14:sldId id="278"/>
            <p14:sldId id="279"/>
            <p14:sldId id="280"/>
            <p14:sldId id="281"/>
            <p14:sldId id="282"/>
            <p14:sldId id="284"/>
            <p14:sldId id="320"/>
            <p14:sldId id="321"/>
            <p14:sldId id="323"/>
            <p14:sldId id="322"/>
            <p14:sldId id="324"/>
            <p14:sldId id="326"/>
            <p14:sldId id="327"/>
            <p14:sldId id="328"/>
            <p14:sldId id="329"/>
            <p14:sldId id="331"/>
            <p14:sldId id="330"/>
            <p14:sldId id="332"/>
            <p14:sldId id="334"/>
            <p14:sldId id="336"/>
            <p14:sldId id="333"/>
            <p14:sldId id="337"/>
            <p14:sldId id="300"/>
            <p14:sldId id="301"/>
            <p14:sldId id="303"/>
            <p14:sldId id="304"/>
            <p14:sldId id="340"/>
            <p14:sldId id="345"/>
            <p14:sldId id="315"/>
            <p14:sldId id="338"/>
            <p14:sldId id="269"/>
          </p14:sldIdLst>
        </p14:section>
        <p14:section name="Later Reference" id="{1A6091A7-B985-4741-A932-23CC7FE8FD1E}">
          <p14:sldIdLst>
            <p14:sldId id="325"/>
            <p14:sldId id="335"/>
            <p14:sldId id="296"/>
            <p14:sldId id="297"/>
            <p14:sldId id="298"/>
            <p14:sldId id="299"/>
            <p14:sldId id="285"/>
            <p14:sldId id="286"/>
            <p14:sldId id="287"/>
            <p14:sldId id="288"/>
            <p14:sldId id="289"/>
            <p14:sldId id="306"/>
            <p14:sldId id="310"/>
            <p14:sldId id="307"/>
            <p14:sldId id="311"/>
            <p14:sldId id="308"/>
            <p14:sldId id="312"/>
            <p14:sldId id="309"/>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7DA490-63BD-D040-A53F-3CAE780578B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C8A4B04-150C-2148-9F48-FF72249839C1}">
      <dgm:prSet/>
      <dgm:spPr/>
      <dgm:t>
        <a:bodyPr/>
        <a:lstStyle/>
        <a:p>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Group Coordination: </a:t>
          </a:r>
          <a:r>
            <a:rPr lang="en-US">
              <a:latin typeface="Times New Roman" panose="02020603050405020304" pitchFamily="18" charset="0"/>
              <a:cs typeface="Times New Roman" panose="02020603050405020304" pitchFamily="18" charset="0"/>
            </a:rPr>
            <a:t>Collective routines involve coordinated communication within a group of processes (identified by an MPI communicator).</a:t>
          </a:r>
        </a:p>
      </dgm:t>
    </dgm:pt>
    <dgm:pt modelId="{6C92236B-2152-D04C-934A-9D4D63520721}" type="parTrans" cxnId="{61297F5B-110A-1C44-9D63-CE3910A7AA28}">
      <dgm:prSet/>
      <dgm:spPr/>
      <dgm:t>
        <a:bodyPr/>
        <a:lstStyle/>
        <a:p>
          <a:endParaRPr lang="en-US"/>
        </a:p>
      </dgm:t>
    </dgm:pt>
    <dgm:pt modelId="{AFAFAE7B-4964-684A-861B-C2B9426DB14E}" type="sibTrans" cxnId="{61297F5B-110A-1C44-9D63-CE3910A7AA28}">
      <dgm:prSet/>
      <dgm:spPr/>
      <dgm:t>
        <a:bodyPr/>
        <a:lstStyle/>
        <a:p>
          <a:endParaRPr lang="en-US"/>
        </a:p>
      </dgm:t>
    </dgm:pt>
    <dgm:pt modelId="{EE1C5F38-71D3-F448-AEA9-0FAB13E76D32}">
      <dgm:prSet/>
      <dgm:spPr/>
      <dgm:t>
        <a:bodyPr/>
        <a:lstStyle/>
        <a:p>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Simplifies Complex Communication: </a:t>
          </a:r>
          <a:r>
            <a:rPr lang="en-US">
              <a:latin typeface="Times New Roman" panose="02020603050405020304" pitchFamily="18" charset="0"/>
              <a:cs typeface="Times New Roman" panose="02020603050405020304" pitchFamily="18" charset="0"/>
            </a:rPr>
            <a:t>Serve as substitutes for a complex sequence of point-to-point calls.</a:t>
          </a:r>
        </a:p>
      </dgm:t>
    </dgm:pt>
    <dgm:pt modelId="{4C78EDF7-8116-E14B-A187-3D079EB3CCE3}" type="parTrans" cxnId="{004F2B53-A409-AB4D-938F-173A35B02D0D}">
      <dgm:prSet/>
      <dgm:spPr/>
      <dgm:t>
        <a:bodyPr/>
        <a:lstStyle/>
        <a:p>
          <a:endParaRPr lang="en-US"/>
        </a:p>
      </dgm:t>
    </dgm:pt>
    <dgm:pt modelId="{FA2044FC-163B-AB44-BDB7-338C50B75868}" type="sibTrans" cxnId="{004F2B53-A409-AB4D-938F-173A35B02D0D}">
      <dgm:prSet/>
      <dgm:spPr/>
      <dgm:t>
        <a:bodyPr/>
        <a:lstStyle/>
        <a:p>
          <a:endParaRPr lang="en-US"/>
        </a:p>
      </dgm:t>
    </dgm:pt>
    <dgm:pt modelId="{78463AD3-49FA-E747-AA7A-B59965FACE15}">
      <dgm:prSet/>
      <dgm:spPr/>
      <dgm:t>
        <a:bodyPr/>
        <a:lstStyle/>
        <a:p>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Blocking Behavior: </a:t>
          </a:r>
          <a:r>
            <a:rPr lang="en-US">
              <a:latin typeface="Times New Roman" panose="02020603050405020304" pitchFamily="18" charset="0"/>
              <a:cs typeface="Times New Roman" panose="02020603050405020304" pitchFamily="18" charset="0"/>
            </a:rPr>
            <a:t>Must block until they complete locally (for blocking calls).</a:t>
          </a:r>
        </a:p>
      </dgm:t>
    </dgm:pt>
    <dgm:pt modelId="{22237059-E6CC-254E-9C86-7341329F12EC}" type="parTrans" cxnId="{7A3298A9-2A49-054E-86C6-0E5087C9312E}">
      <dgm:prSet/>
      <dgm:spPr/>
      <dgm:t>
        <a:bodyPr/>
        <a:lstStyle/>
        <a:p>
          <a:endParaRPr lang="en-US"/>
        </a:p>
      </dgm:t>
    </dgm:pt>
    <dgm:pt modelId="{73372C00-1A1B-0E4D-A8F2-86129EB64CA0}" type="sibTrans" cxnId="{7A3298A9-2A49-054E-86C6-0E5087C9312E}">
      <dgm:prSet/>
      <dgm:spPr/>
      <dgm:t>
        <a:bodyPr/>
        <a:lstStyle/>
        <a:p>
          <a:endParaRPr lang="en-US"/>
        </a:p>
      </dgm:t>
    </dgm:pt>
    <dgm:pt modelId="{6FB1C323-BC6C-4B41-8C2F-FC55CF3DB91A}">
      <dgm:prSet/>
      <dgm:spPr/>
      <dgm:t>
        <a:bodyPr/>
        <a:lstStyle/>
        <a:p>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Synchronization: </a:t>
          </a:r>
          <a:r>
            <a:rPr lang="en-US">
              <a:latin typeface="Times New Roman" panose="02020603050405020304" pitchFamily="18" charset="0"/>
              <a:cs typeface="Times New Roman" panose="02020603050405020304" pitchFamily="18" charset="0"/>
            </a:rPr>
            <a:t>May or may not use synchronized communication (depends on implementation).</a:t>
          </a:r>
        </a:p>
      </dgm:t>
    </dgm:pt>
    <dgm:pt modelId="{1CD87291-577D-0B45-A4CA-50C6F7E7E05F}" type="parTrans" cxnId="{F6422650-EC5C-6848-974E-70795B15C3C6}">
      <dgm:prSet/>
      <dgm:spPr/>
      <dgm:t>
        <a:bodyPr/>
        <a:lstStyle/>
        <a:p>
          <a:endParaRPr lang="en-US"/>
        </a:p>
      </dgm:t>
    </dgm:pt>
    <dgm:pt modelId="{D95D5063-258D-BA4C-934C-015DB8E856DF}" type="sibTrans" cxnId="{F6422650-EC5C-6848-974E-70795B15C3C6}">
      <dgm:prSet/>
      <dgm:spPr/>
      <dgm:t>
        <a:bodyPr/>
        <a:lstStyle/>
        <a:p>
          <a:endParaRPr lang="en-US"/>
        </a:p>
      </dgm:t>
    </dgm:pt>
    <dgm:pt modelId="{78DA4CC5-1D0E-5E4F-9F11-78C56160E6F9}">
      <dgm:prSet/>
      <dgm:spPr/>
      <dgm:t>
        <a:bodyPr/>
        <a:lstStyle/>
        <a:p>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Root Process: </a:t>
          </a:r>
          <a:r>
            <a:rPr lang="en-US">
              <a:latin typeface="Times New Roman" panose="02020603050405020304" pitchFamily="18" charset="0"/>
              <a:cs typeface="Times New Roman" panose="02020603050405020304" pitchFamily="18" charset="0"/>
            </a:rPr>
            <a:t>Some routines specify a root process to originate or collect all data.</a:t>
          </a:r>
        </a:p>
      </dgm:t>
    </dgm:pt>
    <dgm:pt modelId="{261AC317-264C-D241-A4D9-935164FB39F9}" type="parTrans" cxnId="{63B40637-F84C-8E40-AAB0-0C8D9212BFE7}">
      <dgm:prSet/>
      <dgm:spPr/>
      <dgm:t>
        <a:bodyPr/>
        <a:lstStyle/>
        <a:p>
          <a:endParaRPr lang="en-US"/>
        </a:p>
      </dgm:t>
    </dgm:pt>
    <dgm:pt modelId="{B88B7410-6238-8644-A6E2-63CB56FE467D}" type="sibTrans" cxnId="{63B40637-F84C-8E40-AAB0-0C8D9212BFE7}">
      <dgm:prSet/>
      <dgm:spPr/>
      <dgm:t>
        <a:bodyPr/>
        <a:lstStyle/>
        <a:p>
          <a:endParaRPr lang="en-US"/>
        </a:p>
      </dgm:t>
    </dgm:pt>
    <dgm:pt modelId="{A1921EE2-53D5-044B-9796-462340984232}">
      <dgm:prSet/>
      <dgm:spPr/>
      <dgm:t>
        <a:bodyPr/>
        <a:lstStyle/>
        <a:p>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Data Matching: </a:t>
          </a:r>
          <a:r>
            <a:rPr lang="en-US">
              <a:latin typeface="Times New Roman" panose="02020603050405020304" pitchFamily="18" charset="0"/>
              <a:cs typeface="Times New Roman" panose="02020603050405020304" pitchFamily="18" charset="0"/>
            </a:rPr>
            <a:t>Must match data amounts between senders and receivers exactly.</a:t>
          </a:r>
        </a:p>
      </dgm:t>
    </dgm:pt>
    <dgm:pt modelId="{76B38016-8AB9-E34F-935A-BE2A24B1A9A1}" type="parTrans" cxnId="{1E7C08F5-39B7-564E-860A-61212BD03731}">
      <dgm:prSet/>
      <dgm:spPr/>
      <dgm:t>
        <a:bodyPr/>
        <a:lstStyle/>
        <a:p>
          <a:endParaRPr lang="en-US"/>
        </a:p>
      </dgm:t>
    </dgm:pt>
    <dgm:pt modelId="{16AAB051-1446-7542-BCCF-2B89289E720B}" type="sibTrans" cxnId="{1E7C08F5-39B7-564E-860A-61212BD03731}">
      <dgm:prSet/>
      <dgm:spPr/>
      <dgm:t>
        <a:bodyPr/>
        <a:lstStyle/>
        <a:p>
          <a:endParaRPr lang="en-US"/>
        </a:p>
      </dgm:t>
    </dgm:pt>
    <dgm:pt modelId="{D47EC46B-3FDA-7E4E-945E-07F820ABC6C8}">
      <dgm:prSet/>
      <dgm:spPr/>
      <dgm:t>
        <a:bodyPr/>
        <a:lstStyle/>
        <a:p>
          <a:r>
            <a:rPr lang="en-US" b="1">
              <a:latin typeface="Times New Roman" panose="02020603050405020304" pitchFamily="18" charset="0"/>
              <a:cs typeface="Times New Roman" panose="02020603050405020304" pitchFamily="18" charset="0"/>
            </a:rPr>
            <a:t>• No Message Tags: </a:t>
          </a:r>
          <a:r>
            <a:rPr lang="en-US">
              <a:latin typeface="Times New Roman" panose="02020603050405020304" pitchFamily="18" charset="0"/>
              <a:cs typeface="Times New Roman" panose="02020603050405020304" pitchFamily="18" charset="0"/>
            </a:rPr>
            <a:t>Collective routines do not use message tags.</a:t>
          </a:r>
        </a:p>
      </dgm:t>
    </dgm:pt>
    <dgm:pt modelId="{84B93DCD-43C4-5449-87DC-007A1D9D252E}" type="parTrans" cxnId="{D31094C2-61F6-234B-B334-318C8A9BE60F}">
      <dgm:prSet/>
      <dgm:spPr/>
      <dgm:t>
        <a:bodyPr/>
        <a:lstStyle/>
        <a:p>
          <a:endParaRPr lang="en-US"/>
        </a:p>
      </dgm:t>
    </dgm:pt>
    <dgm:pt modelId="{5AF69DE8-03F2-DF4F-9216-50342A5561B3}" type="sibTrans" cxnId="{D31094C2-61F6-234B-B334-318C8A9BE60F}">
      <dgm:prSet/>
      <dgm:spPr/>
      <dgm:t>
        <a:bodyPr/>
        <a:lstStyle/>
        <a:p>
          <a:endParaRPr lang="en-US"/>
        </a:p>
      </dgm:t>
    </dgm:pt>
    <dgm:pt modelId="{3B31DB77-8524-2945-A848-57F8B97AA907}">
      <dgm:prSet/>
      <dgm:spPr/>
      <dgm:t>
        <a:bodyPr/>
        <a:lstStyle/>
        <a:p>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Variations: </a:t>
          </a:r>
          <a:r>
            <a:rPr lang="en-US">
              <a:latin typeface="Times New Roman" panose="02020603050405020304" pitchFamily="18" charset="0"/>
              <a:cs typeface="Times New Roman" panose="02020603050405020304" pitchFamily="18" charset="0"/>
            </a:rPr>
            <a:t>Include many variations within basic categories (e.g., MPI_Bcast, MPI_Reduce, MPI_Gather).</a:t>
          </a:r>
        </a:p>
      </dgm:t>
    </dgm:pt>
    <dgm:pt modelId="{F85741A6-A00D-F640-AA89-1399DA27E3B2}" type="parTrans" cxnId="{7670B735-56FB-C54B-88FC-536FF69034F4}">
      <dgm:prSet/>
      <dgm:spPr/>
      <dgm:t>
        <a:bodyPr/>
        <a:lstStyle/>
        <a:p>
          <a:endParaRPr lang="en-US"/>
        </a:p>
      </dgm:t>
    </dgm:pt>
    <dgm:pt modelId="{CC9E1B12-AA6E-B546-9FFF-84392EA04C39}" type="sibTrans" cxnId="{7670B735-56FB-C54B-88FC-536FF69034F4}">
      <dgm:prSet/>
      <dgm:spPr/>
      <dgm:t>
        <a:bodyPr/>
        <a:lstStyle/>
        <a:p>
          <a:endParaRPr lang="en-US"/>
        </a:p>
      </dgm:t>
    </dgm:pt>
    <dgm:pt modelId="{C3D5A341-FD58-2A42-9010-3C35669DE4C9}">
      <dgm:prSet/>
      <dgm:spPr/>
      <dgm:t>
        <a:bodyPr/>
        <a:lstStyle/>
        <a:p>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Efficiency: </a:t>
          </a:r>
          <a:r>
            <a:rPr lang="en-US">
              <a:latin typeface="Times New Roman" panose="02020603050405020304" pitchFamily="18" charset="0"/>
              <a:cs typeface="Times New Roman" panose="02020603050405020304" pitchFamily="18" charset="0"/>
            </a:rPr>
            <a:t>Built upon point-to-point routines but optimized for group communication.</a:t>
          </a:r>
        </a:p>
      </dgm:t>
    </dgm:pt>
    <dgm:pt modelId="{C1B36555-1EED-1C42-99EB-040F04B56514}" type="parTrans" cxnId="{B418A1DC-ED23-4D4A-A5E1-151FEF2B2DE9}">
      <dgm:prSet/>
      <dgm:spPr/>
      <dgm:t>
        <a:bodyPr/>
        <a:lstStyle/>
        <a:p>
          <a:endParaRPr lang="en-US"/>
        </a:p>
      </dgm:t>
    </dgm:pt>
    <dgm:pt modelId="{0BEA6D71-989F-E447-877C-4B57CADEE3A9}" type="sibTrans" cxnId="{B418A1DC-ED23-4D4A-A5E1-151FEF2B2DE9}">
      <dgm:prSet/>
      <dgm:spPr/>
      <dgm:t>
        <a:bodyPr/>
        <a:lstStyle/>
        <a:p>
          <a:endParaRPr lang="en-US"/>
        </a:p>
      </dgm:t>
    </dgm:pt>
    <dgm:pt modelId="{D18AB8A4-91EF-FC4E-931A-937F9BA8A7A9}" type="pres">
      <dgm:prSet presAssocID="{F57DA490-63BD-D040-A53F-3CAE780578B4}" presName="vert0" presStyleCnt="0">
        <dgm:presLayoutVars>
          <dgm:dir/>
          <dgm:animOne val="branch"/>
          <dgm:animLvl val="lvl"/>
        </dgm:presLayoutVars>
      </dgm:prSet>
      <dgm:spPr/>
    </dgm:pt>
    <dgm:pt modelId="{C4FA70F6-69A9-7F48-BCE4-80EEC186374B}" type="pres">
      <dgm:prSet presAssocID="{AC8A4B04-150C-2148-9F48-FF72249839C1}" presName="thickLine" presStyleLbl="alignNode1" presStyleIdx="0" presStyleCnt="9"/>
      <dgm:spPr/>
    </dgm:pt>
    <dgm:pt modelId="{64847C95-BD6E-8940-BD5A-9C29C2817066}" type="pres">
      <dgm:prSet presAssocID="{AC8A4B04-150C-2148-9F48-FF72249839C1}" presName="horz1" presStyleCnt="0"/>
      <dgm:spPr/>
    </dgm:pt>
    <dgm:pt modelId="{AB3C3F89-6C94-484B-98BA-AD24B45D3851}" type="pres">
      <dgm:prSet presAssocID="{AC8A4B04-150C-2148-9F48-FF72249839C1}" presName="tx1" presStyleLbl="revTx" presStyleIdx="0" presStyleCnt="9"/>
      <dgm:spPr/>
    </dgm:pt>
    <dgm:pt modelId="{763B107D-5DC7-6E49-858D-1B5DD0E7E075}" type="pres">
      <dgm:prSet presAssocID="{AC8A4B04-150C-2148-9F48-FF72249839C1}" presName="vert1" presStyleCnt="0"/>
      <dgm:spPr/>
    </dgm:pt>
    <dgm:pt modelId="{78287E34-4EC3-2E49-86EA-7FD4A94B59F1}" type="pres">
      <dgm:prSet presAssocID="{EE1C5F38-71D3-F448-AEA9-0FAB13E76D32}" presName="thickLine" presStyleLbl="alignNode1" presStyleIdx="1" presStyleCnt="9"/>
      <dgm:spPr/>
    </dgm:pt>
    <dgm:pt modelId="{E6D4A864-ED18-A048-9EE9-D155A198B88A}" type="pres">
      <dgm:prSet presAssocID="{EE1C5F38-71D3-F448-AEA9-0FAB13E76D32}" presName="horz1" presStyleCnt="0"/>
      <dgm:spPr/>
    </dgm:pt>
    <dgm:pt modelId="{492B05CC-A445-CB4E-844F-796AA6E34FB8}" type="pres">
      <dgm:prSet presAssocID="{EE1C5F38-71D3-F448-AEA9-0FAB13E76D32}" presName="tx1" presStyleLbl="revTx" presStyleIdx="1" presStyleCnt="9"/>
      <dgm:spPr/>
    </dgm:pt>
    <dgm:pt modelId="{254E8A6C-1D42-D845-BA6C-F6FEC58D9CB0}" type="pres">
      <dgm:prSet presAssocID="{EE1C5F38-71D3-F448-AEA9-0FAB13E76D32}" presName="vert1" presStyleCnt="0"/>
      <dgm:spPr/>
    </dgm:pt>
    <dgm:pt modelId="{8F503537-7ADE-864E-85D3-F0539B97C3B7}" type="pres">
      <dgm:prSet presAssocID="{78463AD3-49FA-E747-AA7A-B59965FACE15}" presName="thickLine" presStyleLbl="alignNode1" presStyleIdx="2" presStyleCnt="9"/>
      <dgm:spPr/>
    </dgm:pt>
    <dgm:pt modelId="{900FEE30-2FE3-F848-B624-9BD28086F29B}" type="pres">
      <dgm:prSet presAssocID="{78463AD3-49FA-E747-AA7A-B59965FACE15}" presName="horz1" presStyleCnt="0"/>
      <dgm:spPr/>
    </dgm:pt>
    <dgm:pt modelId="{7AA79B86-489F-F643-97B4-7294A082EB36}" type="pres">
      <dgm:prSet presAssocID="{78463AD3-49FA-E747-AA7A-B59965FACE15}" presName="tx1" presStyleLbl="revTx" presStyleIdx="2" presStyleCnt="9"/>
      <dgm:spPr/>
    </dgm:pt>
    <dgm:pt modelId="{060A1239-F3FE-C547-937B-ECDB6534124C}" type="pres">
      <dgm:prSet presAssocID="{78463AD3-49FA-E747-AA7A-B59965FACE15}" presName="vert1" presStyleCnt="0"/>
      <dgm:spPr/>
    </dgm:pt>
    <dgm:pt modelId="{25989DFF-1CA8-8C47-B965-D2071C93744C}" type="pres">
      <dgm:prSet presAssocID="{6FB1C323-BC6C-4B41-8C2F-FC55CF3DB91A}" presName="thickLine" presStyleLbl="alignNode1" presStyleIdx="3" presStyleCnt="9"/>
      <dgm:spPr/>
    </dgm:pt>
    <dgm:pt modelId="{AB16D7C4-C770-D740-91C8-D9B85644F99C}" type="pres">
      <dgm:prSet presAssocID="{6FB1C323-BC6C-4B41-8C2F-FC55CF3DB91A}" presName="horz1" presStyleCnt="0"/>
      <dgm:spPr/>
    </dgm:pt>
    <dgm:pt modelId="{BA863E06-E8FE-F646-A952-90DE57223A75}" type="pres">
      <dgm:prSet presAssocID="{6FB1C323-BC6C-4B41-8C2F-FC55CF3DB91A}" presName="tx1" presStyleLbl="revTx" presStyleIdx="3" presStyleCnt="9"/>
      <dgm:spPr/>
    </dgm:pt>
    <dgm:pt modelId="{FA98F8B1-CCC1-1E44-BDF5-9C33600B0083}" type="pres">
      <dgm:prSet presAssocID="{6FB1C323-BC6C-4B41-8C2F-FC55CF3DB91A}" presName="vert1" presStyleCnt="0"/>
      <dgm:spPr/>
    </dgm:pt>
    <dgm:pt modelId="{BA00CCFC-DDC0-BE46-A0F5-EAD5B9ACDD5C}" type="pres">
      <dgm:prSet presAssocID="{78DA4CC5-1D0E-5E4F-9F11-78C56160E6F9}" presName="thickLine" presStyleLbl="alignNode1" presStyleIdx="4" presStyleCnt="9"/>
      <dgm:spPr/>
    </dgm:pt>
    <dgm:pt modelId="{5C4356E7-1285-CD44-95B0-989C34827D06}" type="pres">
      <dgm:prSet presAssocID="{78DA4CC5-1D0E-5E4F-9F11-78C56160E6F9}" presName="horz1" presStyleCnt="0"/>
      <dgm:spPr/>
    </dgm:pt>
    <dgm:pt modelId="{21B99521-8D9B-EC42-A47A-BFCA84AFC8C9}" type="pres">
      <dgm:prSet presAssocID="{78DA4CC5-1D0E-5E4F-9F11-78C56160E6F9}" presName="tx1" presStyleLbl="revTx" presStyleIdx="4" presStyleCnt="9"/>
      <dgm:spPr/>
    </dgm:pt>
    <dgm:pt modelId="{D7690E6F-6BA6-1544-B93A-B990646EF88E}" type="pres">
      <dgm:prSet presAssocID="{78DA4CC5-1D0E-5E4F-9F11-78C56160E6F9}" presName="vert1" presStyleCnt="0"/>
      <dgm:spPr/>
    </dgm:pt>
    <dgm:pt modelId="{B7BA9B9E-8ED6-354C-ABCC-232D5ACE80F1}" type="pres">
      <dgm:prSet presAssocID="{A1921EE2-53D5-044B-9796-462340984232}" presName="thickLine" presStyleLbl="alignNode1" presStyleIdx="5" presStyleCnt="9"/>
      <dgm:spPr/>
    </dgm:pt>
    <dgm:pt modelId="{59625935-AB93-E442-B239-8DD93F8B9677}" type="pres">
      <dgm:prSet presAssocID="{A1921EE2-53D5-044B-9796-462340984232}" presName="horz1" presStyleCnt="0"/>
      <dgm:spPr/>
    </dgm:pt>
    <dgm:pt modelId="{94CB4D2E-FA9B-AE4F-9CFE-E138F5F751B5}" type="pres">
      <dgm:prSet presAssocID="{A1921EE2-53D5-044B-9796-462340984232}" presName="tx1" presStyleLbl="revTx" presStyleIdx="5" presStyleCnt="9"/>
      <dgm:spPr/>
    </dgm:pt>
    <dgm:pt modelId="{758A1855-3DF4-F94F-A342-DBFEE0A9DF90}" type="pres">
      <dgm:prSet presAssocID="{A1921EE2-53D5-044B-9796-462340984232}" presName="vert1" presStyleCnt="0"/>
      <dgm:spPr/>
    </dgm:pt>
    <dgm:pt modelId="{54260DCE-8514-D84F-B5B2-76F998EED659}" type="pres">
      <dgm:prSet presAssocID="{D47EC46B-3FDA-7E4E-945E-07F820ABC6C8}" presName="thickLine" presStyleLbl="alignNode1" presStyleIdx="6" presStyleCnt="9"/>
      <dgm:spPr/>
    </dgm:pt>
    <dgm:pt modelId="{214D690E-5DE7-9649-9DD4-A3A98621593C}" type="pres">
      <dgm:prSet presAssocID="{D47EC46B-3FDA-7E4E-945E-07F820ABC6C8}" presName="horz1" presStyleCnt="0"/>
      <dgm:spPr/>
    </dgm:pt>
    <dgm:pt modelId="{88901B48-C832-D246-84EF-F9F6080C6FD9}" type="pres">
      <dgm:prSet presAssocID="{D47EC46B-3FDA-7E4E-945E-07F820ABC6C8}" presName="tx1" presStyleLbl="revTx" presStyleIdx="6" presStyleCnt="9"/>
      <dgm:spPr/>
    </dgm:pt>
    <dgm:pt modelId="{2E90C913-FCD2-3744-9DF1-B4741B35C911}" type="pres">
      <dgm:prSet presAssocID="{D47EC46B-3FDA-7E4E-945E-07F820ABC6C8}" presName="vert1" presStyleCnt="0"/>
      <dgm:spPr/>
    </dgm:pt>
    <dgm:pt modelId="{19607FEE-9DCF-8540-9519-47F6CEA0E777}" type="pres">
      <dgm:prSet presAssocID="{3B31DB77-8524-2945-A848-57F8B97AA907}" presName="thickLine" presStyleLbl="alignNode1" presStyleIdx="7" presStyleCnt="9"/>
      <dgm:spPr/>
    </dgm:pt>
    <dgm:pt modelId="{4155CC3C-5D1C-E54E-8751-E4FEA9C44054}" type="pres">
      <dgm:prSet presAssocID="{3B31DB77-8524-2945-A848-57F8B97AA907}" presName="horz1" presStyleCnt="0"/>
      <dgm:spPr/>
    </dgm:pt>
    <dgm:pt modelId="{C282D0E2-A2AC-014E-B7F1-AD647C38FE6F}" type="pres">
      <dgm:prSet presAssocID="{3B31DB77-8524-2945-A848-57F8B97AA907}" presName="tx1" presStyleLbl="revTx" presStyleIdx="7" presStyleCnt="9"/>
      <dgm:spPr/>
    </dgm:pt>
    <dgm:pt modelId="{48F58907-F7A2-4D4C-BE22-3BF94415FDF4}" type="pres">
      <dgm:prSet presAssocID="{3B31DB77-8524-2945-A848-57F8B97AA907}" presName="vert1" presStyleCnt="0"/>
      <dgm:spPr/>
    </dgm:pt>
    <dgm:pt modelId="{575A98B9-07B3-E04B-9945-CC0A8D52CB41}" type="pres">
      <dgm:prSet presAssocID="{C3D5A341-FD58-2A42-9010-3C35669DE4C9}" presName="thickLine" presStyleLbl="alignNode1" presStyleIdx="8" presStyleCnt="9"/>
      <dgm:spPr/>
    </dgm:pt>
    <dgm:pt modelId="{0387A375-F655-7F4E-B03B-E978AB45C134}" type="pres">
      <dgm:prSet presAssocID="{C3D5A341-FD58-2A42-9010-3C35669DE4C9}" presName="horz1" presStyleCnt="0"/>
      <dgm:spPr/>
    </dgm:pt>
    <dgm:pt modelId="{F9AFDB2B-B4C9-8748-AE97-CD81942F96D7}" type="pres">
      <dgm:prSet presAssocID="{C3D5A341-FD58-2A42-9010-3C35669DE4C9}" presName="tx1" presStyleLbl="revTx" presStyleIdx="8" presStyleCnt="9"/>
      <dgm:spPr/>
    </dgm:pt>
    <dgm:pt modelId="{F1419CBC-29F4-6343-8F67-587B79FD0648}" type="pres">
      <dgm:prSet presAssocID="{C3D5A341-FD58-2A42-9010-3C35669DE4C9}" presName="vert1" presStyleCnt="0"/>
      <dgm:spPr/>
    </dgm:pt>
  </dgm:ptLst>
  <dgm:cxnLst>
    <dgm:cxn modelId="{18BCB125-11CC-7247-9CD5-5122813AAB7F}" type="presOf" srcId="{AC8A4B04-150C-2148-9F48-FF72249839C1}" destId="{AB3C3F89-6C94-484B-98BA-AD24B45D3851}" srcOrd="0" destOrd="0" presId="urn:microsoft.com/office/officeart/2008/layout/LinedList"/>
    <dgm:cxn modelId="{56960531-93D4-B44A-87EA-421B7FD0D28D}" type="presOf" srcId="{D47EC46B-3FDA-7E4E-945E-07F820ABC6C8}" destId="{88901B48-C832-D246-84EF-F9F6080C6FD9}" srcOrd="0" destOrd="0" presId="urn:microsoft.com/office/officeart/2008/layout/LinedList"/>
    <dgm:cxn modelId="{7670B735-56FB-C54B-88FC-536FF69034F4}" srcId="{F57DA490-63BD-D040-A53F-3CAE780578B4}" destId="{3B31DB77-8524-2945-A848-57F8B97AA907}" srcOrd="7" destOrd="0" parTransId="{F85741A6-A00D-F640-AA89-1399DA27E3B2}" sibTransId="{CC9E1B12-AA6E-B546-9FFF-84392EA04C39}"/>
    <dgm:cxn modelId="{63B40637-F84C-8E40-AAB0-0C8D9212BFE7}" srcId="{F57DA490-63BD-D040-A53F-3CAE780578B4}" destId="{78DA4CC5-1D0E-5E4F-9F11-78C56160E6F9}" srcOrd="4" destOrd="0" parTransId="{261AC317-264C-D241-A4D9-935164FB39F9}" sibTransId="{B88B7410-6238-8644-A6E2-63CB56FE467D}"/>
    <dgm:cxn modelId="{61297F5B-110A-1C44-9D63-CE3910A7AA28}" srcId="{F57DA490-63BD-D040-A53F-3CAE780578B4}" destId="{AC8A4B04-150C-2148-9F48-FF72249839C1}" srcOrd="0" destOrd="0" parTransId="{6C92236B-2152-D04C-934A-9D4D63520721}" sibTransId="{AFAFAE7B-4964-684A-861B-C2B9426DB14E}"/>
    <dgm:cxn modelId="{F6422650-EC5C-6848-974E-70795B15C3C6}" srcId="{F57DA490-63BD-D040-A53F-3CAE780578B4}" destId="{6FB1C323-BC6C-4B41-8C2F-FC55CF3DB91A}" srcOrd="3" destOrd="0" parTransId="{1CD87291-577D-0B45-A4CA-50C6F7E7E05F}" sibTransId="{D95D5063-258D-BA4C-934C-015DB8E856DF}"/>
    <dgm:cxn modelId="{5B0D5B52-69E3-4144-BB60-CB08971B58AC}" type="presOf" srcId="{78DA4CC5-1D0E-5E4F-9F11-78C56160E6F9}" destId="{21B99521-8D9B-EC42-A47A-BFCA84AFC8C9}" srcOrd="0" destOrd="0" presId="urn:microsoft.com/office/officeart/2008/layout/LinedList"/>
    <dgm:cxn modelId="{004F2B53-A409-AB4D-938F-173A35B02D0D}" srcId="{F57DA490-63BD-D040-A53F-3CAE780578B4}" destId="{EE1C5F38-71D3-F448-AEA9-0FAB13E76D32}" srcOrd="1" destOrd="0" parTransId="{4C78EDF7-8116-E14B-A187-3D079EB3CCE3}" sibTransId="{FA2044FC-163B-AB44-BDB7-338C50B75868}"/>
    <dgm:cxn modelId="{51DF5693-0725-1341-B766-9E0068C91E9B}" type="presOf" srcId="{3B31DB77-8524-2945-A848-57F8B97AA907}" destId="{C282D0E2-A2AC-014E-B7F1-AD647C38FE6F}" srcOrd="0" destOrd="0" presId="urn:microsoft.com/office/officeart/2008/layout/LinedList"/>
    <dgm:cxn modelId="{D0727896-0E68-9544-B8D9-352ABD0C1276}" type="presOf" srcId="{F57DA490-63BD-D040-A53F-3CAE780578B4}" destId="{D18AB8A4-91EF-FC4E-931A-937F9BA8A7A9}" srcOrd="0" destOrd="0" presId="urn:microsoft.com/office/officeart/2008/layout/LinedList"/>
    <dgm:cxn modelId="{7A3298A9-2A49-054E-86C6-0E5087C9312E}" srcId="{F57DA490-63BD-D040-A53F-3CAE780578B4}" destId="{78463AD3-49FA-E747-AA7A-B59965FACE15}" srcOrd="2" destOrd="0" parTransId="{22237059-E6CC-254E-9C86-7341329F12EC}" sibTransId="{73372C00-1A1B-0E4D-A8F2-86129EB64CA0}"/>
    <dgm:cxn modelId="{EF1982AE-0E5E-604B-923F-02AFD4546A89}" type="presOf" srcId="{EE1C5F38-71D3-F448-AEA9-0FAB13E76D32}" destId="{492B05CC-A445-CB4E-844F-796AA6E34FB8}" srcOrd="0" destOrd="0" presId="urn:microsoft.com/office/officeart/2008/layout/LinedList"/>
    <dgm:cxn modelId="{19FD5FBC-A429-E442-86CB-DCD726098262}" type="presOf" srcId="{C3D5A341-FD58-2A42-9010-3C35669DE4C9}" destId="{F9AFDB2B-B4C9-8748-AE97-CD81942F96D7}" srcOrd="0" destOrd="0" presId="urn:microsoft.com/office/officeart/2008/layout/LinedList"/>
    <dgm:cxn modelId="{D31094C2-61F6-234B-B334-318C8A9BE60F}" srcId="{F57DA490-63BD-D040-A53F-3CAE780578B4}" destId="{D47EC46B-3FDA-7E4E-945E-07F820ABC6C8}" srcOrd="6" destOrd="0" parTransId="{84B93DCD-43C4-5449-87DC-007A1D9D252E}" sibTransId="{5AF69DE8-03F2-DF4F-9216-50342A5561B3}"/>
    <dgm:cxn modelId="{F6F4D0D4-787C-3D4A-820D-4E1E3612FF99}" type="presOf" srcId="{6FB1C323-BC6C-4B41-8C2F-FC55CF3DB91A}" destId="{BA863E06-E8FE-F646-A952-90DE57223A75}" srcOrd="0" destOrd="0" presId="urn:microsoft.com/office/officeart/2008/layout/LinedList"/>
    <dgm:cxn modelId="{B418A1DC-ED23-4D4A-A5E1-151FEF2B2DE9}" srcId="{F57DA490-63BD-D040-A53F-3CAE780578B4}" destId="{C3D5A341-FD58-2A42-9010-3C35669DE4C9}" srcOrd="8" destOrd="0" parTransId="{C1B36555-1EED-1C42-99EB-040F04B56514}" sibTransId="{0BEA6D71-989F-E447-877C-4B57CADEE3A9}"/>
    <dgm:cxn modelId="{14BC83EF-CE46-E145-B39E-F80031B7D417}" type="presOf" srcId="{78463AD3-49FA-E747-AA7A-B59965FACE15}" destId="{7AA79B86-489F-F643-97B4-7294A082EB36}" srcOrd="0" destOrd="0" presId="urn:microsoft.com/office/officeart/2008/layout/LinedList"/>
    <dgm:cxn modelId="{2A81D5F0-ECB9-6C4B-A541-5086D91C30FB}" type="presOf" srcId="{A1921EE2-53D5-044B-9796-462340984232}" destId="{94CB4D2E-FA9B-AE4F-9CFE-E138F5F751B5}" srcOrd="0" destOrd="0" presId="urn:microsoft.com/office/officeart/2008/layout/LinedList"/>
    <dgm:cxn modelId="{1E7C08F5-39B7-564E-860A-61212BD03731}" srcId="{F57DA490-63BD-D040-A53F-3CAE780578B4}" destId="{A1921EE2-53D5-044B-9796-462340984232}" srcOrd="5" destOrd="0" parTransId="{76B38016-8AB9-E34F-935A-BE2A24B1A9A1}" sibTransId="{16AAB051-1446-7542-BCCF-2B89289E720B}"/>
    <dgm:cxn modelId="{1BDDAD25-F600-F949-9ADB-D294D8EDF3B3}" type="presParOf" srcId="{D18AB8A4-91EF-FC4E-931A-937F9BA8A7A9}" destId="{C4FA70F6-69A9-7F48-BCE4-80EEC186374B}" srcOrd="0" destOrd="0" presId="urn:microsoft.com/office/officeart/2008/layout/LinedList"/>
    <dgm:cxn modelId="{E704181E-BA02-2F49-8AA6-3287D89F1BDC}" type="presParOf" srcId="{D18AB8A4-91EF-FC4E-931A-937F9BA8A7A9}" destId="{64847C95-BD6E-8940-BD5A-9C29C2817066}" srcOrd="1" destOrd="0" presId="urn:microsoft.com/office/officeart/2008/layout/LinedList"/>
    <dgm:cxn modelId="{3DF56C3F-1284-E54F-AA6D-754CC800372C}" type="presParOf" srcId="{64847C95-BD6E-8940-BD5A-9C29C2817066}" destId="{AB3C3F89-6C94-484B-98BA-AD24B45D3851}" srcOrd="0" destOrd="0" presId="urn:microsoft.com/office/officeart/2008/layout/LinedList"/>
    <dgm:cxn modelId="{C862C3BE-E594-B54A-BA93-13CD56A43322}" type="presParOf" srcId="{64847C95-BD6E-8940-BD5A-9C29C2817066}" destId="{763B107D-5DC7-6E49-858D-1B5DD0E7E075}" srcOrd="1" destOrd="0" presId="urn:microsoft.com/office/officeart/2008/layout/LinedList"/>
    <dgm:cxn modelId="{2CA77440-F741-E546-AA51-43C18D767BEE}" type="presParOf" srcId="{D18AB8A4-91EF-FC4E-931A-937F9BA8A7A9}" destId="{78287E34-4EC3-2E49-86EA-7FD4A94B59F1}" srcOrd="2" destOrd="0" presId="urn:microsoft.com/office/officeart/2008/layout/LinedList"/>
    <dgm:cxn modelId="{3618484C-FE75-5F4D-AA89-1F4CE383F144}" type="presParOf" srcId="{D18AB8A4-91EF-FC4E-931A-937F9BA8A7A9}" destId="{E6D4A864-ED18-A048-9EE9-D155A198B88A}" srcOrd="3" destOrd="0" presId="urn:microsoft.com/office/officeart/2008/layout/LinedList"/>
    <dgm:cxn modelId="{8C8882F0-6A22-CF44-9586-E6D07B97ECDB}" type="presParOf" srcId="{E6D4A864-ED18-A048-9EE9-D155A198B88A}" destId="{492B05CC-A445-CB4E-844F-796AA6E34FB8}" srcOrd="0" destOrd="0" presId="urn:microsoft.com/office/officeart/2008/layout/LinedList"/>
    <dgm:cxn modelId="{1A9ED5E2-7ACD-CE49-B4FF-E96E107A2899}" type="presParOf" srcId="{E6D4A864-ED18-A048-9EE9-D155A198B88A}" destId="{254E8A6C-1D42-D845-BA6C-F6FEC58D9CB0}" srcOrd="1" destOrd="0" presId="urn:microsoft.com/office/officeart/2008/layout/LinedList"/>
    <dgm:cxn modelId="{EA14AA3D-4B72-6C48-A734-5A379E1FE064}" type="presParOf" srcId="{D18AB8A4-91EF-FC4E-931A-937F9BA8A7A9}" destId="{8F503537-7ADE-864E-85D3-F0539B97C3B7}" srcOrd="4" destOrd="0" presId="urn:microsoft.com/office/officeart/2008/layout/LinedList"/>
    <dgm:cxn modelId="{43F5DFE9-CEE6-4A41-96E1-DC1A2BF3FA41}" type="presParOf" srcId="{D18AB8A4-91EF-FC4E-931A-937F9BA8A7A9}" destId="{900FEE30-2FE3-F848-B624-9BD28086F29B}" srcOrd="5" destOrd="0" presId="urn:microsoft.com/office/officeart/2008/layout/LinedList"/>
    <dgm:cxn modelId="{83F32E3E-A9FC-974F-957C-1ABCFD1907FD}" type="presParOf" srcId="{900FEE30-2FE3-F848-B624-9BD28086F29B}" destId="{7AA79B86-489F-F643-97B4-7294A082EB36}" srcOrd="0" destOrd="0" presId="urn:microsoft.com/office/officeart/2008/layout/LinedList"/>
    <dgm:cxn modelId="{57C396F0-A2BD-7244-8AFF-57D48DE2DC9B}" type="presParOf" srcId="{900FEE30-2FE3-F848-B624-9BD28086F29B}" destId="{060A1239-F3FE-C547-937B-ECDB6534124C}" srcOrd="1" destOrd="0" presId="urn:microsoft.com/office/officeart/2008/layout/LinedList"/>
    <dgm:cxn modelId="{BEFCE56E-8814-5846-9BA4-4B21BDC5364C}" type="presParOf" srcId="{D18AB8A4-91EF-FC4E-931A-937F9BA8A7A9}" destId="{25989DFF-1CA8-8C47-B965-D2071C93744C}" srcOrd="6" destOrd="0" presId="urn:microsoft.com/office/officeart/2008/layout/LinedList"/>
    <dgm:cxn modelId="{224C9367-2F29-7044-8EEE-D79FEF38759F}" type="presParOf" srcId="{D18AB8A4-91EF-FC4E-931A-937F9BA8A7A9}" destId="{AB16D7C4-C770-D740-91C8-D9B85644F99C}" srcOrd="7" destOrd="0" presId="urn:microsoft.com/office/officeart/2008/layout/LinedList"/>
    <dgm:cxn modelId="{F35F0EC0-6227-8C44-8561-4D8EA7A800A6}" type="presParOf" srcId="{AB16D7C4-C770-D740-91C8-D9B85644F99C}" destId="{BA863E06-E8FE-F646-A952-90DE57223A75}" srcOrd="0" destOrd="0" presId="urn:microsoft.com/office/officeart/2008/layout/LinedList"/>
    <dgm:cxn modelId="{E7F91193-032F-3B46-92AF-998E2CFD7BD4}" type="presParOf" srcId="{AB16D7C4-C770-D740-91C8-D9B85644F99C}" destId="{FA98F8B1-CCC1-1E44-BDF5-9C33600B0083}" srcOrd="1" destOrd="0" presId="urn:microsoft.com/office/officeart/2008/layout/LinedList"/>
    <dgm:cxn modelId="{1B0B9E72-EF1E-B447-B749-CBA700F396DA}" type="presParOf" srcId="{D18AB8A4-91EF-FC4E-931A-937F9BA8A7A9}" destId="{BA00CCFC-DDC0-BE46-A0F5-EAD5B9ACDD5C}" srcOrd="8" destOrd="0" presId="urn:microsoft.com/office/officeart/2008/layout/LinedList"/>
    <dgm:cxn modelId="{07CE5D38-08A2-2E49-94E7-0D56E9D4DC51}" type="presParOf" srcId="{D18AB8A4-91EF-FC4E-931A-937F9BA8A7A9}" destId="{5C4356E7-1285-CD44-95B0-989C34827D06}" srcOrd="9" destOrd="0" presId="urn:microsoft.com/office/officeart/2008/layout/LinedList"/>
    <dgm:cxn modelId="{5588783F-70D9-7947-A835-00BB9C15F095}" type="presParOf" srcId="{5C4356E7-1285-CD44-95B0-989C34827D06}" destId="{21B99521-8D9B-EC42-A47A-BFCA84AFC8C9}" srcOrd="0" destOrd="0" presId="urn:microsoft.com/office/officeart/2008/layout/LinedList"/>
    <dgm:cxn modelId="{15D9E77D-1583-364C-A4DF-B56865DFA2C2}" type="presParOf" srcId="{5C4356E7-1285-CD44-95B0-989C34827D06}" destId="{D7690E6F-6BA6-1544-B93A-B990646EF88E}" srcOrd="1" destOrd="0" presId="urn:microsoft.com/office/officeart/2008/layout/LinedList"/>
    <dgm:cxn modelId="{BB802EA0-F944-0E40-88F0-3CE3DCB2D32E}" type="presParOf" srcId="{D18AB8A4-91EF-FC4E-931A-937F9BA8A7A9}" destId="{B7BA9B9E-8ED6-354C-ABCC-232D5ACE80F1}" srcOrd="10" destOrd="0" presId="urn:microsoft.com/office/officeart/2008/layout/LinedList"/>
    <dgm:cxn modelId="{4F01DF1B-AF97-6347-966C-F6F4E6FDBC0C}" type="presParOf" srcId="{D18AB8A4-91EF-FC4E-931A-937F9BA8A7A9}" destId="{59625935-AB93-E442-B239-8DD93F8B9677}" srcOrd="11" destOrd="0" presId="urn:microsoft.com/office/officeart/2008/layout/LinedList"/>
    <dgm:cxn modelId="{0510EBA3-89CF-C84F-8178-435824A501B8}" type="presParOf" srcId="{59625935-AB93-E442-B239-8DD93F8B9677}" destId="{94CB4D2E-FA9B-AE4F-9CFE-E138F5F751B5}" srcOrd="0" destOrd="0" presId="urn:microsoft.com/office/officeart/2008/layout/LinedList"/>
    <dgm:cxn modelId="{F369D6F9-834C-4E4F-A033-0D0BB2C301D9}" type="presParOf" srcId="{59625935-AB93-E442-B239-8DD93F8B9677}" destId="{758A1855-3DF4-F94F-A342-DBFEE0A9DF90}" srcOrd="1" destOrd="0" presId="urn:microsoft.com/office/officeart/2008/layout/LinedList"/>
    <dgm:cxn modelId="{3B365B99-2148-A44D-863E-849D3904B66E}" type="presParOf" srcId="{D18AB8A4-91EF-FC4E-931A-937F9BA8A7A9}" destId="{54260DCE-8514-D84F-B5B2-76F998EED659}" srcOrd="12" destOrd="0" presId="urn:microsoft.com/office/officeart/2008/layout/LinedList"/>
    <dgm:cxn modelId="{2377177E-6582-5640-8633-E6077B41B28A}" type="presParOf" srcId="{D18AB8A4-91EF-FC4E-931A-937F9BA8A7A9}" destId="{214D690E-5DE7-9649-9DD4-A3A98621593C}" srcOrd="13" destOrd="0" presId="urn:microsoft.com/office/officeart/2008/layout/LinedList"/>
    <dgm:cxn modelId="{FB0DB01F-8AEB-0743-AEC1-17CD07BB3CBE}" type="presParOf" srcId="{214D690E-5DE7-9649-9DD4-A3A98621593C}" destId="{88901B48-C832-D246-84EF-F9F6080C6FD9}" srcOrd="0" destOrd="0" presId="urn:microsoft.com/office/officeart/2008/layout/LinedList"/>
    <dgm:cxn modelId="{ACBAA9D9-48A0-B446-8ECE-7B2AEE1CDF72}" type="presParOf" srcId="{214D690E-5DE7-9649-9DD4-A3A98621593C}" destId="{2E90C913-FCD2-3744-9DF1-B4741B35C911}" srcOrd="1" destOrd="0" presId="urn:microsoft.com/office/officeart/2008/layout/LinedList"/>
    <dgm:cxn modelId="{B93ECE18-B955-8248-B024-F60FA38B2A64}" type="presParOf" srcId="{D18AB8A4-91EF-FC4E-931A-937F9BA8A7A9}" destId="{19607FEE-9DCF-8540-9519-47F6CEA0E777}" srcOrd="14" destOrd="0" presId="urn:microsoft.com/office/officeart/2008/layout/LinedList"/>
    <dgm:cxn modelId="{9FF275C3-1526-3F41-B9FF-6EC0C0DF724D}" type="presParOf" srcId="{D18AB8A4-91EF-FC4E-931A-937F9BA8A7A9}" destId="{4155CC3C-5D1C-E54E-8751-E4FEA9C44054}" srcOrd="15" destOrd="0" presId="urn:microsoft.com/office/officeart/2008/layout/LinedList"/>
    <dgm:cxn modelId="{0235F8D8-AEEA-8245-A239-4949FADEE686}" type="presParOf" srcId="{4155CC3C-5D1C-E54E-8751-E4FEA9C44054}" destId="{C282D0E2-A2AC-014E-B7F1-AD647C38FE6F}" srcOrd="0" destOrd="0" presId="urn:microsoft.com/office/officeart/2008/layout/LinedList"/>
    <dgm:cxn modelId="{E5750587-823D-1147-AF8D-AF6D0D8E9259}" type="presParOf" srcId="{4155CC3C-5D1C-E54E-8751-E4FEA9C44054}" destId="{48F58907-F7A2-4D4C-BE22-3BF94415FDF4}" srcOrd="1" destOrd="0" presId="urn:microsoft.com/office/officeart/2008/layout/LinedList"/>
    <dgm:cxn modelId="{3CC90F41-D32C-7A4C-93AD-588D87E74309}" type="presParOf" srcId="{D18AB8A4-91EF-FC4E-931A-937F9BA8A7A9}" destId="{575A98B9-07B3-E04B-9945-CC0A8D52CB41}" srcOrd="16" destOrd="0" presId="urn:microsoft.com/office/officeart/2008/layout/LinedList"/>
    <dgm:cxn modelId="{9351F9F0-A014-CF43-83BA-F125E73B1EAB}" type="presParOf" srcId="{D18AB8A4-91EF-FC4E-931A-937F9BA8A7A9}" destId="{0387A375-F655-7F4E-B03B-E978AB45C134}" srcOrd="17" destOrd="0" presId="urn:microsoft.com/office/officeart/2008/layout/LinedList"/>
    <dgm:cxn modelId="{4A31F87F-A85D-094A-8C4A-98506EB181B0}" type="presParOf" srcId="{0387A375-F655-7F4E-B03B-E978AB45C134}" destId="{F9AFDB2B-B4C9-8748-AE97-CD81942F96D7}" srcOrd="0" destOrd="0" presId="urn:microsoft.com/office/officeart/2008/layout/LinedList"/>
    <dgm:cxn modelId="{A9992363-5C87-E842-81AE-E54CBE5A8E00}" type="presParOf" srcId="{0387A375-F655-7F4E-B03B-E978AB45C134}" destId="{F1419CBC-29F4-6343-8F67-587B79FD064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9510CF-E181-194C-8FB3-240D6AF634CE}"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28DF1AB4-CE37-5E49-800C-0F0760D6B980}">
      <dgm:prSet/>
      <dgm:spPr/>
      <dgm:t>
        <a:bodyPr/>
        <a:lstStyle/>
        <a:p>
          <a:r>
            <a:rPr lang="en-US" b="1"/>
            <a:t>Synchronization:</a:t>
          </a:r>
          <a:endParaRPr lang="en-US"/>
        </a:p>
      </dgm:t>
    </dgm:pt>
    <dgm:pt modelId="{B57CB501-072F-214F-A970-A2F717D1572A}" type="parTrans" cxnId="{BD7B8576-DDB9-EA4C-918C-31B91733010B}">
      <dgm:prSet/>
      <dgm:spPr/>
      <dgm:t>
        <a:bodyPr/>
        <a:lstStyle/>
        <a:p>
          <a:endParaRPr lang="en-US"/>
        </a:p>
      </dgm:t>
    </dgm:pt>
    <dgm:pt modelId="{95386F99-EFCD-3E4C-935C-A6CCCC120127}" type="sibTrans" cxnId="{BD7B8576-DDB9-EA4C-918C-31B91733010B}">
      <dgm:prSet/>
      <dgm:spPr/>
      <dgm:t>
        <a:bodyPr/>
        <a:lstStyle/>
        <a:p>
          <a:endParaRPr lang="en-US"/>
        </a:p>
      </dgm:t>
    </dgm:pt>
    <dgm:pt modelId="{FED2D358-0521-A94C-9A97-CEC96E15BE21}">
      <dgm:prSet/>
      <dgm:spPr/>
      <dgm:t>
        <a:bodyPr/>
        <a:lstStyle/>
        <a:p>
          <a:r>
            <a:rPr lang="en-US"/>
            <a:t>Processes wait until all members of the group have reached the synchronization point.</a:t>
          </a:r>
        </a:p>
      </dgm:t>
    </dgm:pt>
    <dgm:pt modelId="{A0794768-6D7A-6C47-A86F-A5D3F09831BB}" type="parTrans" cxnId="{5C81455C-A77B-F543-AC27-E27A641DC265}">
      <dgm:prSet/>
      <dgm:spPr/>
      <dgm:t>
        <a:bodyPr/>
        <a:lstStyle/>
        <a:p>
          <a:endParaRPr lang="en-US"/>
        </a:p>
      </dgm:t>
    </dgm:pt>
    <dgm:pt modelId="{D71B32E6-AFE8-944C-92CB-2B649BE5266D}" type="sibTrans" cxnId="{5C81455C-A77B-F543-AC27-E27A641DC265}">
      <dgm:prSet/>
      <dgm:spPr/>
      <dgm:t>
        <a:bodyPr/>
        <a:lstStyle/>
        <a:p>
          <a:endParaRPr lang="en-US"/>
        </a:p>
      </dgm:t>
    </dgm:pt>
    <dgm:pt modelId="{3F9147CB-AE13-8B45-AFA0-D5CC6565D896}">
      <dgm:prSet/>
      <dgm:spPr/>
      <dgm:t>
        <a:bodyPr/>
        <a:lstStyle/>
        <a:p>
          <a:r>
            <a:rPr lang="en-US"/>
            <a:t>Function: MPI_Barrier</a:t>
          </a:r>
        </a:p>
      </dgm:t>
    </dgm:pt>
    <dgm:pt modelId="{CE6D9F60-C6C5-CA48-B1EA-EFD34C159B2A}" type="parTrans" cxnId="{717C5984-4A28-5540-805B-68618B24B88B}">
      <dgm:prSet/>
      <dgm:spPr/>
      <dgm:t>
        <a:bodyPr/>
        <a:lstStyle/>
        <a:p>
          <a:endParaRPr lang="en-US"/>
        </a:p>
      </dgm:t>
    </dgm:pt>
    <dgm:pt modelId="{6A22868D-CBFA-994C-9912-639C603D09ED}" type="sibTrans" cxnId="{717C5984-4A28-5540-805B-68618B24B88B}">
      <dgm:prSet/>
      <dgm:spPr/>
      <dgm:t>
        <a:bodyPr/>
        <a:lstStyle/>
        <a:p>
          <a:endParaRPr lang="en-US"/>
        </a:p>
      </dgm:t>
    </dgm:pt>
    <dgm:pt modelId="{D895273A-516C-E14F-AA6B-16DAD8C2B6B9}">
      <dgm:prSet/>
      <dgm:spPr/>
      <dgm:t>
        <a:bodyPr/>
        <a:lstStyle/>
        <a:p>
          <a:r>
            <a:rPr lang="en-US" b="1"/>
            <a:t>Data Movement:</a:t>
          </a:r>
          <a:endParaRPr lang="en-US"/>
        </a:p>
      </dgm:t>
    </dgm:pt>
    <dgm:pt modelId="{81C96397-157C-BA40-B8C2-2D62E28A4B00}" type="parTrans" cxnId="{6D31E2ED-11A8-7649-B6A8-E4F2F63210AD}">
      <dgm:prSet/>
      <dgm:spPr/>
      <dgm:t>
        <a:bodyPr/>
        <a:lstStyle/>
        <a:p>
          <a:endParaRPr lang="en-US"/>
        </a:p>
      </dgm:t>
    </dgm:pt>
    <dgm:pt modelId="{4CF84274-B432-AE4F-AA06-74C19B960EF4}" type="sibTrans" cxnId="{6D31E2ED-11A8-7649-B6A8-E4F2F63210AD}">
      <dgm:prSet/>
      <dgm:spPr/>
      <dgm:t>
        <a:bodyPr/>
        <a:lstStyle/>
        <a:p>
          <a:endParaRPr lang="en-US"/>
        </a:p>
      </dgm:t>
    </dgm:pt>
    <dgm:pt modelId="{D006259B-E09E-9542-BE80-8FA3935A9D2E}">
      <dgm:prSet/>
      <dgm:spPr/>
      <dgm:t>
        <a:bodyPr/>
        <a:lstStyle/>
        <a:p>
          <a:r>
            <a:rPr lang="en-US"/>
            <a:t>broadcast, scatter/gather, all to all.</a:t>
          </a:r>
        </a:p>
      </dgm:t>
    </dgm:pt>
    <dgm:pt modelId="{0396FAC2-7E5B-354E-B92C-C802425986FE}" type="parTrans" cxnId="{D37755E3-A83A-5949-82B0-5263E63DCF5D}">
      <dgm:prSet/>
      <dgm:spPr/>
      <dgm:t>
        <a:bodyPr/>
        <a:lstStyle/>
        <a:p>
          <a:endParaRPr lang="en-US"/>
        </a:p>
      </dgm:t>
    </dgm:pt>
    <dgm:pt modelId="{B87F7822-E25E-A248-A3D6-CA99D9C84360}" type="sibTrans" cxnId="{D37755E3-A83A-5949-82B0-5263E63DCF5D}">
      <dgm:prSet/>
      <dgm:spPr/>
      <dgm:t>
        <a:bodyPr/>
        <a:lstStyle/>
        <a:p>
          <a:endParaRPr lang="en-US"/>
        </a:p>
      </dgm:t>
    </dgm:pt>
    <dgm:pt modelId="{A236D6D2-5059-9A47-8124-BBA72570B071}">
      <dgm:prSet/>
      <dgm:spPr/>
      <dgm:t>
        <a:bodyPr/>
        <a:lstStyle/>
        <a:p>
          <a:r>
            <a:rPr lang="en-US" b="1"/>
            <a:t>Collective Computation (Reductions):</a:t>
          </a:r>
          <a:endParaRPr lang="en-US"/>
        </a:p>
      </dgm:t>
    </dgm:pt>
    <dgm:pt modelId="{615CE382-DF6C-9E44-A0B2-6EC2BC9130F5}" type="parTrans" cxnId="{4E3B77B1-FA53-0246-9205-EC6992642CEC}">
      <dgm:prSet/>
      <dgm:spPr/>
      <dgm:t>
        <a:bodyPr/>
        <a:lstStyle/>
        <a:p>
          <a:endParaRPr lang="en-US"/>
        </a:p>
      </dgm:t>
    </dgm:pt>
    <dgm:pt modelId="{5CDAC382-896C-914B-BEE6-B5A57A250FAB}" type="sibTrans" cxnId="{4E3B77B1-FA53-0246-9205-EC6992642CEC}">
      <dgm:prSet/>
      <dgm:spPr/>
      <dgm:t>
        <a:bodyPr/>
        <a:lstStyle/>
        <a:p>
          <a:endParaRPr lang="en-US"/>
        </a:p>
      </dgm:t>
    </dgm:pt>
    <dgm:pt modelId="{4FA7CE4F-0555-BC4D-8864-41A656EB6109}">
      <dgm:prSet/>
      <dgm:spPr/>
      <dgm:t>
        <a:bodyPr/>
        <a:lstStyle/>
        <a:p>
          <a:r>
            <a:rPr lang="en-US"/>
            <a:t>One member of the group collects data from other members and performs an operation (min, max, add, multiply, etc.) on that data.</a:t>
          </a:r>
        </a:p>
      </dgm:t>
    </dgm:pt>
    <dgm:pt modelId="{10480412-F929-0D4D-80BD-D17CA4C66A3F}" type="parTrans" cxnId="{73184C39-92E5-C843-8A30-F55887FDD660}">
      <dgm:prSet/>
      <dgm:spPr/>
      <dgm:t>
        <a:bodyPr/>
        <a:lstStyle/>
        <a:p>
          <a:endParaRPr lang="en-US"/>
        </a:p>
      </dgm:t>
    </dgm:pt>
    <dgm:pt modelId="{F275901B-10B8-1A42-A0E0-737A7982DF31}" type="sibTrans" cxnId="{73184C39-92E5-C843-8A30-F55887FDD660}">
      <dgm:prSet/>
      <dgm:spPr/>
      <dgm:t>
        <a:bodyPr/>
        <a:lstStyle/>
        <a:p>
          <a:endParaRPr lang="en-US"/>
        </a:p>
      </dgm:t>
    </dgm:pt>
    <dgm:pt modelId="{F98D80AA-593E-524E-8186-2648D5243ABA}" type="pres">
      <dgm:prSet presAssocID="{149510CF-E181-194C-8FB3-240D6AF634CE}" presName="Name0" presStyleCnt="0">
        <dgm:presLayoutVars>
          <dgm:dir/>
          <dgm:animLvl val="lvl"/>
          <dgm:resizeHandles val="exact"/>
        </dgm:presLayoutVars>
      </dgm:prSet>
      <dgm:spPr/>
    </dgm:pt>
    <dgm:pt modelId="{3ACD5499-75EE-1B4B-B415-AC6FD591A494}" type="pres">
      <dgm:prSet presAssocID="{28DF1AB4-CE37-5E49-800C-0F0760D6B980}" presName="composite" presStyleCnt="0"/>
      <dgm:spPr/>
    </dgm:pt>
    <dgm:pt modelId="{C78FC05A-7019-2945-8718-38EA865C4AAF}" type="pres">
      <dgm:prSet presAssocID="{28DF1AB4-CE37-5E49-800C-0F0760D6B980}" presName="parTx" presStyleLbl="alignNode1" presStyleIdx="0" presStyleCnt="3">
        <dgm:presLayoutVars>
          <dgm:chMax val="0"/>
          <dgm:chPref val="0"/>
          <dgm:bulletEnabled val="1"/>
        </dgm:presLayoutVars>
      </dgm:prSet>
      <dgm:spPr/>
    </dgm:pt>
    <dgm:pt modelId="{D924A3A9-346F-9240-878E-BB4B5A4A8AF6}" type="pres">
      <dgm:prSet presAssocID="{28DF1AB4-CE37-5E49-800C-0F0760D6B980}" presName="desTx" presStyleLbl="alignAccFollowNode1" presStyleIdx="0" presStyleCnt="3">
        <dgm:presLayoutVars>
          <dgm:bulletEnabled val="1"/>
        </dgm:presLayoutVars>
      </dgm:prSet>
      <dgm:spPr/>
    </dgm:pt>
    <dgm:pt modelId="{5D12A888-D5B4-D345-A874-43F209777209}" type="pres">
      <dgm:prSet presAssocID="{95386F99-EFCD-3E4C-935C-A6CCCC120127}" presName="space" presStyleCnt="0"/>
      <dgm:spPr/>
    </dgm:pt>
    <dgm:pt modelId="{E1B32892-A92A-A846-95DC-06656796FC43}" type="pres">
      <dgm:prSet presAssocID="{D895273A-516C-E14F-AA6B-16DAD8C2B6B9}" presName="composite" presStyleCnt="0"/>
      <dgm:spPr/>
    </dgm:pt>
    <dgm:pt modelId="{4C6764DB-B283-1943-87D8-531CFB0C285B}" type="pres">
      <dgm:prSet presAssocID="{D895273A-516C-E14F-AA6B-16DAD8C2B6B9}" presName="parTx" presStyleLbl="alignNode1" presStyleIdx="1" presStyleCnt="3">
        <dgm:presLayoutVars>
          <dgm:chMax val="0"/>
          <dgm:chPref val="0"/>
          <dgm:bulletEnabled val="1"/>
        </dgm:presLayoutVars>
      </dgm:prSet>
      <dgm:spPr/>
    </dgm:pt>
    <dgm:pt modelId="{C2323AE1-DA3D-D94C-B38A-B66CABA3EE08}" type="pres">
      <dgm:prSet presAssocID="{D895273A-516C-E14F-AA6B-16DAD8C2B6B9}" presName="desTx" presStyleLbl="alignAccFollowNode1" presStyleIdx="1" presStyleCnt="3">
        <dgm:presLayoutVars>
          <dgm:bulletEnabled val="1"/>
        </dgm:presLayoutVars>
      </dgm:prSet>
      <dgm:spPr/>
    </dgm:pt>
    <dgm:pt modelId="{A9910832-B5BE-4D4C-B84A-AAB461ED098A}" type="pres">
      <dgm:prSet presAssocID="{4CF84274-B432-AE4F-AA06-74C19B960EF4}" presName="space" presStyleCnt="0"/>
      <dgm:spPr/>
    </dgm:pt>
    <dgm:pt modelId="{64A8A024-B497-1E43-A660-4BAAD9DE54C0}" type="pres">
      <dgm:prSet presAssocID="{A236D6D2-5059-9A47-8124-BBA72570B071}" presName="composite" presStyleCnt="0"/>
      <dgm:spPr/>
    </dgm:pt>
    <dgm:pt modelId="{353A4CBE-F8B9-2A47-9F94-4ED1B6FF0FAA}" type="pres">
      <dgm:prSet presAssocID="{A236D6D2-5059-9A47-8124-BBA72570B071}" presName="parTx" presStyleLbl="alignNode1" presStyleIdx="2" presStyleCnt="3">
        <dgm:presLayoutVars>
          <dgm:chMax val="0"/>
          <dgm:chPref val="0"/>
          <dgm:bulletEnabled val="1"/>
        </dgm:presLayoutVars>
      </dgm:prSet>
      <dgm:spPr/>
    </dgm:pt>
    <dgm:pt modelId="{13FDC577-9534-164A-97FA-E9921ADD5F24}" type="pres">
      <dgm:prSet presAssocID="{A236D6D2-5059-9A47-8124-BBA72570B071}" presName="desTx" presStyleLbl="alignAccFollowNode1" presStyleIdx="2" presStyleCnt="3">
        <dgm:presLayoutVars>
          <dgm:bulletEnabled val="1"/>
        </dgm:presLayoutVars>
      </dgm:prSet>
      <dgm:spPr/>
    </dgm:pt>
  </dgm:ptLst>
  <dgm:cxnLst>
    <dgm:cxn modelId="{C58A1620-EACE-A24F-8A49-DB24988D5FE2}" type="presOf" srcId="{A236D6D2-5059-9A47-8124-BBA72570B071}" destId="{353A4CBE-F8B9-2A47-9F94-4ED1B6FF0FAA}" srcOrd="0" destOrd="0" presId="urn:microsoft.com/office/officeart/2005/8/layout/hList1"/>
    <dgm:cxn modelId="{9DCD8033-A53A-424C-8439-733F203D7CA6}" type="presOf" srcId="{D006259B-E09E-9542-BE80-8FA3935A9D2E}" destId="{C2323AE1-DA3D-D94C-B38A-B66CABA3EE08}" srcOrd="0" destOrd="0" presId="urn:microsoft.com/office/officeart/2005/8/layout/hList1"/>
    <dgm:cxn modelId="{73184C39-92E5-C843-8A30-F55887FDD660}" srcId="{A236D6D2-5059-9A47-8124-BBA72570B071}" destId="{4FA7CE4F-0555-BC4D-8864-41A656EB6109}" srcOrd="0" destOrd="0" parTransId="{10480412-F929-0D4D-80BD-D17CA4C66A3F}" sibTransId="{F275901B-10B8-1A42-A0E0-737A7982DF31}"/>
    <dgm:cxn modelId="{5C81455C-A77B-F543-AC27-E27A641DC265}" srcId="{28DF1AB4-CE37-5E49-800C-0F0760D6B980}" destId="{FED2D358-0521-A94C-9A97-CEC96E15BE21}" srcOrd="0" destOrd="0" parTransId="{A0794768-6D7A-6C47-A86F-A5D3F09831BB}" sibTransId="{D71B32E6-AFE8-944C-92CB-2B649BE5266D}"/>
    <dgm:cxn modelId="{8BEA7B64-0B9D-C146-B592-F1143A41DC4C}" type="presOf" srcId="{D895273A-516C-E14F-AA6B-16DAD8C2B6B9}" destId="{4C6764DB-B283-1943-87D8-531CFB0C285B}" srcOrd="0" destOrd="0" presId="urn:microsoft.com/office/officeart/2005/8/layout/hList1"/>
    <dgm:cxn modelId="{98EE7046-98CD-8C48-B4C4-2D354F27A791}" type="presOf" srcId="{3F9147CB-AE13-8B45-AFA0-D5CC6565D896}" destId="{D924A3A9-346F-9240-878E-BB4B5A4A8AF6}" srcOrd="0" destOrd="1" presId="urn:microsoft.com/office/officeart/2005/8/layout/hList1"/>
    <dgm:cxn modelId="{BD7B8576-DDB9-EA4C-918C-31B91733010B}" srcId="{149510CF-E181-194C-8FB3-240D6AF634CE}" destId="{28DF1AB4-CE37-5E49-800C-0F0760D6B980}" srcOrd="0" destOrd="0" parTransId="{B57CB501-072F-214F-A970-A2F717D1572A}" sibTransId="{95386F99-EFCD-3E4C-935C-A6CCCC120127}"/>
    <dgm:cxn modelId="{717C5984-4A28-5540-805B-68618B24B88B}" srcId="{28DF1AB4-CE37-5E49-800C-0F0760D6B980}" destId="{3F9147CB-AE13-8B45-AFA0-D5CC6565D896}" srcOrd="1" destOrd="0" parTransId="{CE6D9F60-C6C5-CA48-B1EA-EFD34C159B2A}" sibTransId="{6A22868D-CBFA-994C-9912-639C603D09ED}"/>
    <dgm:cxn modelId="{4E3B77B1-FA53-0246-9205-EC6992642CEC}" srcId="{149510CF-E181-194C-8FB3-240D6AF634CE}" destId="{A236D6D2-5059-9A47-8124-BBA72570B071}" srcOrd="2" destOrd="0" parTransId="{615CE382-DF6C-9E44-A0B2-6EC2BC9130F5}" sibTransId="{5CDAC382-896C-914B-BEE6-B5A57A250FAB}"/>
    <dgm:cxn modelId="{F40149B2-83F6-A643-BFBE-F0B13B477374}" type="presOf" srcId="{FED2D358-0521-A94C-9A97-CEC96E15BE21}" destId="{D924A3A9-346F-9240-878E-BB4B5A4A8AF6}" srcOrd="0" destOrd="0" presId="urn:microsoft.com/office/officeart/2005/8/layout/hList1"/>
    <dgm:cxn modelId="{C6166ED9-C112-474D-8B6C-38DA460FB4CE}" type="presOf" srcId="{149510CF-E181-194C-8FB3-240D6AF634CE}" destId="{F98D80AA-593E-524E-8186-2648D5243ABA}" srcOrd="0" destOrd="0" presId="urn:microsoft.com/office/officeart/2005/8/layout/hList1"/>
    <dgm:cxn modelId="{D37755E3-A83A-5949-82B0-5263E63DCF5D}" srcId="{D895273A-516C-E14F-AA6B-16DAD8C2B6B9}" destId="{D006259B-E09E-9542-BE80-8FA3935A9D2E}" srcOrd="0" destOrd="0" parTransId="{0396FAC2-7E5B-354E-B92C-C802425986FE}" sibTransId="{B87F7822-E25E-A248-A3D6-CA99D9C84360}"/>
    <dgm:cxn modelId="{5C006AE9-52FE-EF4D-9ED1-F6DBDCF4F1AD}" type="presOf" srcId="{28DF1AB4-CE37-5E49-800C-0F0760D6B980}" destId="{C78FC05A-7019-2945-8718-38EA865C4AAF}" srcOrd="0" destOrd="0" presId="urn:microsoft.com/office/officeart/2005/8/layout/hList1"/>
    <dgm:cxn modelId="{2BA7EEE9-5194-964D-9C51-E21BD97C0F58}" type="presOf" srcId="{4FA7CE4F-0555-BC4D-8864-41A656EB6109}" destId="{13FDC577-9534-164A-97FA-E9921ADD5F24}" srcOrd="0" destOrd="0" presId="urn:microsoft.com/office/officeart/2005/8/layout/hList1"/>
    <dgm:cxn modelId="{6D31E2ED-11A8-7649-B6A8-E4F2F63210AD}" srcId="{149510CF-E181-194C-8FB3-240D6AF634CE}" destId="{D895273A-516C-E14F-AA6B-16DAD8C2B6B9}" srcOrd="1" destOrd="0" parTransId="{81C96397-157C-BA40-B8C2-2D62E28A4B00}" sibTransId="{4CF84274-B432-AE4F-AA06-74C19B960EF4}"/>
    <dgm:cxn modelId="{9D1EB0DB-1F6C-AB4E-99BB-B8799AE36944}" type="presParOf" srcId="{F98D80AA-593E-524E-8186-2648D5243ABA}" destId="{3ACD5499-75EE-1B4B-B415-AC6FD591A494}" srcOrd="0" destOrd="0" presId="urn:microsoft.com/office/officeart/2005/8/layout/hList1"/>
    <dgm:cxn modelId="{A28B2A95-D8B5-354B-BBDB-07CF84667258}" type="presParOf" srcId="{3ACD5499-75EE-1B4B-B415-AC6FD591A494}" destId="{C78FC05A-7019-2945-8718-38EA865C4AAF}" srcOrd="0" destOrd="0" presId="urn:microsoft.com/office/officeart/2005/8/layout/hList1"/>
    <dgm:cxn modelId="{4DB04588-421A-E546-AE43-E6C3F1F442CE}" type="presParOf" srcId="{3ACD5499-75EE-1B4B-B415-AC6FD591A494}" destId="{D924A3A9-346F-9240-878E-BB4B5A4A8AF6}" srcOrd="1" destOrd="0" presId="urn:microsoft.com/office/officeart/2005/8/layout/hList1"/>
    <dgm:cxn modelId="{A0D96682-7077-9846-87E3-D30E29A65F55}" type="presParOf" srcId="{F98D80AA-593E-524E-8186-2648D5243ABA}" destId="{5D12A888-D5B4-D345-A874-43F209777209}" srcOrd="1" destOrd="0" presId="urn:microsoft.com/office/officeart/2005/8/layout/hList1"/>
    <dgm:cxn modelId="{0418C70A-5761-7748-828B-77694066D550}" type="presParOf" srcId="{F98D80AA-593E-524E-8186-2648D5243ABA}" destId="{E1B32892-A92A-A846-95DC-06656796FC43}" srcOrd="2" destOrd="0" presId="urn:microsoft.com/office/officeart/2005/8/layout/hList1"/>
    <dgm:cxn modelId="{D6550EA2-EA4D-8049-B912-1418E14B04B9}" type="presParOf" srcId="{E1B32892-A92A-A846-95DC-06656796FC43}" destId="{4C6764DB-B283-1943-87D8-531CFB0C285B}" srcOrd="0" destOrd="0" presId="urn:microsoft.com/office/officeart/2005/8/layout/hList1"/>
    <dgm:cxn modelId="{E6E5FBB0-9E72-B349-9714-E55B92584FA1}" type="presParOf" srcId="{E1B32892-A92A-A846-95DC-06656796FC43}" destId="{C2323AE1-DA3D-D94C-B38A-B66CABA3EE08}" srcOrd="1" destOrd="0" presId="urn:microsoft.com/office/officeart/2005/8/layout/hList1"/>
    <dgm:cxn modelId="{F39718FA-CABE-0443-A42F-ED117E795EAF}" type="presParOf" srcId="{F98D80AA-593E-524E-8186-2648D5243ABA}" destId="{A9910832-B5BE-4D4C-B84A-AAB461ED098A}" srcOrd="3" destOrd="0" presId="urn:microsoft.com/office/officeart/2005/8/layout/hList1"/>
    <dgm:cxn modelId="{804DF2A9-BCB8-0141-B04A-084A0C72408E}" type="presParOf" srcId="{F98D80AA-593E-524E-8186-2648D5243ABA}" destId="{64A8A024-B497-1E43-A660-4BAAD9DE54C0}" srcOrd="4" destOrd="0" presId="urn:microsoft.com/office/officeart/2005/8/layout/hList1"/>
    <dgm:cxn modelId="{34DA680E-A0C2-9E4D-95E8-F8E3440660AF}" type="presParOf" srcId="{64A8A024-B497-1E43-A660-4BAAD9DE54C0}" destId="{353A4CBE-F8B9-2A47-9F94-4ED1B6FF0FAA}" srcOrd="0" destOrd="0" presId="urn:microsoft.com/office/officeart/2005/8/layout/hList1"/>
    <dgm:cxn modelId="{41AA919D-8EF5-A34F-B8A5-4EEED42446B9}" type="presParOf" srcId="{64A8A024-B497-1E43-A660-4BAAD9DE54C0}" destId="{13FDC577-9534-164A-97FA-E9921ADD5F2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DF049A-36FF-E844-9A3E-FBD70E2B41B1}"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8B58A825-4C57-F54F-A036-7358315AB5D3}">
      <dgm:prSet/>
      <dgm:spPr/>
      <dgm:t>
        <a:bodyPr/>
        <a:lstStyle/>
        <a:p>
          <a:r>
            <a:rPr lang="en-US"/>
            <a:t>MPI provides three types of collective data movement routines:</a:t>
          </a:r>
        </a:p>
      </dgm:t>
    </dgm:pt>
    <dgm:pt modelId="{FB68AA47-5296-4E4E-BD5A-52E6E8D89279}" type="parTrans" cxnId="{CB3983D6-1DB8-9F47-B01C-5A16E4B9D596}">
      <dgm:prSet/>
      <dgm:spPr/>
      <dgm:t>
        <a:bodyPr/>
        <a:lstStyle/>
        <a:p>
          <a:endParaRPr lang="en-US"/>
        </a:p>
      </dgm:t>
    </dgm:pt>
    <dgm:pt modelId="{6101EC63-7F04-9246-A302-4359C5409630}" type="sibTrans" cxnId="{CB3983D6-1DB8-9F47-B01C-5A16E4B9D596}">
      <dgm:prSet/>
      <dgm:spPr/>
      <dgm:t>
        <a:bodyPr/>
        <a:lstStyle/>
        <a:p>
          <a:endParaRPr lang="en-US"/>
        </a:p>
      </dgm:t>
    </dgm:pt>
    <dgm:pt modelId="{AA1CB171-EC85-1640-B866-6C8D54F668CB}">
      <dgm:prSet/>
      <dgm:spPr/>
      <dgm:t>
        <a:bodyPr/>
        <a:lstStyle/>
        <a:p>
          <a:r>
            <a:rPr lang="en-US"/>
            <a:t>Broadcast</a:t>
          </a:r>
        </a:p>
      </dgm:t>
    </dgm:pt>
    <dgm:pt modelId="{2E249ADE-3057-B94E-82D7-E17990105B16}" type="parTrans" cxnId="{99FF7183-A474-144A-B9DC-06921AE853DB}">
      <dgm:prSet/>
      <dgm:spPr/>
      <dgm:t>
        <a:bodyPr/>
        <a:lstStyle/>
        <a:p>
          <a:endParaRPr lang="en-US"/>
        </a:p>
      </dgm:t>
    </dgm:pt>
    <dgm:pt modelId="{F667E29D-91A6-D446-B8DE-45250E5263F6}" type="sibTrans" cxnId="{99FF7183-A474-144A-B9DC-06921AE853DB}">
      <dgm:prSet/>
      <dgm:spPr/>
      <dgm:t>
        <a:bodyPr/>
        <a:lstStyle/>
        <a:p>
          <a:endParaRPr lang="en-US"/>
        </a:p>
      </dgm:t>
    </dgm:pt>
    <dgm:pt modelId="{E3EC25E9-AF72-D240-A3A4-B61B311B1095}">
      <dgm:prSet/>
      <dgm:spPr/>
      <dgm:t>
        <a:bodyPr/>
        <a:lstStyle/>
        <a:p>
          <a:r>
            <a:rPr lang="en-US"/>
            <a:t>Gather</a:t>
          </a:r>
        </a:p>
      </dgm:t>
    </dgm:pt>
    <dgm:pt modelId="{36A9DA16-CCDB-ED40-8283-63FB1F7F4DB1}" type="parTrans" cxnId="{346AC10E-F5C5-FF4C-A724-FF8D1C1A93DC}">
      <dgm:prSet/>
      <dgm:spPr/>
      <dgm:t>
        <a:bodyPr/>
        <a:lstStyle/>
        <a:p>
          <a:endParaRPr lang="en-US"/>
        </a:p>
      </dgm:t>
    </dgm:pt>
    <dgm:pt modelId="{7351E884-DC84-7241-867E-74E3626B8542}" type="sibTrans" cxnId="{346AC10E-F5C5-FF4C-A724-FF8D1C1A93DC}">
      <dgm:prSet/>
      <dgm:spPr/>
      <dgm:t>
        <a:bodyPr/>
        <a:lstStyle/>
        <a:p>
          <a:endParaRPr lang="en-US"/>
        </a:p>
      </dgm:t>
    </dgm:pt>
    <dgm:pt modelId="{A40560A2-5E88-0C4A-AA7F-B61FB47BA8DD}">
      <dgm:prSet/>
      <dgm:spPr/>
      <dgm:t>
        <a:bodyPr/>
        <a:lstStyle/>
        <a:p>
          <a:r>
            <a:rPr lang="en-US"/>
            <a:t>Scatter</a:t>
          </a:r>
        </a:p>
      </dgm:t>
    </dgm:pt>
    <dgm:pt modelId="{9E1E4DE4-622F-CF4E-98A5-62F19B2D671C}" type="parTrans" cxnId="{CB80C695-2217-9C4A-80C4-C167BBA66553}">
      <dgm:prSet/>
      <dgm:spPr/>
      <dgm:t>
        <a:bodyPr/>
        <a:lstStyle/>
        <a:p>
          <a:endParaRPr lang="en-US"/>
        </a:p>
      </dgm:t>
    </dgm:pt>
    <dgm:pt modelId="{54D018A5-9A13-F54C-B95D-A8452D9892B0}" type="sibTrans" cxnId="{CB80C695-2217-9C4A-80C4-C167BBA66553}">
      <dgm:prSet/>
      <dgm:spPr/>
      <dgm:t>
        <a:bodyPr/>
        <a:lstStyle/>
        <a:p>
          <a:endParaRPr lang="en-US"/>
        </a:p>
      </dgm:t>
    </dgm:pt>
    <dgm:pt modelId="{23851165-433F-4B48-AA2F-3875F9106550}" type="pres">
      <dgm:prSet presAssocID="{FCDF049A-36FF-E844-9A3E-FBD70E2B41B1}" presName="hierChild1" presStyleCnt="0">
        <dgm:presLayoutVars>
          <dgm:orgChart val="1"/>
          <dgm:chPref val="1"/>
          <dgm:dir/>
          <dgm:animOne val="branch"/>
          <dgm:animLvl val="lvl"/>
          <dgm:resizeHandles/>
        </dgm:presLayoutVars>
      </dgm:prSet>
      <dgm:spPr/>
    </dgm:pt>
    <dgm:pt modelId="{9F733B8D-07BB-3046-92A3-9B8186CD67CE}" type="pres">
      <dgm:prSet presAssocID="{8B58A825-4C57-F54F-A036-7358315AB5D3}" presName="hierRoot1" presStyleCnt="0">
        <dgm:presLayoutVars>
          <dgm:hierBranch val="init"/>
        </dgm:presLayoutVars>
      </dgm:prSet>
      <dgm:spPr/>
    </dgm:pt>
    <dgm:pt modelId="{44487A27-469A-1B42-AF85-07C6EC80CF37}" type="pres">
      <dgm:prSet presAssocID="{8B58A825-4C57-F54F-A036-7358315AB5D3}" presName="rootComposite1" presStyleCnt="0"/>
      <dgm:spPr/>
    </dgm:pt>
    <dgm:pt modelId="{2C210D81-243E-1941-94B7-BAD023BCC507}" type="pres">
      <dgm:prSet presAssocID="{8B58A825-4C57-F54F-A036-7358315AB5D3}" presName="rootText1" presStyleLbl="node0" presStyleIdx="0" presStyleCnt="1">
        <dgm:presLayoutVars>
          <dgm:chPref val="3"/>
        </dgm:presLayoutVars>
      </dgm:prSet>
      <dgm:spPr/>
    </dgm:pt>
    <dgm:pt modelId="{5CA87356-EE39-7840-B486-49C976AFBE49}" type="pres">
      <dgm:prSet presAssocID="{8B58A825-4C57-F54F-A036-7358315AB5D3}" presName="rootConnector1" presStyleLbl="node1" presStyleIdx="0" presStyleCnt="0"/>
      <dgm:spPr/>
    </dgm:pt>
    <dgm:pt modelId="{DE859553-D9B6-E248-81CC-F396BC0DBCDC}" type="pres">
      <dgm:prSet presAssocID="{8B58A825-4C57-F54F-A036-7358315AB5D3}" presName="hierChild2" presStyleCnt="0"/>
      <dgm:spPr/>
    </dgm:pt>
    <dgm:pt modelId="{6DED3337-6196-0F48-B859-05287187E7B9}" type="pres">
      <dgm:prSet presAssocID="{2E249ADE-3057-B94E-82D7-E17990105B16}" presName="Name37" presStyleLbl="parChTrans1D2" presStyleIdx="0" presStyleCnt="3"/>
      <dgm:spPr/>
    </dgm:pt>
    <dgm:pt modelId="{DC40B4FC-2537-7243-A5A6-F3266AFF4C81}" type="pres">
      <dgm:prSet presAssocID="{AA1CB171-EC85-1640-B866-6C8D54F668CB}" presName="hierRoot2" presStyleCnt="0">
        <dgm:presLayoutVars>
          <dgm:hierBranch val="init"/>
        </dgm:presLayoutVars>
      </dgm:prSet>
      <dgm:spPr/>
    </dgm:pt>
    <dgm:pt modelId="{5DEE4D50-22A6-F848-AE3B-AF9F11AC5073}" type="pres">
      <dgm:prSet presAssocID="{AA1CB171-EC85-1640-B866-6C8D54F668CB}" presName="rootComposite" presStyleCnt="0"/>
      <dgm:spPr/>
    </dgm:pt>
    <dgm:pt modelId="{5607CF1B-0E39-914E-8EFC-3812BA76A29A}" type="pres">
      <dgm:prSet presAssocID="{AA1CB171-EC85-1640-B866-6C8D54F668CB}" presName="rootText" presStyleLbl="node2" presStyleIdx="0" presStyleCnt="3">
        <dgm:presLayoutVars>
          <dgm:chPref val="3"/>
        </dgm:presLayoutVars>
      </dgm:prSet>
      <dgm:spPr/>
    </dgm:pt>
    <dgm:pt modelId="{AA8696B9-02E9-E247-9179-B20AA682C076}" type="pres">
      <dgm:prSet presAssocID="{AA1CB171-EC85-1640-B866-6C8D54F668CB}" presName="rootConnector" presStyleLbl="node2" presStyleIdx="0" presStyleCnt="3"/>
      <dgm:spPr/>
    </dgm:pt>
    <dgm:pt modelId="{704D2687-CE5A-654F-B48E-42976897404F}" type="pres">
      <dgm:prSet presAssocID="{AA1CB171-EC85-1640-B866-6C8D54F668CB}" presName="hierChild4" presStyleCnt="0"/>
      <dgm:spPr/>
    </dgm:pt>
    <dgm:pt modelId="{48D71952-FE97-0840-8077-0B92CF065BE4}" type="pres">
      <dgm:prSet presAssocID="{AA1CB171-EC85-1640-B866-6C8D54F668CB}" presName="hierChild5" presStyleCnt="0"/>
      <dgm:spPr/>
    </dgm:pt>
    <dgm:pt modelId="{A3BF323A-B954-6C42-85BE-B2461198BC03}" type="pres">
      <dgm:prSet presAssocID="{36A9DA16-CCDB-ED40-8283-63FB1F7F4DB1}" presName="Name37" presStyleLbl="parChTrans1D2" presStyleIdx="1" presStyleCnt="3"/>
      <dgm:spPr/>
    </dgm:pt>
    <dgm:pt modelId="{250A3A7C-E2C7-2847-9178-F5E1F9204B6E}" type="pres">
      <dgm:prSet presAssocID="{E3EC25E9-AF72-D240-A3A4-B61B311B1095}" presName="hierRoot2" presStyleCnt="0">
        <dgm:presLayoutVars>
          <dgm:hierBranch val="init"/>
        </dgm:presLayoutVars>
      </dgm:prSet>
      <dgm:spPr/>
    </dgm:pt>
    <dgm:pt modelId="{7D004A17-7E45-4A4F-8535-5F0D0CD7E6B1}" type="pres">
      <dgm:prSet presAssocID="{E3EC25E9-AF72-D240-A3A4-B61B311B1095}" presName="rootComposite" presStyleCnt="0"/>
      <dgm:spPr/>
    </dgm:pt>
    <dgm:pt modelId="{B5F22DA6-ABAC-AB41-9AF7-9F63305C5D0A}" type="pres">
      <dgm:prSet presAssocID="{E3EC25E9-AF72-D240-A3A4-B61B311B1095}" presName="rootText" presStyleLbl="node2" presStyleIdx="1" presStyleCnt="3">
        <dgm:presLayoutVars>
          <dgm:chPref val="3"/>
        </dgm:presLayoutVars>
      </dgm:prSet>
      <dgm:spPr/>
    </dgm:pt>
    <dgm:pt modelId="{12D7F934-8720-BB45-B78B-84B01B88784B}" type="pres">
      <dgm:prSet presAssocID="{E3EC25E9-AF72-D240-A3A4-B61B311B1095}" presName="rootConnector" presStyleLbl="node2" presStyleIdx="1" presStyleCnt="3"/>
      <dgm:spPr/>
    </dgm:pt>
    <dgm:pt modelId="{26B1FCF6-4D66-9043-9A1C-F38F85C3BB12}" type="pres">
      <dgm:prSet presAssocID="{E3EC25E9-AF72-D240-A3A4-B61B311B1095}" presName="hierChild4" presStyleCnt="0"/>
      <dgm:spPr/>
    </dgm:pt>
    <dgm:pt modelId="{DA6A8189-0C3E-9E42-A526-41A92C9E3D95}" type="pres">
      <dgm:prSet presAssocID="{E3EC25E9-AF72-D240-A3A4-B61B311B1095}" presName="hierChild5" presStyleCnt="0"/>
      <dgm:spPr/>
    </dgm:pt>
    <dgm:pt modelId="{AB29BA59-F643-724A-A5C8-D7F36FB431BD}" type="pres">
      <dgm:prSet presAssocID="{9E1E4DE4-622F-CF4E-98A5-62F19B2D671C}" presName="Name37" presStyleLbl="parChTrans1D2" presStyleIdx="2" presStyleCnt="3"/>
      <dgm:spPr/>
    </dgm:pt>
    <dgm:pt modelId="{D900E3F3-2053-2E4C-B562-0CC04137E822}" type="pres">
      <dgm:prSet presAssocID="{A40560A2-5E88-0C4A-AA7F-B61FB47BA8DD}" presName="hierRoot2" presStyleCnt="0">
        <dgm:presLayoutVars>
          <dgm:hierBranch val="init"/>
        </dgm:presLayoutVars>
      </dgm:prSet>
      <dgm:spPr/>
    </dgm:pt>
    <dgm:pt modelId="{4363F0E8-6FCB-4341-858E-6B8D90ACADF1}" type="pres">
      <dgm:prSet presAssocID="{A40560A2-5E88-0C4A-AA7F-B61FB47BA8DD}" presName="rootComposite" presStyleCnt="0"/>
      <dgm:spPr/>
    </dgm:pt>
    <dgm:pt modelId="{9019ADC1-9FCA-1B4A-A416-3B1B461F826C}" type="pres">
      <dgm:prSet presAssocID="{A40560A2-5E88-0C4A-AA7F-B61FB47BA8DD}" presName="rootText" presStyleLbl="node2" presStyleIdx="2" presStyleCnt="3">
        <dgm:presLayoutVars>
          <dgm:chPref val="3"/>
        </dgm:presLayoutVars>
      </dgm:prSet>
      <dgm:spPr/>
    </dgm:pt>
    <dgm:pt modelId="{D846358C-BB86-E44E-963D-890288BA259C}" type="pres">
      <dgm:prSet presAssocID="{A40560A2-5E88-0C4A-AA7F-B61FB47BA8DD}" presName="rootConnector" presStyleLbl="node2" presStyleIdx="2" presStyleCnt="3"/>
      <dgm:spPr/>
    </dgm:pt>
    <dgm:pt modelId="{271A66D8-5426-5F4B-92A5-0860DE1C6A19}" type="pres">
      <dgm:prSet presAssocID="{A40560A2-5E88-0C4A-AA7F-B61FB47BA8DD}" presName="hierChild4" presStyleCnt="0"/>
      <dgm:spPr/>
    </dgm:pt>
    <dgm:pt modelId="{F55B71B7-0D42-A14C-A177-E78BA8306206}" type="pres">
      <dgm:prSet presAssocID="{A40560A2-5E88-0C4A-AA7F-B61FB47BA8DD}" presName="hierChild5" presStyleCnt="0"/>
      <dgm:spPr/>
    </dgm:pt>
    <dgm:pt modelId="{C7EB9158-AC3F-3B40-A17E-B12662501E1B}" type="pres">
      <dgm:prSet presAssocID="{8B58A825-4C57-F54F-A036-7358315AB5D3}" presName="hierChild3" presStyleCnt="0"/>
      <dgm:spPr/>
    </dgm:pt>
  </dgm:ptLst>
  <dgm:cxnLst>
    <dgm:cxn modelId="{38F99D04-0D14-614D-932C-6E1B146DC65A}" type="presOf" srcId="{8B58A825-4C57-F54F-A036-7358315AB5D3}" destId="{5CA87356-EE39-7840-B486-49C976AFBE49}" srcOrd="1" destOrd="0" presId="urn:microsoft.com/office/officeart/2005/8/layout/orgChart1"/>
    <dgm:cxn modelId="{09DBA10B-BB43-8F4F-8B9D-EE2746BFBDD0}" type="presOf" srcId="{A40560A2-5E88-0C4A-AA7F-B61FB47BA8DD}" destId="{9019ADC1-9FCA-1B4A-A416-3B1B461F826C}" srcOrd="0" destOrd="0" presId="urn:microsoft.com/office/officeart/2005/8/layout/orgChart1"/>
    <dgm:cxn modelId="{346AC10E-F5C5-FF4C-A724-FF8D1C1A93DC}" srcId="{8B58A825-4C57-F54F-A036-7358315AB5D3}" destId="{E3EC25E9-AF72-D240-A3A4-B61B311B1095}" srcOrd="1" destOrd="0" parTransId="{36A9DA16-CCDB-ED40-8283-63FB1F7F4DB1}" sibTransId="{7351E884-DC84-7241-867E-74E3626B8542}"/>
    <dgm:cxn modelId="{D8416818-F696-1F4E-A832-7BA4CEECE345}" type="presOf" srcId="{9E1E4DE4-622F-CF4E-98A5-62F19B2D671C}" destId="{AB29BA59-F643-724A-A5C8-D7F36FB431BD}" srcOrd="0" destOrd="0" presId="urn:microsoft.com/office/officeart/2005/8/layout/orgChart1"/>
    <dgm:cxn modelId="{7D4C5130-995F-1240-8BF6-1F4088D21B69}" type="presOf" srcId="{FCDF049A-36FF-E844-9A3E-FBD70E2B41B1}" destId="{23851165-433F-4B48-AA2F-3875F9106550}" srcOrd="0" destOrd="0" presId="urn:microsoft.com/office/officeart/2005/8/layout/orgChart1"/>
    <dgm:cxn modelId="{50252855-F020-C045-BA5A-74E4AD7A637C}" type="presOf" srcId="{2E249ADE-3057-B94E-82D7-E17990105B16}" destId="{6DED3337-6196-0F48-B859-05287187E7B9}" srcOrd="0" destOrd="0" presId="urn:microsoft.com/office/officeart/2005/8/layout/orgChart1"/>
    <dgm:cxn modelId="{99FF7183-A474-144A-B9DC-06921AE853DB}" srcId="{8B58A825-4C57-F54F-A036-7358315AB5D3}" destId="{AA1CB171-EC85-1640-B866-6C8D54F668CB}" srcOrd="0" destOrd="0" parTransId="{2E249ADE-3057-B94E-82D7-E17990105B16}" sibTransId="{F667E29D-91A6-D446-B8DE-45250E5263F6}"/>
    <dgm:cxn modelId="{C5BC6E92-5D2D-8849-A11D-DCC2F469E315}" type="presOf" srcId="{E3EC25E9-AF72-D240-A3A4-B61B311B1095}" destId="{12D7F934-8720-BB45-B78B-84B01B88784B}" srcOrd="1" destOrd="0" presId="urn:microsoft.com/office/officeart/2005/8/layout/orgChart1"/>
    <dgm:cxn modelId="{45814794-1B7A-1947-9EF3-FE7ABA300531}" type="presOf" srcId="{36A9DA16-CCDB-ED40-8283-63FB1F7F4DB1}" destId="{A3BF323A-B954-6C42-85BE-B2461198BC03}" srcOrd="0" destOrd="0" presId="urn:microsoft.com/office/officeart/2005/8/layout/orgChart1"/>
    <dgm:cxn modelId="{CB80C695-2217-9C4A-80C4-C167BBA66553}" srcId="{8B58A825-4C57-F54F-A036-7358315AB5D3}" destId="{A40560A2-5E88-0C4A-AA7F-B61FB47BA8DD}" srcOrd="2" destOrd="0" parTransId="{9E1E4DE4-622F-CF4E-98A5-62F19B2D671C}" sibTransId="{54D018A5-9A13-F54C-B95D-A8452D9892B0}"/>
    <dgm:cxn modelId="{D52CCD9F-ABF4-E140-9CD7-90753A4DE319}" type="presOf" srcId="{A40560A2-5E88-0C4A-AA7F-B61FB47BA8DD}" destId="{D846358C-BB86-E44E-963D-890288BA259C}" srcOrd="1" destOrd="0" presId="urn:microsoft.com/office/officeart/2005/8/layout/orgChart1"/>
    <dgm:cxn modelId="{4BD495BA-C1B2-B44A-9724-B220B3387303}" type="presOf" srcId="{8B58A825-4C57-F54F-A036-7358315AB5D3}" destId="{2C210D81-243E-1941-94B7-BAD023BCC507}" srcOrd="0" destOrd="0" presId="urn:microsoft.com/office/officeart/2005/8/layout/orgChart1"/>
    <dgm:cxn modelId="{B86A89C4-9745-CC4C-8C68-B9D81717D665}" type="presOf" srcId="{AA1CB171-EC85-1640-B866-6C8D54F668CB}" destId="{AA8696B9-02E9-E247-9179-B20AA682C076}" srcOrd="1" destOrd="0" presId="urn:microsoft.com/office/officeart/2005/8/layout/orgChart1"/>
    <dgm:cxn modelId="{B0B574CE-7F38-5B4C-8EB3-9FD5EF740E36}" type="presOf" srcId="{AA1CB171-EC85-1640-B866-6C8D54F668CB}" destId="{5607CF1B-0E39-914E-8EFC-3812BA76A29A}" srcOrd="0" destOrd="0" presId="urn:microsoft.com/office/officeart/2005/8/layout/orgChart1"/>
    <dgm:cxn modelId="{CB3983D6-1DB8-9F47-B01C-5A16E4B9D596}" srcId="{FCDF049A-36FF-E844-9A3E-FBD70E2B41B1}" destId="{8B58A825-4C57-F54F-A036-7358315AB5D3}" srcOrd="0" destOrd="0" parTransId="{FB68AA47-5296-4E4E-BD5A-52E6E8D89279}" sibTransId="{6101EC63-7F04-9246-A302-4359C5409630}"/>
    <dgm:cxn modelId="{FC66EBEF-EEF5-374D-90AB-77CB719A4334}" type="presOf" srcId="{E3EC25E9-AF72-D240-A3A4-B61B311B1095}" destId="{B5F22DA6-ABAC-AB41-9AF7-9F63305C5D0A}" srcOrd="0" destOrd="0" presId="urn:microsoft.com/office/officeart/2005/8/layout/orgChart1"/>
    <dgm:cxn modelId="{7CE497BD-75DF-7644-AB4F-444E61F49D03}" type="presParOf" srcId="{23851165-433F-4B48-AA2F-3875F9106550}" destId="{9F733B8D-07BB-3046-92A3-9B8186CD67CE}" srcOrd="0" destOrd="0" presId="urn:microsoft.com/office/officeart/2005/8/layout/orgChart1"/>
    <dgm:cxn modelId="{5F3F2E9B-1093-FF44-B98C-9273F59990D0}" type="presParOf" srcId="{9F733B8D-07BB-3046-92A3-9B8186CD67CE}" destId="{44487A27-469A-1B42-AF85-07C6EC80CF37}" srcOrd="0" destOrd="0" presId="urn:microsoft.com/office/officeart/2005/8/layout/orgChart1"/>
    <dgm:cxn modelId="{11EEE295-35A2-F14A-A983-32ED0822A2E0}" type="presParOf" srcId="{44487A27-469A-1B42-AF85-07C6EC80CF37}" destId="{2C210D81-243E-1941-94B7-BAD023BCC507}" srcOrd="0" destOrd="0" presId="urn:microsoft.com/office/officeart/2005/8/layout/orgChart1"/>
    <dgm:cxn modelId="{CCDAD86B-8A2A-CB46-B74B-C63382FD35AB}" type="presParOf" srcId="{44487A27-469A-1B42-AF85-07C6EC80CF37}" destId="{5CA87356-EE39-7840-B486-49C976AFBE49}" srcOrd="1" destOrd="0" presId="urn:microsoft.com/office/officeart/2005/8/layout/orgChart1"/>
    <dgm:cxn modelId="{15E8C675-32BB-9740-9F48-BF6932569421}" type="presParOf" srcId="{9F733B8D-07BB-3046-92A3-9B8186CD67CE}" destId="{DE859553-D9B6-E248-81CC-F396BC0DBCDC}" srcOrd="1" destOrd="0" presId="urn:microsoft.com/office/officeart/2005/8/layout/orgChart1"/>
    <dgm:cxn modelId="{83ED9C0A-8D43-7A4F-A344-3616A9558DBD}" type="presParOf" srcId="{DE859553-D9B6-E248-81CC-F396BC0DBCDC}" destId="{6DED3337-6196-0F48-B859-05287187E7B9}" srcOrd="0" destOrd="0" presId="urn:microsoft.com/office/officeart/2005/8/layout/orgChart1"/>
    <dgm:cxn modelId="{4D323523-F041-E844-9C9D-CA8013F4C392}" type="presParOf" srcId="{DE859553-D9B6-E248-81CC-F396BC0DBCDC}" destId="{DC40B4FC-2537-7243-A5A6-F3266AFF4C81}" srcOrd="1" destOrd="0" presId="urn:microsoft.com/office/officeart/2005/8/layout/orgChart1"/>
    <dgm:cxn modelId="{F320B2D9-17DA-2144-A576-DD4E7E6D9B38}" type="presParOf" srcId="{DC40B4FC-2537-7243-A5A6-F3266AFF4C81}" destId="{5DEE4D50-22A6-F848-AE3B-AF9F11AC5073}" srcOrd="0" destOrd="0" presId="urn:microsoft.com/office/officeart/2005/8/layout/orgChart1"/>
    <dgm:cxn modelId="{2B989B14-60F1-FF42-87C2-DE313245DEF0}" type="presParOf" srcId="{5DEE4D50-22A6-F848-AE3B-AF9F11AC5073}" destId="{5607CF1B-0E39-914E-8EFC-3812BA76A29A}" srcOrd="0" destOrd="0" presId="urn:microsoft.com/office/officeart/2005/8/layout/orgChart1"/>
    <dgm:cxn modelId="{1C43B812-C874-834E-9BFA-5C76B0679524}" type="presParOf" srcId="{5DEE4D50-22A6-F848-AE3B-AF9F11AC5073}" destId="{AA8696B9-02E9-E247-9179-B20AA682C076}" srcOrd="1" destOrd="0" presId="urn:microsoft.com/office/officeart/2005/8/layout/orgChart1"/>
    <dgm:cxn modelId="{11E518D2-E8A1-8348-B400-499044885599}" type="presParOf" srcId="{DC40B4FC-2537-7243-A5A6-F3266AFF4C81}" destId="{704D2687-CE5A-654F-B48E-42976897404F}" srcOrd="1" destOrd="0" presId="urn:microsoft.com/office/officeart/2005/8/layout/orgChart1"/>
    <dgm:cxn modelId="{34D1EF70-92CF-3C48-B0C2-EE270D67FE66}" type="presParOf" srcId="{DC40B4FC-2537-7243-A5A6-F3266AFF4C81}" destId="{48D71952-FE97-0840-8077-0B92CF065BE4}" srcOrd="2" destOrd="0" presId="urn:microsoft.com/office/officeart/2005/8/layout/orgChart1"/>
    <dgm:cxn modelId="{F405E10E-7420-C547-8B52-468F172A40E0}" type="presParOf" srcId="{DE859553-D9B6-E248-81CC-F396BC0DBCDC}" destId="{A3BF323A-B954-6C42-85BE-B2461198BC03}" srcOrd="2" destOrd="0" presId="urn:microsoft.com/office/officeart/2005/8/layout/orgChart1"/>
    <dgm:cxn modelId="{FA3A3178-1174-F14E-AF3B-B02BD97C429B}" type="presParOf" srcId="{DE859553-D9B6-E248-81CC-F396BC0DBCDC}" destId="{250A3A7C-E2C7-2847-9178-F5E1F9204B6E}" srcOrd="3" destOrd="0" presId="urn:microsoft.com/office/officeart/2005/8/layout/orgChart1"/>
    <dgm:cxn modelId="{B1528CFD-E598-224F-951A-E1EA3436B22A}" type="presParOf" srcId="{250A3A7C-E2C7-2847-9178-F5E1F9204B6E}" destId="{7D004A17-7E45-4A4F-8535-5F0D0CD7E6B1}" srcOrd="0" destOrd="0" presId="urn:microsoft.com/office/officeart/2005/8/layout/orgChart1"/>
    <dgm:cxn modelId="{8F25F512-F02F-8B47-A6E7-DEEA7DC64172}" type="presParOf" srcId="{7D004A17-7E45-4A4F-8535-5F0D0CD7E6B1}" destId="{B5F22DA6-ABAC-AB41-9AF7-9F63305C5D0A}" srcOrd="0" destOrd="0" presId="urn:microsoft.com/office/officeart/2005/8/layout/orgChart1"/>
    <dgm:cxn modelId="{25E02B13-16C7-B74F-811E-7FC8FAF12511}" type="presParOf" srcId="{7D004A17-7E45-4A4F-8535-5F0D0CD7E6B1}" destId="{12D7F934-8720-BB45-B78B-84B01B88784B}" srcOrd="1" destOrd="0" presId="urn:microsoft.com/office/officeart/2005/8/layout/orgChart1"/>
    <dgm:cxn modelId="{EA53F0C6-077E-C34D-98D4-5C657DB9F822}" type="presParOf" srcId="{250A3A7C-E2C7-2847-9178-F5E1F9204B6E}" destId="{26B1FCF6-4D66-9043-9A1C-F38F85C3BB12}" srcOrd="1" destOrd="0" presId="urn:microsoft.com/office/officeart/2005/8/layout/orgChart1"/>
    <dgm:cxn modelId="{574F6F68-2373-D04A-995F-CB09864D04F2}" type="presParOf" srcId="{250A3A7C-E2C7-2847-9178-F5E1F9204B6E}" destId="{DA6A8189-0C3E-9E42-A526-41A92C9E3D95}" srcOrd="2" destOrd="0" presId="urn:microsoft.com/office/officeart/2005/8/layout/orgChart1"/>
    <dgm:cxn modelId="{1F43F78E-2116-4F47-8A36-862DB4160F25}" type="presParOf" srcId="{DE859553-D9B6-E248-81CC-F396BC0DBCDC}" destId="{AB29BA59-F643-724A-A5C8-D7F36FB431BD}" srcOrd="4" destOrd="0" presId="urn:microsoft.com/office/officeart/2005/8/layout/orgChart1"/>
    <dgm:cxn modelId="{60290197-B1DA-D74C-AC38-5150B5563D0C}" type="presParOf" srcId="{DE859553-D9B6-E248-81CC-F396BC0DBCDC}" destId="{D900E3F3-2053-2E4C-B562-0CC04137E822}" srcOrd="5" destOrd="0" presId="urn:microsoft.com/office/officeart/2005/8/layout/orgChart1"/>
    <dgm:cxn modelId="{F2480835-17CC-C54E-ACF4-04BCBD4CCCE5}" type="presParOf" srcId="{D900E3F3-2053-2E4C-B562-0CC04137E822}" destId="{4363F0E8-6FCB-4341-858E-6B8D90ACADF1}" srcOrd="0" destOrd="0" presId="urn:microsoft.com/office/officeart/2005/8/layout/orgChart1"/>
    <dgm:cxn modelId="{EA4F9479-166F-2B49-BA47-6A276271288B}" type="presParOf" srcId="{4363F0E8-6FCB-4341-858E-6B8D90ACADF1}" destId="{9019ADC1-9FCA-1B4A-A416-3B1B461F826C}" srcOrd="0" destOrd="0" presId="urn:microsoft.com/office/officeart/2005/8/layout/orgChart1"/>
    <dgm:cxn modelId="{B8F4AD72-F712-AC4D-9F7F-773DBA5CC208}" type="presParOf" srcId="{4363F0E8-6FCB-4341-858E-6B8D90ACADF1}" destId="{D846358C-BB86-E44E-963D-890288BA259C}" srcOrd="1" destOrd="0" presId="urn:microsoft.com/office/officeart/2005/8/layout/orgChart1"/>
    <dgm:cxn modelId="{481855D2-D176-EB4A-B2DE-DCC82CDE7387}" type="presParOf" srcId="{D900E3F3-2053-2E4C-B562-0CC04137E822}" destId="{271A66D8-5426-5F4B-92A5-0860DE1C6A19}" srcOrd="1" destOrd="0" presId="urn:microsoft.com/office/officeart/2005/8/layout/orgChart1"/>
    <dgm:cxn modelId="{18688F0B-81E3-4F4E-99FF-53DD55BA47FC}" type="presParOf" srcId="{D900E3F3-2053-2E4C-B562-0CC04137E822}" destId="{F55B71B7-0D42-A14C-A177-E78BA8306206}" srcOrd="2" destOrd="0" presId="urn:microsoft.com/office/officeart/2005/8/layout/orgChart1"/>
    <dgm:cxn modelId="{426BBA07-BE24-6645-82B0-7B61E703CB84}" type="presParOf" srcId="{9F733B8D-07BB-3046-92A3-9B8186CD67CE}" destId="{C7EB9158-AC3F-3B40-A17E-B12662501E1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A70F6-69A9-7F48-BCE4-80EEC186374B}">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3C3F89-6C94-484B-98BA-AD24B45D3851}">
      <dsp:nvSpPr>
        <dsp:cNvPr id="0" name=""/>
        <dsp:cNvSpPr/>
      </dsp:nvSpPr>
      <dsp:spPr>
        <a:xfrm>
          <a:off x="0" y="531"/>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 </a:t>
          </a:r>
          <a:r>
            <a:rPr lang="en-US" sz="1400" b="1" kern="1200">
              <a:latin typeface="Times New Roman" panose="02020603050405020304" pitchFamily="18" charset="0"/>
              <a:cs typeface="Times New Roman" panose="02020603050405020304" pitchFamily="18" charset="0"/>
            </a:rPr>
            <a:t>Group Coordination: </a:t>
          </a:r>
          <a:r>
            <a:rPr lang="en-US" sz="1400" kern="1200">
              <a:latin typeface="Times New Roman" panose="02020603050405020304" pitchFamily="18" charset="0"/>
              <a:cs typeface="Times New Roman" panose="02020603050405020304" pitchFamily="18" charset="0"/>
            </a:rPr>
            <a:t>Collective routines involve coordinated communication within a group of processes (identified by an MPI communicator).</a:t>
          </a:r>
        </a:p>
      </dsp:txBody>
      <dsp:txXfrm>
        <a:off x="0" y="531"/>
        <a:ext cx="10515600" cy="483363"/>
      </dsp:txXfrm>
    </dsp:sp>
    <dsp:sp modelId="{78287E34-4EC3-2E49-86EA-7FD4A94B59F1}">
      <dsp:nvSpPr>
        <dsp:cNvPr id="0" name=""/>
        <dsp:cNvSpPr/>
      </dsp:nvSpPr>
      <dsp:spPr>
        <a:xfrm>
          <a:off x="0" y="48389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B05CC-A445-CB4E-844F-796AA6E34FB8}">
      <dsp:nvSpPr>
        <dsp:cNvPr id="0" name=""/>
        <dsp:cNvSpPr/>
      </dsp:nvSpPr>
      <dsp:spPr>
        <a:xfrm>
          <a:off x="0" y="483895"/>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 </a:t>
          </a:r>
          <a:r>
            <a:rPr lang="en-US" sz="1400" b="1" kern="1200">
              <a:latin typeface="Times New Roman" panose="02020603050405020304" pitchFamily="18" charset="0"/>
              <a:cs typeface="Times New Roman" panose="02020603050405020304" pitchFamily="18" charset="0"/>
            </a:rPr>
            <a:t>Simplifies Complex Communication: </a:t>
          </a:r>
          <a:r>
            <a:rPr lang="en-US" sz="1400" kern="1200">
              <a:latin typeface="Times New Roman" panose="02020603050405020304" pitchFamily="18" charset="0"/>
              <a:cs typeface="Times New Roman" panose="02020603050405020304" pitchFamily="18" charset="0"/>
            </a:rPr>
            <a:t>Serve as substitutes for a complex sequence of point-to-point calls.</a:t>
          </a:r>
        </a:p>
      </dsp:txBody>
      <dsp:txXfrm>
        <a:off x="0" y="483895"/>
        <a:ext cx="10515600" cy="483363"/>
      </dsp:txXfrm>
    </dsp:sp>
    <dsp:sp modelId="{8F503537-7ADE-864E-85D3-F0539B97C3B7}">
      <dsp:nvSpPr>
        <dsp:cNvPr id="0" name=""/>
        <dsp:cNvSpPr/>
      </dsp:nvSpPr>
      <dsp:spPr>
        <a:xfrm>
          <a:off x="0" y="96725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79B86-489F-F643-97B4-7294A082EB36}">
      <dsp:nvSpPr>
        <dsp:cNvPr id="0" name=""/>
        <dsp:cNvSpPr/>
      </dsp:nvSpPr>
      <dsp:spPr>
        <a:xfrm>
          <a:off x="0" y="967259"/>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 </a:t>
          </a:r>
          <a:r>
            <a:rPr lang="en-US" sz="1400" b="1" kern="1200">
              <a:latin typeface="Times New Roman" panose="02020603050405020304" pitchFamily="18" charset="0"/>
              <a:cs typeface="Times New Roman" panose="02020603050405020304" pitchFamily="18" charset="0"/>
            </a:rPr>
            <a:t>Blocking Behavior: </a:t>
          </a:r>
          <a:r>
            <a:rPr lang="en-US" sz="1400" kern="1200">
              <a:latin typeface="Times New Roman" panose="02020603050405020304" pitchFamily="18" charset="0"/>
              <a:cs typeface="Times New Roman" panose="02020603050405020304" pitchFamily="18" charset="0"/>
            </a:rPr>
            <a:t>Must block until they complete locally (for blocking calls).</a:t>
          </a:r>
        </a:p>
      </dsp:txBody>
      <dsp:txXfrm>
        <a:off x="0" y="967259"/>
        <a:ext cx="10515600" cy="483363"/>
      </dsp:txXfrm>
    </dsp:sp>
    <dsp:sp modelId="{25989DFF-1CA8-8C47-B965-D2071C93744C}">
      <dsp:nvSpPr>
        <dsp:cNvPr id="0" name=""/>
        <dsp:cNvSpPr/>
      </dsp:nvSpPr>
      <dsp:spPr>
        <a:xfrm>
          <a:off x="0" y="145062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63E06-E8FE-F646-A952-90DE57223A75}">
      <dsp:nvSpPr>
        <dsp:cNvPr id="0" name=""/>
        <dsp:cNvSpPr/>
      </dsp:nvSpPr>
      <dsp:spPr>
        <a:xfrm>
          <a:off x="0" y="1450623"/>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 </a:t>
          </a:r>
          <a:r>
            <a:rPr lang="en-US" sz="1400" b="1" kern="1200">
              <a:latin typeface="Times New Roman" panose="02020603050405020304" pitchFamily="18" charset="0"/>
              <a:cs typeface="Times New Roman" panose="02020603050405020304" pitchFamily="18" charset="0"/>
            </a:rPr>
            <a:t>Synchronization: </a:t>
          </a:r>
          <a:r>
            <a:rPr lang="en-US" sz="1400" kern="1200">
              <a:latin typeface="Times New Roman" panose="02020603050405020304" pitchFamily="18" charset="0"/>
              <a:cs typeface="Times New Roman" panose="02020603050405020304" pitchFamily="18" charset="0"/>
            </a:rPr>
            <a:t>May or may not use synchronized communication (depends on implementation).</a:t>
          </a:r>
        </a:p>
      </dsp:txBody>
      <dsp:txXfrm>
        <a:off x="0" y="1450623"/>
        <a:ext cx="10515600" cy="483363"/>
      </dsp:txXfrm>
    </dsp:sp>
    <dsp:sp modelId="{BA00CCFC-DDC0-BE46-A0F5-EAD5B9ACDD5C}">
      <dsp:nvSpPr>
        <dsp:cNvPr id="0" name=""/>
        <dsp:cNvSpPr/>
      </dsp:nvSpPr>
      <dsp:spPr>
        <a:xfrm>
          <a:off x="0" y="193398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B99521-8D9B-EC42-A47A-BFCA84AFC8C9}">
      <dsp:nvSpPr>
        <dsp:cNvPr id="0" name=""/>
        <dsp:cNvSpPr/>
      </dsp:nvSpPr>
      <dsp:spPr>
        <a:xfrm>
          <a:off x="0" y="1933987"/>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 </a:t>
          </a:r>
          <a:r>
            <a:rPr lang="en-US" sz="1400" b="1" kern="1200">
              <a:latin typeface="Times New Roman" panose="02020603050405020304" pitchFamily="18" charset="0"/>
              <a:cs typeface="Times New Roman" panose="02020603050405020304" pitchFamily="18" charset="0"/>
            </a:rPr>
            <a:t>Root Process: </a:t>
          </a:r>
          <a:r>
            <a:rPr lang="en-US" sz="1400" kern="1200">
              <a:latin typeface="Times New Roman" panose="02020603050405020304" pitchFamily="18" charset="0"/>
              <a:cs typeface="Times New Roman" panose="02020603050405020304" pitchFamily="18" charset="0"/>
            </a:rPr>
            <a:t>Some routines specify a root process to originate or collect all data.</a:t>
          </a:r>
        </a:p>
      </dsp:txBody>
      <dsp:txXfrm>
        <a:off x="0" y="1933987"/>
        <a:ext cx="10515600" cy="483363"/>
      </dsp:txXfrm>
    </dsp:sp>
    <dsp:sp modelId="{B7BA9B9E-8ED6-354C-ABCC-232D5ACE80F1}">
      <dsp:nvSpPr>
        <dsp:cNvPr id="0" name=""/>
        <dsp:cNvSpPr/>
      </dsp:nvSpPr>
      <dsp:spPr>
        <a:xfrm>
          <a:off x="0" y="241735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CB4D2E-FA9B-AE4F-9CFE-E138F5F751B5}">
      <dsp:nvSpPr>
        <dsp:cNvPr id="0" name=""/>
        <dsp:cNvSpPr/>
      </dsp:nvSpPr>
      <dsp:spPr>
        <a:xfrm>
          <a:off x="0" y="2417350"/>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 </a:t>
          </a:r>
          <a:r>
            <a:rPr lang="en-US" sz="1400" b="1" kern="1200">
              <a:latin typeface="Times New Roman" panose="02020603050405020304" pitchFamily="18" charset="0"/>
              <a:cs typeface="Times New Roman" panose="02020603050405020304" pitchFamily="18" charset="0"/>
            </a:rPr>
            <a:t>Data Matching: </a:t>
          </a:r>
          <a:r>
            <a:rPr lang="en-US" sz="1400" kern="1200">
              <a:latin typeface="Times New Roman" panose="02020603050405020304" pitchFamily="18" charset="0"/>
              <a:cs typeface="Times New Roman" panose="02020603050405020304" pitchFamily="18" charset="0"/>
            </a:rPr>
            <a:t>Must match data amounts between senders and receivers exactly.</a:t>
          </a:r>
        </a:p>
      </dsp:txBody>
      <dsp:txXfrm>
        <a:off x="0" y="2417350"/>
        <a:ext cx="10515600" cy="483363"/>
      </dsp:txXfrm>
    </dsp:sp>
    <dsp:sp modelId="{54260DCE-8514-D84F-B5B2-76F998EED659}">
      <dsp:nvSpPr>
        <dsp:cNvPr id="0" name=""/>
        <dsp:cNvSpPr/>
      </dsp:nvSpPr>
      <dsp:spPr>
        <a:xfrm>
          <a:off x="0" y="290071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901B48-C832-D246-84EF-F9F6080C6FD9}">
      <dsp:nvSpPr>
        <dsp:cNvPr id="0" name=""/>
        <dsp:cNvSpPr/>
      </dsp:nvSpPr>
      <dsp:spPr>
        <a:xfrm>
          <a:off x="0" y="2900714"/>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 No Message Tags: </a:t>
          </a:r>
          <a:r>
            <a:rPr lang="en-US" sz="1400" kern="1200">
              <a:latin typeface="Times New Roman" panose="02020603050405020304" pitchFamily="18" charset="0"/>
              <a:cs typeface="Times New Roman" panose="02020603050405020304" pitchFamily="18" charset="0"/>
            </a:rPr>
            <a:t>Collective routines do not use message tags.</a:t>
          </a:r>
        </a:p>
      </dsp:txBody>
      <dsp:txXfrm>
        <a:off x="0" y="2900714"/>
        <a:ext cx="10515600" cy="483363"/>
      </dsp:txXfrm>
    </dsp:sp>
    <dsp:sp modelId="{19607FEE-9DCF-8540-9519-47F6CEA0E777}">
      <dsp:nvSpPr>
        <dsp:cNvPr id="0" name=""/>
        <dsp:cNvSpPr/>
      </dsp:nvSpPr>
      <dsp:spPr>
        <a:xfrm>
          <a:off x="0" y="338407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D0E2-A2AC-014E-B7F1-AD647C38FE6F}">
      <dsp:nvSpPr>
        <dsp:cNvPr id="0" name=""/>
        <dsp:cNvSpPr/>
      </dsp:nvSpPr>
      <dsp:spPr>
        <a:xfrm>
          <a:off x="0" y="3384078"/>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 </a:t>
          </a:r>
          <a:r>
            <a:rPr lang="en-US" sz="1400" b="1" kern="1200">
              <a:latin typeface="Times New Roman" panose="02020603050405020304" pitchFamily="18" charset="0"/>
              <a:cs typeface="Times New Roman" panose="02020603050405020304" pitchFamily="18" charset="0"/>
            </a:rPr>
            <a:t>Variations: </a:t>
          </a:r>
          <a:r>
            <a:rPr lang="en-US" sz="1400" kern="1200">
              <a:latin typeface="Times New Roman" panose="02020603050405020304" pitchFamily="18" charset="0"/>
              <a:cs typeface="Times New Roman" panose="02020603050405020304" pitchFamily="18" charset="0"/>
            </a:rPr>
            <a:t>Include many variations within basic categories (e.g., MPI_Bcast, MPI_Reduce, MPI_Gather).</a:t>
          </a:r>
        </a:p>
      </dsp:txBody>
      <dsp:txXfrm>
        <a:off x="0" y="3384078"/>
        <a:ext cx="10515600" cy="483363"/>
      </dsp:txXfrm>
    </dsp:sp>
    <dsp:sp modelId="{575A98B9-07B3-E04B-9945-CC0A8D52CB41}">
      <dsp:nvSpPr>
        <dsp:cNvPr id="0" name=""/>
        <dsp:cNvSpPr/>
      </dsp:nvSpPr>
      <dsp:spPr>
        <a:xfrm>
          <a:off x="0" y="386744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AFDB2B-B4C9-8748-AE97-CD81942F96D7}">
      <dsp:nvSpPr>
        <dsp:cNvPr id="0" name=""/>
        <dsp:cNvSpPr/>
      </dsp:nvSpPr>
      <dsp:spPr>
        <a:xfrm>
          <a:off x="0" y="3867442"/>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 </a:t>
          </a:r>
          <a:r>
            <a:rPr lang="en-US" sz="1400" b="1" kern="1200">
              <a:latin typeface="Times New Roman" panose="02020603050405020304" pitchFamily="18" charset="0"/>
              <a:cs typeface="Times New Roman" panose="02020603050405020304" pitchFamily="18" charset="0"/>
            </a:rPr>
            <a:t>Efficiency: </a:t>
          </a:r>
          <a:r>
            <a:rPr lang="en-US" sz="1400" kern="1200">
              <a:latin typeface="Times New Roman" panose="02020603050405020304" pitchFamily="18" charset="0"/>
              <a:cs typeface="Times New Roman" panose="02020603050405020304" pitchFamily="18" charset="0"/>
            </a:rPr>
            <a:t>Built upon point-to-point routines but optimized for group communication.</a:t>
          </a:r>
        </a:p>
      </dsp:txBody>
      <dsp:txXfrm>
        <a:off x="0" y="3867442"/>
        <a:ext cx="10515600" cy="483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FC05A-7019-2945-8718-38EA865C4AAF}">
      <dsp:nvSpPr>
        <dsp:cNvPr id="0" name=""/>
        <dsp:cNvSpPr/>
      </dsp:nvSpPr>
      <dsp:spPr>
        <a:xfrm>
          <a:off x="3286" y="188293"/>
          <a:ext cx="3203971" cy="12077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t>Synchronization:</a:t>
          </a:r>
          <a:endParaRPr lang="en-US" sz="2400" kern="1200"/>
        </a:p>
      </dsp:txBody>
      <dsp:txXfrm>
        <a:off x="3286" y="188293"/>
        <a:ext cx="3203971" cy="1207790"/>
      </dsp:txXfrm>
    </dsp:sp>
    <dsp:sp modelId="{D924A3A9-346F-9240-878E-BB4B5A4A8AF6}">
      <dsp:nvSpPr>
        <dsp:cNvPr id="0" name=""/>
        <dsp:cNvSpPr/>
      </dsp:nvSpPr>
      <dsp:spPr>
        <a:xfrm>
          <a:off x="3286" y="1396084"/>
          <a:ext cx="3203971" cy="27669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Processes wait until all members of the group have reached the synchronization point.</a:t>
          </a:r>
        </a:p>
        <a:p>
          <a:pPr marL="228600" lvl="1" indent="-228600" algn="l" defTabSz="1066800">
            <a:lnSpc>
              <a:spcPct val="90000"/>
            </a:lnSpc>
            <a:spcBef>
              <a:spcPct val="0"/>
            </a:spcBef>
            <a:spcAft>
              <a:spcPct val="15000"/>
            </a:spcAft>
            <a:buChar char="•"/>
          </a:pPr>
          <a:r>
            <a:rPr lang="en-US" sz="2400" kern="1200"/>
            <a:t>Function: MPI_Barrier</a:t>
          </a:r>
        </a:p>
      </dsp:txBody>
      <dsp:txXfrm>
        <a:off x="3286" y="1396084"/>
        <a:ext cx="3203971" cy="2766960"/>
      </dsp:txXfrm>
    </dsp:sp>
    <dsp:sp modelId="{4C6764DB-B283-1943-87D8-531CFB0C285B}">
      <dsp:nvSpPr>
        <dsp:cNvPr id="0" name=""/>
        <dsp:cNvSpPr/>
      </dsp:nvSpPr>
      <dsp:spPr>
        <a:xfrm>
          <a:off x="3655814" y="188293"/>
          <a:ext cx="3203971" cy="12077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t>Data Movement:</a:t>
          </a:r>
          <a:endParaRPr lang="en-US" sz="2400" kern="1200"/>
        </a:p>
      </dsp:txBody>
      <dsp:txXfrm>
        <a:off x="3655814" y="188293"/>
        <a:ext cx="3203971" cy="1207790"/>
      </dsp:txXfrm>
    </dsp:sp>
    <dsp:sp modelId="{C2323AE1-DA3D-D94C-B38A-B66CABA3EE08}">
      <dsp:nvSpPr>
        <dsp:cNvPr id="0" name=""/>
        <dsp:cNvSpPr/>
      </dsp:nvSpPr>
      <dsp:spPr>
        <a:xfrm>
          <a:off x="3655814" y="1396084"/>
          <a:ext cx="3203971" cy="27669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broadcast, scatter/gather, all to all.</a:t>
          </a:r>
        </a:p>
      </dsp:txBody>
      <dsp:txXfrm>
        <a:off x="3655814" y="1396084"/>
        <a:ext cx="3203971" cy="2766960"/>
      </dsp:txXfrm>
    </dsp:sp>
    <dsp:sp modelId="{353A4CBE-F8B9-2A47-9F94-4ED1B6FF0FAA}">
      <dsp:nvSpPr>
        <dsp:cNvPr id="0" name=""/>
        <dsp:cNvSpPr/>
      </dsp:nvSpPr>
      <dsp:spPr>
        <a:xfrm>
          <a:off x="7308342" y="188293"/>
          <a:ext cx="3203971" cy="12077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t>Collective Computation (Reductions):</a:t>
          </a:r>
          <a:endParaRPr lang="en-US" sz="2400" kern="1200"/>
        </a:p>
      </dsp:txBody>
      <dsp:txXfrm>
        <a:off x="7308342" y="188293"/>
        <a:ext cx="3203971" cy="1207790"/>
      </dsp:txXfrm>
    </dsp:sp>
    <dsp:sp modelId="{13FDC577-9534-164A-97FA-E9921ADD5F24}">
      <dsp:nvSpPr>
        <dsp:cNvPr id="0" name=""/>
        <dsp:cNvSpPr/>
      </dsp:nvSpPr>
      <dsp:spPr>
        <a:xfrm>
          <a:off x="7308342" y="1396084"/>
          <a:ext cx="3203971" cy="27669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One member of the group collects data from other members and performs an operation (min, max, add, multiply, etc.) on that data.</a:t>
          </a:r>
        </a:p>
      </dsp:txBody>
      <dsp:txXfrm>
        <a:off x="7308342" y="1396084"/>
        <a:ext cx="3203971" cy="2766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9BA59-F643-724A-A5C8-D7F36FB431BD}">
      <dsp:nvSpPr>
        <dsp:cNvPr id="0" name=""/>
        <dsp:cNvSpPr/>
      </dsp:nvSpPr>
      <dsp:spPr>
        <a:xfrm>
          <a:off x="5257800" y="1852864"/>
          <a:ext cx="3719932" cy="645608"/>
        </a:xfrm>
        <a:custGeom>
          <a:avLst/>
          <a:gdLst/>
          <a:ahLst/>
          <a:cxnLst/>
          <a:rect l="0" t="0" r="0" b="0"/>
          <a:pathLst>
            <a:path>
              <a:moveTo>
                <a:pt x="0" y="0"/>
              </a:moveTo>
              <a:lnTo>
                <a:pt x="0" y="322804"/>
              </a:lnTo>
              <a:lnTo>
                <a:pt x="3719932" y="322804"/>
              </a:lnTo>
              <a:lnTo>
                <a:pt x="3719932" y="6456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BF323A-B954-6C42-85BE-B2461198BC03}">
      <dsp:nvSpPr>
        <dsp:cNvPr id="0" name=""/>
        <dsp:cNvSpPr/>
      </dsp:nvSpPr>
      <dsp:spPr>
        <a:xfrm>
          <a:off x="5212080" y="1852864"/>
          <a:ext cx="91440" cy="645608"/>
        </a:xfrm>
        <a:custGeom>
          <a:avLst/>
          <a:gdLst/>
          <a:ahLst/>
          <a:cxnLst/>
          <a:rect l="0" t="0" r="0" b="0"/>
          <a:pathLst>
            <a:path>
              <a:moveTo>
                <a:pt x="45720" y="0"/>
              </a:moveTo>
              <a:lnTo>
                <a:pt x="45720" y="6456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ED3337-6196-0F48-B859-05287187E7B9}">
      <dsp:nvSpPr>
        <dsp:cNvPr id="0" name=""/>
        <dsp:cNvSpPr/>
      </dsp:nvSpPr>
      <dsp:spPr>
        <a:xfrm>
          <a:off x="1537867" y="1852864"/>
          <a:ext cx="3719932" cy="645608"/>
        </a:xfrm>
        <a:custGeom>
          <a:avLst/>
          <a:gdLst/>
          <a:ahLst/>
          <a:cxnLst/>
          <a:rect l="0" t="0" r="0" b="0"/>
          <a:pathLst>
            <a:path>
              <a:moveTo>
                <a:pt x="3719932" y="0"/>
              </a:moveTo>
              <a:lnTo>
                <a:pt x="3719932" y="322804"/>
              </a:lnTo>
              <a:lnTo>
                <a:pt x="0" y="322804"/>
              </a:lnTo>
              <a:lnTo>
                <a:pt x="0" y="6456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210D81-243E-1941-94B7-BAD023BCC507}">
      <dsp:nvSpPr>
        <dsp:cNvPr id="0" name=""/>
        <dsp:cNvSpPr/>
      </dsp:nvSpPr>
      <dsp:spPr>
        <a:xfrm>
          <a:off x="3720638"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MPI provides three types of collective data movement routines:</a:t>
          </a:r>
        </a:p>
      </dsp:txBody>
      <dsp:txXfrm>
        <a:off x="3720638" y="315702"/>
        <a:ext cx="3074323" cy="1537161"/>
      </dsp:txXfrm>
    </dsp:sp>
    <dsp:sp modelId="{5607CF1B-0E39-914E-8EFC-3812BA76A29A}">
      <dsp:nvSpPr>
        <dsp:cNvPr id="0" name=""/>
        <dsp:cNvSpPr/>
      </dsp:nvSpPr>
      <dsp:spPr>
        <a:xfrm>
          <a:off x="706" y="2498473"/>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Broadcast</a:t>
          </a:r>
        </a:p>
      </dsp:txBody>
      <dsp:txXfrm>
        <a:off x="706" y="2498473"/>
        <a:ext cx="3074323" cy="1537161"/>
      </dsp:txXfrm>
    </dsp:sp>
    <dsp:sp modelId="{B5F22DA6-ABAC-AB41-9AF7-9F63305C5D0A}">
      <dsp:nvSpPr>
        <dsp:cNvPr id="0" name=""/>
        <dsp:cNvSpPr/>
      </dsp:nvSpPr>
      <dsp:spPr>
        <a:xfrm>
          <a:off x="3720638" y="2498473"/>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Gather</a:t>
          </a:r>
        </a:p>
      </dsp:txBody>
      <dsp:txXfrm>
        <a:off x="3720638" y="2498473"/>
        <a:ext cx="3074323" cy="1537161"/>
      </dsp:txXfrm>
    </dsp:sp>
    <dsp:sp modelId="{9019ADC1-9FCA-1B4A-A416-3B1B461F826C}">
      <dsp:nvSpPr>
        <dsp:cNvPr id="0" name=""/>
        <dsp:cNvSpPr/>
      </dsp:nvSpPr>
      <dsp:spPr>
        <a:xfrm>
          <a:off x="7440570" y="2498473"/>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Scatter</a:t>
          </a:r>
        </a:p>
      </dsp:txBody>
      <dsp:txXfrm>
        <a:off x="7440570" y="2498473"/>
        <a:ext cx="3074323" cy="15371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2048" units="cm"/>
          <inkml:channel name="Y" type="integer" max="1080" units="cm"/>
          <inkml:channel name="T" type="integer" max="2.14748E9" units="dev"/>
        </inkml:traceFormat>
        <inkml:channelProperties>
          <inkml:channelProperty channel="X" name="resolution" value="32" units="1/cm"/>
          <inkml:channelProperty channel="Y" name="resolution" value="32.23881" units="1/cm"/>
          <inkml:channelProperty channel="T" name="resolution" value="1" units="1/dev"/>
        </inkml:channelProperties>
      </inkml:inkSource>
      <inkml:timestamp xml:id="ts0" timeString="2024-09-11T22:17:26.547"/>
    </inkml:context>
    <inkml:brush xml:id="br0">
      <inkml:brushProperty name="width" value="0.05292" units="cm"/>
      <inkml:brushProperty name="height" value="0.05292" units="cm"/>
      <inkml:brushProperty name="color" value="#FF0000"/>
    </inkml:brush>
  </inkml:definitions>
  <inkml:trace contextRef="#ctx0" brushRef="#br0">13776 14446 0,'71'0'110,"-18"18"-95,-36-18 1,89 18-16,-53-18 15,-35 0-15,70 17 16,-70-17-16,-1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07893-F232-5C4C-A840-85AE098305C6}" type="datetimeFigureOut">
              <a:rPr lang="en-US" smtClean="0"/>
              <a:t>9/17/2024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DB5BA-B05A-DA4A-8F9A-842FB9337DD3}" type="slidenum">
              <a:rPr lang="en-US" smtClean="0"/>
              <a:t>‹#›</a:t>
            </a:fld>
            <a:endParaRPr lang="en-US"/>
          </a:p>
        </p:txBody>
      </p:sp>
    </p:spTree>
    <p:extLst>
      <p:ext uri="{BB962C8B-B14F-4D97-AF65-F5344CB8AC3E}">
        <p14:creationId xmlns:p14="http://schemas.microsoft.com/office/powerpoint/2010/main" val="131289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vw.cac.cornell.edu/mpip2p/intro/inde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Point to Point:</a:t>
            </a:r>
          </a:p>
          <a:p>
            <a:r>
              <a:rPr lang="en-US"/>
              <a:t>One process sends the data (sender), and the other process receives it (receiver).</a:t>
            </a:r>
          </a:p>
          <a:p>
            <a:r>
              <a:rPr lang="en-US" b="1">
                <a:solidFill>
                  <a:srgbClr val="0E0E0E"/>
                </a:solidFill>
                <a:effectLst/>
                <a:latin typeface=".SF NS"/>
              </a:rPr>
              <a:t>Characteristics</a:t>
            </a:r>
            <a:r>
              <a:rPr lang="en-US">
                <a:solidFill>
                  <a:srgbClr val="0E0E0E"/>
                </a:solidFill>
                <a:effectLst/>
                <a:latin typeface=".SF NS"/>
              </a:rPr>
              <a:t>:</a:t>
            </a:r>
          </a:p>
          <a:p>
            <a:r>
              <a:rPr lang="en-US">
                <a:solidFill>
                  <a:srgbClr val="0E0E0E"/>
                </a:solidFill>
                <a:effectLst/>
                <a:latin typeface=".SF NS"/>
              </a:rPr>
              <a:t>• </a:t>
            </a:r>
            <a:r>
              <a:rPr lang="en-US" b="1">
                <a:solidFill>
                  <a:srgbClr val="0E0E0E"/>
                </a:solidFill>
                <a:effectLst/>
                <a:latin typeface=".SF NS"/>
              </a:rPr>
              <a:t>Direct</a:t>
            </a:r>
            <a:r>
              <a:rPr lang="en-US">
                <a:solidFill>
                  <a:srgbClr val="0E0E0E"/>
                </a:solidFill>
                <a:effectLst/>
                <a:latin typeface=".SF NS"/>
              </a:rPr>
              <a:t>: The communication is explicitly defined between a sender and a receiver.</a:t>
            </a:r>
          </a:p>
          <a:p>
            <a:r>
              <a:rPr lang="en-US">
                <a:solidFill>
                  <a:srgbClr val="0E0E0E"/>
                </a:solidFill>
                <a:effectLst/>
                <a:latin typeface=".SF NS"/>
              </a:rPr>
              <a:t>• </a:t>
            </a:r>
            <a:r>
              <a:rPr lang="en-US" b="1">
                <a:solidFill>
                  <a:srgbClr val="0E0E0E"/>
                </a:solidFill>
                <a:effectLst/>
                <a:latin typeface=".SF NS"/>
              </a:rPr>
              <a:t>Blocking vs. Non-blocking</a:t>
            </a:r>
            <a:r>
              <a:rPr lang="en-US">
                <a:solidFill>
                  <a:srgbClr val="0E0E0E"/>
                </a:solidFill>
                <a:effectLst/>
                <a:latin typeface=".SF NS"/>
              </a:rPr>
              <a:t>: Blocking operations wait until the communication is completed before proceeding, while non-blocking operations allow overlap of computation and communication.</a:t>
            </a:r>
          </a:p>
          <a:p>
            <a:r>
              <a:rPr lang="en-US">
                <a:solidFill>
                  <a:srgbClr val="0E0E0E"/>
                </a:solidFill>
                <a:effectLst/>
                <a:latin typeface=".SF NS"/>
              </a:rPr>
              <a:t>• </a:t>
            </a:r>
            <a:r>
              <a:rPr lang="en-US" b="1">
                <a:solidFill>
                  <a:srgbClr val="0E0E0E"/>
                </a:solidFill>
                <a:effectLst/>
                <a:latin typeface=".SF NS"/>
              </a:rPr>
              <a:t>Flexibility</a:t>
            </a:r>
            <a:r>
              <a:rPr lang="en-US">
                <a:solidFill>
                  <a:srgbClr val="0E0E0E"/>
                </a:solidFill>
                <a:effectLst/>
                <a:latin typeface=".SF NS"/>
              </a:rPr>
              <a:t>: Suitable for a variety of communication patterns, such as one-to-one or one-to-many (using multiple point-to-point calls).</a:t>
            </a:r>
          </a:p>
          <a:p>
            <a:endParaRPr lang="en-US"/>
          </a:p>
          <a:p>
            <a:endParaRPr lang="en-US"/>
          </a:p>
          <a:p>
            <a:r>
              <a:rPr lang="en-US"/>
              <a:t>Collective communication:</a:t>
            </a:r>
          </a:p>
          <a:p>
            <a:r>
              <a:rPr lang="en-US" b="1">
                <a:solidFill>
                  <a:srgbClr val="0E0E0E"/>
                </a:solidFill>
                <a:effectLst/>
                <a:latin typeface=".SF NS"/>
              </a:rPr>
              <a:t>Characteristics</a:t>
            </a:r>
            <a:r>
              <a:rPr lang="en-US">
                <a:solidFill>
                  <a:srgbClr val="0E0E0E"/>
                </a:solidFill>
                <a:effectLst/>
                <a:latin typeface=".SF NS"/>
              </a:rPr>
              <a:t>:</a:t>
            </a:r>
          </a:p>
          <a:p>
            <a:r>
              <a:rPr lang="en-US">
                <a:solidFill>
                  <a:srgbClr val="0E0E0E"/>
                </a:solidFill>
                <a:effectLst/>
                <a:latin typeface=".SF NS"/>
              </a:rPr>
              <a:t>• </a:t>
            </a:r>
            <a:r>
              <a:rPr lang="en-US" b="1">
                <a:solidFill>
                  <a:srgbClr val="0E0E0E"/>
                </a:solidFill>
                <a:effectLst/>
                <a:latin typeface=".SF NS"/>
              </a:rPr>
              <a:t>Group Communication</a:t>
            </a:r>
            <a:r>
              <a:rPr lang="en-US">
                <a:solidFill>
                  <a:srgbClr val="0E0E0E"/>
                </a:solidFill>
                <a:effectLst/>
                <a:latin typeface=".SF NS"/>
              </a:rPr>
              <a:t>: Involves all processes in a communicator, making it more structured than point-to-point.</a:t>
            </a:r>
          </a:p>
          <a:p>
            <a:r>
              <a:rPr lang="en-US">
                <a:solidFill>
                  <a:srgbClr val="0E0E0E"/>
                </a:solidFill>
                <a:effectLst/>
                <a:latin typeface=".SF NS"/>
              </a:rPr>
              <a:t>• </a:t>
            </a:r>
            <a:r>
              <a:rPr lang="en-US" b="1">
                <a:solidFill>
                  <a:srgbClr val="0E0E0E"/>
                </a:solidFill>
                <a:effectLst/>
                <a:latin typeface=".SF NS"/>
              </a:rPr>
              <a:t>Synchronization</a:t>
            </a:r>
            <a:r>
              <a:rPr lang="en-US">
                <a:solidFill>
                  <a:srgbClr val="0E0E0E"/>
                </a:solidFill>
                <a:effectLst/>
                <a:latin typeface=".SF NS"/>
              </a:rPr>
              <a:t>: Implicit synchronization occurs, as all processes in the communicator must participate in the collective operation.</a:t>
            </a:r>
          </a:p>
          <a:p>
            <a:r>
              <a:rPr lang="en-US">
                <a:solidFill>
                  <a:srgbClr val="0E0E0E"/>
                </a:solidFill>
                <a:effectLst/>
                <a:latin typeface=".SF NS"/>
              </a:rPr>
              <a:t>• </a:t>
            </a:r>
            <a:r>
              <a:rPr lang="en-US" b="1">
                <a:solidFill>
                  <a:srgbClr val="0E0E0E"/>
                </a:solidFill>
                <a:effectLst/>
                <a:latin typeface=".SF NS"/>
              </a:rPr>
              <a:t>Higher-level Operations</a:t>
            </a:r>
            <a:r>
              <a:rPr lang="en-US">
                <a:solidFill>
                  <a:srgbClr val="0E0E0E"/>
                </a:solidFill>
                <a:effectLst/>
                <a:latin typeface=".SF NS"/>
              </a:rPr>
              <a:t>: Optimized for specific group communication patterns, often using underlying algorithms that are more efficient than multiple point-to-point calls.</a:t>
            </a:r>
          </a:p>
          <a:p>
            <a:endParaRPr lang="en-US"/>
          </a:p>
        </p:txBody>
      </p:sp>
      <p:sp>
        <p:nvSpPr>
          <p:cNvPr id="4" name="Slide Number Placeholder 3"/>
          <p:cNvSpPr>
            <a:spLocks noGrp="1"/>
          </p:cNvSpPr>
          <p:nvPr>
            <p:ph type="sldNum" sz="quarter" idx="5"/>
          </p:nvPr>
        </p:nvSpPr>
        <p:spPr/>
        <p:txBody>
          <a:bodyPr/>
          <a:lstStyle/>
          <a:p>
            <a:fld id="{EF4DB5BA-B05A-DA4A-8F9A-842FB9337DD3}" type="slidenum">
              <a:rPr lang="en-US" smtClean="0"/>
              <a:t>29</a:t>
            </a:fld>
            <a:endParaRPr lang="en-US"/>
          </a:p>
        </p:txBody>
      </p:sp>
    </p:spTree>
    <p:extLst>
      <p:ext uri="{BB962C8B-B14F-4D97-AF65-F5344CB8AC3E}">
        <p14:creationId xmlns:p14="http://schemas.microsoft.com/office/powerpoint/2010/main" val="2763539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E0E0E"/>
                </a:solidFill>
                <a:effectLst/>
                <a:latin typeface=".SF NS"/>
              </a:rPr>
              <a:t>Each process shares its data with all other processes.</a:t>
            </a:r>
          </a:p>
          <a:p>
            <a:endParaRPr lang="en-US"/>
          </a:p>
          <a:p>
            <a:endParaRPr lang="en-US"/>
          </a:p>
          <a:p>
            <a:r>
              <a:rPr lang="en-US" err="1"/>
              <a:t>recvbuf</a:t>
            </a:r>
            <a:r>
              <a:rPr lang="en-US"/>
              <a:t> of target process stores data in rank order</a:t>
            </a:r>
          </a:p>
          <a:p>
            <a:r>
              <a:rPr lang="en-US"/>
              <a:t>• </a:t>
            </a:r>
            <a:r>
              <a:rPr lang="en-US" err="1"/>
              <a:t>sendcount</a:t>
            </a:r>
            <a:r>
              <a:rPr lang="en-US"/>
              <a:t> specifies no. of elements sent to each process</a:t>
            </a:r>
          </a:p>
          <a:p>
            <a:endParaRPr lang="en-US"/>
          </a:p>
          <a:p>
            <a:r>
              <a:rPr lang="en-US" b="0" i="0">
                <a:solidFill>
                  <a:srgbClr val="212529"/>
                </a:solidFill>
                <a:effectLst/>
                <a:latin typeface="system-ui"/>
              </a:rPr>
              <a:t>n applications like matrix transposes or Fast Fourier Transforms (FFTs), an </a:t>
            </a:r>
            <a:r>
              <a:rPr lang="en-US" b="0" i="0" err="1">
                <a:solidFill>
                  <a:srgbClr val="212529"/>
                </a:solidFill>
                <a:effectLst/>
                <a:latin typeface="system-ui"/>
              </a:rPr>
              <a:t>MPI_Alltoall</a:t>
            </a:r>
            <a:r>
              <a:rPr lang="en-US" b="0" i="0">
                <a:solidFill>
                  <a:srgbClr val="212529"/>
                </a:solidFill>
                <a:effectLst/>
                <a:latin typeface="system-ui"/>
              </a:rPr>
              <a:t> call is very helpful. This is an extension to </a:t>
            </a:r>
            <a:r>
              <a:rPr lang="en-US" b="0" i="0" err="1">
                <a:solidFill>
                  <a:srgbClr val="212529"/>
                </a:solidFill>
                <a:effectLst/>
                <a:latin typeface="system-ui"/>
              </a:rPr>
              <a:t>MPI_Allgather</a:t>
            </a:r>
            <a:r>
              <a:rPr lang="en-US" b="0" i="0">
                <a:solidFill>
                  <a:srgbClr val="212529"/>
                </a:solidFill>
                <a:effectLst/>
                <a:latin typeface="system-ui"/>
              </a:rPr>
              <a:t> where each process sends distinct data to each receiver. The </a:t>
            </a:r>
            <a:r>
              <a:rPr lang="en-US" b="0" i="1">
                <a:solidFill>
                  <a:srgbClr val="212529"/>
                </a:solidFill>
                <a:effectLst/>
                <a:latin typeface="system-ui"/>
              </a:rPr>
              <a:t>j</a:t>
            </a:r>
            <a:r>
              <a:rPr lang="en-US" b="0" i="0">
                <a:solidFill>
                  <a:srgbClr val="212529"/>
                </a:solidFill>
                <a:effectLst/>
                <a:latin typeface="system-ui"/>
              </a:rPr>
              <a:t>-</a:t>
            </a:r>
            <a:r>
              <a:rPr lang="en-US" b="0" i="0" err="1">
                <a:solidFill>
                  <a:srgbClr val="212529"/>
                </a:solidFill>
                <a:effectLst/>
                <a:latin typeface="system-ui"/>
              </a:rPr>
              <a:t>th</a:t>
            </a:r>
            <a:r>
              <a:rPr lang="en-US" b="0" i="0">
                <a:solidFill>
                  <a:srgbClr val="212529"/>
                </a:solidFill>
                <a:effectLst/>
                <a:latin typeface="system-ui"/>
              </a:rPr>
              <a:t> block from process </a:t>
            </a:r>
            <a:r>
              <a:rPr lang="en-US" b="0" i="1" err="1">
                <a:solidFill>
                  <a:srgbClr val="212529"/>
                </a:solidFill>
                <a:effectLst/>
                <a:latin typeface="system-ui"/>
              </a:rPr>
              <a:t>i</a:t>
            </a:r>
            <a:r>
              <a:rPr lang="en-US" b="0" i="0">
                <a:solidFill>
                  <a:srgbClr val="212529"/>
                </a:solidFill>
                <a:effectLst/>
                <a:latin typeface="system-ui"/>
              </a:rPr>
              <a:t> is received by process </a:t>
            </a:r>
            <a:r>
              <a:rPr lang="en-US" b="0" i="1">
                <a:solidFill>
                  <a:srgbClr val="212529"/>
                </a:solidFill>
                <a:effectLst/>
                <a:latin typeface="system-ui"/>
              </a:rPr>
              <a:t>j</a:t>
            </a:r>
            <a:r>
              <a:rPr lang="en-US" b="0" i="0">
                <a:solidFill>
                  <a:srgbClr val="212529"/>
                </a:solidFill>
                <a:effectLst/>
                <a:latin typeface="system-ui"/>
              </a:rPr>
              <a:t> and stored in the </a:t>
            </a:r>
            <a:r>
              <a:rPr lang="en-US" b="0" i="1" err="1">
                <a:solidFill>
                  <a:srgbClr val="212529"/>
                </a:solidFill>
                <a:effectLst/>
                <a:latin typeface="system-ui"/>
              </a:rPr>
              <a:t>i</a:t>
            </a:r>
            <a:r>
              <a:rPr lang="en-US" b="0" i="0" err="1">
                <a:solidFill>
                  <a:srgbClr val="212529"/>
                </a:solidFill>
                <a:effectLst/>
                <a:latin typeface="system-ui"/>
              </a:rPr>
              <a:t>-th</a:t>
            </a:r>
            <a:r>
              <a:rPr lang="en-US" b="0" i="0">
                <a:solidFill>
                  <a:srgbClr val="212529"/>
                </a:solidFill>
                <a:effectLst/>
                <a:latin typeface="system-ui"/>
              </a:rPr>
              <a:t> block. A graphic representation of the </a:t>
            </a:r>
            <a:r>
              <a:rPr lang="en-US" b="0" i="0" err="1">
                <a:solidFill>
                  <a:srgbClr val="212529"/>
                </a:solidFill>
                <a:effectLst/>
                <a:latin typeface="system-ui"/>
              </a:rPr>
              <a:t>MPI_Alltoall</a:t>
            </a:r>
            <a:r>
              <a:rPr lang="en-US" b="0" i="0">
                <a:solidFill>
                  <a:srgbClr val="212529"/>
                </a:solidFill>
                <a:effectLst/>
                <a:latin typeface="system-ui"/>
              </a:rPr>
              <a:t> is shown below:</a:t>
            </a:r>
            <a:endParaRPr lang="en-US"/>
          </a:p>
        </p:txBody>
      </p:sp>
      <p:sp>
        <p:nvSpPr>
          <p:cNvPr id="4" name="Slide Number Placeholder 3"/>
          <p:cNvSpPr>
            <a:spLocks noGrp="1"/>
          </p:cNvSpPr>
          <p:nvPr>
            <p:ph type="sldNum" sz="quarter" idx="5"/>
          </p:nvPr>
        </p:nvSpPr>
        <p:spPr/>
        <p:txBody>
          <a:bodyPr/>
          <a:lstStyle/>
          <a:p>
            <a:fld id="{EF4DB5BA-B05A-DA4A-8F9A-842FB9337DD3}" type="slidenum">
              <a:rPr lang="en-US" smtClean="0"/>
              <a:t>39</a:t>
            </a:fld>
            <a:endParaRPr lang="en-US"/>
          </a:p>
        </p:txBody>
      </p:sp>
    </p:spTree>
    <p:extLst>
      <p:ext uri="{BB962C8B-B14F-4D97-AF65-F5344CB8AC3E}">
        <p14:creationId xmlns:p14="http://schemas.microsoft.com/office/powerpoint/2010/main" val="3289326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12529"/>
                </a:solidFill>
                <a:effectLst/>
                <a:latin typeface="system-ui"/>
              </a:rPr>
              <a:t>MPI predefined operations that can be used in calls to </a:t>
            </a:r>
            <a:r>
              <a:rPr lang="en-US" b="0" i="0" err="1">
                <a:solidFill>
                  <a:srgbClr val="212529"/>
                </a:solidFill>
                <a:effectLst/>
                <a:latin typeface="system-ui"/>
              </a:rPr>
              <a:t>MPI_Reduce</a:t>
            </a:r>
            <a:r>
              <a:rPr lang="en-US" b="0" i="0">
                <a:solidFill>
                  <a:srgbClr val="212529"/>
                </a:solidFill>
                <a:effectLst/>
                <a:latin typeface="system-ui"/>
              </a:rPr>
              <a:t> (or a variant)</a:t>
            </a:r>
            <a:endParaRPr lang="en-US"/>
          </a:p>
        </p:txBody>
      </p:sp>
      <p:sp>
        <p:nvSpPr>
          <p:cNvPr id="4" name="Slide Number Placeholder 3"/>
          <p:cNvSpPr>
            <a:spLocks noGrp="1"/>
          </p:cNvSpPr>
          <p:nvPr>
            <p:ph type="sldNum" sz="quarter" idx="5"/>
          </p:nvPr>
        </p:nvSpPr>
        <p:spPr/>
        <p:txBody>
          <a:bodyPr/>
          <a:lstStyle/>
          <a:p>
            <a:fld id="{EF4DB5BA-B05A-DA4A-8F9A-842FB9337DD3}" type="slidenum">
              <a:rPr lang="en-US" smtClean="0"/>
              <a:t>43</a:t>
            </a:fld>
            <a:endParaRPr lang="en-US"/>
          </a:p>
        </p:txBody>
      </p:sp>
    </p:spTree>
    <p:extLst>
      <p:ext uri="{BB962C8B-B14F-4D97-AF65-F5344CB8AC3E}">
        <p14:creationId xmlns:p14="http://schemas.microsoft.com/office/powerpoint/2010/main" val="529965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rgbClr val="0E0E0E"/>
                </a:solidFill>
                <a:effectLst/>
                <a:latin typeface=".SF NS"/>
              </a:rPr>
              <a:t>Cumulative Reduction</a:t>
            </a:r>
            <a:r>
              <a:rPr lang="en-US">
                <a:solidFill>
                  <a:srgbClr val="0E0E0E"/>
                </a:solidFill>
                <a:effectLst/>
                <a:latin typeface=".SF NS"/>
              </a:rPr>
              <a:t>: Each process receives a partial reduction result that includes data from all preceding processes up to its own rank.</a:t>
            </a:r>
          </a:p>
          <a:p>
            <a:r>
              <a:rPr lang="en-US">
                <a:solidFill>
                  <a:srgbClr val="0E0E0E"/>
                </a:solidFill>
                <a:effectLst/>
                <a:latin typeface=".SF NS"/>
              </a:rPr>
              <a:t>• </a:t>
            </a:r>
            <a:r>
              <a:rPr lang="en-US" b="1">
                <a:solidFill>
                  <a:srgbClr val="0E0E0E"/>
                </a:solidFill>
                <a:effectLst/>
                <a:latin typeface=".SF NS"/>
              </a:rPr>
              <a:t>Supported Operations</a:t>
            </a:r>
            <a:r>
              <a:rPr lang="en-US">
                <a:solidFill>
                  <a:srgbClr val="0E0E0E"/>
                </a:solidFill>
                <a:effectLst/>
                <a:latin typeface=".SF NS"/>
              </a:rPr>
              <a:t>: Works with built-in operations (</a:t>
            </a:r>
            <a:r>
              <a:rPr lang="en-US">
                <a:solidFill>
                  <a:srgbClr val="0E0E0E"/>
                </a:solidFill>
                <a:effectLst/>
                <a:latin typeface=".AppleSystemUIFontMonospaced"/>
              </a:rPr>
              <a:t>MPI_SUM</a:t>
            </a:r>
            <a:r>
              <a:rPr lang="en-US">
                <a:solidFill>
                  <a:srgbClr val="0E0E0E"/>
                </a:solidFill>
                <a:effectLst/>
                <a:latin typeface=".SF NS"/>
              </a:rPr>
              <a:t>, </a:t>
            </a:r>
            <a:r>
              <a:rPr lang="en-US">
                <a:solidFill>
                  <a:srgbClr val="0E0E0E"/>
                </a:solidFill>
                <a:effectLst/>
                <a:latin typeface=".AppleSystemUIFontMonospaced"/>
              </a:rPr>
              <a:t>MPI_PROD</a:t>
            </a:r>
            <a:r>
              <a:rPr lang="en-US">
                <a:solidFill>
                  <a:srgbClr val="0E0E0E"/>
                </a:solidFill>
                <a:effectLst/>
                <a:latin typeface=".SF NS"/>
              </a:rPr>
              <a:t>, </a:t>
            </a:r>
            <a:r>
              <a:rPr lang="en-US">
                <a:solidFill>
                  <a:srgbClr val="0E0E0E"/>
                </a:solidFill>
                <a:effectLst/>
                <a:latin typeface=".AppleSystemUIFontMonospaced"/>
              </a:rPr>
              <a:t>MPI_MAX</a:t>
            </a:r>
            <a:r>
              <a:rPr lang="en-US">
                <a:solidFill>
                  <a:srgbClr val="0E0E0E"/>
                </a:solidFill>
                <a:effectLst/>
                <a:latin typeface=".SF NS"/>
              </a:rPr>
              <a:t>, </a:t>
            </a:r>
            <a:r>
              <a:rPr lang="en-US">
                <a:solidFill>
                  <a:srgbClr val="0E0E0E"/>
                </a:solidFill>
                <a:effectLst/>
                <a:latin typeface=".AppleSystemUIFontMonospaced"/>
              </a:rPr>
              <a:t>MPI_MIN</a:t>
            </a:r>
            <a:r>
              <a:rPr lang="en-US">
                <a:solidFill>
                  <a:srgbClr val="0E0E0E"/>
                </a:solidFill>
                <a:effectLst/>
                <a:latin typeface=".SF NS"/>
              </a:rPr>
              <a:t>, etc.) and custom user-defined operations.</a:t>
            </a:r>
          </a:p>
          <a:p>
            <a:r>
              <a:rPr lang="en-US">
                <a:solidFill>
                  <a:srgbClr val="0E0E0E"/>
                </a:solidFill>
                <a:effectLst/>
                <a:latin typeface=".SF NS"/>
              </a:rPr>
              <a:t>• </a:t>
            </a:r>
            <a:r>
              <a:rPr lang="en-US" b="1">
                <a:solidFill>
                  <a:srgbClr val="0E0E0E"/>
                </a:solidFill>
                <a:effectLst/>
                <a:latin typeface=".SF NS"/>
              </a:rPr>
              <a:t>Data Flow</a:t>
            </a:r>
            <a:r>
              <a:rPr lang="en-US">
                <a:solidFill>
                  <a:srgbClr val="0E0E0E"/>
                </a:solidFill>
                <a:effectLst/>
                <a:latin typeface=".SF NS"/>
              </a:rPr>
              <a:t>: Each process contributes its data, and the result is accumulated in a rank-order fashion.</a:t>
            </a:r>
          </a:p>
          <a:p>
            <a:r>
              <a:rPr lang="en-US">
                <a:solidFill>
                  <a:srgbClr val="0E0E0E"/>
                </a:solidFill>
                <a:effectLst/>
                <a:latin typeface=".SF NS"/>
              </a:rPr>
              <a:t>• </a:t>
            </a:r>
            <a:r>
              <a:rPr lang="en-US" b="1">
                <a:solidFill>
                  <a:srgbClr val="0E0E0E"/>
                </a:solidFill>
                <a:effectLst/>
                <a:latin typeface=".SF NS"/>
              </a:rPr>
              <a:t>Use Cases</a:t>
            </a:r>
            <a:r>
              <a:rPr lang="en-US">
                <a:solidFill>
                  <a:srgbClr val="0E0E0E"/>
                </a:solidFill>
                <a:effectLst/>
                <a:latin typeface=".SF NS"/>
              </a:rPr>
              <a:t>:</a:t>
            </a:r>
          </a:p>
          <a:p>
            <a:r>
              <a:rPr lang="en-US">
                <a:solidFill>
                  <a:srgbClr val="0E0E0E"/>
                </a:solidFill>
                <a:effectLst/>
                <a:latin typeface=".SF NS"/>
              </a:rPr>
              <a:t>• Computing prefix sums.</a:t>
            </a:r>
          </a:p>
          <a:p>
            <a:r>
              <a:rPr lang="en-US">
                <a:solidFill>
                  <a:srgbClr val="0E0E0E"/>
                </a:solidFill>
                <a:effectLst/>
                <a:latin typeface=".SF NS"/>
              </a:rPr>
              <a:t>• Generating cumulative statistics (e.g., running totals).</a:t>
            </a:r>
          </a:p>
          <a:p>
            <a:r>
              <a:rPr lang="en-US">
                <a:solidFill>
                  <a:srgbClr val="0E0E0E"/>
                </a:solidFill>
                <a:effectLst/>
                <a:latin typeface=".SF NS"/>
              </a:rPr>
              <a:t>• Building progressive results in parallel computations.</a:t>
            </a:r>
          </a:p>
          <a:p>
            <a:endParaRPr lang="en-US"/>
          </a:p>
        </p:txBody>
      </p:sp>
      <p:sp>
        <p:nvSpPr>
          <p:cNvPr id="4" name="Slide Number Placeholder 3"/>
          <p:cNvSpPr>
            <a:spLocks noGrp="1"/>
          </p:cNvSpPr>
          <p:nvPr>
            <p:ph type="sldNum" sz="quarter" idx="5"/>
          </p:nvPr>
        </p:nvSpPr>
        <p:spPr/>
        <p:txBody>
          <a:bodyPr/>
          <a:lstStyle/>
          <a:p>
            <a:fld id="{EF4DB5BA-B05A-DA4A-8F9A-842FB9337DD3}" type="slidenum">
              <a:rPr lang="en-US" smtClean="0"/>
              <a:t>44</a:t>
            </a:fld>
            <a:endParaRPr lang="en-US"/>
          </a:p>
        </p:txBody>
      </p:sp>
    </p:spTree>
    <p:extLst>
      <p:ext uri="{BB962C8B-B14F-4D97-AF65-F5344CB8AC3E}">
        <p14:creationId xmlns:p14="http://schemas.microsoft.com/office/powerpoint/2010/main" val="3402766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515151"/>
                </a:solidFill>
                <a:effectLst/>
                <a:latin typeface="Helvetica Neue" panose="02000503000000020004" pitchFamily="2" charset="0"/>
              </a:rPr>
              <a:t>Process zero first calls </a:t>
            </a:r>
            <a:r>
              <a:rPr lang="en-US" b="0" i="0" err="1">
                <a:solidFill>
                  <a:srgbClr val="515151"/>
                </a:solidFill>
                <a:effectLst/>
                <a:latin typeface="Helvetica Neue" panose="02000503000000020004" pitchFamily="2" charset="0"/>
              </a:rPr>
              <a:t>MPI_Barrier</a:t>
            </a:r>
            <a:r>
              <a:rPr lang="en-US" b="0" i="0">
                <a:solidFill>
                  <a:srgbClr val="515151"/>
                </a:solidFill>
                <a:effectLst/>
                <a:latin typeface="Helvetica Neue" panose="02000503000000020004" pitchFamily="2" charset="0"/>
              </a:rPr>
              <a:t> at the first time snapshot (T 1). While process zero is hung up at the barrier, process one and three eventually make it (T 2). When process two finally makes it to the barrier (T 3), all of the processes then begin execution again (T 4).</a:t>
            </a:r>
          </a:p>
          <a:p>
            <a:pPr algn="l"/>
            <a:r>
              <a:rPr lang="en-US" b="0" i="0" err="1">
                <a:solidFill>
                  <a:srgbClr val="515151"/>
                </a:solidFill>
                <a:effectLst/>
                <a:latin typeface="Helvetica Neue" panose="02000503000000020004" pitchFamily="2" charset="0"/>
              </a:rPr>
              <a:t>MPI_Barrier</a:t>
            </a:r>
            <a:r>
              <a:rPr lang="en-US" b="0" i="0">
                <a:solidFill>
                  <a:srgbClr val="515151"/>
                </a:solidFill>
                <a:effectLst/>
                <a:latin typeface="Helvetica Neue" panose="02000503000000020004" pitchFamily="2" charset="0"/>
              </a:rPr>
              <a:t> can be useful for many things. One of the primary uses of </a:t>
            </a:r>
            <a:r>
              <a:rPr lang="en-US" b="0" i="0" err="1">
                <a:solidFill>
                  <a:srgbClr val="515151"/>
                </a:solidFill>
                <a:effectLst/>
                <a:latin typeface="Helvetica Neue" panose="02000503000000020004" pitchFamily="2" charset="0"/>
              </a:rPr>
              <a:t>MPI_Barrier</a:t>
            </a:r>
            <a:r>
              <a:rPr lang="en-US" b="0" i="0">
                <a:solidFill>
                  <a:srgbClr val="515151"/>
                </a:solidFill>
                <a:effectLst/>
                <a:latin typeface="Helvetica Neue" panose="02000503000000020004" pitchFamily="2" charset="0"/>
              </a:rPr>
              <a:t> is to synchronize a program so that portions of the parallel code can be timed accurately.</a:t>
            </a:r>
          </a:p>
          <a:p>
            <a:endParaRPr lang="en-US"/>
          </a:p>
        </p:txBody>
      </p:sp>
      <p:sp>
        <p:nvSpPr>
          <p:cNvPr id="4" name="Slide Number Placeholder 3"/>
          <p:cNvSpPr>
            <a:spLocks noGrp="1"/>
          </p:cNvSpPr>
          <p:nvPr>
            <p:ph type="sldNum" sz="quarter" idx="5"/>
          </p:nvPr>
        </p:nvSpPr>
        <p:spPr/>
        <p:txBody>
          <a:bodyPr/>
          <a:lstStyle/>
          <a:p>
            <a:fld id="{EF4DB5BA-B05A-DA4A-8F9A-842FB9337DD3}" type="slidenum">
              <a:rPr lang="en-US" smtClean="0"/>
              <a:t>54</a:t>
            </a:fld>
            <a:endParaRPr lang="en-US"/>
          </a:p>
        </p:txBody>
      </p:sp>
    </p:spTree>
    <p:extLst>
      <p:ext uri="{BB962C8B-B14F-4D97-AF65-F5344CB8AC3E}">
        <p14:creationId xmlns:p14="http://schemas.microsoft.com/office/powerpoint/2010/main" val="691559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4DB5BA-B05A-DA4A-8F9A-842FB9337DD3}" type="slidenum">
              <a:rPr lang="en-US" smtClean="0"/>
              <a:t>55</a:t>
            </a:fld>
            <a:endParaRPr lang="en-US"/>
          </a:p>
        </p:txBody>
      </p:sp>
    </p:spTree>
    <p:extLst>
      <p:ext uri="{BB962C8B-B14F-4D97-AF65-F5344CB8AC3E}">
        <p14:creationId xmlns:p14="http://schemas.microsoft.com/office/powerpoint/2010/main" val="1950783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212529"/>
                </a:solidFill>
                <a:effectLst/>
                <a:latin typeface="system-ui"/>
              </a:rPr>
              <a:t>MPI collective communication routines differ in many ways from MPI point-to-point communication routines, which were introduced in </a:t>
            </a:r>
            <a:r>
              <a:rPr lang="en-US" b="0" i="0" u="sng">
                <a:solidFill>
                  <a:srgbClr val="0D6EFD"/>
                </a:solidFill>
                <a:effectLst/>
                <a:latin typeface="system-ui"/>
                <a:hlinkClick r:id="rId3"/>
              </a:rPr>
              <a:t>MPI Point-to-Point</a:t>
            </a:r>
            <a:r>
              <a:rPr lang="en-US" b="0" i="0">
                <a:solidFill>
                  <a:srgbClr val="212529"/>
                </a:solidFill>
                <a:effectLst/>
                <a:latin typeface="system-ui"/>
              </a:rPr>
              <a:t>. Here are some characteristics that distinguish the MPI collective communication routines:</a:t>
            </a:r>
          </a:p>
          <a:p>
            <a:pPr algn="l">
              <a:buFont typeface="Arial" panose="020B0604020202020204" pitchFamily="34" charset="0"/>
              <a:buChar char="•"/>
            </a:pPr>
            <a:r>
              <a:rPr lang="en-US" b="0" i="0">
                <a:solidFill>
                  <a:srgbClr val="212529"/>
                </a:solidFill>
                <a:effectLst/>
                <a:latin typeface="system-ui"/>
              </a:rPr>
              <a:t>Involve coordinated communication within a </a:t>
            </a:r>
            <a:r>
              <a:rPr lang="en-US" b="0" i="1">
                <a:solidFill>
                  <a:srgbClr val="212529"/>
                </a:solidFill>
                <a:effectLst/>
                <a:latin typeface="system-ui"/>
              </a:rPr>
              <a:t>group</a:t>
            </a:r>
            <a:r>
              <a:rPr lang="en-US" b="0" i="0">
                <a:solidFill>
                  <a:srgbClr val="212529"/>
                </a:solidFill>
                <a:effectLst/>
                <a:latin typeface="system-ui"/>
              </a:rPr>
              <a:t> of processes identified by an MPI communicator</a:t>
            </a:r>
          </a:p>
          <a:p>
            <a:pPr algn="l">
              <a:buFont typeface="Arial" panose="020B0604020202020204" pitchFamily="34" charset="0"/>
              <a:buChar char="•"/>
            </a:pPr>
            <a:r>
              <a:rPr lang="en-US" b="0" i="0">
                <a:solidFill>
                  <a:srgbClr val="212529"/>
                </a:solidFill>
                <a:effectLst/>
                <a:latin typeface="system-ui"/>
              </a:rPr>
              <a:t>Substitute for a more complex sequence of point-to-point calls</a:t>
            </a:r>
          </a:p>
          <a:p>
            <a:pPr algn="l">
              <a:buFont typeface="Arial" panose="020B0604020202020204" pitchFamily="34" charset="0"/>
              <a:buChar char="•"/>
            </a:pPr>
            <a:r>
              <a:rPr lang="en-US" b="0" i="0">
                <a:solidFill>
                  <a:srgbClr val="212529"/>
                </a:solidFill>
                <a:effectLst/>
                <a:latin typeface="system-ui"/>
              </a:rPr>
              <a:t>For blocking calls, must block until they have completed </a:t>
            </a:r>
            <a:r>
              <a:rPr lang="en-US" b="1" i="1">
                <a:solidFill>
                  <a:srgbClr val="212529"/>
                </a:solidFill>
                <a:effectLst/>
                <a:latin typeface="system-ui"/>
              </a:rPr>
              <a:t>locally</a:t>
            </a:r>
            <a:endParaRPr lang="en-US" b="0" i="0">
              <a:solidFill>
                <a:srgbClr val="212529"/>
              </a:solidFill>
              <a:effectLst/>
              <a:latin typeface="system-ui"/>
            </a:endParaRPr>
          </a:p>
          <a:p>
            <a:pPr algn="l">
              <a:buFont typeface="Arial" panose="020B0604020202020204" pitchFamily="34" charset="0"/>
              <a:buChar char="•"/>
            </a:pPr>
            <a:r>
              <a:rPr lang="en-US" b="1" i="0">
                <a:solidFill>
                  <a:srgbClr val="212529"/>
                </a:solidFill>
                <a:effectLst/>
                <a:latin typeface="system-ui"/>
              </a:rPr>
              <a:t>May, or may not,</a:t>
            </a:r>
            <a:r>
              <a:rPr lang="en-US" b="0" i="0">
                <a:solidFill>
                  <a:srgbClr val="212529"/>
                </a:solidFill>
                <a:effectLst/>
                <a:latin typeface="system-ui"/>
              </a:rPr>
              <a:t> use synchronized communications (implementation dependent)</a:t>
            </a:r>
          </a:p>
          <a:p>
            <a:pPr algn="l">
              <a:buFont typeface="Arial" panose="020B0604020202020204" pitchFamily="34" charset="0"/>
              <a:buChar char="•"/>
            </a:pPr>
            <a:r>
              <a:rPr lang="en-US" b="0" i="0">
                <a:solidFill>
                  <a:srgbClr val="212529"/>
                </a:solidFill>
                <a:effectLst/>
                <a:latin typeface="system-ui"/>
              </a:rPr>
              <a:t>Specify a </a:t>
            </a:r>
            <a:r>
              <a:rPr lang="en-US" b="0" i="1">
                <a:solidFill>
                  <a:srgbClr val="212529"/>
                </a:solidFill>
                <a:effectLst/>
                <a:latin typeface="system-ui"/>
              </a:rPr>
              <a:t>root</a:t>
            </a:r>
            <a:r>
              <a:rPr lang="en-US" b="0" i="0">
                <a:solidFill>
                  <a:srgbClr val="212529"/>
                </a:solidFill>
                <a:effectLst/>
                <a:latin typeface="system-ui"/>
              </a:rPr>
              <a:t> process to originate or receive all data (in some cases)</a:t>
            </a:r>
          </a:p>
          <a:p>
            <a:pPr algn="l">
              <a:buFont typeface="Arial" panose="020B0604020202020204" pitchFamily="34" charset="0"/>
              <a:buChar char="•"/>
            </a:pPr>
            <a:r>
              <a:rPr lang="en-US" b="0" i="0">
                <a:solidFill>
                  <a:srgbClr val="212529"/>
                </a:solidFill>
                <a:effectLst/>
                <a:latin typeface="system-ui"/>
              </a:rPr>
              <a:t>Must exactly match amounts of data specified by senders and receivers</a:t>
            </a:r>
          </a:p>
          <a:p>
            <a:pPr algn="l">
              <a:buFont typeface="Arial" panose="020B0604020202020204" pitchFamily="34" charset="0"/>
              <a:buChar char="•"/>
            </a:pPr>
            <a:r>
              <a:rPr lang="en-US" b="0" i="0">
                <a:solidFill>
                  <a:srgbClr val="212529"/>
                </a:solidFill>
                <a:effectLst/>
                <a:latin typeface="system-ui"/>
              </a:rPr>
              <a:t>Do not use message tags</a:t>
            </a:r>
          </a:p>
          <a:p>
            <a:pPr algn="l">
              <a:buFont typeface="Arial" panose="020B0604020202020204" pitchFamily="34" charset="0"/>
              <a:buChar char="•"/>
            </a:pPr>
            <a:r>
              <a:rPr lang="en-US" b="0" i="0">
                <a:solidFill>
                  <a:srgbClr val="212529"/>
                </a:solidFill>
                <a:effectLst/>
                <a:latin typeface="system-ui"/>
              </a:rPr>
              <a:t>Have many variations within the basic categories</a:t>
            </a:r>
          </a:p>
          <a:p>
            <a:pPr algn="l"/>
            <a:r>
              <a:rPr lang="en-US" b="0" i="0">
                <a:solidFill>
                  <a:srgbClr val="212529"/>
                </a:solidFill>
                <a:effectLst/>
                <a:latin typeface="system-ui"/>
              </a:rPr>
              <a:t>Collective communication routines are built upon point-to-point communication routines. In principle, you could build your own collective communication routines in this way, but it might involve a lot of tedious work and might not be as efficient.</a:t>
            </a:r>
          </a:p>
          <a:p>
            <a:endParaRPr lang="en-US"/>
          </a:p>
        </p:txBody>
      </p:sp>
      <p:sp>
        <p:nvSpPr>
          <p:cNvPr id="4" name="Slide Number Placeholder 3"/>
          <p:cNvSpPr>
            <a:spLocks noGrp="1"/>
          </p:cNvSpPr>
          <p:nvPr>
            <p:ph type="sldNum" sz="quarter" idx="5"/>
          </p:nvPr>
        </p:nvSpPr>
        <p:spPr/>
        <p:txBody>
          <a:bodyPr/>
          <a:lstStyle/>
          <a:p>
            <a:fld id="{EF4DB5BA-B05A-DA4A-8F9A-842FB9337DD3}" type="slidenum">
              <a:rPr lang="en-US" smtClean="0"/>
              <a:t>30</a:t>
            </a:fld>
            <a:endParaRPr lang="en-US"/>
          </a:p>
        </p:txBody>
      </p:sp>
    </p:spTree>
    <p:extLst>
      <p:ext uri="{BB962C8B-B14F-4D97-AF65-F5344CB8AC3E}">
        <p14:creationId xmlns:p14="http://schemas.microsoft.com/office/powerpoint/2010/main" val="231583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000000"/>
                </a:solidFill>
                <a:effectLst/>
                <a:latin typeface="Times New Roman" panose="02020603050405020304" pitchFamily="18" charset="0"/>
              </a:rPr>
              <a:t>Within a communicator, every process has its own unique, integer identifier assigned by the system when the process initializes. A rank is sometimes also called a "process ID". Ranks are contiguous and begin at zero.</a:t>
            </a:r>
          </a:p>
          <a:p>
            <a:pPr algn="l">
              <a:buFont typeface="Arial" panose="020B0604020202020204" pitchFamily="34" charset="0"/>
              <a:buChar char="•"/>
            </a:pPr>
            <a:r>
              <a:rPr lang="en-US" b="0" i="0">
                <a:solidFill>
                  <a:srgbClr val="000000"/>
                </a:solidFill>
                <a:effectLst/>
                <a:latin typeface="Times New Roman" panose="02020603050405020304" pitchFamily="18" charset="0"/>
              </a:rPr>
              <a:t>Used by the programmer to specify the source and destination of messages. Often used conditionally by the application to control program execution (if rank=0 do this / if rank=1 do that).</a:t>
            </a:r>
          </a:p>
          <a:p>
            <a:endParaRPr lang="en-US"/>
          </a:p>
        </p:txBody>
      </p:sp>
      <p:sp>
        <p:nvSpPr>
          <p:cNvPr id="4" name="Slide Number Placeholder 3"/>
          <p:cNvSpPr>
            <a:spLocks noGrp="1"/>
          </p:cNvSpPr>
          <p:nvPr>
            <p:ph type="sldNum" sz="quarter" idx="5"/>
          </p:nvPr>
        </p:nvSpPr>
        <p:spPr/>
        <p:txBody>
          <a:bodyPr/>
          <a:lstStyle/>
          <a:p>
            <a:fld id="{EF4DB5BA-B05A-DA4A-8F9A-842FB9337DD3}" type="slidenum">
              <a:rPr lang="en-US" smtClean="0"/>
              <a:t>31</a:t>
            </a:fld>
            <a:endParaRPr lang="en-US"/>
          </a:p>
        </p:txBody>
      </p:sp>
    </p:spTree>
    <p:extLst>
      <p:ext uri="{BB962C8B-B14F-4D97-AF65-F5344CB8AC3E}">
        <p14:creationId xmlns:p14="http://schemas.microsoft.com/office/powerpoint/2010/main" val="2695561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rgbClr val="0E0E0E"/>
                </a:solidFill>
                <a:effectLst/>
                <a:latin typeface=".SF NS"/>
              </a:rPr>
              <a:t>Synchronization</a:t>
            </a:r>
            <a:endParaRPr lang="en-US">
              <a:solidFill>
                <a:srgbClr val="0E0E0E"/>
              </a:solidFill>
              <a:effectLst/>
              <a:latin typeface=".SF NS"/>
            </a:endParaRPr>
          </a:p>
          <a:p>
            <a:br>
              <a:rPr lang="en-US">
                <a:solidFill>
                  <a:srgbClr val="0E0E0E"/>
                </a:solidFill>
                <a:effectLst/>
                <a:latin typeface=".SF NS"/>
              </a:rPr>
            </a:br>
            <a:endParaRPr lang="en-US">
              <a:solidFill>
                <a:srgbClr val="0E0E0E"/>
              </a:solidFill>
              <a:effectLst/>
              <a:latin typeface=".SF NS"/>
            </a:endParaRPr>
          </a:p>
          <a:p>
            <a:r>
              <a:rPr lang="en-US">
                <a:solidFill>
                  <a:srgbClr val="0E0E0E"/>
                </a:solidFill>
                <a:effectLst/>
                <a:latin typeface=".SF NS"/>
              </a:rPr>
              <a:t>• </a:t>
            </a:r>
            <a:r>
              <a:rPr lang="en-US" b="1">
                <a:solidFill>
                  <a:srgbClr val="0E0E0E"/>
                </a:solidFill>
                <a:effectLst/>
                <a:latin typeface=".SF NS"/>
              </a:rPr>
              <a:t>Definition</a:t>
            </a:r>
            <a:r>
              <a:rPr lang="en-US">
                <a:solidFill>
                  <a:srgbClr val="0E0E0E"/>
                </a:solidFill>
                <a:effectLst/>
                <a:latin typeface=".SF NS"/>
              </a:rPr>
              <a:t>: Processes wait until all members of the group have reached the synchronization point.</a:t>
            </a:r>
          </a:p>
          <a:p>
            <a:r>
              <a:rPr lang="en-US">
                <a:solidFill>
                  <a:srgbClr val="0E0E0E"/>
                </a:solidFill>
                <a:effectLst/>
                <a:latin typeface=".SF NS"/>
              </a:rPr>
              <a:t>• </a:t>
            </a:r>
            <a:r>
              <a:rPr lang="en-US" b="1">
                <a:solidFill>
                  <a:srgbClr val="0E0E0E"/>
                </a:solidFill>
                <a:effectLst/>
                <a:latin typeface=".SF NS"/>
              </a:rPr>
              <a:t>Function</a:t>
            </a:r>
            <a:r>
              <a:rPr lang="en-US">
                <a:solidFill>
                  <a:srgbClr val="0E0E0E"/>
                </a:solidFill>
                <a:effectLst/>
                <a:latin typeface=".SF NS"/>
              </a:rPr>
              <a:t>: </a:t>
            </a:r>
            <a:r>
              <a:rPr lang="en-US" err="1">
                <a:solidFill>
                  <a:srgbClr val="0E0E0E"/>
                </a:solidFill>
                <a:effectLst/>
                <a:latin typeface=".AppleSystemUIFontMonospaced"/>
              </a:rPr>
              <a:t>MPI_Barrier</a:t>
            </a:r>
            <a:endParaRPr lang="en-US">
              <a:solidFill>
                <a:srgbClr val="0E0E0E"/>
              </a:solidFill>
              <a:effectLst/>
              <a:latin typeface=".AppleSystemUIFontMonospaced"/>
            </a:endParaRPr>
          </a:p>
          <a:p>
            <a:r>
              <a:rPr lang="en-US">
                <a:solidFill>
                  <a:srgbClr val="0E0E0E"/>
                </a:solidFill>
                <a:effectLst/>
                <a:latin typeface=".SF NS"/>
              </a:rPr>
              <a:t>• </a:t>
            </a:r>
            <a:r>
              <a:rPr lang="en-US" b="1">
                <a:solidFill>
                  <a:srgbClr val="0E0E0E"/>
                </a:solidFill>
                <a:effectLst/>
                <a:latin typeface=".SF NS"/>
              </a:rPr>
              <a:t>Use Case</a:t>
            </a:r>
            <a:r>
              <a:rPr lang="en-US">
                <a:solidFill>
                  <a:srgbClr val="0E0E0E"/>
                </a:solidFill>
                <a:effectLst/>
                <a:latin typeface=".SF NS"/>
              </a:rPr>
              <a:t>: Ensuring all processes align before proceeding to the next phase of computation.</a:t>
            </a:r>
          </a:p>
          <a:p>
            <a:br>
              <a:rPr lang="en-US">
                <a:solidFill>
                  <a:srgbClr val="0E0E0E"/>
                </a:solidFill>
                <a:effectLst/>
                <a:latin typeface=".SF NS"/>
              </a:rPr>
            </a:br>
            <a:endParaRPr lang="en-US">
              <a:solidFill>
                <a:srgbClr val="0E0E0E"/>
              </a:solidFill>
              <a:effectLst/>
              <a:latin typeface=".SF NS"/>
            </a:endParaRPr>
          </a:p>
          <a:p>
            <a:r>
              <a:rPr lang="en-US" b="1">
                <a:solidFill>
                  <a:srgbClr val="0E0E0E"/>
                </a:solidFill>
                <a:effectLst/>
                <a:latin typeface=".SF NS"/>
              </a:rPr>
              <a:t>2. Data Movement</a:t>
            </a:r>
            <a:endParaRPr lang="en-US">
              <a:solidFill>
                <a:srgbClr val="0E0E0E"/>
              </a:solidFill>
              <a:effectLst/>
              <a:latin typeface=".SF NS"/>
            </a:endParaRPr>
          </a:p>
          <a:p>
            <a:br>
              <a:rPr lang="en-US">
                <a:solidFill>
                  <a:srgbClr val="0E0E0E"/>
                </a:solidFill>
                <a:effectLst/>
                <a:latin typeface=".SF NS"/>
              </a:rPr>
            </a:br>
            <a:endParaRPr lang="en-US">
              <a:solidFill>
                <a:srgbClr val="0E0E0E"/>
              </a:solidFill>
              <a:effectLst/>
              <a:latin typeface=".SF NS"/>
            </a:endParaRPr>
          </a:p>
          <a:p>
            <a:r>
              <a:rPr lang="en-US">
                <a:solidFill>
                  <a:srgbClr val="0E0E0E"/>
                </a:solidFill>
                <a:effectLst/>
                <a:latin typeface=".SF NS"/>
              </a:rPr>
              <a:t>• </a:t>
            </a:r>
            <a:r>
              <a:rPr lang="en-US" b="1">
                <a:solidFill>
                  <a:srgbClr val="0E0E0E"/>
                </a:solidFill>
                <a:effectLst/>
                <a:latin typeface=".SF NS"/>
              </a:rPr>
              <a:t>Broadcast</a:t>
            </a:r>
            <a:r>
              <a:rPr lang="en-US">
                <a:solidFill>
                  <a:srgbClr val="0E0E0E"/>
                </a:solidFill>
                <a:effectLst/>
                <a:latin typeface=".SF NS"/>
              </a:rPr>
              <a:t>: One process sends data to all other processes (</a:t>
            </a:r>
            <a:r>
              <a:rPr lang="en-US" err="1">
                <a:solidFill>
                  <a:srgbClr val="0E0E0E"/>
                </a:solidFill>
                <a:effectLst/>
                <a:latin typeface=".AppleSystemUIFontMonospaced"/>
              </a:rPr>
              <a:t>MPI_Bcast</a:t>
            </a:r>
            <a:r>
              <a:rPr lang="en-US">
                <a:solidFill>
                  <a:srgbClr val="0E0E0E"/>
                </a:solidFill>
                <a:effectLst/>
                <a:latin typeface=".SF NS"/>
              </a:rPr>
              <a:t>).</a:t>
            </a:r>
          </a:p>
          <a:p>
            <a:r>
              <a:rPr lang="en-US">
                <a:solidFill>
                  <a:srgbClr val="0E0E0E"/>
                </a:solidFill>
                <a:effectLst/>
                <a:latin typeface=".SF NS"/>
              </a:rPr>
              <a:t>• </a:t>
            </a:r>
            <a:r>
              <a:rPr lang="en-US" b="1">
                <a:solidFill>
                  <a:srgbClr val="0E0E0E"/>
                </a:solidFill>
                <a:effectLst/>
                <a:latin typeface=".SF NS"/>
              </a:rPr>
              <a:t>Scatter/Gather</a:t>
            </a:r>
            <a:r>
              <a:rPr lang="en-US">
                <a:solidFill>
                  <a:srgbClr val="0E0E0E"/>
                </a:solidFill>
                <a:effectLst/>
                <a:latin typeface=".SF NS"/>
              </a:rPr>
              <a:t>: Distribute data from one process to others (</a:t>
            </a:r>
            <a:r>
              <a:rPr lang="en-US" err="1">
                <a:solidFill>
                  <a:srgbClr val="0E0E0E"/>
                </a:solidFill>
                <a:effectLst/>
                <a:latin typeface=".AppleSystemUIFontMonospaced"/>
              </a:rPr>
              <a:t>MPI_Scatter</a:t>
            </a:r>
            <a:r>
              <a:rPr lang="en-US">
                <a:solidFill>
                  <a:srgbClr val="0E0E0E"/>
                </a:solidFill>
                <a:effectLst/>
                <a:latin typeface=".SF NS"/>
              </a:rPr>
              <a:t>), or collect data from all processes to one (</a:t>
            </a:r>
            <a:r>
              <a:rPr lang="en-US" err="1">
                <a:solidFill>
                  <a:srgbClr val="0E0E0E"/>
                </a:solidFill>
                <a:effectLst/>
                <a:latin typeface=".AppleSystemUIFontMonospaced"/>
              </a:rPr>
              <a:t>MPI_Gather</a:t>
            </a:r>
            <a:r>
              <a:rPr lang="en-US">
                <a:solidFill>
                  <a:srgbClr val="0E0E0E"/>
                </a:solidFill>
                <a:effectLst/>
                <a:latin typeface=".SF NS"/>
              </a:rPr>
              <a:t>).</a:t>
            </a:r>
          </a:p>
          <a:p>
            <a:r>
              <a:rPr lang="en-US">
                <a:solidFill>
                  <a:srgbClr val="0E0E0E"/>
                </a:solidFill>
                <a:effectLst/>
                <a:latin typeface=".SF NS"/>
              </a:rPr>
              <a:t>• </a:t>
            </a:r>
            <a:r>
              <a:rPr lang="en-US" b="1">
                <a:solidFill>
                  <a:srgbClr val="0E0E0E"/>
                </a:solidFill>
                <a:effectLst/>
                <a:latin typeface=".SF NS"/>
              </a:rPr>
              <a:t>All-to-All</a:t>
            </a:r>
            <a:r>
              <a:rPr lang="en-US">
                <a:solidFill>
                  <a:srgbClr val="0E0E0E"/>
                </a:solidFill>
                <a:effectLst/>
                <a:latin typeface=".SF NS"/>
              </a:rPr>
              <a:t>: Every process sends and receives data to/from every other process (</a:t>
            </a:r>
            <a:r>
              <a:rPr lang="en-US" err="1">
                <a:solidFill>
                  <a:srgbClr val="0E0E0E"/>
                </a:solidFill>
                <a:effectLst/>
                <a:latin typeface=".AppleSystemUIFontMonospaced"/>
              </a:rPr>
              <a:t>MPI_Alltoall</a:t>
            </a:r>
            <a:r>
              <a:rPr lang="en-US">
                <a:solidFill>
                  <a:srgbClr val="0E0E0E"/>
                </a:solidFill>
                <a:effectLst/>
                <a:latin typeface=".SF NS"/>
              </a:rPr>
              <a:t>).</a:t>
            </a:r>
          </a:p>
          <a:p>
            <a:br>
              <a:rPr lang="en-US">
                <a:solidFill>
                  <a:srgbClr val="0E0E0E"/>
                </a:solidFill>
                <a:effectLst/>
                <a:latin typeface=".SF NS"/>
              </a:rPr>
            </a:br>
            <a:endParaRPr lang="en-US">
              <a:solidFill>
                <a:srgbClr val="0E0E0E"/>
              </a:solidFill>
              <a:effectLst/>
              <a:latin typeface=".SF NS"/>
            </a:endParaRPr>
          </a:p>
          <a:p>
            <a:r>
              <a:rPr lang="en-US" b="1">
                <a:solidFill>
                  <a:srgbClr val="0E0E0E"/>
                </a:solidFill>
                <a:effectLst/>
                <a:latin typeface=".SF NS"/>
              </a:rPr>
              <a:t>3. Collective Computation (Reductions)</a:t>
            </a:r>
            <a:endParaRPr lang="en-US">
              <a:solidFill>
                <a:srgbClr val="0E0E0E"/>
              </a:solidFill>
              <a:effectLst/>
              <a:latin typeface=".SF NS"/>
            </a:endParaRPr>
          </a:p>
          <a:p>
            <a:br>
              <a:rPr lang="en-US">
                <a:solidFill>
                  <a:srgbClr val="0E0E0E"/>
                </a:solidFill>
                <a:effectLst/>
                <a:latin typeface=".SF NS"/>
              </a:rPr>
            </a:br>
            <a:endParaRPr lang="en-US">
              <a:solidFill>
                <a:srgbClr val="0E0E0E"/>
              </a:solidFill>
              <a:effectLst/>
              <a:latin typeface=".SF NS"/>
            </a:endParaRPr>
          </a:p>
          <a:p>
            <a:r>
              <a:rPr lang="en-US">
                <a:solidFill>
                  <a:srgbClr val="0E0E0E"/>
                </a:solidFill>
                <a:effectLst/>
                <a:latin typeface=".SF NS"/>
              </a:rPr>
              <a:t>• </a:t>
            </a:r>
            <a:r>
              <a:rPr lang="en-US" b="1">
                <a:solidFill>
                  <a:srgbClr val="0E0E0E"/>
                </a:solidFill>
                <a:effectLst/>
                <a:latin typeface=".SF NS"/>
              </a:rPr>
              <a:t>Operation</a:t>
            </a:r>
            <a:r>
              <a:rPr lang="en-US">
                <a:solidFill>
                  <a:srgbClr val="0E0E0E"/>
                </a:solidFill>
                <a:effectLst/>
                <a:latin typeface=".SF NS"/>
              </a:rPr>
              <a:t>: One member of the group collects data from other members and performs operations like:</a:t>
            </a:r>
          </a:p>
          <a:p>
            <a:r>
              <a:rPr lang="en-US">
                <a:solidFill>
                  <a:srgbClr val="0E0E0E"/>
                </a:solidFill>
                <a:effectLst/>
                <a:latin typeface=".SF NS"/>
              </a:rPr>
              <a:t>• </a:t>
            </a:r>
            <a:r>
              <a:rPr lang="en-US" b="1">
                <a:solidFill>
                  <a:srgbClr val="0E0E0E"/>
                </a:solidFill>
                <a:effectLst/>
                <a:latin typeface=".SF NS"/>
              </a:rPr>
              <a:t>Min, Max</a:t>
            </a:r>
            <a:r>
              <a:rPr lang="en-US">
                <a:solidFill>
                  <a:srgbClr val="0E0E0E"/>
                </a:solidFill>
                <a:effectLst/>
                <a:latin typeface=".SF NS"/>
              </a:rPr>
              <a:t>: </a:t>
            </a:r>
            <a:r>
              <a:rPr lang="en-US" err="1">
                <a:solidFill>
                  <a:srgbClr val="0E0E0E"/>
                </a:solidFill>
                <a:effectLst/>
                <a:latin typeface=".AppleSystemUIFontMonospaced"/>
              </a:rPr>
              <a:t>MPI_Reduce</a:t>
            </a:r>
            <a:r>
              <a:rPr lang="en-US">
                <a:solidFill>
                  <a:srgbClr val="0E0E0E"/>
                </a:solidFill>
                <a:effectLst/>
                <a:latin typeface=".SF NS"/>
              </a:rPr>
              <a:t> with </a:t>
            </a:r>
            <a:r>
              <a:rPr lang="en-US">
                <a:solidFill>
                  <a:srgbClr val="0E0E0E"/>
                </a:solidFill>
                <a:effectLst/>
                <a:latin typeface=".AppleSystemUIFontMonospaced"/>
              </a:rPr>
              <a:t>MPI_MIN</a:t>
            </a:r>
            <a:r>
              <a:rPr lang="en-US">
                <a:solidFill>
                  <a:srgbClr val="0E0E0E"/>
                </a:solidFill>
                <a:effectLst/>
                <a:latin typeface=".SF NS"/>
              </a:rPr>
              <a:t> or </a:t>
            </a:r>
            <a:r>
              <a:rPr lang="en-US">
                <a:solidFill>
                  <a:srgbClr val="0E0E0E"/>
                </a:solidFill>
                <a:effectLst/>
                <a:latin typeface=".AppleSystemUIFontMonospaced"/>
              </a:rPr>
              <a:t>MPI_MAX</a:t>
            </a:r>
            <a:r>
              <a:rPr lang="en-US">
                <a:solidFill>
                  <a:srgbClr val="0E0E0E"/>
                </a:solidFill>
                <a:effectLst/>
                <a:latin typeface=".SF NS"/>
              </a:rPr>
              <a:t>.</a:t>
            </a:r>
            <a:endParaRPr lang="en-US">
              <a:solidFill>
                <a:srgbClr val="0E0E0E"/>
              </a:solidFill>
              <a:effectLst/>
              <a:latin typeface=".AppleSystemUIFontMonospaced"/>
            </a:endParaRPr>
          </a:p>
          <a:p>
            <a:r>
              <a:rPr lang="en-US">
                <a:solidFill>
                  <a:srgbClr val="0E0E0E"/>
                </a:solidFill>
                <a:effectLst/>
                <a:latin typeface=".SF NS"/>
              </a:rPr>
              <a:t>• </a:t>
            </a:r>
            <a:r>
              <a:rPr lang="en-US" b="1">
                <a:solidFill>
                  <a:srgbClr val="0E0E0E"/>
                </a:solidFill>
                <a:effectLst/>
                <a:latin typeface=".SF NS"/>
              </a:rPr>
              <a:t>Add, Multiply</a:t>
            </a:r>
            <a:r>
              <a:rPr lang="en-US">
                <a:solidFill>
                  <a:srgbClr val="0E0E0E"/>
                </a:solidFill>
                <a:effectLst/>
                <a:latin typeface=".SF NS"/>
              </a:rPr>
              <a:t>: </a:t>
            </a:r>
            <a:r>
              <a:rPr lang="en-US" err="1">
                <a:solidFill>
                  <a:srgbClr val="0E0E0E"/>
                </a:solidFill>
                <a:effectLst/>
                <a:latin typeface=".AppleSystemUIFontMonospaced"/>
              </a:rPr>
              <a:t>MPI_Reduce</a:t>
            </a:r>
            <a:r>
              <a:rPr lang="en-US">
                <a:solidFill>
                  <a:srgbClr val="0E0E0E"/>
                </a:solidFill>
                <a:effectLst/>
                <a:latin typeface=".SF NS"/>
              </a:rPr>
              <a:t> with </a:t>
            </a:r>
            <a:r>
              <a:rPr lang="en-US">
                <a:solidFill>
                  <a:srgbClr val="0E0E0E"/>
                </a:solidFill>
                <a:effectLst/>
                <a:latin typeface=".AppleSystemUIFontMonospaced"/>
              </a:rPr>
              <a:t>MPI_SUM</a:t>
            </a:r>
            <a:r>
              <a:rPr lang="en-US">
                <a:solidFill>
                  <a:srgbClr val="0E0E0E"/>
                </a:solidFill>
                <a:effectLst/>
                <a:latin typeface=".SF NS"/>
              </a:rPr>
              <a:t> or </a:t>
            </a:r>
            <a:r>
              <a:rPr lang="en-US">
                <a:solidFill>
                  <a:srgbClr val="0E0E0E"/>
                </a:solidFill>
                <a:effectLst/>
                <a:latin typeface=".AppleSystemUIFontMonospaced"/>
              </a:rPr>
              <a:t>MPI_PROD</a:t>
            </a:r>
            <a:r>
              <a:rPr lang="en-US">
                <a:solidFill>
                  <a:srgbClr val="0E0E0E"/>
                </a:solidFill>
                <a:effectLst/>
                <a:latin typeface=".SF NS"/>
              </a:rPr>
              <a:t>.</a:t>
            </a:r>
            <a:endParaRPr lang="en-US">
              <a:solidFill>
                <a:srgbClr val="0E0E0E"/>
              </a:solidFill>
              <a:effectLst/>
              <a:latin typeface=".AppleSystemUIFontMonospaced"/>
            </a:endParaRPr>
          </a:p>
          <a:p>
            <a:r>
              <a:rPr lang="en-US">
                <a:solidFill>
                  <a:srgbClr val="0E0E0E"/>
                </a:solidFill>
                <a:effectLst/>
                <a:latin typeface=".SF NS"/>
              </a:rPr>
              <a:t>• </a:t>
            </a:r>
            <a:r>
              <a:rPr lang="en-US" b="1">
                <a:solidFill>
                  <a:srgbClr val="0E0E0E"/>
                </a:solidFill>
                <a:effectLst/>
                <a:latin typeface=".SF NS"/>
              </a:rPr>
              <a:t>Use Case</a:t>
            </a:r>
            <a:r>
              <a:rPr lang="en-US">
                <a:solidFill>
                  <a:srgbClr val="0E0E0E"/>
                </a:solidFill>
                <a:effectLst/>
                <a:latin typeface=".SF NS"/>
              </a:rPr>
              <a:t>: Useful for calculating global sums, averages, maximum values, etc.</a:t>
            </a:r>
          </a:p>
          <a:p>
            <a:endParaRPr lang="en-US"/>
          </a:p>
        </p:txBody>
      </p:sp>
      <p:sp>
        <p:nvSpPr>
          <p:cNvPr id="4" name="Slide Number Placeholder 3"/>
          <p:cNvSpPr>
            <a:spLocks noGrp="1"/>
          </p:cNvSpPr>
          <p:nvPr>
            <p:ph type="sldNum" sz="quarter" idx="5"/>
          </p:nvPr>
        </p:nvSpPr>
        <p:spPr/>
        <p:txBody>
          <a:bodyPr/>
          <a:lstStyle/>
          <a:p>
            <a:fld id="{EF4DB5BA-B05A-DA4A-8F9A-842FB9337DD3}" type="slidenum">
              <a:rPr lang="en-US" smtClean="0"/>
              <a:t>32</a:t>
            </a:fld>
            <a:endParaRPr lang="en-US"/>
          </a:p>
        </p:txBody>
      </p:sp>
    </p:spTree>
    <p:extLst>
      <p:ext uri="{BB962C8B-B14F-4D97-AF65-F5344CB8AC3E}">
        <p14:creationId xmlns:p14="http://schemas.microsoft.com/office/powerpoint/2010/main" val="3734606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rgbClr val="0E0E0E"/>
                </a:solidFill>
                <a:effectLst/>
                <a:latin typeface=".SF NS"/>
              </a:rPr>
              <a:t>Use Case</a:t>
            </a:r>
            <a:r>
              <a:rPr lang="en-US">
                <a:solidFill>
                  <a:srgbClr val="0E0E0E"/>
                </a:solidFill>
                <a:effectLst/>
                <a:latin typeface=".SF NS"/>
              </a:rPr>
              <a:t>:</a:t>
            </a:r>
          </a:p>
          <a:p>
            <a:r>
              <a:rPr lang="en-US">
                <a:solidFill>
                  <a:srgbClr val="0E0E0E"/>
                </a:solidFill>
                <a:effectLst/>
                <a:latin typeface=".SF NS"/>
              </a:rPr>
              <a:t>• Useful for </a:t>
            </a:r>
            <a:r>
              <a:rPr lang="en-US" b="1">
                <a:solidFill>
                  <a:srgbClr val="0E0E0E"/>
                </a:solidFill>
                <a:effectLst/>
                <a:latin typeface=".SF NS"/>
              </a:rPr>
              <a:t>synchronizing stages</a:t>
            </a:r>
            <a:r>
              <a:rPr lang="en-US">
                <a:solidFill>
                  <a:srgbClr val="0E0E0E"/>
                </a:solidFill>
                <a:effectLst/>
                <a:latin typeface=".SF NS"/>
              </a:rPr>
              <a:t> in parallel programs.</a:t>
            </a:r>
          </a:p>
          <a:p>
            <a:r>
              <a:rPr lang="en-US">
                <a:solidFill>
                  <a:srgbClr val="0E0E0E"/>
                </a:solidFill>
                <a:effectLst/>
                <a:latin typeface=".SF NS"/>
              </a:rPr>
              <a:t>• Ensures </a:t>
            </a:r>
            <a:r>
              <a:rPr lang="en-US" b="1">
                <a:solidFill>
                  <a:srgbClr val="0E0E0E"/>
                </a:solidFill>
                <a:effectLst/>
                <a:latin typeface=".SF NS"/>
              </a:rPr>
              <a:t>data consistency</a:t>
            </a:r>
            <a:r>
              <a:rPr lang="en-US">
                <a:solidFill>
                  <a:srgbClr val="0E0E0E"/>
                </a:solidFill>
                <a:effectLst/>
                <a:latin typeface=".SF NS"/>
              </a:rPr>
              <a:t> before proceeding with dependent operations.</a:t>
            </a:r>
          </a:p>
          <a:p>
            <a:br>
              <a:rPr lang="en-US">
                <a:solidFill>
                  <a:srgbClr val="0E0E0E"/>
                </a:solidFill>
                <a:effectLst/>
                <a:latin typeface=".SF NS"/>
              </a:rPr>
            </a:br>
            <a:endParaRPr lang="en-US">
              <a:solidFill>
                <a:srgbClr val="0E0E0E"/>
              </a:solidFill>
              <a:effectLst/>
              <a:latin typeface=".SF NS"/>
            </a:endParaRPr>
          </a:p>
          <a:p>
            <a:r>
              <a:rPr lang="en-US" b="1">
                <a:solidFill>
                  <a:srgbClr val="0E0E0E"/>
                </a:solidFill>
                <a:effectLst/>
                <a:latin typeface=".SF NS"/>
              </a:rPr>
              <a:t>When to Use</a:t>
            </a:r>
            <a:endParaRPr lang="en-US">
              <a:solidFill>
                <a:srgbClr val="0E0E0E"/>
              </a:solidFill>
              <a:effectLst/>
              <a:latin typeface=".SF NS"/>
            </a:endParaRPr>
          </a:p>
          <a:p>
            <a:br>
              <a:rPr lang="en-US">
                <a:solidFill>
                  <a:srgbClr val="0E0E0E"/>
                </a:solidFill>
                <a:effectLst/>
                <a:latin typeface=".SF NS"/>
              </a:rPr>
            </a:br>
            <a:endParaRPr lang="en-US">
              <a:solidFill>
                <a:srgbClr val="0E0E0E"/>
              </a:solidFill>
              <a:effectLst/>
              <a:latin typeface=".SF NS"/>
            </a:endParaRPr>
          </a:p>
          <a:p>
            <a:r>
              <a:rPr lang="en-US">
                <a:solidFill>
                  <a:srgbClr val="0E0E0E"/>
                </a:solidFill>
                <a:effectLst/>
                <a:latin typeface=".SF NS"/>
              </a:rPr>
              <a:t>• When you need to </a:t>
            </a:r>
            <a:r>
              <a:rPr lang="en-US" b="1">
                <a:solidFill>
                  <a:srgbClr val="0E0E0E"/>
                </a:solidFill>
                <a:effectLst/>
                <a:latin typeface=".SF NS"/>
              </a:rPr>
              <a:t>synchronize</a:t>
            </a:r>
            <a:r>
              <a:rPr lang="en-US">
                <a:solidFill>
                  <a:srgbClr val="0E0E0E"/>
                </a:solidFill>
                <a:effectLst/>
                <a:latin typeface=".SF NS"/>
              </a:rPr>
              <a:t> all processes before starting a new phase of computation or communication.</a:t>
            </a:r>
          </a:p>
          <a:p>
            <a:r>
              <a:rPr lang="en-US">
                <a:solidFill>
                  <a:srgbClr val="0E0E0E"/>
                </a:solidFill>
                <a:effectLst/>
                <a:latin typeface=".SF NS"/>
              </a:rPr>
              <a:t>• For </a:t>
            </a:r>
            <a:r>
              <a:rPr lang="en-US" b="1">
                <a:solidFill>
                  <a:srgbClr val="0E0E0E"/>
                </a:solidFill>
                <a:effectLst/>
                <a:latin typeface=".SF NS"/>
              </a:rPr>
              <a:t>debugging</a:t>
            </a:r>
            <a:r>
              <a:rPr lang="en-US">
                <a:solidFill>
                  <a:srgbClr val="0E0E0E"/>
                </a:solidFill>
                <a:effectLst/>
                <a:latin typeface=".SF NS"/>
              </a:rPr>
              <a:t> to control the flow of parallel execution.</a:t>
            </a:r>
          </a:p>
          <a:p>
            <a:endParaRPr lang="en-US"/>
          </a:p>
        </p:txBody>
      </p:sp>
      <p:sp>
        <p:nvSpPr>
          <p:cNvPr id="4" name="Slide Number Placeholder 3"/>
          <p:cNvSpPr>
            <a:spLocks noGrp="1"/>
          </p:cNvSpPr>
          <p:nvPr>
            <p:ph type="sldNum" sz="quarter" idx="5"/>
          </p:nvPr>
        </p:nvSpPr>
        <p:spPr/>
        <p:txBody>
          <a:bodyPr/>
          <a:lstStyle/>
          <a:p>
            <a:fld id="{EF4DB5BA-B05A-DA4A-8F9A-842FB9337DD3}" type="slidenum">
              <a:rPr lang="en-US" smtClean="0"/>
              <a:t>33</a:t>
            </a:fld>
            <a:endParaRPr lang="en-US"/>
          </a:p>
        </p:txBody>
      </p:sp>
    </p:spTree>
    <p:extLst>
      <p:ext uri="{BB962C8B-B14F-4D97-AF65-F5344CB8AC3E}">
        <p14:creationId xmlns:p14="http://schemas.microsoft.com/office/powerpoint/2010/main" val="2685782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E0E0E"/>
                </a:solidFill>
                <a:effectLst/>
                <a:latin typeface=".SF NS"/>
              </a:rPr>
              <a:t>• </a:t>
            </a:r>
            <a:r>
              <a:rPr lang="en-US" b="1">
                <a:solidFill>
                  <a:srgbClr val="0E0E0E"/>
                </a:solidFill>
                <a:effectLst/>
                <a:latin typeface=".SF NS"/>
              </a:rPr>
              <a:t>Root Process</a:t>
            </a:r>
            <a:r>
              <a:rPr lang="en-US">
                <a:solidFill>
                  <a:srgbClr val="0E0E0E"/>
                </a:solidFill>
                <a:effectLst/>
                <a:latin typeface=".SF NS"/>
              </a:rPr>
              <a:t>: The process that originates the data.</a:t>
            </a:r>
          </a:p>
          <a:p>
            <a:r>
              <a:rPr lang="en-US">
                <a:solidFill>
                  <a:srgbClr val="0E0E0E"/>
                </a:solidFill>
                <a:effectLst/>
                <a:latin typeface=".SF NS"/>
              </a:rPr>
              <a:t>• </a:t>
            </a:r>
            <a:r>
              <a:rPr lang="en-US" b="1">
                <a:solidFill>
                  <a:srgbClr val="0E0E0E"/>
                </a:solidFill>
                <a:effectLst/>
                <a:latin typeface=".SF NS"/>
              </a:rPr>
              <a:t>Use Case</a:t>
            </a:r>
            <a:r>
              <a:rPr lang="en-US">
                <a:solidFill>
                  <a:srgbClr val="0E0E0E"/>
                </a:solidFill>
                <a:effectLst/>
                <a:latin typeface=".SF NS"/>
              </a:rPr>
              <a:t>: Distributing common data, like configuration parameters, to all processes.</a:t>
            </a:r>
          </a:p>
          <a:p>
            <a:endParaRPr lang="en-US"/>
          </a:p>
          <a:p>
            <a:pPr marL="0" indent="0">
              <a:buNone/>
            </a:pPr>
            <a:r>
              <a:rPr lang="en-US" err="1"/>
              <a:t>buf</a:t>
            </a:r>
            <a:r>
              <a:rPr lang="en-US"/>
              <a:t> :the address of the send buffer.</a:t>
            </a:r>
          </a:p>
          <a:p>
            <a:pPr marL="0" indent="0">
              <a:buNone/>
            </a:pPr>
            <a:r>
              <a:rPr lang="en-US"/>
              <a:t>count : the number of elements sent to each process.</a:t>
            </a:r>
          </a:p>
          <a:p>
            <a:pPr marL="0" indent="0">
              <a:buNone/>
            </a:pPr>
            <a:r>
              <a:rPr lang="en-US"/>
              <a:t>datatype : is MPI defined constant indicating the data type of the elements</a:t>
            </a:r>
          </a:p>
          <a:p>
            <a:pPr marL="0" indent="0">
              <a:buNone/>
            </a:pPr>
            <a:r>
              <a:rPr lang="en-US"/>
              <a:t>in the buffer.</a:t>
            </a:r>
          </a:p>
          <a:p>
            <a:pPr marL="0" indent="0">
              <a:buNone/>
            </a:pPr>
            <a:r>
              <a:rPr lang="en-US"/>
              <a:t>root :is an integer indicating the rank of broadcast root process</a:t>
            </a:r>
          </a:p>
          <a:p>
            <a:pPr marL="0" indent="0">
              <a:buNone/>
            </a:pPr>
            <a:r>
              <a:rPr lang="en-US"/>
              <a:t>comm :the communicator.</a:t>
            </a:r>
          </a:p>
          <a:p>
            <a:pPr marL="0" indent="0">
              <a:buNone/>
            </a:pPr>
            <a:endParaRPr lang="en-US"/>
          </a:p>
          <a:p>
            <a:pPr marL="0" indent="0">
              <a:buNone/>
            </a:pPr>
            <a:r>
              <a:rPr lang="en-US" b="0" i="0">
                <a:solidFill>
                  <a:srgbClr val="212529"/>
                </a:solidFill>
                <a:effectLst/>
                <a:latin typeface="system-ui"/>
              </a:rPr>
              <a:t>The </a:t>
            </a:r>
            <a:r>
              <a:rPr lang="en-US" b="0" i="0" err="1">
                <a:solidFill>
                  <a:srgbClr val="212529"/>
                </a:solidFill>
                <a:effectLst/>
                <a:latin typeface="system-ui"/>
              </a:rPr>
              <a:t>MPI_Bcast</a:t>
            </a:r>
            <a:r>
              <a:rPr lang="en-US" b="0" i="0">
                <a:solidFill>
                  <a:srgbClr val="212529"/>
                </a:solidFill>
                <a:effectLst/>
                <a:latin typeface="system-ui"/>
              </a:rPr>
              <a:t> must be called by each process in the group, specifying the same comm and root. The message is sent from the root process to all processes in the group, including the root process. If we think in terms of a matrix whose rows and columns correspond to the data and processes, respectively, then the states of this matrix before and after the call can be illustrated as follows:</a:t>
            </a:r>
            <a:endParaRPr lang="en-US"/>
          </a:p>
          <a:p>
            <a:endParaRPr lang="en-US"/>
          </a:p>
        </p:txBody>
      </p:sp>
      <p:sp>
        <p:nvSpPr>
          <p:cNvPr id="4" name="Slide Number Placeholder 3"/>
          <p:cNvSpPr>
            <a:spLocks noGrp="1"/>
          </p:cNvSpPr>
          <p:nvPr>
            <p:ph type="sldNum" sz="quarter" idx="5"/>
          </p:nvPr>
        </p:nvSpPr>
        <p:spPr/>
        <p:txBody>
          <a:bodyPr/>
          <a:lstStyle/>
          <a:p>
            <a:fld id="{EF4DB5BA-B05A-DA4A-8F9A-842FB9337DD3}" type="slidenum">
              <a:rPr lang="en-US" smtClean="0"/>
              <a:t>35</a:t>
            </a:fld>
            <a:endParaRPr lang="en-US"/>
          </a:p>
        </p:txBody>
      </p:sp>
    </p:spTree>
    <p:extLst>
      <p:ext uri="{BB962C8B-B14F-4D97-AF65-F5344CB8AC3E}">
        <p14:creationId xmlns:p14="http://schemas.microsoft.com/office/powerpoint/2010/main" val="394678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212529"/>
                </a:solidFill>
                <a:effectLst/>
                <a:latin typeface="system-ui"/>
              </a:rPr>
              <a:t>If an array is scattered across all processes in the group and one wants to collect each piece of the array into a specified array on a single process, the call to use is GATHER. On the other hand, if one wants to distribute the data into </a:t>
            </a:r>
            <a:r>
              <a:rPr lang="en-US" b="0" i="1">
                <a:solidFill>
                  <a:srgbClr val="212529"/>
                </a:solidFill>
                <a:effectLst/>
                <a:latin typeface="system-ui"/>
              </a:rPr>
              <a:t>n</a:t>
            </a:r>
            <a:r>
              <a:rPr lang="en-US" b="0" i="0">
                <a:solidFill>
                  <a:srgbClr val="212529"/>
                </a:solidFill>
                <a:effectLst/>
                <a:latin typeface="system-ui"/>
              </a:rPr>
              <a:t> segments, where the </a:t>
            </a:r>
            <a:r>
              <a:rPr lang="en-US" b="0" i="1" err="1">
                <a:solidFill>
                  <a:srgbClr val="212529"/>
                </a:solidFill>
                <a:effectLst/>
                <a:latin typeface="system-ui"/>
              </a:rPr>
              <a:t>i</a:t>
            </a:r>
            <a:r>
              <a:rPr lang="en-US" b="0" i="0" err="1">
                <a:solidFill>
                  <a:srgbClr val="212529"/>
                </a:solidFill>
                <a:effectLst/>
                <a:latin typeface="system-ui"/>
              </a:rPr>
              <a:t>-th</a:t>
            </a:r>
            <a:r>
              <a:rPr lang="en-US" b="0" i="0">
                <a:solidFill>
                  <a:srgbClr val="212529"/>
                </a:solidFill>
                <a:effectLst/>
                <a:latin typeface="system-ui"/>
              </a:rPr>
              <a:t> segment is sent to the </a:t>
            </a:r>
            <a:r>
              <a:rPr lang="en-US" b="0" i="1" err="1">
                <a:solidFill>
                  <a:srgbClr val="212529"/>
                </a:solidFill>
                <a:effectLst/>
                <a:latin typeface="system-ui"/>
              </a:rPr>
              <a:t>i</a:t>
            </a:r>
            <a:r>
              <a:rPr lang="en-US" b="0" i="0" err="1">
                <a:solidFill>
                  <a:srgbClr val="212529"/>
                </a:solidFill>
                <a:effectLst/>
                <a:latin typeface="system-ui"/>
              </a:rPr>
              <a:t>th</a:t>
            </a:r>
            <a:r>
              <a:rPr lang="en-US" b="0" i="0">
                <a:solidFill>
                  <a:srgbClr val="212529"/>
                </a:solidFill>
                <a:effectLst/>
                <a:latin typeface="system-ui"/>
              </a:rPr>
              <a:t> process in the group which has </a:t>
            </a:r>
            <a:r>
              <a:rPr lang="en-US" b="0" i="1">
                <a:solidFill>
                  <a:srgbClr val="212529"/>
                </a:solidFill>
                <a:effectLst/>
                <a:latin typeface="system-ui"/>
              </a:rPr>
              <a:t>n</a:t>
            </a:r>
            <a:r>
              <a:rPr lang="en-US" b="0" i="0">
                <a:solidFill>
                  <a:srgbClr val="212529"/>
                </a:solidFill>
                <a:effectLst/>
                <a:latin typeface="system-ui"/>
              </a:rPr>
              <a:t> processes, use SCATTER. Think of it as the inverse to GATHER.</a:t>
            </a:r>
          </a:p>
          <a:p>
            <a:pPr algn="l"/>
            <a:r>
              <a:rPr lang="en-US" b="0" i="0">
                <a:solidFill>
                  <a:srgbClr val="212529"/>
                </a:solidFill>
                <a:effectLst/>
                <a:latin typeface="system-ui"/>
              </a:rPr>
              <a:t>We will first consider the basic form of these MPI gather/scatter operations, in which the number of data items collected from or sent to processes is the same for all processes, and the data items are arranged contiguously in order of process rank</a:t>
            </a:r>
          </a:p>
          <a:p>
            <a:r>
              <a:rPr lang="en-US" err="1"/>
              <a:t>sendbuf</a:t>
            </a:r>
            <a:r>
              <a:rPr lang="en-US"/>
              <a:t> : the address of the send buffer.</a:t>
            </a:r>
          </a:p>
          <a:p>
            <a:r>
              <a:rPr lang="en-US" err="1"/>
              <a:t>sendcnt</a:t>
            </a:r>
            <a:r>
              <a:rPr lang="en-US"/>
              <a:t> : the number of elements in the send buffer.</a:t>
            </a:r>
          </a:p>
          <a:p>
            <a:r>
              <a:rPr lang="en-US" err="1"/>
              <a:t>sendtype</a:t>
            </a:r>
            <a:r>
              <a:rPr lang="en-US"/>
              <a:t> : the data type of the send buffer elements.</a:t>
            </a:r>
          </a:p>
          <a:p>
            <a:r>
              <a:rPr lang="en-US" err="1"/>
              <a:t>recvbuf</a:t>
            </a:r>
            <a:r>
              <a:rPr lang="en-US"/>
              <a:t> : the starting address of the receive buffer.</a:t>
            </a:r>
          </a:p>
          <a:p>
            <a:r>
              <a:rPr lang="en-US" err="1"/>
              <a:t>recvcnt</a:t>
            </a:r>
            <a:r>
              <a:rPr lang="en-US"/>
              <a:t> : the number of elements for any single receive.</a:t>
            </a:r>
          </a:p>
          <a:p>
            <a:r>
              <a:rPr lang="en-US" err="1"/>
              <a:t>recvtype</a:t>
            </a:r>
            <a:r>
              <a:rPr lang="en-US"/>
              <a:t> : the data type of the receive buffer elements.</a:t>
            </a:r>
          </a:p>
          <a:p>
            <a:r>
              <a:rPr lang="en-US"/>
              <a:t>root : the rank of the receiving process.</a:t>
            </a:r>
          </a:p>
          <a:p>
            <a:r>
              <a:rPr lang="en-US"/>
              <a:t>comm : the communicator.</a:t>
            </a:r>
          </a:p>
        </p:txBody>
      </p:sp>
      <p:sp>
        <p:nvSpPr>
          <p:cNvPr id="4" name="Slide Number Placeholder 3"/>
          <p:cNvSpPr>
            <a:spLocks noGrp="1"/>
          </p:cNvSpPr>
          <p:nvPr>
            <p:ph type="sldNum" sz="quarter" idx="5"/>
          </p:nvPr>
        </p:nvSpPr>
        <p:spPr/>
        <p:txBody>
          <a:bodyPr/>
          <a:lstStyle/>
          <a:p>
            <a:fld id="{EF4DB5BA-B05A-DA4A-8F9A-842FB9337DD3}" type="slidenum">
              <a:rPr lang="en-US" smtClean="0"/>
              <a:t>36</a:t>
            </a:fld>
            <a:endParaRPr lang="en-US"/>
          </a:p>
        </p:txBody>
      </p:sp>
    </p:spTree>
    <p:extLst>
      <p:ext uri="{BB962C8B-B14F-4D97-AF65-F5344CB8AC3E}">
        <p14:creationId xmlns:p14="http://schemas.microsoft.com/office/powerpoint/2010/main" val="3123406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sendbuf</a:t>
            </a:r>
            <a:r>
              <a:rPr lang="en-US"/>
              <a:t> : the address of the send buffer.</a:t>
            </a:r>
          </a:p>
          <a:p>
            <a:r>
              <a:rPr lang="en-US" err="1"/>
              <a:t>sendcnt</a:t>
            </a:r>
            <a:r>
              <a:rPr lang="en-US"/>
              <a:t> : the number of elements sent to each process.</a:t>
            </a:r>
          </a:p>
          <a:p>
            <a:r>
              <a:rPr lang="en-US" err="1"/>
              <a:t>sendtype</a:t>
            </a:r>
            <a:r>
              <a:rPr lang="en-US"/>
              <a:t> : the data type of the send buffer elements.</a:t>
            </a:r>
          </a:p>
          <a:p>
            <a:r>
              <a:rPr lang="en-US" err="1"/>
              <a:t>recvbuf</a:t>
            </a:r>
            <a:r>
              <a:rPr lang="en-US"/>
              <a:t> : the address of the receive buffer.</a:t>
            </a:r>
          </a:p>
          <a:p>
            <a:r>
              <a:rPr lang="en-US" err="1"/>
              <a:t>recvcnt</a:t>
            </a:r>
            <a:r>
              <a:rPr lang="en-US"/>
              <a:t> : the number of elements in the receive buffer.</a:t>
            </a:r>
          </a:p>
          <a:p>
            <a:r>
              <a:rPr lang="en-US" err="1"/>
              <a:t>recvtype</a:t>
            </a:r>
            <a:r>
              <a:rPr lang="en-US"/>
              <a:t> : the data type of the receive buffer elements.</a:t>
            </a:r>
          </a:p>
          <a:p>
            <a:r>
              <a:rPr lang="en-US"/>
              <a:t>root : the rank of the sending process.</a:t>
            </a:r>
          </a:p>
          <a:p>
            <a:r>
              <a:rPr lang="en-US"/>
              <a:t>comm : the communicator.</a:t>
            </a:r>
          </a:p>
        </p:txBody>
      </p:sp>
      <p:sp>
        <p:nvSpPr>
          <p:cNvPr id="4" name="Slide Number Placeholder 3"/>
          <p:cNvSpPr>
            <a:spLocks noGrp="1"/>
          </p:cNvSpPr>
          <p:nvPr>
            <p:ph type="sldNum" sz="quarter" idx="5"/>
          </p:nvPr>
        </p:nvSpPr>
        <p:spPr/>
        <p:txBody>
          <a:bodyPr/>
          <a:lstStyle/>
          <a:p>
            <a:fld id="{EF4DB5BA-B05A-DA4A-8F9A-842FB9337DD3}" type="slidenum">
              <a:rPr lang="en-US" smtClean="0"/>
              <a:t>37</a:t>
            </a:fld>
            <a:endParaRPr lang="en-US"/>
          </a:p>
        </p:txBody>
      </p:sp>
    </p:spTree>
    <p:extLst>
      <p:ext uri="{BB962C8B-B14F-4D97-AF65-F5344CB8AC3E}">
        <p14:creationId xmlns:p14="http://schemas.microsoft.com/office/powerpoint/2010/main" val="297555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E0E0E"/>
                </a:solidFill>
                <a:effectLst/>
                <a:latin typeface=".SF NS"/>
              </a:rPr>
              <a:t>Each process shares its data with every other process, resulting in all processes having the complete dataset.</a:t>
            </a:r>
          </a:p>
          <a:p>
            <a:br>
              <a:rPr lang="en-US" b="0" i="0">
                <a:solidFill>
                  <a:srgbClr val="212529"/>
                </a:solidFill>
                <a:effectLst/>
                <a:latin typeface="system-ui"/>
              </a:rPr>
            </a:br>
            <a:r>
              <a:rPr lang="en-US" b="0" i="0" err="1">
                <a:solidFill>
                  <a:srgbClr val="212529"/>
                </a:solidFill>
                <a:effectLst/>
                <a:latin typeface="system-ui"/>
              </a:rPr>
              <a:t>MPI_Allgather</a:t>
            </a:r>
            <a:r>
              <a:rPr lang="en-US" b="0" i="0">
                <a:solidFill>
                  <a:srgbClr val="212529"/>
                </a:solidFill>
                <a:effectLst/>
                <a:latin typeface="system-ui"/>
              </a:rPr>
              <a:t> can be thought of as an </a:t>
            </a:r>
            <a:r>
              <a:rPr lang="en-US" b="0" i="0" err="1">
                <a:solidFill>
                  <a:srgbClr val="212529"/>
                </a:solidFill>
                <a:effectLst/>
                <a:latin typeface="system-ui"/>
              </a:rPr>
              <a:t>MPI_Gather</a:t>
            </a:r>
            <a:r>
              <a:rPr lang="en-US" b="0" i="0">
                <a:solidFill>
                  <a:srgbClr val="212529"/>
                </a:solidFill>
                <a:effectLst/>
                <a:latin typeface="system-ui"/>
              </a:rPr>
              <a:t> where all processes, not just the root, receive the result. The </a:t>
            </a:r>
            <a:r>
              <a:rPr lang="en-US" b="0" i="0" err="1">
                <a:solidFill>
                  <a:srgbClr val="212529"/>
                </a:solidFill>
                <a:effectLst/>
                <a:latin typeface="system-ui"/>
              </a:rPr>
              <a:t>jth</a:t>
            </a:r>
            <a:r>
              <a:rPr lang="en-US" b="0" i="0">
                <a:solidFill>
                  <a:srgbClr val="212529"/>
                </a:solidFill>
                <a:effectLst/>
                <a:latin typeface="system-ui"/>
              </a:rPr>
              <a:t> block of the receive buffer is reserved for data sent from the </a:t>
            </a:r>
            <a:r>
              <a:rPr lang="en-US" b="0" i="0" err="1">
                <a:solidFill>
                  <a:srgbClr val="212529"/>
                </a:solidFill>
                <a:effectLst/>
                <a:latin typeface="system-ui"/>
              </a:rPr>
              <a:t>jth</a:t>
            </a:r>
            <a:r>
              <a:rPr lang="en-US" b="0" i="0">
                <a:solidFill>
                  <a:srgbClr val="212529"/>
                </a:solidFill>
                <a:effectLst/>
                <a:latin typeface="system-ui"/>
              </a:rPr>
              <a:t> rank; all the blocks are the same size. </a:t>
            </a:r>
            <a:r>
              <a:rPr lang="en-US" b="0" i="0" err="1">
                <a:solidFill>
                  <a:srgbClr val="212529"/>
                </a:solidFill>
                <a:effectLst/>
                <a:latin typeface="system-ui"/>
              </a:rPr>
              <a:t>MPI_Allgatherv</a:t>
            </a:r>
            <a:r>
              <a:rPr lang="en-US" b="0" i="0">
                <a:solidFill>
                  <a:srgbClr val="212529"/>
                </a:solidFill>
                <a:effectLst/>
                <a:latin typeface="system-ui"/>
              </a:rPr>
              <a:t> works similarly, except the block size can depend on rank j, in direct analogy to </a:t>
            </a:r>
            <a:r>
              <a:rPr lang="en-US" b="0" i="0" err="1">
                <a:solidFill>
                  <a:srgbClr val="212529"/>
                </a:solidFill>
                <a:effectLst/>
                <a:latin typeface="system-ui"/>
              </a:rPr>
              <a:t>MPI_Gatherv</a:t>
            </a:r>
            <a:r>
              <a:rPr lang="en-US" b="0" i="0">
                <a:solidFill>
                  <a:srgbClr val="212529"/>
                </a:solidFill>
                <a:effectLst/>
                <a:latin typeface="system-ui"/>
              </a:rPr>
              <a:t>. It's not surprising, then, that the syntax of </a:t>
            </a:r>
            <a:r>
              <a:rPr lang="en-US" b="0" i="0" err="1">
                <a:solidFill>
                  <a:srgbClr val="212529"/>
                </a:solidFill>
                <a:effectLst/>
                <a:latin typeface="system-ui"/>
              </a:rPr>
              <a:t>MPI_Allgather</a:t>
            </a:r>
            <a:r>
              <a:rPr lang="en-US" b="0" i="0">
                <a:solidFill>
                  <a:srgbClr val="212529"/>
                </a:solidFill>
                <a:effectLst/>
                <a:latin typeface="system-ui"/>
              </a:rPr>
              <a:t> and </a:t>
            </a:r>
            <a:r>
              <a:rPr lang="en-US" b="0" i="0" err="1">
                <a:solidFill>
                  <a:srgbClr val="212529"/>
                </a:solidFill>
                <a:effectLst/>
                <a:latin typeface="system-ui"/>
              </a:rPr>
              <a:t>MPI_Allgatherv</a:t>
            </a:r>
            <a:r>
              <a:rPr lang="en-US" b="0" i="0">
                <a:solidFill>
                  <a:srgbClr val="212529"/>
                </a:solidFill>
                <a:effectLst/>
                <a:latin typeface="system-ui"/>
              </a:rPr>
              <a:t> turns out to be close to </a:t>
            </a:r>
            <a:r>
              <a:rPr lang="en-US" b="0" i="0" err="1">
                <a:solidFill>
                  <a:srgbClr val="212529"/>
                </a:solidFill>
                <a:effectLst/>
                <a:latin typeface="system-ui"/>
              </a:rPr>
              <a:t>MPI_Gather</a:t>
            </a:r>
            <a:r>
              <a:rPr lang="en-US" b="0" i="0">
                <a:solidFill>
                  <a:srgbClr val="212529"/>
                </a:solidFill>
                <a:effectLst/>
                <a:latin typeface="system-ui"/>
              </a:rPr>
              <a:t> and </a:t>
            </a:r>
            <a:r>
              <a:rPr lang="en-US" b="0" i="0" err="1">
                <a:solidFill>
                  <a:srgbClr val="212529"/>
                </a:solidFill>
                <a:effectLst/>
                <a:latin typeface="system-ui"/>
              </a:rPr>
              <a:t>MPI_Gatherv</a:t>
            </a:r>
            <a:r>
              <a:rPr lang="en-US" b="0" i="0">
                <a:solidFill>
                  <a:srgbClr val="212529"/>
                </a:solidFill>
                <a:effectLst/>
                <a:latin typeface="system-ui"/>
              </a:rPr>
              <a:t>, respectively. The main difference is that the argument </a:t>
            </a:r>
            <a:r>
              <a:rPr lang="en-US"/>
              <a:t>root</a:t>
            </a:r>
            <a:r>
              <a:rPr lang="en-US" b="0" i="0">
                <a:solidFill>
                  <a:srgbClr val="212529"/>
                </a:solidFill>
                <a:effectLst/>
                <a:latin typeface="system-ui"/>
              </a:rPr>
              <a:t> is dropped from the argument lists because there is no root process for the "all" type commands.</a:t>
            </a:r>
          </a:p>
          <a:p>
            <a:endParaRPr lang="en-US" b="0" i="0">
              <a:solidFill>
                <a:srgbClr val="212529"/>
              </a:solidFill>
              <a:effectLst/>
              <a:latin typeface="system-ui"/>
            </a:endParaRPr>
          </a:p>
          <a:p>
            <a:r>
              <a:rPr lang="en-US" err="1"/>
              <a:t>sbufis</a:t>
            </a:r>
            <a:r>
              <a:rPr lang="en-US"/>
              <a:t> the starting address of the send </a:t>
            </a:r>
            <a:r>
              <a:rPr lang="en-US" err="1"/>
              <a:t>bufferscount</a:t>
            </a:r>
            <a:r>
              <a:rPr lang="en-US">
                <a:solidFill>
                  <a:srgbClr val="999999"/>
                </a:solidFill>
                <a:effectLst/>
              </a:rPr>
              <a:t>[</a:t>
            </a:r>
            <a:r>
              <a:rPr lang="en-US"/>
              <a:t>s</a:t>
            </a:r>
            <a:r>
              <a:rPr lang="en-US">
                <a:solidFill>
                  <a:srgbClr val="999999"/>
                </a:solidFill>
                <a:effectLst/>
              </a:rPr>
              <a:t>]</a:t>
            </a:r>
            <a:r>
              <a:rPr lang="en-US"/>
              <a:t>is the [array of the] number of elements to send to each </a:t>
            </a:r>
            <a:r>
              <a:rPr lang="en-US" err="1"/>
              <a:t>processstypeis</a:t>
            </a:r>
            <a:r>
              <a:rPr lang="en-US"/>
              <a:t> the data type of send buffer </a:t>
            </a:r>
            <a:r>
              <a:rPr lang="en-US" err="1"/>
              <a:t>elementsrbufis</a:t>
            </a:r>
            <a:r>
              <a:rPr lang="en-US"/>
              <a:t> the address of the receive </a:t>
            </a:r>
            <a:r>
              <a:rPr lang="en-US" err="1"/>
              <a:t>bufferrcount</a:t>
            </a:r>
            <a:r>
              <a:rPr lang="en-US">
                <a:solidFill>
                  <a:srgbClr val="999999"/>
                </a:solidFill>
                <a:effectLst/>
              </a:rPr>
              <a:t>[</a:t>
            </a:r>
            <a:r>
              <a:rPr lang="en-US"/>
              <a:t>s</a:t>
            </a:r>
            <a:r>
              <a:rPr lang="en-US">
                <a:solidFill>
                  <a:srgbClr val="999999"/>
                </a:solidFill>
                <a:effectLst/>
              </a:rPr>
              <a:t>]</a:t>
            </a:r>
            <a:r>
              <a:rPr lang="en-US"/>
              <a:t>is [an array containing] the number of elements to be received from each process</a:t>
            </a:r>
            <a:r>
              <a:rPr lang="en-US">
                <a:solidFill>
                  <a:srgbClr val="999999"/>
                </a:solidFill>
                <a:effectLst/>
              </a:rPr>
              <a:t>[</a:t>
            </a:r>
            <a:r>
              <a:rPr lang="en-US" err="1"/>
              <a:t>displs</a:t>
            </a:r>
            <a:r>
              <a:rPr lang="en-US">
                <a:solidFill>
                  <a:srgbClr val="999999"/>
                </a:solidFill>
                <a:effectLst/>
              </a:rPr>
              <a:t>]</a:t>
            </a:r>
            <a:r>
              <a:rPr lang="en-US"/>
              <a:t>is an array specifying the displacement of data relative to </a:t>
            </a:r>
            <a:r>
              <a:rPr lang="en-US" err="1"/>
              <a:t>rbufrtypeis</a:t>
            </a:r>
            <a:r>
              <a:rPr lang="en-US"/>
              <a:t> the data type of the receive buffer </a:t>
            </a:r>
            <a:r>
              <a:rPr lang="en-US" err="1"/>
              <a:t>elementscommis</a:t>
            </a:r>
            <a:r>
              <a:rPr lang="en-US"/>
              <a:t> the group communicator</a:t>
            </a:r>
          </a:p>
        </p:txBody>
      </p:sp>
      <p:sp>
        <p:nvSpPr>
          <p:cNvPr id="4" name="Slide Number Placeholder 3"/>
          <p:cNvSpPr>
            <a:spLocks noGrp="1"/>
          </p:cNvSpPr>
          <p:nvPr>
            <p:ph type="sldNum" sz="quarter" idx="5"/>
          </p:nvPr>
        </p:nvSpPr>
        <p:spPr/>
        <p:txBody>
          <a:bodyPr/>
          <a:lstStyle/>
          <a:p>
            <a:fld id="{EF4DB5BA-B05A-DA4A-8F9A-842FB9337DD3}" type="slidenum">
              <a:rPr lang="en-US" smtClean="0"/>
              <a:t>38</a:t>
            </a:fld>
            <a:endParaRPr lang="en-US"/>
          </a:p>
        </p:txBody>
      </p:sp>
    </p:spTree>
    <p:extLst>
      <p:ext uri="{BB962C8B-B14F-4D97-AF65-F5344CB8AC3E}">
        <p14:creationId xmlns:p14="http://schemas.microsoft.com/office/powerpoint/2010/main" val="2470921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22CF72-4262-7A13-F548-50503331F8DA}"/>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9081B4-60E8-05C9-3248-E6F2338E3A54}"/>
              </a:ext>
            </a:extLst>
          </p:cNvPr>
          <p:cNvSpPr>
            <a:spLocks noGrp="1"/>
          </p:cNvSpPr>
          <p:nvPr>
            <p:ph type="dt" sz="half" idx="10"/>
          </p:nvPr>
        </p:nvSpPr>
        <p:spPr/>
        <p:txBody>
          <a:bodyPr/>
          <a:lstStyle/>
          <a:p>
            <a:fld id="{AFED4270-559A-404E-BCBA-543D57E4BBA1}" type="datetimeFigureOut">
              <a:rPr lang="en-US" smtClean="0"/>
              <a:t>9/17/2024</a:t>
            </a:fld>
            <a:endParaRPr lang="en-US"/>
          </a:p>
        </p:txBody>
      </p:sp>
      <p:sp>
        <p:nvSpPr>
          <p:cNvPr id="5" name="Footer Placeholder 4">
            <a:extLst>
              <a:ext uri="{FF2B5EF4-FFF2-40B4-BE49-F238E27FC236}">
                <a16:creationId xmlns:a16="http://schemas.microsoft.com/office/drawing/2014/main" id="{2708FCEF-36B0-BE2F-FE96-A990B3783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87E86-DD68-ED91-16CF-BDAACAAE3C41}"/>
              </a:ext>
            </a:extLst>
          </p:cNvPr>
          <p:cNvSpPr>
            <a:spLocks noGrp="1"/>
          </p:cNvSpPr>
          <p:nvPr>
            <p:ph type="sldNum" sz="quarter" idx="12"/>
          </p:nvPr>
        </p:nvSpPr>
        <p:spPr/>
        <p:txBody>
          <a:bodyPr/>
          <a:lstStyle/>
          <a:p>
            <a:fld id="{EC4E6CE9-40EB-4511-A48B-66166709C4B8}" type="slidenum">
              <a:rPr lang="en-US" smtClean="0"/>
              <a:t>‹#›</a:t>
            </a:fld>
            <a:endParaRPr lang="en-US"/>
          </a:p>
        </p:txBody>
      </p:sp>
      <p:sp>
        <p:nvSpPr>
          <p:cNvPr id="8" name="Rectangle 7">
            <a:extLst>
              <a:ext uri="{FF2B5EF4-FFF2-40B4-BE49-F238E27FC236}">
                <a16:creationId xmlns:a16="http://schemas.microsoft.com/office/drawing/2014/main" id="{159D8F9E-3DD4-A79E-E232-5827D8FB6DBE}"/>
              </a:ext>
            </a:extLst>
          </p:cNvPr>
          <p:cNvSpPr/>
          <p:nvPr userDrawn="1"/>
        </p:nvSpPr>
        <p:spPr>
          <a:xfrm>
            <a:off x="2931" y="-1"/>
            <a:ext cx="12189069" cy="3509964"/>
          </a:xfrm>
          <a:prstGeom prst="rect">
            <a:avLst/>
          </a:prstGeom>
          <a:solidFill>
            <a:srgbClr val="4A66AC"/>
          </a:solidFill>
          <a:ln w="9525" cap="flat" cmpd="sng" algn="ctr">
            <a:noFill/>
            <a:prstDash val="solid"/>
          </a:ln>
          <a:effectLst/>
        </p:spPr>
        <p:txBody>
          <a:bodyPr rtlCol="0" anchor="ctr"/>
          <a:lstStyle/>
          <a:p>
            <a:pPr marL="0" marR="0" lvl="0" indent="0" algn="ctr" defTabSz="2194560" eaLnBrk="1" fontAlgn="auto" latinLnBrk="0" hangingPunct="1">
              <a:lnSpc>
                <a:spcPct val="100000"/>
              </a:lnSpc>
              <a:spcBef>
                <a:spcPts val="0"/>
              </a:spcBef>
              <a:spcAft>
                <a:spcPts val="0"/>
              </a:spcAft>
              <a:buClrTx/>
              <a:buSzTx/>
              <a:buFontTx/>
              <a:buNone/>
              <a:tabLst/>
              <a:defRPr/>
            </a:pPr>
            <a:endParaRPr kumimoji="0" lang="en-US" sz="8600" b="0" i="0" u="none" strike="noStrike" kern="0" cap="none" spc="0" normalizeH="0" baseline="0" noProof="0">
              <a:ln>
                <a:noFill/>
              </a:ln>
              <a:solidFill>
                <a:prstClr val="white"/>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BDEEFCC1-37D7-9BE6-BD6D-F87DD443A911}"/>
              </a:ext>
            </a:extLst>
          </p:cNvPr>
          <p:cNvPicPr>
            <a:picLocks noChangeAspect="1"/>
          </p:cNvPicPr>
          <p:nvPr userDrawn="1"/>
        </p:nvPicPr>
        <p:blipFill>
          <a:blip r:embed="rId2"/>
          <a:stretch>
            <a:fillRect/>
          </a:stretch>
        </p:blipFill>
        <p:spPr>
          <a:xfrm>
            <a:off x="11074938" y="133959"/>
            <a:ext cx="867413" cy="1068509"/>
          </a:xfrm>
          <a:prstGeom prst="rect">
            <a:avLst/>
          </a:prstGeom>
        </p:spPr>
      </p:pic>
      <p:sp>
        <p:nvSpPr>
          <p:cNvPr id="2" name="Title 1">
            <a:extLst>
              <a:ext uri="{FF2B5EF4-FFF2-40B4-BE49-F238E27FC236}">
                <a16:creationId xmlns:a16="http://schemas.microsoft.com/office/drawing/2014/main" id="{D9948F1F-BD53-5DC1-E9D4-2B764F04A9AE}"/>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a:t>Click to edit Master title style</a:t>
            </a:r>
          </a:p>
        </p:txBody>
      </p:sp>
    </p:spTree>
    <p:extLst>
      <p:ext uri="{BB962C8B-B14F-4D97-AF65-F5344CB8AC3E}">
        <p14:creationId xmlns:p14="http://schemas.microsoft.com/office/powerpoint/2010/main" val="106655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9E45-3167-CA7E-5844-487494BDD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266613-1194-F0A2-3889-623D0C442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189CD-AED6-2A5F-6302-F7A16AA4C4D2}"/>
              </a:ext>
            </a:extLst>
          </p:cNvPr>
          <p:cNvSpPr>
            <a:spLocks noGrp="1"/>
          </p:cNvSpPr>
          <p:nvPr>
            <p:ph type="dt" sz="half" idx="10"/>
          </p:nvPr>
        </p:nvSpPr>
        <p:spPr/>
        <p:txBody>
          <a:bodyPr/>
          <a:lstStyle/>
          <a:p>
            <a:fld id="{AFED4270-559A-404E-BCBA-543D57E4BBA1}" type="datetimeFigureOut">
              <a:rPr lang="en-US" smtClean="0"/>
              <a:t>9/17/2024</a:t>
            </a:fld>
            <a:endParaRPr lang="en-US"/>
          </a:p>
        </p:txBody>
      </p:sp>
      <p:sp>
        <p:nvSpPr>
          <p:cNvPr id="5" name="Footer Placeholder 4">
            <a:extLst>
              <a:ext uri="{FF2B5EF4-FFF2-40B4-BE49-F238E27FC236}">
                <a16:creationId xmlns:a16="http://schemas.microsoft.com/office/drawing/2014/main" id="{84DE2E40-1117-AF2E-09BC-D52DAC41E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0F7B4-6AB8-F98F-0992-9FF035F67D5C}"/>
              </a:ext>
            </a:extLst>
          </p:cNvPr>
          <p:cNvSpPr>
            <a:spLocks noGrp="1"/>
          </p:cNvSpPr>
          <p:nvPr>
            <p:ph type="sldNum" sz="quarter" idx="12"/>
          </p:nvPr>
        </p:nvSpPr>
        <p:spPr/>
        <p:txBody>
          <a:bodyPr/>
          <a:lstStyle/>
          <a:p>
            <a:fld id="{EC4E6CE9-40EB-4511-A48B-66166709C4B8}" type="slidenum">
              <a:rPr lang="en-US" smtClean="0"/>
              <a:t>‹#›</a:t>
            </a:fld>
            <a:endParaRPr lang="en-US"/>
          </a:p>
        </p:txBody>
      </p:sp>
    </p:spTree>
    <p:extLst>
      <p:ext uri="{BB962C8B-B14F-4D97-AF65-F5344CB8AC3E}">
        <p14:creationId xmlns:p14="http://schemas.microsoft.com/office/powerpoint/2010/main" val="25681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53B56-2813-229C-3BED-DBB9D23C3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6E46D2-64AE-24E3-F67E-BA5AE0ACA8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1F78B-BDB3-6939-088A-A8F8A51D4BC4}"/>
              </a:ext>
            </a:extLst>
          </p:cNvPr>
          <p:cNvSpPr>
            <a:spLocks noGrp="1"/>
          </p:cNvSpPr>
          <p:nvPr>
            <p:ph type="dt" sz="half" idx="10"/>
          </p:nvPr>
        </p:nvSpPr>
        <p:spPr/>
        <p:txBody>
          <a:bodyPr/>
          <a:lstStyle/>
          <a:p>
            <a:fld id="{AFED4270-559A-404E-BCBA-543D57E4BBA1}" type="datetimeFigureOut">
              <a:rPr lang="en-US" smtClean="0"/>
              <a:t>9/17/2024</a:t>
            </a:fld>
            <a:endParaRPr lang="en-US"/>
          </a:p>
        </p:txBody>
      </p:sp>
      <p:sp>
        <p:nvSpPr>
          <p:cNvPr id="5" name="Footer Placeholder 4">
            <a:extLst>
              <a:ext uri="{FF2B5EF4-FFF2-40B4-BE49-F238E27FC236}">
                <a16:creationId xmlns:a16="http://schemas.microsoft.com/office/drawing/2014/main" id="{06D66BA2-AAA7-26C4-2882-12A590748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C0068-4395-E7D0-925E-7D5B57171881}"/>
              </a:ext>
            </a:extLst>
          </p:cNvPr>
          <p:cNvSpPr>
            <a:spLocks noGrp="1"/>
          </p:cNvSpPr>
          <p:nvPr>
            <p:ph type="sldNum" sz="quarter" idx="12"/>
          </p:nvPr>
        </p:nvSpPr>
        <p:spPr/>
        <p:txBody>
          <a:bodyPr/>
          <a:lstStyle/>
          <a:p>
            <a:fld id="{EC4E6CE9-40EB-4511-A48B-66166709C4B8}" type="slidenum">
              <a:rPr lang="en-US" smtClean="0"/>
              <a:t>‹#›</a:t>
            </a:fld>
            <a:endParaRPr lang="en-US"/>
          </a:p>
        </p:txBody>
      </p:sp>
    </p:spTree>
    <p:extLst>
      <p:ext uri="{BB962C8B-B14F-4D97-AF65-F5344CB8AC3E}">
        <p14:creationId xmlns:p14="http://schemas.microsoft.com/office/powerpoint/2010/main" val="104742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0A4A-3099-AE14-7883-3093C95F91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5DBCA4-D046-57BD-99F9-8FF0320FF5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7DA0A-7CCA-92BD-CB9F-78A63E8489E0}"/>
              </a:ext>
            </a:extLst>
          </p:cNvPr>
          <p:cNvSpPr>
            <a:spLocks noGrp="1"/>
          </p:cNvSpPr>
          <p:nvPr>
            <p:ph type="dt" sz="half" idx="10"/>
          </p:nvPr>
        </p:nvSpPr>
        <p:spPr/>
        <p:txBody>
          <a:bodyPr/>
          <a:lstStyle/>
          <a:p>
            <a:fld id="{AFED4270-559A-404E-BCBA-543D57E4BBA1}" type="datetimeFigureOut">
              <a:rPr lang="en-US" smtClean="0"/>
              <a:t>9/17/2024</a:t>
            </a:fld>
            <a:endParaRPr lang="en-US"/>
          </a:p>
        </p:txBody>
      </p:sp>
      <p:sp>
        <p:nvSpPr>
          <p:cNvPr id="5" name="Footer Placeholder 4">
            <a:extLst>
              <a:ext uri="{FF2B5EF4-FFF2-40B4-BE49-F238E27FC236}">
                <a16:creationId xmlns:a16="http://schemas.microsoft.com/office/drawing/2014/main" id="{6A6FC75C-BC9C-776B-861D-D7383C6F8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44561-7654-9D36-109F-F5E3A249E922}"/>
              </a:ext>
            </a:extLst>
          </p:cNvPr>
          <p:cNvSpPr>
            <a:spLocks noGrp="1"/>
          </p:cNvSpPr>
          <p:nvPr>
            <p:ph type="sldNum" sz="quarter" idx="12"/>
          </p:nvPr>
        </p:nvSpPr>
        <p:spPr/>
        <p:txBody>
          <a:bodyPr/>
          <a:lstStyle/>
          <a:p>
            <a:fld id="{EC4E6CE9-40EB-4511-A48B-66166709C4B8}" type="slidenum">
              <a:rPr lang="en-US" smtClean="0"/>
              <a:t>‹#›</a:t>
            </a:fld>
            <a:endParaRPr lang="en-US"/>
          </a:p>
        </p:txBody>
      </p:sp>
    </p:spTree>
    <p:extLst>
      <p:ext uri="{BB962C8B-B14F-4D97-AF65-F5344CB8AC3E}">
        <p14:creationId xmlns:p14="http://schemas.microsoft.com/office/powerpoint/2010/main" val="52167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80208-D003-2D32-44F0-F3FF820798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99AFB0-8919-9E7C-C266-076EB81DB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45195B-FE47-C65E-2B42-CBF575D17D69}"/>
              </a:ext>
            </a:extLst>
          </p:cNvPr>
          <p:cNvSpPr>
            <a:spLocks noGrp="1"/>
          </p:cNvSpPr>
          <p:nvPr>
            <p:ph type="dt" sz="half" idx="10"/>
          </p:nvPr>
        </p:nvSpPr>
        <p:spPr/>
        <p:txBody>
          <a:bodyPr/>
          <a:lstStyle/>
          <a:p>
            <a:fld id="{AFED4270-559A-404E-BCBA-543D57E4BBA1}" type="datetimeFigureOut">
              <a:rPr lang="en-US" smtClean="0"/>
              <a:t>9/17/2024</a:t>
            </a:fld>
            <a:endParaRPr lang="en-US"/>
          </a:p>
        </p:txBody>
      </p:sp>
      <p:sp>
        <p:nvSpPr>
          <p:cNvPr id="5" name="Footer Placeholder 4">
            <a:extLst>
              <a:ext uri="{FF2B5EF4-FFF2-40B4-BE49-F238E27FC236}">
                <a16:creationId xmlns:a16="http://schemas.microsoft.com/office/drawing/2014/main" id="{7C20D807-CBCC-5DE6-3926-8795D9A1B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881BF-56A5-B7D8-BFA0-94663859E8A7}"/>
              </a:ext>
            </a:extLst>
          </p:cNvPr>
          <p:cNvSpPr>
            <a:spLocks noGrp="1"/>
          </p:cNvSpPr>
          <p:nvPr>
            <p:ph type="sldNum" sz="quarter" idx="12"/>
          </p:nvPr>
        </p:nvSpPr>
        <p:spPr/>
        <p:txBody>
          <a:bodyPr/>
          <a:lstStyle/>
          <a:p>
            <a:fld id="{EC4E6CE9-40EB-4511-A48B-66166709C4B8}" type="slidenum">
              <a:rPr lang="en-US" smtClean="0"/>
              <a:t>‹#›</a:t>
            </a:fld>
            <a:endParaRPr lang="en-US"/>
          </a:p>
        </p:txBody>
      </p:sp>
    </p:spTree>
    <p:extLst>
      <p:ext uri="{BB962C8B-B14F-4D97-AF65-F5344CB8AC3E}">
        <p14:creationId xmlns:p14="http://schemas.microsoft.com/office/powerpoint/2010/main" val="323488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8824-7F4C-2346-7DBD-DC1DAA5D1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67976-E980-5C42-4DAE-8081AB234A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1A58FD-B776-BF19-DFA3-7FE5C7BC8B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AEEDE3-0161-5E36-0979-EAD6BF729B0F}"/>
              </a:ext>
            </a:extLst>
          </p:cNvPr>
          <p:cNvSpPr>
            <a:spLocks noGrp="1"/>
          </p:cNvSpPr>
          <p:nvPr>
            <p:ph type="dt" sz="half" idx="10"/>
          </p:nvPr>
        </p:nvSpPr>
        <p:spPr/>
        <p:txBody>
          <a:bodyPr/>
          <a:lstStyle/>
          <a:p>
            <a:fld id="{AFED4270-559A-404E-BCBA-543D57E4BBA1}" type="datetimeFigureOut">
              <a:rPr lang="en-US" smtClean="0"/>
              <a:t>9/17/2024</a:t>
            </a:fld>
            <a:endParaRPr lang="en-US"/>
          </a:p>
        </p:txBody>
      </p:sp>
      <p:sp>
        <p:nvSpPr>
          <p:cNvPr id="6" name="Footer Placeholder 5">
            <a:extLst>
              <a:ext uri="{FF2B5EF4-FFF2-40B4-BE49-F238E27FC236}">
                <a16:creationId xmlns:a16="http://schemas.microsoft.com/office/drawing/2014/main" id="{7214343A-99E5-2D3B-DB06-1ADE1EC8B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242D66-0FF8-7999-AC6C-F912ACB60677}"/>
              </a:ext>
            </a:extLst>
          </p:cNvPr>
          <p:cNvSpPr>
            <a:spLocks noGrp="1"/>
          </p:cNvSpPr>
          <p:nvPr>
            <p:ph type="sldNum" sz="quarter" idx="12"/>
          </p:nvPr>
        </p:nvSpPr>
        <p:spPr/>
        <p:txBody>
          <a:bodyPr/>
          <a:lstStyle/>
          <a:p>
            <a:fld id="{EC4E6CE9-40EB-4511-A48B-66166709C4B8}" type="slidenum">
              <a:rPr lang="en-US" smtClean="0"/>
              <a:t>‹#›</a:t>
            </a:fld>
            <a:endParaRPr lang="en-US"/>
          </a:p>
        </p:txBody>
      </p:sp>
    </p:spTree>
    <p:extLst>
      <p:ext uri="{BB962C8B-B14F-4D97-AF65-F5344CB8AC3E}">
        <p14:creationId xmlns:p14="http://schemas.microsoft.com/office/powerpoint/2010/main" val="143686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1438-7EDF-E536-C7FE-4CED7D179A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A5518-BB42-5D15-5A5E-C29FF14B7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E8DF2F-F742-188D-6674-F93BCA569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3BF198-909C-1CC1-BEA6-487DEDD858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C173F-6345-EB40-1589-BCEC554E19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A7B6A9-59CE-5E6B-E7E4-6A98F65146EE}"/>
              </a:ext>
            </a:extLst>
          </p:cNvPr>
          <p:cNvSpPr>
            <a:spLocks noGrp="1"/>
          </p:cNvSpPr>
          <p:nvPr>
            <p:ph type="dt" sz="half" idx="10"/>
          </p:nvPr>
        </p:nvSpPr>
        <p:spPr/>
        <p:txBody>
          <a:bodyPr/>
          <a:lstStyle/>
          <a:p>
            <a:fld id="{AFED4270-559A-404E-BCBA-543D57E4BBA1}" type="datetimeFigureOut">
              <a:rPr lang="en-US" smtClean="0"/>
              <a:t>9/17/2024</a:t>
            </a:fld>
            <a:endParaRPr lang="en-US"/>
          </a:p>
        </p:txBody>
      </p:sp>
      <p:sp>
        <p:nvSpPr>
          <p:cNvPr id="8" name="Footer Placeholder 7">
            <a:extLst>
              <a:ext uri="{FF2B5EF4-FFF2-40B4-BE49-F238E27FC236}">
                <a16:creationId xmlns:a16="http://schemas.microsoft.com/office/drawing/2014/main" id="{D47FDA63-9038-74E7-D61B-ADFD87953C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AB44A4-981D-6F09-7943-A4C664ECD7D0}"/>
              </a:ext>
            </a:extLst>
          </p:cNvPr>
          <p:cNvSpPr>
            <a:spLocks noGrp="1"/>
          </p:cNvSpPr>
          <p:nvPr>
            <p:ph type="sldNum" sz="quarter" idx="12"/>
          </p:nvPr>
        </p:nvSpPr>
        <p:spPr/>
        <p:txBody>
          <a:bodyPr/>
          <a:lstStyle/>
          <a:p>
            <a:fld id="{EC4E6CE9-40EB-4511-A48B-66166709C4B8}" type="slidenum">
              <a:rPr lang="en-US" smtClean="0"/>
              <a:t>‹#›</a:t>
            </a:fld>
            <a:endParaRPr lang="en-US"/>
          </a:p>
        </p:txBody>
      </p:sp>
    </p:spTree>
    <p:extLst>
      <p:ext uri="{BB962C8B-B14F-4D97-AF65-F5344CB8AC3E}">
        <p14:creationId xmlns:p14="http://schemas.microsoft.com/office/powerpoint/2010/main" val="212005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27BC-5B95-9B41-76AD-CA9D6DADD1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3E9CF0-5528-958B-284D-4980BEE86A29}"/>
              </a:ext>
            </a:extLst>
          </p:cNvPr>
          <p:cNvSpPr>
            <a:spLocks noGrp="1"/>
          </p:cNvSpPr>
          <p:nvPr>
            <p:ph type="dt" sz="half" idx="10"/>
          </p:nvPr>
        </p:nvSpPr>
        <p:spPr/>
        <p:txBody>
          <a:bodyPr/>
          <a:lstStyle/>
          <a:p>
            <a:fld id="{AFED4270-559A-404E-BCBA-543D57E4BBA1}" type="datetimeFigureOut">
              <a:rPr lang="en-US" smtClean="0"/>
              <a:t>9/17/2024</a:t>
            </a:fld>
            <a:endParaRPr lang="en-US"/>
          </a:p>
        </p:txBody>
      </p:sp>
      <p:sp>
        <p:nvSpPr>
          <p:cNvPr id="4" name="Footer Placeholder 3">
            <a:extLst>
              <a:ext uri="{FF2B5EF4-FFF2-40B4-BE49-F238E27FC236}">
                <a16:creationId xmlns:a16="http://schemas.microsoft.com/office/drawing/2014/main" id="{CCD33B16-6FB1-EF8A-E7EC-B7AC08804B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812333-B118-7A68-F43F-D73F8B26B11A}"/>
              </a:ext>
            </a:extLst>
          </p:cNvPr>
          <p:cNvSpPr>
            <a:spLocks noGrp="1"/>
          </p:cNvSpPr>
          <p:nvPr>
            <p:ph type="sldNum" sz="quarter" idx="12"/>
          </p:nvPr>
        </p:nvSpPr>
        <p:spPr/>
        <p:txBody>
          <a:bodyPr/>
          <a:lstStyle/>
          <a:p>
            <a:fld id="{EC4E6CE9-40EB-4511-A48B-66166709C4B8}" type="slidenum">
              <a:rPr lang="en-US" smtClean="0"/>
              <a:t>‹#›</a:t>
            </a:fld>
            <a:endParaRPr lang="en-US"/>
          </a:p>
        </p:txBody>
      </p:sp>
    </p:spTree>
    <p:extLst>
      <p:ext uri="{BB962C8B-B14F-4D97-AF65-F5344CB8AC3E}">
        <p14:creationId xmlns:p14="http://schemas.microsoft.com/office/powerpoint/2010/main" val="341667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4CF294-0D7C-504F-5862-4AB036701A73}"/>
              </a:ext>
            </a:extLst>
          </p:cNvPr>
          <p:cNvSpPr>
            <a:spLocks noGrp="1"/>
          </p:cNvSpPr>
          <p:nvPr>
            <p:ph type="dt" sz="half" idx="10"/>
          </p:nvPr>
        </p:nvSpPr>
        <p:spPr/>
        <p:txBody>
          <a:bodyPr/>
          <a:lstStyle/>
          <a:p>
            <a:fld id="{AFED4270-559A-404E-BCBA-543D57E4BBA1}" type="datetimeFigureOut">
              <a:rPr lang="en-US" smtClean="0"/>
              <a:t>9/17/2024</a:t>
            </a:fld>
            <a:endParaRPr lang="en-US"/>
          </a:p>
        </p:txBody>
      </p:sp>
      <p:sp>
        <p:nvSpPr>
          <p:cNvPr id="3" name="Footer Placeholder 2">
            <a:extLst>
              <a:ext uri="{FF2B5EF4-FFF2-40B4-BE49-F238E27FC236}">
                <a16:creationId xmlns:a16="http://schemas.microsoft.com/office/drawing/2014/main" id="{0E976754-B840-F66C-98DD-F1693CF90B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5D7EF0-5E3B-4F91-E5BF-6A963DA1CD18}"/>
              </a:ext>
            </a:extLst>
          </p:cNvPr>
          <p:cNvSpPr>
            <a:spLocks noGrp="1"/>
          </p:cNvSpPr>
          <p:nvPr>
            <p:ph type="sldNum" sz="quarter" idx="12"/>
          </p:nvPr>
        </p:nvSpPr>
        <p:spPr/>
        <p:txBody>
          <a:bodyPr/>
          <a:lstStyle/>
          <a:p>
            <a:fld id="{EC4E6CE9-40EB-4511-A48B-66166709C4B8}" type="slidenum">
              <a:rPr lang="en-US" smtClean="0"/>
              <a:t>‹#›</a:t>
            </a:fld>
            <a:endParaRPr lang="en-US"/>
          </a:p>
        </p:txBody>
      </p:sp>
    </p:spTree>
    <p:extLst>
      <p:ext uri="{BB962C8B-B14F-4D97-AF65-F5344CB8AC3E}">
        <p14:creationId xmlns:p14="http://schemas.microsoft.com/office/powerpoint/2010/main" val="312493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48A35-7461-797D-CE13-FED430875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F6A3E5-AA55-C2CA-FA39-28D99AA23B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3F6B7-B2AF-FD72-F9C2-0725826DC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6436C0-EBB7-198B-45C2-BC5ACEE148E6}"/>
              </a:ext>
            </a:extLst>
          </p:cNvPr>
          <p:cNvSpPr>
            <a:spLocks noGrp="1"/>
          </p:cNvSpPr>
          <p:nvPr>
            <p:ph type="dt" sz="half" idx="10"/>
          </p:nvPr>
        </p:nvSpPr>
        <p:spPr/>
        <p:txBody>
          <a:bodyPr/>
          <a:lstStyle/>
          <a:p>
            <a:fld id="{AFED4270-559A-404E-BCBA-543D57E4BBA1}" type="datetimeFigureOut">
              <a:rPr lang="en-US" smtClean="0"/>
              <a:t>9/17/2024</a:t>
            </a:fld>
            <a:endParaRPr lang="en-US"/>
          </a:p>
        </p:txBody>
      </p:sp>
      <p:sp>
        <p:nvSpPr>
          <p:cNvPr id="6" name="Footer Placeholder 5">
            <a:extLst>
              <a:ext uri="{FF2B5EF4-FFF2-40B4-BE49-F238E27FC236}">
                <a16:creationId xmlns:a16="http://schemas.microsoft.com/office/drawing/2014/main" id="{3844D165-7170-6D4F-05AA-D4DFE557E6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93BE1-8149-C952-1966-08BBA3684FEB}"/>
              </a:ext>
            </a:extLst>
          </p:cNvPr>
          <p:cNvSpPr>
            <a:spLocks noGrp="1"/>
          </p:cNvSpPr>
          <p:nvPr>
            <p:ph type="sldNum" sz="quarter" idx="12"/>
          </p:nvPr>
        </p:nvSpPr>
        <p:spPr/>
        <p:txBody>
          <a:bodyPr/>
          <a:lstStyle/>
          <a:p>
            <a:fld id="{EC4E6CE9-40EB-4511-A48B-66166709C4B8}" type="slidenum">
              <a:rPr lang="en-US" smtClean="0"/>
              <a:t>‹#›</a:t>
            </a:fld>
            <a:endParaRPr lang="en-US"/>
          </a:p>
        </p:txBody>
      </p:sp>
    </p:spTree>
    <p:extLst>
      <p:ext uri="{BB962C8B-B14F-4D97-AF65-F5344CB8AC3E}">
        <p14:creationId xmlns:p14="http://schemas.microsoft.com/office/powerpoint/2010/main" val="284546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BA984-72EC-7A24-D3B1-4C96A7790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842BF2-5707-A140-6BFF-24BE6909AE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DCE417-73F7-E987-9D0D-4487CAF83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18282-3625-CB07-F1EF-CCEA7A3F2EF3}"/>
              </a:ext>
            </a:extLst>
          </p:cNvPr>
          <p:cNvSpPr>
            <a:spLocks noGrp="1"/>
          </p:cNvSpPr>
          <p:nvPr>
            <p:ph type="dt" sz="half" idx="10"/>
          </p:nvPr>
        </p:nvSpPr>
        <p:spPr/>
        <p:txBody>
          <a:bodyPr/>
          <a:lstStyle/>
          <a:p>
            <a:fld id="{AFED4270-559A-404E-BCBA-543D57E4BBA1}" type="datetimeFigureOut">
              <a:rPr lang="en-US" smtClean="0"/>
              <a:t>9/17/2024</a:t>
            </a:fld>
            <a:endParaRPr lang="en-US"/>
          </a:p>
        </p:txBody>
      </p:sp>
      <p:sp>
        <p:nvSpPr>
          <p:cNvPr id="6" name="Footer Placeholder 5">
            <a:extLst>
              <a:ext uri="{FF2B5EF4-FFF2-40B4-BE49-F238E27FC236}">
                <a16:creationId xmlns:a16="http://schemas.microsoft.com/office/drawing/2014/main" id="{54F4A535-AF81-766F-A1C1-ECC9334B6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21515-ECC2-9D3E-3F54-79CDFE1189F1}"/>
              </a:ext>
            </a:extLst>
          </p:cNvPr>
          <p:cNvSpPr>
            <a:spLocks noGrp="1"/>
          </p:cNvSpPr>
          <p:nvPr>
            <p:ph type="sldNum" sz="quarter" idx="12"/>
          </p:nvPr>
        </p:nvSpPr>
        <p:spPr/>
        <p:txBody>
          <a:bodyPr/>
          <a:lstStyle/>
          <a:p>
            <a:fld id="{EC4E6CE9-40EB-4511-A48B-66166709C4B8}" type="slidenum">
              <a:rPr lang="en-US" smtClean="0"/>
              <a:t>‹#›</a:t>
            </a:fld>
            <a:endParaRPr lang="en-US"/>
          </a:p>
        </p:txBody>
      </p:sp>
    </p:spTree>
    <p:extLst>
      <p:ext uri="{BB962C8B-B14F-4D97-AF65-F5344CB8AC3E}">
        <p14:creationId xmlns:p14="http://schemas.microsoft.com/office/powerpoint/2010/main" val="130705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6CA245-C340-B622-C3DA-E5F136804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8CEAB-ECAF-6D74-88AA-9D825B63C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D4270-559A-404E-BCBA-543D57E4BBA1}" type="datetimeFigureOut">
              <a:rPr lang="en-US" smtClean="0"/>
              <a:t>9/17/2024</a:t>
            </a:fld>
            <a:endParaRPr lang="en-US"/>
          </a:p>
        </p:txBody>
      </p:sp>
      <p:sp>
        <p:nvSpPr>
          <p:cNvPr id="5" name="Footer Placeholder 4">
            <a:extLst>
              <a:ext uri="{FF2B5EF4-FFF2-40B4-BE49-F238E27FC236}">
                <a16:creationId xmlns:a16="http://schemas.microsoft.com/office/drawing/2014/main" id="{3A6EDAC0-21D2-0868-8E95-400FCC3830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68F670-429A-09EF-C079-DBF278A38D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E6CE9-40EB-4511-A48B-66166709C4B8}" type="slidenum">
              <a:rPr lang="en-US" smtClean="0"/>
              <a:t>‹#›</a:t>
            </a:fld>
            <a:endParaRPr lang="en-US"/>
          </a:p>
        </p:txBody>
      </p:sp>
      <p:sp>
        <p:nvSpPr>
          <p:cNvPr id="7" name="Rectangle 6">
            <a:extLst>
              <a:ext uri="{FF2B5EF4-FFF2-40B4-BE49-F238E27FC236}">
                <a16:creationId xmlns:a16="http://schemas.microsoft.com/office/drawing/2014/main" id="{85F7397D-87BE-EA0B-3FFF-DAB23C285E01}"/>
              </a:ext>
            </a:extLst>
          </p:cNvPr>
          <p:cNvSpPr/>
          <p:nvPr userDrawn="1"/>
        </p:nvSpPr>
        <p:spPr>
          <a:xfrm>
            <a:off x="2931" y="-1"/>
            <a:ext cx="12189069" cy="1690689"/>
          </a:xfrm>
          <a:prstGeom prst="rect">
            <a:avLst/>
          </a:prstGeom>
          <a:solidFill>
            <a:srgbClr val="4A66AC"/>
          </a:solidFill>
          <a:ln w="9525" cap="flat" cmpd="sng" algn="ctr">
            <a:noFill/>
            <a:prstDash val="solid"/>
          </a:ln>
          <a:effectLst/>
        </p:spPr>
        <p:txBody>
          <a:bodyPr rtlCol="0" anchor="ctr"/>
          <a:lstStyle/>
          <a:p>
            <a:pPr marL="0" marR="0" lvl="0" indent="0" algn="ctr" defTabSz="2194560" eaLnBrk="1" fontAlgn="auto" latinLnBrk="0" hangingPunct="1">
              <a:lnSpc>
                <a:spcPct val="100000"/>
              </a:lnSpc>
              <a:spcBef>
                <a:spcPts val="0"/>
              </a:spcBef>
              <a:spcAft>
                <a:spcPts val="0"/>
              </a:spcAft>
              <a:buClrTx/>
              <a:buSzTx/>
              <a:buFontTx/>
              <a:buNone/>
              <a:tabLst/>
              <a:defRPr/>
            </a:pPr>
            <a:endParaRPr kumimoji="0" lang="en-US" sz="8600" b="0" i="0" u="none" strike="noStrike" kern="0" cap="none" spc="0" normalizeH="0" baseline="0" noProof="0">
              <a:ln>
                <a:noFill/>
              </a:ln>
              <a:solidFill>
                <a:prstClr val="white"/>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234D3EAC-D4BB-883D-E2D4-94E74394DFDC}"/>
              </a:ext>
            </a:extLst>
          </p:cNvPr>
          <p:cNvPicPr>
            <a:picLocks noChangeAspect="1"/>
          </p:cNvPicPr>
          <p:nvPr userDrawn="1"/>
        </p:nvPicPr>
        <p:blipFill>
          <a:blip r:embed="rId13"/>
          <a:stretch>
            <a:fillRect/>
          </a:stretch>
        </p:blipFill>
        <p:spPr>
          <a:xfrm>
            <a:off x="10905487" y="311088"/>
            <a:ext cx="867413" cy="1068509"/>
          </a:xfrm>
          <a:prstGeom prst="rect">
            <a:avLst/>
          </a:prstGeom>
        </p:spPr>
      </p:pic>
      <p:sp>
        <p:nvSpPr>
          <p:cNvPr id="2" name="Title Placeholder 1">
            <a:extLst>
              <a:ext uri="{FF2B5EF4-FFF2-40B4-BE49-F238E27FC236}">
                <a16:creationId xmlns:a16="http://schemas.microsoft.com/office/drawing/2014/main" id="{986BA263-26B1-0C75-D7A6-16D129414B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064294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flexiquiz.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jonathanoberry/MPI_Pres_File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s://docs.open-mpi.org/en/v5.0.x/building-apps/quickstart.html" TargetMode="External"/><Relationship Id="rId3" Type="http://schemas.openxmlformats.org/officeDocument/2006/relationships/hyperlink" Target="https://www.microsoft.com/en-us/download/details.aspx?id=105289" TargetMode="External"/><Relationship Id="rId7" Type="http://schemas.openxmlformats.org/officeDocument/2006/relationships/hyperlink" Target="https://mpi.deino.net/" TargetMode="External"/><Relationship Id="rId2" Type="http://schemas.openxmlformats.org/officeDocument/2006/relationships/hyperlink" Target="https://www.techtarget.com/searchenterprisedesktop/definition/message-passing-interface-MPI" TargetMode="External"/><Relationship Id="rId1" Type="http://schemas.openxmlformats.org/officeDocument/2006/relationships/slideLayout" Target="../slideLayouts/slideLayout2.xml"/><Relationship Id="rId6" Type="http://schemas.openxmlformats.org/officeDocument/2006/relationships/hyperlink" Target="https://www.intel.com/content/www/us/en/developer/tools/oneapi/mpi-library.html#gs.ejds3u" TargetMode="External"/><Relationship Id="rId5" Type="http://schemas.openxmlformats.org/officeDocument/2006/relationships/hyperlink" Target="https://www.ibm.com/products/spectrum-mpi?utm_content=SRCWW&amp;p1=Search&amp;p4=43700067987454015&amp;p5=p&amp;p9=58700007548292905&amp;gclid=CjwKCAjwxY-3BhAuEiwAu7Y6s5rb1xR9H6NwqLsTcAFoxi80pSOMxg87zUly_piX0KoPXaBqsFWRzhoC0qkQAvD_BwE&amp;gclsrc=aw.ds" TargetMode="External"/><Relationship Id="rId4" Type="http://schemas.openxmlformats.org/officeDocument/2006/relationships/hyperlink" Target="https://docs.nersc.gov/development/programming-models/mpi/cray-mpich/"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cvw.cac.cornell.edu/mpicc/intro/index" TargetMode="External"/><Relationship Id="rId2" Type="http://schemas.openxmlformats.org/officeDocument/2006/relationships/hyperlink" Target="https://www.cs.cornell.edu/courses/cs5220/2020fa/lec/2020-10-06-mpi.html" TargetMode="External"/><Relationship Id="rId1" Type="http://schemas.openxmlformats.org/officeDocument/2006/relationships/slideLayout" Target="../slideLayouts/slideLayout2.xml"/><Relationship Id="rId4" Type="http://schemas.openxmlformats.org/officeDocument/2006/relationships/hyperlink" Target="https://www.youtube.com/watch?v=si9iqF5uTFk"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54FA-A54E-A849-1754-995CB6134ADB}"/>
              </a:ext>
            </a:extLst>
          </p:cNvPr>
          <p:cNvSpPr>
            <a:spLocks noGrp="1"/>
          </p:cNvSpPr>
          <p:nvPr>
            <p:ph type="ctrTitle"/>
          </p:nvPr>
        </p:nvSpPr>
        <p:spPr/>
        <p:txBody>
          <a:bodyPr>
            <a:normAutofit/>
          </a:bodyPr>
          <a:lstStyle/>
          <a:p>
            <a:r>
              <a:rPr lang="en-US"/>
              <a:t>Introduction to MPI</a:t>
            </a:r>
          </a:p>
        </p:txBody>
      </p:sp>
      <p:sp>
        <p:nvSpPr>
          <p:cNvPr id="4" name="TextBox 3">
            <a:extLst>
              <a:ext uri="{FF2B5EF4-FFF2-40B4-BE49-F238E27FC236}">
                <a16:creationId xmlns:a16="http://schemas.microsoft.com/office/drawing/2014/main" id="{A9559772-DEE7-16F2-6DBC-292BC36AFA1B}"/>
              </a:ext>
            </a:extLst>
          </p:cNvPr>
          <p:cNvSpPr txBox="1"/>
          <p:nvPr/>
        </p:nvSpPr>
        <p:spPr>
          <a:xfrm>
            <a:off x="1272074" y="4928739"/>
            <a:ext cx="9647852" cy="461665"/>
          </a:xfrm>
          <a:prstGeom prst="rect">
            <a:avLst/>
          </a:prstGeom>
          <a:noFill/>
        </p:spPr>
        <p:txBody>
          <a:bodyPr wrap="square" rtlCol="0">
            <a:spAutoFit/>
          </a:bodyPr>
          <a:lstStyle/>
          <a:p>
            <a:pPr algn="ctr"/>
            <a:r>
              <a:rPr lang="en-US" sz="2400">
                <a:latin typeface="Times New Roman" panose="02020603050405020304" pitchFamily="18" charset="0"/>
                <a:cs typeface="Times New Roman" panose="02020603050405020304" pitchFamily="18" charset="0"/>
              </a:rPr>
              <a:t>Presented By: Jonathan O’Berry, Kris Roker, and </a:t>
            </a:r>
            <a:r>
              <a:rPr lang="en-US" sz="2400" err="1">
                <a:latin typeface="Times New Roman" panose="02020603050405020304" pitchFamily="18" charset="0"/>
                <a:cs typeface="Times New Roman" panose="02020603050405020304" pitchFamily="18" charset="0"/>
              </a:rPr>
              <a:t>Poonkuzhali</a:t>
            </a:r>
            <a:r>
              <a:rPr lang="en-US" sz="2400">
                <a:latin typeface="Times New Roman" panose="02020603050405020304" pitchFamily="18" charset="0"/>
                <a:cs typeface="Times New Roman" panose="02020603050405020304" pitchFamily="18" charset="0"/>
              </a:rPr>
              <a:t> Vasudevan</a:t>
            </a:r>
          </a:p>
        </p:txBody>
      </p:sp>
    </p:spTree>
    <p:extLst>
      <p:ext uri="{BB962C8B-B14F-4D97-AF65-F5344CB8AC3E}">
        <p14:creationId xmlns:p14="http://schemas.microsoft.com/office/powerpoint/2010/main" val="3293155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4BF0-9B51-541C-6950-7C048D6F94A7}"/>
              </a:ext>
            </a:extLst>
          </p:cNvPr>
          <p:cNvSpPr>
            <a:spLocks noGrp="1"/>
          </p:cNvSpPr>
          <p:nvPr>
            <p:ph type="title"/>
          </p:nvPr>
        </p:nvSpPr>
        <p:spPr/>
        <p:txBody>
          <a:bodyPr/>
          <a:lstStyle/>
          <a:p>
            <a:r>
              <a:rPr lang="en-US" altLang="en-US"/>
              <a:t>MPI Definitions of Blocking and Non-Blocking</a:t>
            </a:r>
            <a:endParaRPr lang="en-US"/>
          </a:p>
        </p:txBody>
      </p:sp>
      <p:sp>
        <p:nvSpPr>
          <p:cNvPr id="3" name="Content Placeholder 2">
            <a:extLst>
              <a:ext uri="{FF2B5EF4-FFF2-40B4-BE49-F238E27FC236}">
                <a16:creationId xmlns:a16="http://schemas.microsoft.com/office/drawing/2014/main" id="{81C0F803-6DF8-1AE0-05E2-ABA2D7C685D4}"/>
              </a:ext>
            </a:extLst>
          </p:cNvPr>
          <p:cNvSpPr>
            <a:spLocks noGrp="1"/>
          </p:cNvSpPr>
          <p:nvPr>
            <p:ph idx="1"/>
          </p:nvPr>
        </p:nvSpPr>
        <p:spPr/>
        <p:txBody>
          <a:bodyPr vert="horz" lIns="91440" tIns="45720" rIns="91440" bIns="45720" rtlCol="0" anchor="t">
            <a:normAutofit/>
          </a:bodyPr>
          <a:lstStyle/>
          <a:p>
            <a:pPr>
              <a:lnSpc>
                <a:spcPct val="90000"/>
              </a:lnSpc>
            </a:pPr>
            <a:r>
              <a:rPr lang="en-US" altLang="en-US">
                <a:solidFill>
                  <a:srgbClr val="FF0000"/>
                </a:solidFill>
                <a:latin typeface="Times New Roman"/>
                <a:cs typeface="Times New Roman"/>
              </a:rPr>
              <a:t>Blocking</a:t>
            </a:r>
            <a:r>
              <a:rPr lang="en-US" altLang="en-US">
                <a:latin typeface="Times New Roman"/>
                <a:cs typeface="Times New Roman"/>
              </a:rPr>
              <a:t> - return after their local actions complete, though the message transfer may not have been completed.</a:t>
            </a:r>
          </a:p>
          <a:p>
            <a:pPr lvl="1"/>
            <a:r>
              <a:rPr lang="en-US" altLang="en-US">
                <a:latin typeface="Times New Roman"/>
                <a:cs typeface="Times New Roman"/>
              </a:rPr>
              <a:t>Return when “locally complete” - when location used to hold message can be used again or altered without affecting message being sent.</a:t>
            </a:r>
          </a:p>
          <a:p>
            <a:pPr lvl="1"/>
            <a:r>
              <a:rPr lang="en-US" altLang="en-US">
                <a:latin typeface="Times New Roman"/>
                <a:cs typeface="Times New Roman"/>
              </a:rPr>
              <a:t>Blocking send will send message and return - does not mean that message has been received, just that process free to move on without adversely affecting message.</a:t>
            </a:r>
          </a:p>
          <a:p>
            <a:pPr>
              <a:lnSpc>
                <a:spcPct val="90000"/>
              </a:lnSpc>
            </a:pPr>
            <a:r>
              <a:rPr lang="en-US" altLang="en-US">
                <a:solidFill>
                  <a:srgbClr val="FF0000"/>
                </a:solidFill>
                <a:latin typeface="Times New Roman"/>
                <a:cs typeface="Times New Roman"/>
              </a:rPr>
              <a:t>Non-blocking</a:t>
            </a:r>
            <a:r>
              <a:rPr lang="en-US" altLang="en-US">
                <a:latin typeface="Times New Roman"/>
                <a:cs typeface="Times New Roman"/>
              </a:rPr>
              <a:t> - return immediately. </a:t>
            </a:r>
          </a:p>
          <a:p>
            <a:pPr marL="0" indent="0">
              <a:buFont typeface="Arial" panose="020B0604020202020204" pitchFamily="34" charset="0"/>
              <a:buNone/>
            </a:pPr>
            <a:endParaRPr lang="en-US" altLang="en-US">
              <a:latin typeface="Times New Roman"/>
              <a:cs typeface="Times New Roman"/>
            </a:endParaRPr>
          </a:p>
          <a:p>
            <a:pPr>
              <a:lnSpc>
                <a:spcPct val="90000"/>
              </a:lnSpc>
              <a:buFontTx/>
              <a:buNone/>
            </a:pPr>
            <a:r>
              <a:rPr lang="en-US" altLang="en-US">
                <a:latin typeface="Times New Roman"/>
                <a:cs typeface="Times New Roman"/>
              </a:rPr>
              <a:t>	</a:t>
            </a:r>
            <a:r>
              <a:rPr lang="en-US" altLang="en-US" i="1">
                <a:latin typeface="Times New Roman"/>
                <a:cs typeface="Times New Roman"/>
              </a:rPr>
              <a:t>These terms may have different interpretations in other systems.</a:t>
            </a:r>
          </a:p>
          <a:p>
            <a:endParaRPr lang="en-US"/>
          </a:p>
        </p:txBody>
      </p:sp>
    </p:spTree>
    <p:extLst>
      <p:ext uri="{BB962C8B-B14F-4D97-AF65-F5344CB8AC3E}">
        <p14:creationId xmlns:p14="http://schemas.microsoft.com/office/powerpoint/2010/main" val="15113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4BF0-9B51-541C-6950-7C048D6F94A7}"/>
              </a:ext>
            </a:extLst>
          </p:cNvPr>
          <p:cNvSpPr>
            <a:spLocks noGrp="1"/>
          </p:cNvSpPr>
          <p:nvPr>
            <p:ph type="title"/>
          </p:nvPr>
        </p:nvSpPr>
        <p:spPr/>
        <p:txBody>
          <a:bodyPr/>
          <a:lstStyle/>
          <a:p>
            <a:r>
              <a:rPr lang="en-US" altLang="en-US">
                <a:latin typeface="Times New Roman"/>
                <a:cs typeface="Times New Roman"/>
              </a:rPr>
              <a:t>Message Buffers</a:t>
            </a:r>
            <a:endParaRPr lang="en-US" altLang="en-US"/>
          </a:p>
        </p:txBody>
      </p:sp>
      <p:sp>
        <p:nvSpPr>
          <p:cNvPr id="3" name="Content Placeholder 2">
            <a:extLst>
              <a:ext uri="{FF2B5EF4-FFF2-40B4-BE49-F238E27FC236}">
                <a16:creationId xmlns:a16="http://schemas.microsoft.com/office/drawing/2014/main" id="{81C0F803-6DF8-1AE0-05E2-ABA2D7C685D4}"/>
              </a:ext>
            </a:extLst>
          </p:cNvPr>
          <p:cNvSpPr>
            <a:spLocks noGrp="1"/>
          </p:cNvSpPr>
          <p:nvPr>
            <p:ph idx="1"/>
          </p:nvPr>
        </p:nvSpPr>
        <p:spPr/>
        <p:txBody>
          <a:bodyPr vert="horz" lIns="91440" tIns="45720" rIns="91440" bIns="45720" rtlCol="0" anchor="t">
            <a:normAutofit/>
          </a:bodyPr>
          <a:lstStyle/>
          <a:p>
            <a:pPr marL="0" indent="0">
              <a:buNone/>
            </a:pPr>
            <a:r>
              <a:rPr lang="en-US" altLang="en-US" dirty="0">
                <a:latin typeface="Times New Roman"/>
                <a:cs typeface="Times New Roman"/>
              </a:rPr>
              <a:t>An area of memory where data is stored in the process of being moved</a:t>
            </a:r>
            <a:endParaRPr lang="en-US" altLang="en-US" dirty="0"/>
          </a:p>
          <a:p>
            <a:r>
              <a:rPr lang="en-US" altLang="en-US" dirty="0">
                <a:solidFill>
                  <a:srgbClr val="000000"/>
                </a:solidFill>
                <a:latin typeface="Times New Roman"/>
                <a:cs typeface="Times New Roman"/>
              </a:rPr>
              <a:t>Message will be added to buffer before sending in some modes</a:t>
            </a:r>
          </a:p>
          <a:p>
            <a:r>
              <a:rPr lang="en-US" altLang="en-US" dirty="0">
                <a:solidFill>
                  <a:srgbClr val="000000"/>
                </a:solidFill>
                <a:latin typeface="Times New Roman"/>
                <a:cs typeface="Times New Roman"/>
              </a:rPr>
              <a:t>User can specify a buffer to be used in sending messages</a:t>
            </a:r>
            <a:endParaRPr lang="en-US" altLang="en-US" dirty="0">
              <a:solidFill>
                <a:srgbClr val="000000"/>
              </a:solidFill>
            </a:endParaRPr>
          </a:p>
          <a:p>
            <a:pPr lvl="2">
              <a:buFont typeface="Wingdings" panose="020B0604020202020204" pitchFamily="34" charset="0"/>
              <a:buChar char="§"/>
            </a:pPr>
            <a:r>
              <a:rPr lang="en-US" altLang="en-US" dirty="0">
                <a:solidFill>
                  <a:srgbClr val="000000"/>
                </a:solidFill>
                <a:latin typeface="Times New Roman"/>
                <a:cs typeface="Times New Roman"/>
              </a:rPr>
              <a:t>MPI_BUFFER_ATTACH(</a:t>
            </a:r>
            <a:r>
              <a:rPr lang="en-US" altLang="en-US" err="1">
                <a:solidFill>
                  <a:srgbClr val="000000"/>
                </a:solidFill>
                <a:latin typeface="Times New Roman"/>
                <a:cs typeface="Times New Roman"/>
              </a:rPr>
              <a:t>buffer_addr</a:t>
            </a:r>
            <a:r>
              <a:rPr lang="en-US" altLang="en-US" dirty="0">
                <a:solidFill>
                  <a:srgbClr val="000000"/>
                </a:solidFill>
                <a:latin typeface="Times New Roman"/>
                <a:cs typeface="Times New Roman"/>
              </a:rPr>
              <a:t>, size) to attach a defined buffer</a:t>
            </a:r>
            <a:endParaRPr lang="en-US" altLang="en-US" sz="2400">
              <a:solidFill>
                <a:srgbClr val="000000"/>
              </a:solidFill>
            </a:endParaRPr>
          </a:p>
          <a:p>
            <a:pPr lvl="2">
              <a:buFont typeface="Wingdings" panose="020B0604020202020204" pitchFamily="34" charset="0"/>
              <a:buChar char="§"/>
            </a:pPr>
            <a:r>
              <a:rPr lang="en-US" altLang="en-US" dirty="0">
                <a:solidFill>
                  <a:srgbClr val="000000"/>
                </a:solidFill>
                <a:latin typeface="Times New Roman"/>
                <a:cs typeface="Times New Roman"/>
              </a:rPr>
              <a:t>MPI_BUFFER_DETACH(</a:t>
            </a:r>
            <a:r>
              <a:rPr lang="en-US" altLang="en-US" err="1">
                <a:solidFill>
                  <a:srgbClr val="000000"/>
                </a:solidFill>
                <a:latin typeface="Times New Roman"/>
                <a:cs typeface="Times New Roman"/>
              </a:rPr>
              <a:t>buffer_addr</a:t>
            </a:r>
            <a:r>
              <a:rPr lang="en-US" altLang="en-US" dirty="0">
                <a:solidFill>
                  <a:srgbClr val="000000"/>
                </a:solidFill>
                <a:latin typeface="Times New Roman"/>
                <a:cs typeface="Times New Roman"/>
              </a:rPr>
              <a:t>, size) to detach buffer from MPI</a:t>
            </a:r>
            <a:endParaRPr lang="en-US" altLang="en-US" sz="2400" dirty="0">
              <a:solidFill>
                <a:srgbClr val="000000"/>
              </a:solidFill>
            </a:endParaRPr>
          </a:p>
          <a:p>
            <a:pPr lvl="2">
              <a:buFont typeface="Wingdings,Sans-Serif" panose="020B0604020202020204" pitchFamily="34" charset="0"/>
              <a:buChar char="§"/>
            </a:pPr>
            <a:r>
              <a:rPr lang="en-US" dirty="0">
                <a:solidFill>
                  <a:srgbClr val="000000"/>
                </a:solidFill>
                <a:latin typeface="Times New Roman"/>
                <a:cs typeface="Times New Roman"/>
              </a:rPr>
              <a:t>Where buffer is the address of the buffer being attached</a:t>
            </a:r>
          </a:p>
          <a:p>
            <a:pPr lvl="2">
              <a:buFont typeface="Wingdings,Sans-Serif" panose="020B0604020202020204" pitchFamily="34" charset="0"/>
              <a:buChar char="§"/>
            </a:pPr>
            <a:r>
              <a:rPr lang="en-US" dirty="0">
                <a:solidFill>
                  <a:srgbClr val="000000"/>
                </a:solidFill>
                <a:latin typeface="Times New Roman"/>
                <a:cs typeface="Times New Roman"/>
              </a:rPr>
              <a:t>Where size is the size of that buffer in bytes</a:t>
            </a:r>
            <a:endParaRPr lang="en-US" dirty="0">
              <a:solidFill>
                <a:srgbClr val="000000"/>
              </a:solidFill>
            </a:endParaRPr>
          </a:p>
          <a:p>
            <a:r>
              <a:rPr lang="en-US" dirty="0">
                <a:solidFill>
                  <a:srgbClr val="000000"/>
                </a:solidFill>
                <a:latin typeface="Times New Roman"/>
                <a:cs typeface="Times New Roman"/>
              </a:rPr>
              <a:t>Only one buffer can be attached to a process at a time</a:t>
            </a:r>
            <a:endParaRPr lang="en-US" dirty="0">
              <a:solidFill>
                <a:srgbClr val="000000"/>
              </a:solidFill>
            </a:endParaRPr>
          </a:p>
          <a:p>
            <a:pPr marL="914400" lvl="2" indent="0">
              <a:buNone/>
            </a:pPr>
            <a:endParaRPr lang="en-US" altLang="en-US" dirty="0">
              <a:solidFill>
                <a:srgbClr val="000000"/>
              </a:solidFill>
            </a:endParaRPr>
          </a:p>
          <a:p>
            <a:endParaRPr lang="en-US" altLang="en-US" dirty="0">
              <a:solidFill>
                <a:srgbClr val="000000"/>
              </a:solidFill>
            </a:endParaRPr>
          </a:p>
          <a:p>
            <a:pPr marL="0" indent="0">
              <a:buNone/>
            </a:pPr>
            <a:endParaRPr lang="en-US" altLang="en-US">
              <a:solidFill>
                <a:srgbClr val="FF0000"/>
              </a:solidFill>
            </a:endParaRPr>
          </a:p>
          <a:p>
            <a:endParaRPr lang="en-US"/>
          </a:p>
        </p:txBody>
      </p:sp>
    </p:spTree>
    <p:extLst>
      <p:ext uri="{BB962C8B-B14F-4D97-AF65-F5344CB8AC3E}">
        <p14:creationId xmlns:p14="http://schemas.microsoft.com/office/powerpoint/2010/main" val="996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E1F0-AFEA-59A0-76BD-A3BB1AF7B2C2}"/>
              </a:ext>
            </a:extLst>
          </p:cNvPr>
          <p:cNvSpPr>
            <a:spLocks noGrp="1"/>
          </p:cNvSpPr>
          <p:nvPr>
            <p:ph type="title"/>
          </p:nvPr>
        </p:nvSpPr>
        <p:spPr/>
        <p:txBody>
          <a:bodyPr/>
          <a:lstStyle/>
          <a:p>
            <a:r>
              <a:rPr lang="en-US" altLang="en-US"/>
              <a:t>How message-passing routines return before message transfer completed</a:t>
            </a:r>
            <a:endParaRPr lang="en-US"/>
          </a:p>
        </p:txBody>
      </p:sp>
      <p:sp>
        <p:nvSpPr>
          <p:cNvPr id="3" name="Content Placeholder 2">
            <a:extLst>
              <a:ext uri="{FF2B5EF4-FFF2-40B4-BE49-F238E27FC236}">
                <a16:creationId xmlns:a16="http://schemas.microsoft.com/office/drawing/2014/main" id="{C24DE313-E11A-6D8C-2E49-21E7412CCA08}"/>
              </a:ext>
            </a:extLst>
          </p:cNvPr>
          <p:cNvSpPr>
            <a:spLocks noGrp="1"/>
          </p:cNvSpPr>
          <p:nvPr>
            <p:ph idx="1"/>
          </p:nvPr>
        </p:nvSpPr>
        <p:spPr>
          <a:xfrm>
            <a:off x="838200" y="1825625"/>
            <a:ext cx="10515600" cy="1603375"/>
          </a:xfrm>
        </p:spPr>
        <p:txBody>
          <a:bodyPr/>
          <a:lstStyle/>
          <a:p>
            <a:pPr marL="0" indent="0">
              <a:buNone/>
            </a:pPr>
            <a:r>
              <a:rPr lang="en-US" altLang="en-US" sz="2800">
                <a:latin typeface="+mj-lt"/>
              </a:rPr>
              <a:t>Message buffer needed between source and destination to hold message:</a:t>
            </a:r>
          </a:p>
          <a:p>
            <a:endParaRPr lang="en-US"/>
          </a:p>
        </p:txBody>
      </p:sp>
      <p:sp>
        <p:nvSpPr>
          <p:cNvPr id="4" name="Rectangle 6">
            <a:extLst>
              <a:ext uri="{FF2B5EF4-FFF2-40B4-BE49-F238E27FC236}">
                <a16:creationId xmlns:a16="http://schemas.microsoft.com/office/drawing/2014/main" id="{9A730B97-9E59-86EF-6037-6E83F47B35C6}"/>
              </a:ext>
            </a:extLst>
          </p:cNvPr>
          <p:cNvSpPr>
            <a:spLocks noChangeArrowheads="1"/>
          </p:cNvSpPr>
          <p:nvPr/>
        </p:nvSpPr>
        <p:spPr bwMode="auto">
          <a:xfrm>
            <a:off x="4424747" y="3429000"/>
            <a:ext cx="971420"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Process 1</a:t>
            </a:r>
            <a:endParaRPr lang="en-US">
              <a:solidFill>
                <a:srgbClr val="000000"/>
              </a:solidFill>
              <a:latin typeface="Arial" charset="0"/>
              <a:ea typeface="宋体" pitchFamily="2" charset="-122"/>
            </a:endParaRPr>
          </a:p>
        </p:txBody>
      </p:sp>
      <p:sp>
        <p:nvSpPr>
          <p:cNvPr id="5" name="Rectangle 7">
            <a:extLst>
              <a:ext uri="{FF2B5EF4-FFF2-40B4-BE49-F238E27FC236}">
                <a16:creationId xmlns:a16="http://schemas.microsoft.com/office/drawing/2014/main" id="{2A061348-E300-8C47-CA10-2CC2F5D26F66}"/>
              </a:ext>
            </a:extLst>
          </p:cNvPr>
          <p:cNvSpPr>
            <a:spLocks noChangeArrowheads="1"/>
          </p:cNvSpPr>
          <p:nvPr/>
        </p:nvSpPr>
        <p:spPr bwMode="auto">
          <a:xfrm>
            <a:off x="7233034" y="3429000"/>
            <a:ext cx="971420"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Process 2</a:t>
            </a:r>
            <a:endParaRPr lang="en-US">
              <a:solidFill>
                <a:srgbClr val="000000"/>
              </a:solidFill>
              <a:latin typeface="Arial" charset="0"/>
              <a:ea typeface="宋体" pitchFamily="2" charset="-122"/>
            </a:endParaRPr>
          </a:p>
        </p:txBody>
      </p:sp>
      <p:sp>
        <p:nvSpPr>
          <p:cNvPr id="6" name="Rectangle 8">
            <a:extLst>
              <a:ext uri="{FF2B5EF4-FFF2-40B4-BE49-F238E27FC236}">
                <a16:creationId xmlns:a16="http://schemas.microsoft.com/office/drawing/2014/main" id="{83197224-500C-67A8-AB1A-1AC8C69B5E2B}"/>
              </a:ext>
            </a:extLst>
          </p:cNvPr>
          <p:cNvSpPr>
            <a:spLocks noChangeArrowheads="1"/>
          </p:cNvSpPr>
          <p:nvPr/>
        </p:nvSpPr>
        <p:spPr bwMode="auto">
          <a:xfrm>
            <a:off x="4531110" y="4637088"/>
            <a:ext cx="556243" cy="215444"/>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400">
                <a:solidFill>
                  <a:srgbClr val="000000"/>
                </a:solidFill>
                <a:latin typeface="Arial" charset="0"/>
                <a:ea typeface="宋体" pitchFamily="2" charset="-122"/>
              </a:rPr>
              <a:t>send();</a:t>
            </a:r>
            <a:endParaRPr lang="en-US">
              <a:solidFill>
                <a:srgbClr val="000000"/>
              </a:solidFill>
              <a:latin typeface="Arial" charset="0"/>
              <a:ea typeface="宋体" pitchFamily="2" charset="-122"/>
            </a:endParaRPr>
          </a:p>
        </p:txBody>
      </p:sp>
      <p:sp>
        <p:nvSpPr>
          <p:cNvPr id="7" name="Rectangle 9">
            <a:extLst>
              <a:ext uri="{FF2B5EF4-FFF2-40B4-BE49-F238E27FC236}">
                <a16:creationId xmlns:a16="http://schemas.microsoft.com/office/drawing/2014/main" id="{D53B72E8-3A40-C98E-2457-23D4EE4C3663}"/>
              </a:ext>
            </a:extLst>
          </p:cNvPr>
          <p:cNvSpPr>
            <a:spLocks noChangeArrowheads="1"/>
          </p:cNvSpPr>
          <p:nvPr/>
        </p:nvSpPr>
        <p:spPr bwMode="auto">
          <a:xfrm>
            <a:off x="7339398" y="4975225"/>
            <a:ext cx="506549" cy="215444"/>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400">
                <a:solidFill>
                  <a:srgbClr val="000000"/>
                </a:solidFill>
                <a:latin typeface="Arial" charset="0"/>
                <a:ea typeface="宋体" pitchFamily="2" charset="-122"/>
              </a:rPr>
              <a:t>recv();</a:t>
            </a:r>
            <a:endParaRPr lang="en-US">
              <a:solidFill>
                <a:srgbClr val="000000"/>
              </a:solidFill>
              <a:latin typeface="Arial" charset="0"/>
              <a:ea typeface="宋体" pitchFamily="2" charset="-122"/>
            </a:endParaRPr>
          </a:p>
        </p:txBody>
      </p:sp>
      <p:sp>
        <p:nvSpPr>
          <p:cNvPr id="8" name="Line 10">
            <a:extLst>
              <a:ext uri="{FF2B5EF4-FFF2-40B4-BE49-F238E27FC236}">
                <a16:creationId xmlns:a16="http://schemas.microsoft.com/office/drawing/2014/main" id="{A4AAFB1C-2B8B-E5D7-64B1-E2C82F323B94}"/>
              </a:ext>
            </a:extLst>
          </p:cNvPr>
          <p:cNvSpPr>
            <a:spLocks noChangeShapeType="1"/>
          </p:cNvSpPr>
          <p:nvPr/>
        </p:nvSpPr>
        <p:spPr bwMode="auto">
          <a:xfrm>
            <a:off x="4904173" y="3854451"/>
            <a:ext cx="1587" cy="1746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9" name="Line 11">
            <a:extLst>
              <a:ext uri="{FF2B5EF4-FFF2-40B4-BE49-F238E27FC236}">
                <a16:creationId xmlns:a16="http://schemas.microsoft.com/office/drawing/2014/main" id="{4C5E56CB-96F7-72B2-E0FC-5627F9788F5A}"/>
              </a:ext>
            </a:extLst>
          </p:cNvPr>
          <p:cNvSpPr>
            <a:spLocks noChangeShapeType="1"/>
          </p:cNvSpPr>
          <p:nvPr/>
        </p:nvSpPr>
        <p:spPr bwMode="auto">
          <a:xfrm>
            <a:off x="4904173" y="3960813"/>
            <a:ext cx="1587" cy="19050"/>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0" name="Line 12">
            <a:extLst>
              <a:ext uri="{FF2B5EF4-FFF2-40B4-BE49-F238E27FC236}">
                <a16:creationId xmlns:a16="http://schemas.microsoft.com/office/drawing/2014/main" id="{41AE26C8-33F7-3756-61E4-908C5ABE1B45}"/>
              </a:ext>
            </a:extLst>
          </p:cNvPr>
          <p:cNvSpPr>
            <a:spLocks noChangeShapeType="1"/>
          </p:cNvSpPr>
          <p:nvPr/>
        </p:nvSpPr>
        <p:spPr bwMode="auto">
          <a:xfrm>
            <a:off x="4904173" y="4049713"/>
            <a:ext cx="1587" cy="36512"/>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1" name="Line 13">
            <a:extLst>
              <a:ext uri="{FF2B5EF4-FFF2-40B4-BE49-F238E27FC236}">
                <a16:creationId xmlns:a16="http://schemas.microsoft.com/office/drawing/2014/main" id="{B4AD62D8-AD86-2503-F505-4C6781E9B62D}"/>
              </a:ext>
            </a:extLst>
          </p:cNvPr>
          <p:cNvSpPr>
            <a:spLocks noChangeShapeType="1"/>
          </p:cNvSpPr>
          <p:nvPr/>
        </p:nvSpPr>
        <p:spPr bwMode="auto">
          <a:xfrm>
            <a:off x="4904173" y="4157664"/>
            <a:ext cx="1587"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2" name="Line 14">
            <a:extLst>
              <a:ext uri="{FF2B5EF4-FFF2-40B4-BE49-F238E27FC236}">
                <a16:creationId xmlns:a16="http://schemas.microsoft.com/office/drawing/2014/main" id="{A7F161F4-FC32-5497-BB84-E40B96ABDB73}"/>
              </a:ext>
            </a:extLst>
          </p:cNvPr>
          <p:cNvSpPr>
            <a:spLocks noChangeShapeType="1"/>
          </p:cNvSpPr>
          <p:nvPr/>
        </p:nvSpPr>
        <p:spPr bwMode="auto">
          <a:xfrm>
            <a:off x="4904173" y="4264026"/>
            <a:ext cx="1587"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3" name="Line 15">
            <a:extLst>
              <a:ext uri="{FF2B5EF4-FFF2-40B4-BE49-F238E27FC236}">
                <a16:creationId xmlns:a16="http://schemas.microsoft.com/office/drawing/2014/main" id="{1A12FFAB-C0B8-32EC-BCB5-513FC5FB621D}"/>
              </a:ext>
            </a:extLst>
          </p:cNvPr>
          <p:cNvSpPr>
            <a:spLocks noChangeShapeType="1"/>
          </p:cNvSpPr>
          <p:nvPr/>
        </p:nvSpPr>
        <p:spPr bwMode="auto">
          <a:xfrm>
            <a:off x="4904173" y="4370389"/>
            <a:ext cx="1587"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4" name="Line 16">
            <a:extLst>
              <a:ext uri="{FF2B5EF4-FFF2-40B4-BE49-F238E27FC236}">
                <a16:creationId xmlns:a16="http://schemas.microsoft.com/office/drawing/2014/main" id="{DFA78B6B-C87B-F743-79CB-7764849A136E}"/>
              </a:ext>
            </a:extLst>
          </p:cNvPr>
          <p:cNvSpPr>
            <a:spLocks noChangeShapeType="1"/>
          </p:cNvSpPr>
          <p:nvPr/>
        </p:nvSpPr>
        <p:spPr bwMode="auto">
          <a:xfrm>
            <a:off x="4904173" y="4476751"/>
            <a:ext cx="1587" cy="1746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5" name="Line 17">
            <a:extLst>
              <a:ext uri="{FF2B5EF4-FFF2-40B4-BE49-F238E27FC236}">
                <a16:creationId xmlns:a16="http://schemas.microsoft.com/office/drawing/2014/main" id="{696701FA-98A5-ADD9-C6D7-47DB2F464EF2}"/>
              </a:ext>
            </a:extLst>
          </p:cNvPr>
          <p:cNvSpPr>
            <a:spLocks noChangeShapeType="1"/>
          </p:cNvSpPr>
          <p:nvPr/>
        </p:nvSpPr>
        <p:spPr bwMode="auto">
          <a:xfrm>
            <a:off x="4904173" y="4583113"/>
            <a:ext cx="1587" cy="19050"/>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6" name="Line 18">
            <a:extLst>
              <a:ext uri="{FF2B5EF4-FFF2-40B4-BE49-F238E27FC236}">
                <a16:creationId xmlns:a16="http://schemas.microsoft.com/office/drawing/2014/main" id="{7B567D6B-F53A-2F9B-2E25-6715BB419B1B}"/>
              </a:ext>
            </a:extLst>
          </p:cNvPr>
          <p:cNvSpPr>
            <a:spLocks noChangeShapeType="1"/>
          </p:cNvSpPr>
          <p:nvPr/>
        </p:nvSpPr>
        <p:spPr bwMode="auto">
          <a:xfrm>
            <a:off x="7712459" y="5187951"/>
            <a:ext cx="1588" cy="1746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7" name="Line 19">
            <a:extLst>
              <a:ext uri="{FF2B5EF4-FFF2-40B4-BE49-F238E27FC236}">
                <a16:creationId xmlns:a16="http://schemas.microsoft.com/office/drawing/2014/main" id="{B69F871A-5E67-DB3D-31AD-3B68A2A97289}"/>
              </a:ext>
            </a:extLst>
          </p:cNvPr>
          <p:cNvSpPr>
            <a:spLocks noChangeShapeType="1"/>
          </p:cNvSpPr>
          <p:nvPr/>
        </p:nvSpPr>
        <p:spPr bwMode="auto">
          <a:xfrm>
            <a:off x="7712459" y="5276851"/>
            <a:ext cx="1588"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8" name="Line 20">
            <a:extLst>
              <a:ext uri="{FF2B5EF4-FFF2-40B4-BE49-F238E27FC236}">
                <a16:creationId xmlns:a16="http://schemas.microsoft.com/office/drawing/2014/main" id="{6188308E-93CC-DF40-CB41-25B04600EFE1}"/>
              </a:ext>
            </a:extLst>
          </p:cNvPr>
          <p:cNvSpPr>
            <a:spLocks noChangeShapeType="1"/>
          </p:cNvSpPr>
          <p:nvPr/>
        </p:nvSpPr>
        <p:spPr bwMode="auto">
          <a:xfrm>
            <a:off x="7712459" y="5383213"/>
            <a:ext cx="1588" cy="17462"/>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9" name="Line 21">
            <a:extLst>
              <a:ext uri="{FF2B5EF4-FFF2-40B4-BE49-F238E27FC236}">
                <a16:creationId xmlns:a16="http://schemas.microsoft.com/office/drawing/2014/main" id="{FF4C74A4-E2BF-F5E3-4F9C-9A61718AE61E}"/>
              </a:ext>
            </a:extLst>
          </p:cNvPr>
          <p:cNvSpPr>
            <a:spLocks noChangeShapeType="1"/>
          </p:cNvSpPr>
          <p:nvPr/>
        </p:nvSpPr>
        <p:spPr bwMode="auto">
          <a:xfrm>
            <a:off x="7712459" y="5489576"/>
            <a:ext cx="1588" cy="1746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0" name="Line 22">
            <a:extLst>
              <a:ext uri="{FF2B5EF4-FFF2-40B4-BE49-F238E27FC236}">
                <a16:creationId xmlns:a16="http://schemas.microsoft.com/office/drawing/2014/main" id="{BA9E8EA8-AF2F-2B63-DE19-1ADE9FC43364}"/>
              </a:ext>
            </a:extLst>
          </p:cNvPr>
          <p:cNvSpPr>
            <a:spLocks noChangeShapeType="1"/>
          </p:cNvSpPr>
          <p:nvPr/>
        </p:nvSpPr>
        <p:spPr bwMode="auto">
          <a:xfrm>
            <a:off x="7712459" y="5578476"/>
            <a:ext cx="1588" cy="1746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1" name="Line 23">
            <a:extLst>
              <a:ext uri="{FF2B5EF4-FFF2-40B4-BE49-F238E27FC236}">
                <a16:creationId xmlns:a16="http://schemas.microsoft.com/office/drawing/2014/main" id="{2049168E-EA2A-84BE-A794-BBC030DC315F}"/>
              </a:ext>
            </a:extLst>
          </p:cNvPr>
          <p:cNvSpPr>
            <a:spLocks noChangeShapeType="1"/>
          </p:cNvSpPr>
          <p:nvPr/>
        </p:nvSpPr>
        <p:spPr bwMode="auto">
          <a:xfrm>
            <a:off x="4904173" y="4867275"/>
            <a:ext cx="1587" cy="1588"/>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2" name="Line 24">
            <a:extLst>
              <a:ext uri="{FF2B5EF4-FFF2-40B4-BE49-F238E27FC236}">
                <a16:creationId xmlns:a16="http://schemas.microsoft.com/office/drawing/2014/main" id="{B9938FD7-C644-27AF-616D-C223D3225152}"/>
              </a:ext>
            </a:extLst>
          </p:cNvPr>
          <p:cNvSpPr>
            <a:spLocks noChangeShapeType="1"/>
          </p:cNvSpPr>
          <p:nvPr/>
        </p:nvSpPr>
        <p:spPr bwMode="auto">
          <a:xfrm>
            <a:off x="4904173" y="4956175"/>
            <a:ext cx="1587" cy="19050"/>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3" name="Line 25">
            <a:extLst>
              <a:ext uri="{FF2B5EF4-FFF2-40B4-BE49-F238E27FC236}">
                <a16:creationId xmlns:a16="http://schemas.microsoft.com/office/drawing/2014/main" id="{AB9685CA-D746-92A7-59B3-DA243D7DE1BC}"/>
              </a:ext>
            </a:extLst>
          </p:cNvPr>
          <p:cNvSpPr>
            <a:spLocks noChangeShapeType="1"/>
          </p:cNvSpPr>
          <p:nvPr/>
        </p:nvSpPr>
        <p:spPr bwMode="auto">
          <a:xfrm>
            <a:off x="4904173" y="5064126"/>
            <a:ext cx="1587" cy="1746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4" name="Line 26">
            <a:extLst>
              <a:ext uri="{FF2B5EF4-FFF2-40B4-BE49-F238E27FC236}">
                <a16:creationId xmlns:a16="http://schemas.microsoft.com/office/drawing/2014/main" id="{8A215E2A-672A-AB26-1601-19D94C3DD02E}"/>
              </a:ext>
            </a:extLst>
          </p:cNvPr>
          <p:cNvSpPr>
            <a:spLocks noChangeShapeType="1"/>
          </p:cNvSpPr>
          <p:nvPr/>
        </p:nvSpPr>
        <p:spPr bwMode="auto">
          <a:xfrm>
            <a:off x="4904173" y="5170488"/>
            <a:ext cx="1587" cy="17462"/>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5" name="Line 27">
            <a:extLst>
              <a:ext uri="{FF2B5EF4-FFF2-40B4-BE49-F238E27FC236}">
                <a16:creationId xmlns:a16="http://schemas.microsoft.com/office/drawing/2014/main" id="{FC201F8C-56C5-BE84-809C-8B7A0103DDBD}"/>
              </a:ext>
            </a:extLst>
          </p:cNvPr>
          <p:cNvSpPr>
            <a:spLocks noChangeShapeType="1"/>
          </p:cNvSpPr>
          <p:nvPr/>
        </p:nvSpPr>
        <p:spPr bwMode="auto">
          <a:xfrm>
            <a:off x="4904173" y="5259389"/>
            <a:ext cx="1587"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6" name="Line 28">
            <a:extLst>
              <a:ext uri="{FF2B5EF4-FFF2-40B4-BE49-F238E27FC236}">
                <a16:creationId xmlns:a16="http://schemas.microsoft.com/office/drawing/2014/main" id="{8AFE5B1F-D67C-C100-EE69-071131DF93F6}"/>
              </a:ext>
            </a:extLst>
          </p:cNvPr>
          <p:cNvSpPr>
            <a:spLocks noChangeShapeType="1"/>
          </p:cNvSpPr>
          <p:nvPr/>
        </p:nvSpPr>
        <p:spPr bwMode="auto">
          <a:xfrm>
            <a:off x="4904173" y="5365751"/>
            <a:ext cx="1587"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7" name="Line 29">
            <a:extLst>
              <a:ext uri="{FF2B5EF4-FFF2-40B4-BE49-F238E27FC236}">
                <a16:creationId xmlns:a16="http://schemas.microsoft.com/office/drawing/2014/main" id="{A4D71E6F-86EF-CFEC-885F-89C6268DEA1E}"/>
              </a:ext>
            </a:extLst>
          </p:cNvPr>
          <p:cNvSpPr>
            <a:spLocks noChangeShapeType="1"/>
          </p:cNvSpPr>
          <p:nvPr/>
        </p:nvSpPr>
        <p:spPr bwMode="auto">
          <a:xfrm>
            <a:off x="4904173" y="5472114"/>
            <a:ext cx="1587"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8" name="Line 30">
            <a:extLst>
              <a:ext uri="{FF2B5EF4-FFF2-40B4-BE49-F238E27FC236}">
                <a16:creationId xmlns:a16="http://schemas.microsoft.com/office/drawing/2014/main" id="{36135774-167C-F8C2-4E3C-57ADF81EA657}"/>
              </a:ext>
            </a:extLst>
          </p:cNvPr>
          <p:cNvSpPr>
            <a:spLocks noChangeShapeType="1"/>
          </p:cNvSpPr>
          <p:nvPr/>
        </p:nvSpPr>
        <p:spPr bwMode="auto">
          <a:xfrm>
            <a:off x="4904173" y="5578476"/>
            <a:ext cx="1587" cy="1746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9" name="Line 31">
            <a:extLst>
              <a:ext uri="{FF2B5EF4-FFF2-40B4-BE49-F238E27FC236}">
                <a16:creationId xmlns:a16="http://schemas.microsoft.com/office/drawing/2014/main" id="{9FC25552-369B-B054-D25F-1AE916E7449A}"/>
              </a:ext>
            </a:extLst>
          </p:cNvPr>
          <p:cNvSpPr>
            <a:spLocks noChangeShapeType="1"/>
          </p:cNvSpPr>
          <p:nvPr/>
        </p:nvSpPr>
        <p:spPr bwMode="auto">
          <a:xfrm>
            <a:off x="7712459" y="3854451"/>
            <a:ext cx="1588" cy="1746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0" name="Line 32">
            <a:extLst>
              <a:ext uri="{FF2B5EF4-FFF2-40B4-BE49-F238E27FC236}">
                <a16:creationId xmlns:a16="http://schemas.microsoft.com/office/drawing/2014/main" id="{93392951-AD9E-9C74-311D-6945AFF8F666}"/>
              </a:ext>
            </a:extLst>
          </p:cNvPr>
          <p:cNvSpPr>
            <a:spLocks noChangeShapeType="1"/>
          </p:cNvSpPr>
          <p:nvPr/>
        </p:nvSpPr>
        <p:spPr bwMode="auto">
          <a:xfrm>
            <a:off x="7712459" y="3943351"/>
            <a:ext cx="1588" cy="3651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1" name="Line 33">
            <a:extLst>
              <a:ext uri="{FF2B5EF4-FFF2-40B4-BE49-F238E27FC236}">
                <a16:creationId xmlns:a16="http://schemas.microsoft.com/office/drawing/2014/main" id="{C6D075B4-4682-066B-36AD-9269359D64EF}"/>
              </a:ext>
            </a:extLst>
          </p:cNvPr>
          <p:cNvSpPr>
            <a:spLocks noChangeShapeType="1"/>
          </p:cNvSpPr>
          <p:nvPr/>
        </p:nvSpPr>
        <p:spPr bwMode="auto">
          <a:xfrm>
            <a:off x="7712459" y="4049713"/>
            <a:ext cx="1588" cy="36512"/>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2" name="Line 34">
            <a:extLst>
              <a:ext uri="{FF2B5EF4-FFF2-40B4-BE49-F238E27FC236}">
                <a16:creationId xmlns:a16="http://schemas.microsoft.com/office/drawing/2014/main" id="{E926994A-86A9-DCFD-E42D-3490DED29E6A}"/>
              </a:ext>
            </a:extLst>
          </p:cNvPr>
          <p:cNvSpPr>
            <a:spLocks noChangeShapeType="1"/>
          </p:cNvSpPr>
          <p:nvPr/>
        </p:nvSpPr>
        <p:spPr bwMode="auto">
          <a:xfrm>
            <a:off x="7712459" y="4157664"/>
            <a:ext cx="1588"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3" name="Line 35">
            <a:extLst>
              <a:ext uri="{FF2B5EF4-FFF2-40B4-BE49-F238E27FC236}">
                <a16:creationId xmlns:a16="http://schemas.microsoft.com/office/drawing/2014/main" id="{BBA4B353-2772-61D3-E2D6-890B3D15C129}"/>
              </a:ext>
            </a:extLst>
          </p:cNvPr>
          <p:cNvSpPr>
            <a:spLocks noChangeShapeType="1"/>
          </p:cNvSpPr>
          <p:nvPr/>
        </p:nvSpPr>
        <p:spPr bwMode="auto">
          <a:xfrm>
            <a:off x="7712459" y="4264026"/>
            <a:ext cx="1588" cy="1746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4" name="Line 36">
            <a:extLst>
              <a:ext uri="{FF2B5EF4-FFF2-40B4-BE49-F238E27FC236}">
                <a16:creationId xmlns:a16="http://schemas.microsoft.com/office/drawing/2014/main" id="{642B5D86-CA91-F31F-6E2F-98BAA6F946BC}"/>
              </a:ext>
            </a:extLst>
          </p:cNvPr>
          <p:cNvSpPr>
            <a:spLocks noChangeShapeType="1"/>
          </p:cNvSpPr>
          <p:nvPr/>
        </p:nvSpPr>
        <p:spPr bwMode="auto">
          <a:xfrm>
            <a:off x="7712459" y="4370388"/>
            <a:ext cx="1588" cy="17462"/>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5" name="Line 37">
            <a:extLst>
              <a:ext uri="{FF2B5EF4-FFF2-40B4-BE49-F238E27FC236}">
                <a16:creationId xmlns:a16="http://schemas.microsoft.com/office/drawing/2014/main" id="{5D374968-D112-99CF-89F5-751B026EABD8}"/>
              </a:ext>
            </a:extLst>
          </p:cNvPr>
          <p:cNvSpPr>
            <a:spLocks noChangeShapeType="1"/>
          </p:cNvSpPr>
          <p:nvPr/>
        </p:nvSpPr>
        <p:spPr bwMode="auto">
          <a:xfrm>
            <a:off x="7712459" y="4459289"/>
            <a:ext cx="1588"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6" name="Line 38">
            <a:extLst>
              <a:ext uri="{FF2B5EF4-FFF2-40B4-BE49-F238E27FC236}">
                <a16:creationId xmlns:a16="http://schemas.microsoft.com/office/drawing/2014/main" id="{BC384478-D35D-7D22-21D6-E2F81C84585A}"/>
              </a:ext>
            </a:extLst>
          </p:cNvPr>
          <p:cNvSpPr>
            <a:spLocks noChangeShapeType="1"/>
          </p:cNvSpPr>
          <p:nvPr/>
        </p:nvSpPr>
        <p:spPr bwMode="auto">
          <a:xfrm>
            <a:off x="7712459" y="4565651"/>
            <a:ext cx="1588" cy="3651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7" name="Line 39">
            <a:extLst>
              <a:ext uri="{FF2B5EF4-FFF2-40B4-BE49-F238E27FC236}">
                <a16:creationId xmlns:a16="http://schemas.microsoft.com/office/drawing/2014/main" id="{0FCECCDB-5AE4-1079-2147-CC89605ADE8B}"/>
              </a:ext>
            </a:extLst>
          </p:cNvPr>
          <p:cNvSpPr>
            <a:spLocks noChangeShapeType="1"/>
          </p:cNvSpPr>
          <p:nvPr/>
        </p:nvSpPr>
        <p:spPr bwMode="auto">
          <a:xfrm>
            <a:off x="7712459" y="4672013"/>
            <a:ext cx="1588" cy="17462"/>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8" name="Line 40">
            <a:extLst>
              <a:ext uri="{FF2B5EF4-FFF2-40B4-BE49-F238E27FC236}">
                <a16:creationId xmlns:a16="http://schemas.microsoft.com/office/drawing/2014/main" id="{D30AE3BB-8D4D-4BAC-D7E4-2E35BC315C17}"/>
              </a:ext>
            </a:extLst>
          </p:cNvPr>
          <p:cNvSpPr>
            <a:spLocks noChangeShapeType="1"/>
          </p:cNvSpPr>
          <p:nvPr/>
        </p:nvSpPr>
        <p:spPr bwMode="auto">
          <a:xfrm>
            <a:off x="7712459" y="4778375"/>
            <a:ext cx="1588" cy="19050"/>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9" name="Line 41">
            <a:extLst>
              <a:ext uri="{FF2B5EF4-FFF2-40B4-BE49-F238E27FC236}">
                <a16:creationId xmlns:a16="http://schemas.microsoft.com/office/drawing/2014/main" id="{A5E60B1F-2D9D-1864-AA08-6BA477CE6BB2}"/>
              </a:ext>
            </a:extLst>
          </p:cNvPr>
          <p:cNvSpPr>
            <a:spLocks noChangeShapeType="1"/>
          </p:cNvSpPr>
          <p:nvPr/>
        </p:nvSpPr>
        <p:spPr bwMode="auto">
          <a:xfrm>
            <a:off x="7712459" y="4886326"/>
            <a:ext cx="1588" cy="1746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0" name="Line 42">
            <a:extLst>
              <a:ext uri="{FF2B5EF4-FFF2-40B4-BE49-F238E27FC236}">
                <a16:creationId xmlns:a16="http://schemas.microsoft.com/office/drawing/2014/main" id="{33A59EA1-EFB3-D67E-22ED-8ECE4A0C63CB}"/>
              </a:ext>
            </a:extLst>
          </p:cNvPr>
          <p:cNvSpPr>
            <a:spLocks noChangeShapeType="1"/>
          </p:cNvSpPr>
          <p:nvPr/>
        </p:nvSpPr>
        <p:spPr bwMode="auto">
          <a:xfrm>
            <a:off x="7712459" y="4975226"/>
            <a:ext cx="1588" cy="1746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1" name="Line 43">
            <a:extLst>
              <a:ext uri="{FF2B5EF4-FFF2-40B4-BE49-F238E27FC236}">
                <a16:creationId xmlns:a16="http://schemas.microsoft.com/office/drawing/2014/main" id="{D5091543-8D2B-A52A-23B5-6763CA0FBAFA}"/>
              </a:ext>
            </a:extLst>
          </p:cNvPr>
          <p:cNvSpPr>
            <a:spLocks noChangeShapeType="1"/>
          </p:cNvSpPr>
          <p:nvPr/>
        </p:nvSpPr>
        <p:spPr bwMode="auto">
          <a:xfrm>
            <a:off x="5988435" y="4797425"/>
            <a:ext cx="34925" cy="1588"/>
          </a:xfrm>
          <a:prstGeom prst="line">
            <a:avLst/>
          </a:prstGeom>
          <a:noFill/>
          <a:ln w="17463">
            <a:solidFill>
              <a:srgbClr val="FF00FF"/>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2" name="Freeform 44">
            <a:extLst>
              <a:ext uri="{FF2B5EF4-FFF2-40B4-BE49-F238E27FC236}">
                <a16:creationId xmlns:a16="http://schemas.microsoft.com/office/drawing/2014/main" id="{DAC900CD-A544-31B2-A162-DC71B9EF857A}"/>
              </a:ext>
            </a:extLst>
          </p:cNvPr>
          <p:cNvSpPr>
            <a:spLocks/>
          </p:cNvSpPr>
          <p:nvPr/>
        </p:nvSpPr>
        <p:spPr bwMode="auto">
          <a:xfrm>
            <a:off x="5988434" y="4778376"/>
            <a:ext cx="88900" cy="36513"/>
          </a:xfrm>
          <a:custGeom>
            <a:avLst/>
            <a:gdLst/>
            <a:ahLst/>
            <a:cxnLst>
              <a:cxn ang="0">
                <a:pos x="22" y="12"/>
              </a:cxn>
              <a:cxn ang="0">
                <a:pos x="0" y="0"/>
              </a:cxn>
              <a:cxn ang="0">
                <a:pos x="56" y="12"/>
              </a:cxn>
              <a:cxn ang="0">
                <a:pos x="0" y="23"/>
              </a:cxn>
              <a:cxn ang="0">
                <a:pos x="22" y="12"/>
              </a:cxn>
            </a:cxnLst>
            <a:rect l="0" t="0" r="r" b="b"/>
            <a:pathLst>
              <a:path w="56" h="23">
                <a:moveTo>
                  <a:pt x="22" y="12"/>
                </a:moveTo>
                <a:lnTo>
                  <a:pt x="0" y="0"/>
                </a:lnTo>
                <a:lnTo>
                  <a:pt x="56" y="12"/>
                </a:lnTo>
                <a:lnTo>
                  <a:pt x="0" y="23"/>
                </a:lnTo>
                <a:lnTo>
                  <a:pt x="22" y="12"/>
                </a:lnTo>
                <a:close/>
              </a:path>
            </a:pathLst>
          </a:custGeom>
          <a:noFill/>
          <a:ln w="17463">
            <a:solidFill>
              <a:srgbClr val="FF00FF"/>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3" name="Freeform 45">
            <a:extLst>
              <a:ext uri="{FF2B5EF4-FFF2-40B4-BE49-F238E27FC236}">
                <a16:creationId xmlns:a16="http://schemas.microsoft.com/office/drawing/2014/main" id="{33EC285A-29E3-1D69-4E83-69DF277747CD}"/>
              </a:ext>
            </a:extLst>
          </p:cNvPr>
          <p:cNvSpPr>
            <a:spLocks/>
          </p:cNvSpPr>
          <p:nvPr/>
        </p:nvSpPr>
        <p:spPr bwMode="auto">
          <a:xfrm>
            <a:off x="5988434" y="4778376"/>
            <a:ext cx="88900" cy="36513"/>
          </a:xfrm>
          <a:custGeom>
            <a:avLst/>
            <a:gdLst/>
            <a:ahLst/>
            <a:cxnLst>
              <a:cxn ang="0">
                <a:pos x="22" y="12"/>
              </a:cxn>
              <a:cxn ang="0">
                <a:pos x="0" y="0"/>
              </a:cxn>
              <a:cxn ang="0">
                <a:pos x="56" y="12"/>
              </a:cxn>
              <a:cxn ang="0">
                <a:pos x="0" y="23"/>
              </a:cxn>
              <a:cxn ang="0">
                <a:pos x="22" y="12"/>
              </a:cxn>
            </a:cxnLst>
            <a:rect l="0" t="0" r="r" b="b"/>
            <a:pathLst>
              <a:path w="56" h="23">
                <a:moveTo>
                  <a:pt x="22" y="12"/>
                </a:moveTo>
                <a:lnTo>
                  <a:pt x="0" y="0"/>
                </a:lnTo>
                <a:lnTo>
                  <a:pt x="56" y="12"/>
                </a:lnTo>
                <a:lnTo>
                  <a:pt x="0" y="23"/>
                </a:lnTo>
                <a:lnTo>
                  <a:pt x="22" y="12"/>
                </a:lnTo>
                <a:close/>
              </a:path>
            </a:pathLst>
          </a:custGeom>
          <a:solidFill>
            <a:srgbClr val="FF00FF"/>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4" name="Line 46">
            <a:extLst>
              <a:ext uri="{FF2B5EF4-FFF2-40B4-BE49-F238E27FC236}">
                <a16:creationId xmlns:a16="http://schemas.microsoft.com/office/drawing/2014/main" id="{DFCE5684-89F5-1F93-69E3-0DB9D08C7136}"/>
              </a:ext>
            </a:extLst>
          </p:cNvPr>
          <p:cNvSpPr>
            <a:spLocks noChangeShapeType="1"/>
          </p:cNvSpPr>
          <p:nvPr/>
        </p:nvSpPr>
        <p:spPr bwMode="auto">
          <a:xfrm>
            <a:off x="5313748" y="4797425"/>
            <a:ext cx="674687" cy="1588"/>
          </a:xfrm>
          <a:prstGeom prst="line">
            <a:avLst/>
          </a:prstGeom>
          <a:noFill/>
          <a:ln w="17463">
            <a:solidFill>
              <a:srgbClr val="FF00FF"/>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5" name="AutoShape 47">
            <a:extLst>
              <a:ext uri="{FF2B5EF4-FFF2-40B4-BE49-F238E27FC236}">
                <a16:creationId xmlns:a16="http://schemas.microsoft.com/office/drawing/2014/main" id="{B501440C-2DB5-DFEF-8D10-A0409C070A7D}"/>
              </a:ext>
            </a:extLst>
          </p:cNvPr>
          <p:cNvSpPr>
            <a:spLocks noChangeArrowheads="1"/>
          </p:cNvSpPr>
          <p:nvPr/>
        </p:nvSpPr>
        <p:spPr bwMode="auto">
          <a:xfrm>
            <a:off x="4307272" y="3738563"/>
            <a:ext cx="1211262" cy="1992312"/>
          </a:xfrm>
          <a:prstGeom prst="roundRect">
            <a:avLst>
              <a:gd name="adj" fmla="val 26088"/>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6" name="AutoShape 48">
            <a:extLst>
              <a:ext uri="{FF2B5EF4-FFF2-40B4-BE49-F238E27FC236}">
                <a16:creationId xmlns:a16="http://schemas.microsoft.com/office/drawing/2014/main" id="{5A75AE08-8C63-26C5-CA06-CB9B49E393A5}"/>
              </a:ext>
            </a:extLst>
          </p:cNvPr>
          <p:cNvSpPr>
            <a:spLocks noChangeArrowheads="1"/>
          </p:cNvSpPr>
          <p:nvPr/>
        </p:nvSpPr>
        <p:spPr bwMode="auto">
          <a:xfrm>
            <a:off x="7115560" y="3738563"/>
            <a:ext cx="1192213" cy="1992312"/>
          </a:xfrm>
          <a:prstGeom prst="roundRect">
            <a:avLst>
              <a:gd name="adj" fmla="val 26472"/>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7" name="Rectangle 49">
            <a:extLst>
              <a:ext uri="{FF2B5EF4-FFF2-40B4-BE49-F238E27FC236}">
                <a16:creationId xmlns:a16="http://schemas.microsoft.com/office/drawing/2014/main" id="{2D55AA29-5973-9448-AE12-83B50747070D}"/>
              </a:ext>
            </a:extLst>
          </p:cNvPr>
          <p:cNvSpPr>
            <a:spLocks noChangeArrowheads="1"/>
          </p:cNvSpPr>
          <p:nvPr/>
        </p:nvSpPr>
        <p:spPr bwMode="auto">
          <a:xfrm>
            <a:off x="6120197" y="4733926"/>
            <a:ext cx="393700" cy="144463"/>
          </a:xfrm>
          <a:prstGeom prst="rect">
            <a:avLst/>
          </a:prstGeom>
          <a:noFill/>
          <a:ln w="17463">
            <a:solidFill>
              <a:srgbClr val="FF0000"/>
            </a:solidFill>
            <a:miter lim="800000"/>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8" name="Line 50">
            <a:extLst>
              <a:ext uri="{FF2B5EF4-FFF2-40B4-BE49-F238E27FC236}">
                <a16:creationId xmlns:a16="http://schemas.microsoft.com/office/drawing/2014/main" id="{77E2391D-74F6-1538-A496-6EB74F9E457F}"/>
              </a:ext>
            </a:extLst>
          </p:cNvPr>
          <p:cNvSpPr>
            <a:spLocks noChangeShapeType="1"/>
          </p:cNvSpPr>
          <p:nvPr/>
        </p:nvSpPr>
        <p:spPr bwMode="auto">
          <a:xfrm>
            <a:off x="7179060" y="5064125"/>
            <a:ext cx="17463" cy="1588"/>
          </a:xfrm>
          <a:prstGeom prst="line">
            <a:avLst/>
          </a:prstGeom>
          <a:noFill/>
          <a:ln w="17463">
            <a:solidFill>
              <a:srgbClr val="FF00FF"/>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9" name="Freeform 51">
            <a:extLst>
              <a:ext uri="{FF2B5EF4-FFF2-40B4-BE49-F238E27FC236}">
                <a16:creationId xmlns:a16="http://schemas.microsoft.com/office/drawing/2014/main" id="{07B61F55-7EED-E47F-7C5B-94D7E670F4E4}"/>
              </a:ext>
            </a:extLst>
          </p:cNvPr>
          <p:cNvSpPr>
            <a:spLocks/>
          </p:cNvSpPr>
          <p:nvPr/>
        </p:nvSpPr>
        <p:spPr bwMode="auto">
          <a:xfrm>
            <a:off x="7179059" y="5045076"/>
            <a:ext cx="71438" cy="53975"/>
          </a:xfrm>
          <a:custGeom>
            <a:avLst/>
            <a:gdLst/>
            <a:ahLst/>
            <a:cxnLst>
              <a:cxn ang="0">
                <a:pos x="11" y="12"/>
              </a:cxn>
              <a:cxn ang="0">
                <a:pos x="11" y="0"/>
              </a:cxn>
              <a:cxn ang="0">
                <a:pos x="45" y="34"/>
              </a:cxn>
              <a:cxn ang="0">
                <a:pos x="0" y="23"/>
              </a:cxn>
              <a:cxn ang="0">
                <a:pos x="11" y="12"/>
              </a:cxn>
            </a:cxnLst>
            <a:rect l="0" t="0" r="r" b="b"/>
            <a:pathLst>
              <a:path w="45" h="34">
                <a:moveTo>
                  <a:pt x="11" y="12"/>
                </a:moveTo>
                <a:lnTo>
                  <a:pt x="11" y="0"/>
                </a:lnTo>
                <a:lnTo>
                  <a:pt x="45" y="34"/>
                </a:lnTo>
                <a:lnTo>
                  <a:pt x="0" y="23"/>
                </a:lnTo>
                <a:lnTo>
                  <a:pt x="11" y="12"/>
                </a:lnTo>
                <a:close/>
              </a:path>
            </a:pathLst>
          </a:custGeom>
          <a:noFill/>
          <a:ln w="17463">
            <a:solidFill>
              <a:srgbClr val="FF00FF"/>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0" name="Freeform 52">
            <a:extLst>
              <a:ext uri="{FF2B5EF4-FFF2-40B4-BE49-F238E27FC236}">
                <a16:creationId xmlns:a16="http://schemas.microsoft.com/office/drawing/2014/main" id="{659E72D9-E498-2239-3E24-36773A45BEAE}"/>
              </a:ext>
            </a:extLst>
          </p:cNvPr>
          <p:cNvSpPr>
            <a:spLocks/>
          </p:cNvSpPr>
          <p:nvPr/>
        </p:nvSpPr>
        <p:spPr bwMode="auto">
          <a:xfrm>
            <a:off x="7179059" y="5045076"/>
            <a:ext cx="71438" cy="53975"/>
          </a:xfrm>
          <a:custGeom>
            <a:avLst/>
            <a:gdLst/>
            <a:ahLst/>
            <a:cxnLst>
              <a:cxn ang="0">
                <a:pos x="11" y="12"/>
              </a:cxn>
              <a:cxn ang="0">
                <a:pos x="11" y="0"/>
              </a:cxn>
              <a:cxn ang="0">
                <a:pos x="45" y="34"/>
              </a:cxn>
              <a:cxn ang="0">
                <a:pos x="0" y="23"/>
              </a:cxn>
              <a:cxn ang="0">
                <a:pos x="11" y="12"/>
              </a:cxn>
            </a:cxnLst>
            <a:rect l="0" t="0" r="r" b="b"/>
            <a:pathLst>
              <a:path w="45" h="34">
                <a:moveTo>
                  <a:pt x="11" y="12"/>
                </a:moveTo>
                <a:lnTo>
                  <a:pt x="11" y="0"/>
                </a:lnTo>
                <a:lnTo>
                  <a:pt x="45" y="34"/>
                </a:lnTo>
                <a:lnTo>
                  <a:pt x="0" y="23"/>
                </a:lnTo>
                <a:lnTo>
                  <a:pt x="11" y="12"/>
                </a:lnTo>
                <a:close/>
              </a:path>
            </a:pathLst>
          </a:custGeom>
          <a:solidFill>
            <a:srgbClr val="FF00FF"/>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1" name="Line 53">
            <a:extLst>
              <a:ext uri="{FF2B5EF4-FFF2-40B4-BE49-F238E27FC236}">
                <a16:creationId xmlns:a16="http://schemas.microsoft.com/office/drawing/2014/main" id="{F346955E-2A2C-C469-A151-D30708DD1ED7}"/>
              </a:ext>
            </a:extLst>
          </p:cNvPr>
          <p:cNvSpPr>
            <a:spLocks noChangeShapeType="1"/>
          </p:cNvSpPr>
          <p:nvPr/>
        </p:nvSpPr>
        <p:spPr bwMode="auto">
          <a:xfrm>
            <a:off x="6504373" y="4797425"/>
            <a:ext cx="674687" cy="266700"/>
          </a:xfrm>
          <a:prstGeom prst="line">
            <a:avLst/>
          </a:prstGeom>
          <a:noFill/>
          <a:ln w="17463">
            <a:solidFill>
              <a:srgbClr val="FF00FF"/>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2" name="Rectangle 54">
            <a:extLst>
              <a:ext uri="{FF2B5EF4-FFF2-40B4-BE49-F238E27FC236}">
                <a16:creationId xmlns:a16="http://schemas.microsoft.com/office/drawing/2014/main" id="{8882606C-AA8C-345D-0EEE-31A25BD6F68D}"/>
              </a:ext>
            </a:extLst>
          </p:cNvPr>
          <p:cNvSpPr>
            <a:spLocks noChangeArrowheads="1"/>
          </p:cNvSpPr>
          <p:nvPr/>
        </p:nvSpPr>
        <p:spPr bwMode="auto">
          <a:xfrm>
            <a:off x="5561398" y="4441825"/>
            <a:ext cx="1069203"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dirty="0">
                <a:solidFill>
                  <a:srgbClr val="FF0000"/>
                </a:solidFill>
                <a:latin typeface="Arial" charset="0"/>
                <a:ea typeface="宋体" pitchFamily="2" charset="-122"/>
              </a:rPr>
              <a:t>Message b</a:t>
            </a:r>
            <a:endParaRPr lang="en-US" dirty="0">
              <a:solidFill>
                <a:srgbClr val="000000"/>
              </a:solidFill>
              <a:latin typeface="Arial" charset="0"/>
              <a:ea typeface="宋体" pitchFamily="2" charset="-122"/>
            </a:endParaRPr>
          </a:p>
        </p:txBody>
      </p:sp>
      <p:sp>
        <p:nvSpPr>
          <p:cNvPr id="53" name="Rectangle 55">
            <a:extLst>
              <a:ext uri="{FF2B5EF4-FFF2-40B4-BE49-F238E27FC236}">
                <a16:creationId xmlns:a16="http://schemas.microsoft.com/office/drawing/2014/main" id="{AC8A24CB-85C6-F055-AD23-178DEFF91B1C}"/>
              </a:ext>
            </a:extLst>
          </p:cNvPr>
          <p:cNvSpPr>
            <a:spLocks noChangeArrowheads="1"/>
          </p:cNvSpPr>
          <p:nvPr/>
        </p:nvSpPr>
        <p:spPr bwMode="auto">
          <a:xfrm>
            <a:off x="6610734" y="4441825"/>
            <a:ext cx="239746"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uff</a:t>
            </a:r>
            <a:endParaRPr lang="en-US">
              <a:solidFill>
                <a:srgbClr val="000000"/>
              </a:solidFill>
              <a:latin typeface="Arial" charset="0"/>
              <a:ea typeface="宋体" pitchFamily="2" charset="-122"/>
            </a:endParaRPr>
          </a:p>
        </p:txBody>
      </p:sp>
      <p:sp>
        <p:nvSpPr>
          <p:cNvPr id="54" name="Rectangle 56">
            <a:extLst>
              <a:ext uri="{FF2B5EF4-FFF2-40B4-BE49-F238E27FC236}">
                <a16:creationId xmlns:a16="http://schemas.microsoft.com/office/drawing/2014/main" id="{0030D92E-CED9-966D-D207-686901492B7A}"/>
              </a:ext>
            </a:extLst>
          </p:cNvPr>
          <p:cNvSpPr>
            <a:spLocks noChangeArrowheads="1"/>
          </p:cNvSpPr>
          <p:nvPr/>
        </p:nvSpPr>
        <p:spPr bwMode="auto">
          <a:xfrm>
            <a:off x="6840922" y="4441825"/>
            <a:ext cx="193964"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er</a:t>
            </a:r>
            <a:endParaRPr lang="en-US">
              <a:solidFill>
                <a:srgbClr val="000000"/>
              </a:solidFill>
              <a:latin typeface="Arial" charset="0"/>
              <a:ea typeface="宋体" pitchFamily="2" charset="-122"/>
            </a:endParaRPr>
          </a:p>
        </p:txBody>
      </p:sp>
      <p:sp>
        <p:nvSpPr>
          <p:cNvPr id="55" name="Line 57">
            <a:extLst>
              <a:ext uri="{FF2B5EF4-FFF2-40B4-BE49-F238E27FC236}">
                <a16:creationId xmlns:a16="http://schemas.microsoft.com/office/drawing/2014/main" id="{8D119EB1-2192-1F66-9A01-A9427BF4FECF}"/>
              </a:ext>
            </a:extLst>
          </p:cNvPr>
          <p:cNvSpPr>
            <a:spLocks noChangeShapeType="1"/>
          </p:cNvSpPr>
          <p:nvPr/>
        </p:nvSpPr>
        <p:spPr bwMode="auto">
          <a:xfrm>
            <a:off x="6166234" y="4725989"/>
            <a:ext cx="1588" cy="141287"/>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6" name="Line 58">
            <a:extLst>
              <a:ext uri="{FF2B5EF4-FFF2-40B4-BE49-F238E27FC236}">
                <a16:creationId xmlns:a16="http://schemas.microsoft.com/office/drawing/2014/main" id="{7DBD99EC-011B-0878-ED57-34CCBBF67F6C}"/>
              </a:ext>
            </a:extLst>
          </p:cNvPr>
          <p:cNvSpPr>
            <a:spLocks noChangeShapeType="1"/>
          </p:cNvSpPr>
          <p:nvPr/>
        </p:nvSpPr>
        <p:spPr bwMode="auto">
          <a:xfrm>
            <a:off x="6432934" y="4725989"/>
            <a:ext cx="1588" cy="141287"/>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7" name="Line 59">
            <a:extLst>
              <a:ext uri="{FF2B5EF4-FFF2-40B4-BE49-F238E27FC236}">
                <a16:creationId xmlns:a16="http://schemas.microsoft.com/office/drawing/2014/main" id="{A86A8E8A-A38F-6C5F-437A-007F942DB1BB}"/>
              </a:ext>
            </a:extLst>
          </p:cNvPr>
          <p:cNvSpPr>
            <a:spLocks noChangeShapeType="1"/>
          </p:cNvSpPr>
          <p:nvPr/>
        </p:nvSpPr>
        <p:spPr bwMode="auto">
          <a:xfrm>
            <a:off x="6166235" y="4797425"/>
            <a:ext cx="17463" cy="1588"/>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8" name="Line 60">
            <a:extLst>
              <a:ext uri="{FF2B5EF4-FFF2-40B4-BE49-F238E27FC236}">
                <a16:creationId xmlns:a16="http://schemas.microsoft.com/office/drawing/2014/main" id="{EC360DEA-61D1-265B-C40B-1B01007CAD42}"/>
              </a:ext>
            </a:extLst>
          </p:cNvPr>
          <p:cNvSpPr>
            <a:spLocks noChangeShapeType="1"/>
          </p:cNvSpPr>
          <p:nvPr/>
        </p:nvSpPr>
        <p:spPr bwMode="auto">
          <a:xfrm>
            <a:off x="6255135" y="4797425"/>
            <a:ext cx="17463" cy="1588"/>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9" name="Line 61">
            <a:extLst>
              <a:ext uri="{FF2B5EF4-FFF2-40B4-BE49-F238E27FC236}">
                <a16:creationId xmlns:a16="http://schemas.microsoft.com/office/drawing/2014/main" id="{69D62E64-35AE-208A-1B8E-CC50FAB8FBC2}"/>
              </a:ext>
            </a:extLst>
          </p:cNvPr>
          <p:cNvSpPr>
            <a:spLocks noChangeShapeType="1"/>
          </p:cNvSpPr>
          <p:nvPr/>
        </p:nvSpPr>
        <p:spPr bwMode="auto">
          <a:xfrm>
            <a:off x="6344035" y="4797425"/>
            <a:ext cx="17463" cy="1588"/>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0" name="Line 62">
            <a:extLst>
              <a:ext uri="{FF2B5EF4-FFF2-40B4-BE49-F238E27FC236}">
                <a16:creationId xmlns:a16="http://schemas.microsoft.com/office/drawing/2014/main" id="{A3D69D3C-473C-30F0-E9C4-289C9D86BC75}"/>
              </a:ext>
            </a:extLst>
          </p:cNvPr>
          <p:cNvSpPr>
            <a:spLocks noChangeShapeType="1"/>
          </p:cNvSpPr>
          <p:nvPr/>
        </p:nvSpPr>
        <p:spPr bwMode="auto">
          <a:xfrm>
            <a:off x="6432934" y="4797425"/>
            <a:ext cx="1588" cy="1588"/>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1" name="Rectangle 63">
            <a:extLst>
              <a:ext uri="{FF2B5EF4-FFF2-40B4-BE49-F238E27FC236}">
                <a16:creationId xmlns:a16="http://schemas.microsoft.com/office/drawing/2014/main" id="{308A622C-4FBD-4E77-86E5-632F405D86C1}"/>
              </a:ext>
            </a:extLst>
          </p:cNvPr>
          <p:cNvSpPr>
            <a:spLocks noChangeArrowheads="1"/>
          </p:cNvSpPr>
          <p:nvPr/>
        </p:nvSpPr>
        <p:spPr bwMode="auto">
          <a:xfrm>
            <a:off x="8441123" y="5029200"/>
            <a:ext cx="522579"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Read</a:t>
            </a:r>
            <a:endParaRPr lang="en-US">
              <a:solidFill>
                <a:srgbClr val="000000"/>
              </a:solidFill>
              <a:latin typeface="Arial" charset="0"/>
              <a:ea typeface="宋体" pitchFamily="2" charset="-122"/>
            </a:endParaRPr>
          </a:p>
        </p:txBody>
      </p:sp>
      <p:sp>
        <p:nvSpPr>
          <p:cNvPr id="62" name="Rectangle 64">
            <a:extLst>
              <a:ext uri="{FF2B5EF4-FFF2-40B4-BE49-F238E27FC236}">
                <a16:creationId xmlns:a16="http://schemas.microsoft.com/office/drawing/2014/main" id="{5A98D1D9-30B0-FD2D-9113-DB8C919AAC36}"/>
              </a:ext>
            </a:extLst>
          </p:cNvPr>
          <p:cNvSpPr>
            <a:spLocks noChangeArrowheads="1"/>
          </p:cNvSpPr>
          <p:nvPr/>
        </p:nvSpPr>
        <p:spPr bwMode="auto">
          <a:xfrm>
            <a:off x="8441123" y="5224463"/>
            <a:ext cx="1069203"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message b</a:t>
            </a:r>
            <a:endParaRPr lang="en-US">
              <a:solidFill>
                <a:srgbClr val="000000"/>
              </a:solidFill>
              <a:latin typeface="Arial" charset="0"/>
              <a:ea typeface="宋体" pitchFamily="2" charset="-122"/>
            </a:endParaRPr>
          </a:p>
        </p:txBody>
      </p:sp>
      <p:sp>
        <p:nvSpPr>
          <p:cNvPr id="63" name="Rectangle 65">
            <a:extLst>
              <a:ext uri="{FF2B5EF4-FFF2-40B4-BE49-F238E27FC236}">
                <a16:creationId xmlns:a16="http://schemas.microsoft.com/office/drawing/2014/main" id="{F1238E2D-7149-4D6F-15A8-3A960BE45821}"/>
              </a:ext>
            </a:extLst>
          </p:cNvPr>
          <p:cNvSpPr>
            <a:spLocks noChangeArrowheads="1"/>
          </p:cNvSpPr>
          <p:nvPr/>
        </p:nvSpPr>
        <p:spPr bwMode="auto">
          <a:xfrm>
            <a:off x="9471409" y="5224463"/>
            <a:ext cx="239746"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uff</a:t>
            </a:r>
            <a:endParaRPr lang="en-US">
              <a:solidFill>
                <a:srgbClr val="000000"/>
              </a:solidFill>
              <a:latin typeface="Arial" charset="0"/>
              <a:ea typeface="宋体" pitchFamily="2" charset="-122"/>
            </a:endParaRPr>
          </a:p>
        </p:txBody>
      </p:sp>
      <p:sp>
        <p:nvSpPr>
          <p:cNvPr id="64" name="Rectangle 66">
            <a:extLst>
              <a:ext uri="{FF2B5EF4-FFF2-40B4-BE49-F238E27FC236}">
                <a16:creationId xmlns:a16="http://schemas.microsoft.com/office/drawing/2014/main" id="{631387F4-F380-7E9B-D243-659CF417A8BD}"/>
              </a:ext>
            </a:extLst>
          </p:cNvPr>
          <p:cNvSpPr>
            <a:spLocks noChangeArrowheads="1"/>
          </p:cNvSpPr>
          <p:nvPr/>
        </p:nvSpPr>
        <p:spPr bwMode="auto">
          <a:xfrm>
            <a:off x="9703184" y="5224463"/>
            <a:ext cx="193964"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er</a:t>
            </a:r>
            <a:endParaRPr lang="en-US">
              <a:solidFill>
                <a:srgbClr val="000000"/>
              </a:solidFill>
              <a:latin typeface="Arial" charset="0"/>
              <a:ea typeface="宋体" pitchFamily="2" charset="-122"/>
            </a:endParaRPr>
          </a:p>
        </p:txBody>
      </p:sp>
      <p:sp>
        <p:nvSpPr>
          <p:cNvPr id="65" name="Rectangle 67">
            <a:extLst>
              <a:ext uri="{FF2B5EF4-FFF2-40B4-BE49-F238E27FC236}">
                <a16:creationId xmlns:a16="http://schemas.microsoft.com/office/drawing/2014/main" id="{BB009D4B-764B-4F3A-7DB9-43D6D34EEF6E}"/>
              </a:ext>
            </a:extLst>
          </p:cNvPr>
          <p:cNvSpPr>
            <a:spLocks noChangeArrowheads="1"/>
          </p:cNvSpPr>
          <p:nvPr/>
        </p:nvSpPr>
        <p:spPr bwMode="auto">
          <a:xfrm>
            <a:off x="3375410" y="4886325"/>
            <a:ext cx="631583"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Contin</a:t>
            </a:r>
            <a:endParaRPr lang="en-US">
              <a:solidFill>
                <a:srgbClr val="000000"/>
              </a:solidFill>
              <a:latin typeface="Arial" charset="0"/>
              <a:ea typeface="宋体" pitchFamily="2" charset="-122"/>
            </a:endParaRPr>
          </a:p>
        </p:txBody>
      </p:sp>
      <p:sp>
        <p:nvSpPr>
          <p:cNvPr id="66" name="Rectangle 68">
            <a:extLst>
              <a:ext uri="{FF2B5EF4-FFF2-40B4-BE49-F238E27FC236}">
                <a16:creationId xmlns:a16="http://schemas.microsoft.com/office/drawing/2014/main" id="{32A2017C-D321-A439-E140-2714169BBA9C}"/>
              </a:ext>
            </a:extLst>
          </p:cNvPr>
          <p:cNvSpPr>
            <a:spLocks noChangeArrowheads="1"/>
          </p:cNvSpPr>
          <p:nvPr/>
        </p:nvSpPr>
        <p:spPr bwMode="auto">
          <a:xfrm>
            <a:off x="3980247" y="4886325"/>
            <a:ext cx="243656"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ue</a:t>
            </a:r>
            <a:endParaRPr lang="en-US">
              <a:solidFill>
                <a:srgbClr val="000000"/>
              </a:solidFill>
              <a:latin typeface="Arial" charset="0"/>
              <a:ea typeface="宋体" pitchFamily="2" charset="-122"/>
            </a:endParaRPr>
          </a:p>
        </p:txBody>
      </p:sp>
      <p:sp>
        <p:nvSpPr>
          <p:cNvPr id="67" name="Rectangle 69">
            <a:extLst>
              <a:ext uri="{FF2B5EF4-FFF2-40B4-BE49-F238E27FC236}">
                <a16:creationId xmlns:a16="http://schemas.microsoft.com/office/drawing/2014/main" id="{DCBF96BA-0B80-94B2-064A-2B7810DDD595}"/>
              </a:ext>
            </a:extLst>
          </p:cNvPr>
          <p:cNvSpPr>
            <a:spLocks noChangeArrowheads="1"/>
          </p:cNvSpPr>
          <p:nvPr/>
        </p:nvSpPr>
        <p:spPr bwMode="auto">
          <a:xfrm>
            <a:off x="3375410" y="5081588"/>
            <a:ext cx="764633"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process</a:t>
            </a:r>
            <a:endParaRPr lang="en-US">
              <a:solidFill>
                <a:srgbClr val="000000"/>
              </a:solidFill>
              <a:latin typeface="Arial" charset="0"/>
              <a:ea typeface="宋体" pitchFamily="2" charset="-122"/>
            </a:endParaRPr>
          </a:p>
        </p:txBody>
      </p:sp>
      <p:sp>
        <p:nvSpPr>
          <p:cNvPr id="68" name="Line 70">
            <a:extLst>
              <a:ext uri="{FF2B5EF4-FFF2-40B4-BE49-F238E27FC236}">
                <a16:creationId xmlns:a16="http://schemas.microsoft.com/office/drawing/2014/main" id="{FAFA5D51-ED9E-1CAC-2942-F6D79ACBDA8B}"/>
              </a:ext>
            </a:extLst>
          </p:cNvPr>
          <p:cNvSpPr>
            <a:spLocks noChangeShapeType="1"/>
          </p:cNvSpPr>
          <p:nvPr/>
        </p:nvSpPr>
        <p:spPr bwMode="auto">
          <a:xfrm>
            <a:off x="3145223" y="5632451"/>
            <a:ext cx="1587"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9" name="Freeform 71">
            <a:extLst>
              <a:ext uri="{FF2B5EF4-FFF2-40B4-BE49-F238E27FC236}">
                <a16:creationId xmlns:a16="http://schemas.microsoft.com/office/drawing/2014/main" id="{DA649CFB-35A5-0214-6A43-97BD4A2D7100}"/>
              </a:ext>
            </a:extLst>
          </p:cNvPr>
          <p:cNvSpPr>
            <a:spLocks/>
          </p:cNvSpPr>
          <p:nvPr/>
        </p:nvSpPr>
        <p:spPr bwMode="auto">
          <a:xfrm>
            <a:off x="3127759" y="5632450"/>
            <a:ext cx="52388" cy="88900"/>
          </a:xfrm>
          <a:custGeom>
            <a:avLst/>
            <a:gdLst/>
            <a:ahLst/>
            <a:cxnLst>
              <a:cxn ang="0">
                <a:pos x="11" y="22"/>
              </a:cxn>
              <a:cxn ang="0">
                <a:pos x="33" y="0"/>
              </a:cxn>
              <a:cxn ang="0">
                <a:pos x="11" y="56"/>
              </a:cxn>
              <a:cxn ang="0">
                <a:pos x="0" y="0"/>
              </a:cxn>
              <a:cxn ang="0">
                <a:pos x="11" y="22"/>
              </a:cxn>
            </a:cxnLst>
            <a:rect l="0" t="0" r="r" b="b"/>
            <a:pathLst>
              <a:path w="33" h="56">
                <a:moveTo>
                  <a:pt x="11" y="22"/>
                </a:moveTo>
                <a:lnTo>
                  <a:pt x="33" y="0"/>
                </a:lnTo>
                <a:lnTo>
                  <a:pt x="11" y="56"/>
                </a:lnTo>
                <a:lnTo>
                  <a:pt x="0" y="0"/>
                </a:lnTo>
                <a:lnTo>
                  <a:pt x="11" y="22"/>
                </a:lnTo>
                <a:close/>
              </a:path>
            </a:pathLst>
          </a:custGeom>
          <a:noFill/>
          <a:ln w="17463">
            <a:solidFill>
              <a:srgbClr val="00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0" name="Freeform 72">
            <a:extLst>
              <a:ext uri="{FF2B5EF4-FFF2-40B4-BE49-F238E27FC236}">
                <a16:creationId xmlns:a16="http://schemas.microsoft.com/office/drawing/2014/main" id="{763B7ECB-2299-E252-7E82-6C73B7B2F720}"/>
              </a:ext>
            </a:extLst>
          </p:cNvPr>
          <p:cNvSpPr>
            <a:spLocks/>
          </p:cNvSpPr>
          <p:nvPr/>
        </p:nvSpPr>
        <p:spPr bwMode="auto">
          <a:xfrm>
            <a:off x="3127759" y="5632450"/>
            <a:ext cx="52388" cy="88900"/>
          </a:xfrm>
          <a:custGeom>
            <a:avLst/>
            <a:gdLst/>
            <a:ahLst/>
            <a:cxnLst>
              <a:cxn ang="0">
                <a:pos x="11" y="22"/>
              </a:cxn>
              <a:cxn ang="0">
                <a:pos x="33" y="0"/>
              </a:cxn>
              <a:cxn ang="0">
                <a:pos x="11" y="56"/>
              </a:cxn>
              <a:cxn ang="0">
                <a:pos x="0" y="0"/>
              </a:cxn>
              <a:cxn ang="0">
                <a:pos x="11" y="22"/>
              </a:cxn>
            </a:cxnLst>
            <a:rect l="0" t="0" r="r" b="b"/>
            <a:pathLst>
              <a:path w="33" h="56">
                <a:moveTo>
                  <a:pt x="11" y="22"/>
                </a:moveTo>
                <a:lnTo>
                  <a:pt x="33" y="0"/>
                </a:lnTo>
                <a:lnTo>
                  <a:pt x="11" y="56"/>
                </a:lnTo>
                <a:lnTo>
                  <a:pt x="0" y="0"/>
                </a:lnTo>
                <a:lnTo>
                  <a:pt x="11" y="22"/>
                </a:lnTo>
                <a:close/>
              </a:path>
            </a:pathLst>
          </a:custGeom>
          <a:solidFill>
            <a:srgbClr val="00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1" name="Line 73">
            <a:extLst>
              <a:ext uri="{FF2B5EF4-FFF2-40B4-BE49-F238E27FC236}">
                <a16:creationId xmlns:a16="http://schemas.microsoft.com/office/drawing/2014/main" id="{F0A47B3B-5A77-3004-A948-086BBBBA63F2}"/>
              </a:ext>
            </a:extLst>
          </p:cNvPr>
          <p:cNvSpPr>
            <a:spLocks noChangeShapeType="1"/>
          </p:cNvSpPr>
          <p:nvPr/>
        </p:nvSpPr>
        <p:spPr bwMode="auto">
          <a:xfrm>
            <a:off x="3145223" y="3624264"/>
            <a:ext cx="1587" cy="2008187"/>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2" name="Rectangle 74">
            <a:extLst>
              <a:ext uri="{FF2B5EF4-FFF2-40B4-BE49-F238E27FC236}">
                <a16:creationId xmlns:a16="http://schemas.microsoft.com/office/drawing/2014/main" id="{72E0294D-FD82-5CB5-D28E-3FF1C9384F90}"/>
              </a:ext>
            </a:extLst>
          </p:cNvPr>
          <p:cNvSpPr>
            <a:spLocks noChangeArrowheads="1"/>
          </p:cNvSpPr>
          <p:nvPr/>
        </p:nvSpPr>
        <p:spPr bwMode="auto">
          <a:xfrm>
            <a:off x="2611822" y="4548188"/>
            <a:ext cx="476028"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Time</a:t>
            </a:r>
            <a:endParaRPr lang="en-US">
              <a:solidFill>
                <a:srgbClr val="000000"/>
              </a:solidFill>
              <a:latin typeface="Arial" charset="0"/>
              <a:ea typeface="宋体" pitchFamily="2" charset="-122"/>
            </a:endParaRPr>
          </a:p>
        </p:txBody>
      </p:sp>
    </p:spTree>
    <p:extLst>
      <p:ext uri="{BB962C8B-B14F-4D97-AF65-F5344CB8AC3E}">
        <p14:creationId xmlns:p14="http://schemas.microsoft.com/office/powerpoint/2010/main" val="133777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D3AA-ADE0-663F-17EE-D04717065DA7}"/>
              </a:ext>
            </a:extLst>
          </p:cNvPr>
          <p:cNvSpPr>
            <a:spLocks noGrp="1"/>
          </p:cNvSpPr>
          <p:nvPr>
            <p:ph type="title"/>
          </p:nvPr>
        </p:nvSpPr>
        <p:spPr/>
        <p:txBody>
          <a:bodyPr/>
          <a:lstStyle/>
          <a:p>
            <a:r>
              <a:rPr lang="en-US" altLang="en-US"/>
              <a:t>Parameters of Blocking Send</a:t>
            </a:r>
            <a:endParaRPr lang="en-US"/>
          </a:p>
        </p:txBody>
      </p:sp>
      <p:sp>
        <p:nvSpPr>
          <p:cNvPr id="24" name="Rectangle 4">
            <a:extLst>
              <a:ext uri="{FF2B5EF4-FFF2-40B4-BE49-F238E27FC236}">
                <a16:creationId xmlns:a16="http://schemas.microsoft.com/office/drawing/2014/main" id="{B92BDCBE-0365-35F8-404C-94EA4075EA72}"/>
              </a:ext>
            </a:extLst>
          </p:cNvPr>
          <p:cNvSpPr>
            <a:spLocks noChangeArrowheads="1"/>
          </p:cNvSpPr>
          <p:nvPr/>
        </p:nvSpPr>
        <p:spPr bwMode="auto">
          <a:xfrm>
            <a:off x="3038671" y="3429000"/>
            <a:ext cx="5864225" cy="30480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2000" b="1" err="1">
                <a:solidFill>
                  <a:srgbClr val="FF00FF"/>
                </a:solidFill>
                <a:latin typeface="Arial" charset="0"/>
                <a:ea typeface="宋体" pitchFamily="2" charset="-122"/>
              </a:rPr>
              <a:t>MPI_Send</a:t>
            </a:r>
            <a:r>
              <a:rPr lang="en-US" sz="2000" b="1">
                <a:solidFill>
                  <a:srgbClr val="FF00FF"/>
                </a:solidFill>
                <a:latin typeface="Arial" charset="0"/>
                <a:ea typeface="宋体" pitchFamily="2" charset="-122"/>
              </a:rPr>
              <a:t>(</a:t>
            </a:r>
            <a:r>
              <a:rPr lang="en-US" sz="2000" b="1" err="1">
                <a:solidFill>
                  <a:srgbClr val="FF00FF"/>
                </a:solidFill>
                <a:latin typeface="Arial" charset="0"/>
                <a:ea typeface="宋体" pitchFamily="2" charset="-122"/>
              </a:rPr>
              <a:t>buf</a:t>
            </a:r>
            <a:r>
              <a:rPr lang="en-US" sz="2000" b="1">
                <a:solidFill>
                  <a:srgbClr val="FF00FF"/>
                </a:solidFill>
                <a:latin typeface="Arial" charset="0"/>
                <a:ea typeface="宋体" pitchFamily="2" charset="-122"/>
              </a:rPr>
              <a:t>, count, datatype, </a:t>
            </a:r>
            <a:r>
              <a:rPr lang="en-US" sz="2000" b="1" err="1">
                <a:solidFill>
                  <a:srgbClr val="FF00FF"/>
                </a:solidFill>
                <a:latin typeface="Arial" charset="0"/>
                <a:ea typeface="宋体" pitchFamily="2" charset="-122"/>
              </a:rPr>
              <a:t>dest</a:t>
            </a:r>
            <a:r>
              <a:rPr lang="en-US" sz="2000" b="1">
                <a:solidFill>
                  <a:srgbClr val="FF00FF"/>
                </a:solidFill>
                <a:latin typeface="Arial" charset="0"/>
                <a:ea typeface="宋体" pitchFamily="2" charset="-122"/>
              </a:rPr>
              <a:t>, tag, comm)</a:t>
            </a:r>
            <a:endParaRPr lang="en-US" sz="2000">
              <a:solidFill>
                <a:srgbClr val="000000"/>
              </a:solidFill>
              <a:latin typeface="Arial" charset="0"/>
              <a:ea typeface="宋体" pitchFamily="2" charset="-122"/>
            </a:endParaRPr>
          </a:p>
        </p:txBody>
      </p:sp>
      <p:sp>
        <p:nvSpPr>
          <p:cNvPr id="25" name="Rectangle 5">
            <a:extLst>
              <a:ext uri="{FF2B5EF4-FFF2-40B4-BE49-F238E27FC236}">
                <a16:creationId xmlns:a16="http://schemas.microsoft.com/office/drawing/2014/main" id="{99799A5D-7202-4918-71E0-3769A0921CC3}"/>
              </a:ext>
            </a:extLst>
          </p:cNvPr>
          <p:cNvSpPr>
            <a:spLocks noChangeArrowheads="1"/>
          </p:cNvSpPr>
          <p:nvPr/>
        </p:nvSpPr>
        <p:spPr bwMode="auto">
          <a:xfrm>
            <a:off x="3465708" y="3927475"/>
            <a:ext cx="1045158"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Address of</a:t>
            </a:r>
            <a:endParaRPr lang="en-US">
              <a:solidFill>
                <a:srgbClr val="000000"/>
              </a:solidFill>
              <a:latin typeface="Arial" charset="0"/>
              <a:ea typeface="宋体" pitchFamily="2" charset="-122"/>
            </a:endParaRPr>
          </a:p>
        </p:txBody>
      </p:sp>
      <p:sp>
        <p:nvSpPr>
          <p:cNvPr id="26" name="Rectangle 6">
            <a:extLst>
              <a:ext uri="{FF2B5EF4-FFF2-40B4-BE49-F238E27FC236}">
                <a16:creationId xmlns:a16="http://schemas.microsoft.com/office/drawing/2014/main" id="{C3B3A5FC-8A93-51A1-7C8C-24DF42A2DC2A}"/>
              </a:ext>
            </a:extLst>
          </p:cNvPr>
          <p:cNvSpPr>
            <a:spLocks noChangeArrowheads="1"/>
          </p:cNvSpPr>
          <p:nvPr/>
        </p:nvSpPr>
        <p:spPr bwMode="auto">
          <a:xfrm>
            <a:off x="4300733" y="4460875"/>
            <a:ext cx="1601400"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Number of items</a:t>
            </a:r>
            <a:endParaRPr lang="en-US">
              <a:solidFill>
                <a:srgbClr val="000000"/>
              </a:solidFill>
              <a:latin typeface="Arial" charset="0"/>
              <a:ea typeface="宋体" pitchFamily="2" charset="-122"/>
            </a:endParaRPr>
          </a:p>
        </p:txBody>
      </p:sp>
      <p:sp>
        <p:nvSpPr>
          <p:cNvPr id="27" name="Rectangle 7">
            <a:extLst>
              <a:ext uri="{FF2B5EF4-FFF2-40B4-BE49-F238E27FC236}">
                <a16:creationId xmlns:a16="http://schemas.microsoft.com/office/drawing/2014/main" id="{6CF452A2-ECAD-0640-3A9F-52EA9FAEA851}"/>
              </a:ext>
            </a:extLst>
          </p:cNvPr>
          <p:cNvSpPr>
            <a:spLocks noChangeArrowheads="1"/>
          </p:cNvSpPr>
          <p:nvPr/>
        </p:nvSpPr>
        <p:spPr bwMode="auto">
          <a:xfrm>
            <a:off x="5491358" y="3927475"/>
            <a:ext cx="1118896"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Datatype of</a:t>
            </a:r>
            <a:endParaRPr lang="en-US">
              <a:solidFill>
                <a:srgbClr val="000000"/>
              </a:solidFill>
              <a:latin typeface="Arial" charset="0"/>
              <a:ea typeface="宋体" pitchFamily="2" charset="-122"/>
            </a:endParaRPr>
          </a:p>
        </p:txBody>
      </p:sp>
      <p:sp>
        <p:nvSpPr>
          <p:cNvPr id="28" name="Rectangle 8">
            <a:extLst>
              <a:ext uri="{FF2B5EF4-FFF2-40B4-BE49-F238E27FC236}">
                <a16:creationId xmlns:a16="http://schemas.microsoft.com/office/drawing/2014/main" id="{3AF3DB0E-8658-443D-14B0-67D1BEB33E60}"/>
              </a:ext>
            </a:extLst>
          </p:cNvPr>
          <p:cNvSpPr>
            <a:spLocks noChangeArrowheads="1"/>
          </p:cNvSpPr>
          <p:nvPr/>
        </p:nvSpPr>
        <p:spPr bwMode="auto">
          <a:xfrm>
            <a:off x="6254946" y="4460875"/>
            <a:ext cx="1872307"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Rank of destination</a:t>
            </a:r>
            <a:endParaRPr lang="en-US">
              <a:solidFill>
                <a:srgbClr val="000000"/>
              </a:solidFill>
              <a:latin typeface="Arial" charset="0"/>
              <a:ea typeface="宋体" pitchFamily="2" charset="-122"/>
            </a:endParaRPr>
          </a:p>
        </p:txBody>
      </p:sp>
      <p:sp>
        <p:nvSpPr>
          <p:cNvPr id="29" name="Rectangle 9">
            <a:extLst>
              <a:ext uri="{FF2B5EF4-FFF2-40B4-BE49-F238E27FC236}">
                <a16:creationId xmlns:a16="http://schemas.microsoft.com/office/drawing/2014/main" id="{EA20D0ED-408D-A24A-0CA0-D5A918E71994}"/>
              </a:ext>
            </a:extLst>
          </p:cNvPr>
          <p:cNvSpPr>
            <a:spLocks noChangeArrowheads="1"/>
          </p:cNvSpPr>
          <p:nvPr/>
        </p:nvSpPr>
        <p:spPr bwMode="auto">
          <a:xfrm>
            <a:off x="7304283" y="3979862"/>
            <a:ext cx="1251946"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Message tag</a:t>
            </a:r>
            <a:endParaRPr lang="en-US">
              <a:solidFill>
                <a:srgbClr val="000000"/>
              </a:solidFill>
              <a:latin typeface="Arial" charset="0"/>
              <a:ea typeface="宋体" pitchFamily="2" charset="-122"/>
            </a:endParaRPr>
          </a:p>
        </p:txBody>
      </p:sp>
      <p:sp>
        <p:nvSpPr>
          <p:cNvPr id="30" name="Rectangle 10">
            <a:extLst>
              <a:ext uri="{FF2B5EF4-FFF2-40B4-BE49-F238E27FC236}">
                <a16:creationId xmlns:a16="http://schemas.microsoft.com/office/drawing/2014/main" id="{74F7E384-570A-03D3-955F-9C0959F11D1D}"/>
              </a:ext>
            </a:extLst>
          </p:cNvPr>
          <p:cNvSpPr>
            <a:spLocks noChangeArrowheads="1"/>
          </p:cNvSpPr>
          <p:nvPr/>
        </p:nvSpPr>
        <p:spPr bwMode="auto">
          <a:xfrm>
            <a:off x="8174234" y="4478337"/>
            <a:ext cx="641201"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Comm</a:t>
            </a:r>
            <a:endParaRPr lang="en-US">
              <a:solidFill>
                <a:srgbClr val="000000"/>
              </a:solidFill>
              <a:latin typeface="Arial" charset="0"/>
              <a:ea typeface="宋体" pitchFamily="2" charset="-122"/>
            </a:endParaRPr>
          </a:p>
        </p:txBody>
      </p:sp>
      <p:sp>
        <p:nvSpPr>
          <p:cNvPr id="31" name="Rectangle 11">
            <a:extLst>
              <a:ext uri="{FF2B5EF4-FFF2-40B4-BE49-F238E27FC236}">
                <a16:creationId xmlns:a16="http://schemas.microsoft.com/office/drawing/2014/main" id="{73045E36-8249-4384-F7B7-0F2A3498DA18}"/>
              </a:ext>
            </a:extLst>
          </p:cNvPr>
          <p:cNvSpPr>
            <a:spLocks noChangeArrowheads="1"/>
          </p:cNvSpPr>
          <p:nvPr/>
        </p:nvSpPr>
        <p:spPr bwMode="auto">
          <a:xfrm>
            <a:off x="8796534" y="4478337"/>
            <a:ext cx="777457"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unicator</a:t>
            </a:r>
            <a:endParaRPr lang="en-US">
              <a:solidFill>
                <a:srgbClr val="000000"/>
              </a:solidFill>
              <a:latin typeface="Arial" charset="0"/>
              <a:ea typeface="宋体" pitchFamily="2" charset="-122"/>
            </a:endParaRPr>
          </a:p>
        </p:txBody>
      </p:sp>
      <p:sp>
        <p:nvSpPr>
          <p:cNvPr id="32" name="Rectangle 12">
            <a:extLst>
              <a:ext uri="{FF2B5EF4-FFF2-40B4-BE49-F238E27FC236}">
                <a16:creationId xmlns:a16="http://schemas.microsoft.com/office/drawing/2014/main" id="{BD34E8FD-04FE-6878-7378-3DE557592B78}"/>
              </a:ext>
            </a:extLst>
          </p:cNvPr>
          <p:cNvSpPr>
            <a:spLocks noChangeArrowheads="1"/>
          </p:cNvSpPr>
          <p:nvPr/>
        </p:nvSpPr>
        <p:spPr bwMode="auto">
          <a:xfrm>
            <a:off x="3448246" y="4157662"/>
            <a:ext cx="657231"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send b</a:t>
            </a:r>
            <a:endParaRPr lang="en-US">
              <a:solidFill>
                <a:srgbClr val="000000"/>
              </a:solidFill>
              <a:latin typeface="Arial" charset="0"/>
              <a:ea typeface="宋体" pitchFamily="2" charset="-122"/>
            </a:endParaRPr>
          </a:p>
        </p:txBody>
      </p:sp>
      <p:sp>
        <p:nvSpPr>
          <p:cNvPr id="33" name="Rectangle 13">
            <a:extLst>
              <a:ext uri="{FF2B5EF4-FFF2-40B4-BE49-F238E27FC236}">
                <a16:creationId xmlns:a16="http://schemas.microsoft.com/office/drawing/2014/main" id="{8965AC52-96CC-F35A-B4CC-85CC4D4F00CB}"/>
              </a:ext>
            </a:extLst>
          </p:cNvPr>
          <p:cNvSpPr>
            <a:spLocks noChangeArrowheads="1"/>
          </p:cNvSpPr>
          <p:nvPr/>
        </p:nvSpPr>
        <p:spPr bwMode="auto">
          <a:xfrm>
            <a:off x="4088008" y="4157662"/>
            <a:ext cx="239746"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uff</a:t>
            </a:r>
            <a:endParaRPr lang="en-US">
              <a:solidFill>
                <a:srgbClr val="000000"/>
              </a:solidFill>
              <a:latin typeface="Arial" charset="0"/>
              <a:ea typeface="宋体" pitchFamily="2" charset="-122"/>
            </a:endParaRPr>
          </a:p>
        </p:txBody>
      </p:sp>
      <p:sp>
        <p:nvSpPr>
          <p:cNvPr id="34" name="Rectangle 14">
            <a:extLst>
              <a:ext uri="{FF2B5EF4-FFF2-40B4-BE49-F238E27FC236}">
                <a16:creationId xmlns:a16="http://schemas.microsoft.com/office/drawing/2014/main" id="{58DF0141-C5A9-B0F8-1E33-AA4A1A63FB74}"/>
              </a:ext>
            </a:extLst>
          </p:cNvPr>
          <p:cNvSpPr>
            <a:spLocks noChangeArrowheads="1"/>
          </p:cNvSpPr>
          <p:nvPr/>
        </p:nvSpPr>
        <p:spPr bwMode="auto">
          <a:xfrm>
            <a:off x="4318195" y="4157662"/>
            <a:ext cx="193964"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er</a:t>
            </a:r>
            <a:endParaRPr lang="en-US">
              <a:solidFill>
                <a:srgbClr val="000000"/>
              </a:solidFill>
              <a:latin typeface="Arial" charset="0"/>
              <a:ea typeface="宋体" pitchFamily="2" charset="-122"/>
            </a:endParaRPr>
          </a:p>
        </p:txBody>
      </p:sp>
      <p:sp>
        <p:nvSpPr>
          <p:cNvPr id="35" name="Rectangle 15">
            <a:extLst>
              <a:ext uri="{FF2B5EF4-FFF2-40B4-BE49-F238E27FC236}">
                <a16:creationId xmlns:a16="http://schemas.microsoft.com/office/drawing/2014/main" id="{E2DD0823-10D0-3A0A-4FD9-875788477A4E}"/>
              </a:ext>
            </a:extLst>
          </p:cNvPr>
          <p:cNvSpPr>
            <a:spLocks noChangeArrowheads="1"/>
          </p:cNvSpPr>
          <p:nvPr/>
        </p:nvSpPr>
        <p:spPr bwMode="auto">
          <a:xfrm>
            <a:off x="4727771" y="4691062"/>
            <a:ext cx="718145"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to send</a:t>
            </a:r>
            <a:endParaRPr lang="en-US">
              <a:solidFill>
                <a:srgbClr val="000000"/>
              </a:solidFill>
              <a:latin typeface="Arial" charset="0"/>
              <a:ea typeface="宋体" pitchFamily="2" charset="-122"/>
            </a:endParaRPr>
          </a:p>
        </p:txBody>
      </p:sp>
      <p:sp>
        <p:nvSpPr>
          <p:cNvPr id="36" name="Rectangle 16">
            <a:extLst>
              <a:ext uri="{FF2B5EF4-FFF2-40B4-BE49-F238E27FC236}">
                <a16:creationId xmlns:a16="http://schemas.microsoft.com/office/drawing/2014/main" id="{6F774E34-1811-9ACD-295B-C419FA1206D8}"/>
              </a:ext>
            </a:extLst>
          </p:cNvPr>
          <p:cNvSpPr>
            <a:spLocks noChangeArrowheads="1"/>
          </p:cNvSpPr>
          <p:nvPr/>
        </p:nvSpPr>
        <p:spPr bwMode="auto">
          <a:xfrm>
            <a:off x="5580259" y="4157662"/>
            <a:ext cx="947375"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each item</a:t>
            </a:r>
            <a:endParaRPr lang="en-US">
              <a:solidFill>
                <a:srgbClr val="000000"/>
              </a:solidFill>
              <a:latin typeface="Arial" charset="0"/>
              <a:ea typeface="宋体" pitchFamily="2" charset="-122"/>
            </a:endParaRPr>
          </a:p>
        </p:txBody>
      </p:sp>
      <p:sp>
        <p:nvSpPr>
          <p:cNvPr id="37" name="Rectangle 17">
            <a:extLst>
              <a:ext uri="{FF2B5EF4-FFF2-40B4-BE49-F238E27FC236}">
                <a16:creationId xmlns:a16="http://schemas.microsoft.com/office/drawing/2014/main" id="{DEEBF503-DF33-5C70-BE74-C5EE49390CC7}"/>
              </a:ext>
            </a:extLst>
          </p:cNvPr>
          <p:cNvSpPr>
            <a:spLocks noChangeArrowheads="1"/>
          </p:cNvSpPr>
          <p:nvPr/>
        </p:nvSpPr>
        <p:spPr bwMode="auto">
          <a:xfrm>
            <a:off x="6788346" y="4691062"/>
            <a:ext cx="764633"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process</a:t>
            </a:r>
            <a:endParaRPr lang="en-US">
              <a:solidFill>
                <a:srgbClr val="000000"/>
              </a:solidFill>
              <a:latin typeface="Arial" charset="0"/>
              <a:ea typeface="宋体" pitchFamily="2" charset="-122"/>
            </a:endParaRPr>
          </a:p>
        </p:txBody>
      </p:sp>
      <p:sp>
        <p:nvSpPr>
          <p:cNvPr id="38" name="Line 18">
            <a:extLst>
              <a:ext uri="{FF2B5EF4-FFF2-40B4-BE49-F238E27FC236}">
                <a16:creationId xmlns:a16="http://schemas.microsoft.com/office/drawing/2014/main" id="{684FA45E-B553-A4C2-37B6-5A81A8B793A3}"/>
              </a:ext>
            </a:extLst>
          </p:cNvPr>
          <p:cNvSpPr>
            <a:spLocks noChangeShapeType="1"/>
          </p:cNvSpPr>
          <p:nvPr/>
        </p:nvSpPr>
        <p:spPr bwMode="auto">
          <a:xfrm flipH="1">
            <a:off x="4068958" y="3713162"/>
            <a:ext cx="214312" cy="266700"/>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9" name="Line 19">
            <a:extLst>
              <a:ext uri="{FF2B5EF4-FFF2-40B4-BE49-F238E27FC236}">
                <a16:creationId xmlns:a16="http://schemas.microsoft.com/office/drawing/2014/main" id="{A59E06C3-60CD-C030-E1E1-39169F35735B}"/>
              </a:ext>
            </a:extLst>
          </p:cNvPr>
          <p:cNvSpPr>
            <a:spLocks noChangeShapeType="1"/>
          </p:cNvSpPr>
          <p:nvPr/>
        </p:nvSpPr>
        <p:spPr bwMode="auto">
          <a:xfrm>
            <a:off x="5081784" y="3713162"/>
            <a:ext cx="1587" cy="800100"/>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0" name="Line 20">
            <a:extLst>
              <a:ext uri="{FF2B5EF4-FFF2-40B4-BE49-F238E27FC236}">
                <a16:creationId xmlns:a16="http://schemas.microsoft.com/office/drawing/2014/main" id="{ABF6AFF0-8AC2-6045-F783-14483E931A6E}"/>
              </a:ext>
            </a:extLst>
          </p:cNvPr>
          <p:cNvSpPr>
            <a:spLocks noChangeShapeType="1"/>
          </p:cNvSpPr>
          <p:nvPr/>
        </p:nvSpPr>
        <p:spPr bwMode="auto">
          <a:xfrm>
            <a:off x="6042220" y="3713162"/>
            <a:ext cx="1588" cy="266700"/>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1" name="Line 21">
            <a:extLst>
              <a:ext uri="{FF2B5EF4-FFF2-40B4-BE49-F238E27FC236}">
                <a16:creationId xmlns:a16="http://schemas.microsoft.com/office/drawing/2014/main" id="{4CC3431A-CBD0-43C7-84D3-50E6F95C20A2}"/>
              </a:ext>
            </a:extLst>
          </p:cNvPr>
          <p:cNvSpPr>
            <a:spLocks noChangeShapeType="1"/>
          </p:cNvSpPr>
          <p:nvPr/>
        </p:nvSpPr>
        <p:spPr bwMode="auto">
          <a:xfrm>
            <a:off x="7907534" y="3713162"/>
            <a:ext cx="1587" cy="266700"/>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2" name="Line 22">
            <a:extLst>
              <a:ext uri="{FF2B5EF4-FFF2-40B4-BE49-F238E27FC236}">
                <a16:creationId xmlns:a16="http://schemas.microsoft.com/office/drawing/2014/main" id="{0895275A-0A5F-131E-D675-0632478D2AA0}"/>
              </a:ext>
            </a:extLst>
          </p:cNvPr>
          <p:cNvSpPr>
            <a:spLocks noChangeShapeType="1"/>
          </p:cNvSpPr>
          <p:nvPr/>
        </p:nvSpPr>
        <p:spPr bwMode="auto">
          <a:xfrm>
            <a:off x="7161409" y="3659187"/>
            <a:ext cx="1587" cy="800100"/>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3" name="Line 23">
            <a:extLst>
              <a:ext uri="{FF2B5EF4-FFF2-40B4-BE49-F238E27FC236}">
                <a16:creationId xmlns:a16="http://schemas.microsoft.com/office/drawing/2014/main" id="{4EE83829-26A7-36F6-EA66-97AA83A5A0BC}"/>
              </a:ext>
            </a:extLst>
          </p:cNvPr>
          <p:cNvSpPr>
            <a:spLocks noChangeShapeType="1"/>
          </p:cNvSpPr>
          <p:nvPr/>
        </p:nvSpPr>
        <p:spPr bwMode="auto">
          <a:xfrm>
            <a:off x="8547295" y="3713162"/>
            <a:ext cx="266700" cy="800100"/>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Tree>
    <p:extLst>
      <p:ext uri="{BB962C8B-B14F-4D97-AF65-F5344CB8AC3E}">
        <p14:creationId xmlns:p14="http://schemas.microsoft.com/office/powerpoint/2010/main" val="485020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F16F-3991-15AE-7653-32AD77186F65}"/>
              </a:ext>
            </a:extLst>
          </p:cNvPr>
          <p:cNvSpPr>
            <a:spLocks noGrp="1"/>
          </p:cNvSpPr>
          <p:nvPr>
            <p:ph type="title"/>
          </p:nvPr>
        </p:nvSpPr>
        <p:spPr/>
        <p:txBody>
          <a:bodyPr/>
          <a:lstStyle/>
          <a:p>
            <a:r>
              <a:rPr lang="en-US" altLang="en-US"/>
              <a:t>Parameters of Blocking Receive</a:t>
            </a:r>
            <a:endParaRPr lang="en-US"/>
          </a:p>
        </p:txBody>
      </p:sp>
      <p:sp>
        <p:nvSpPr>
          <p:cNvPr id="32" name="Rectangle 4">
            <a:extLst>
              <a:ext uri="{FF2B5EF4-FFF2-40B4-BE49-F238E27FC236}">
                <a16:creationId xmlns:a16="http://schemas.microsoft.com/office/drawing/2014/main" id="{6D01309B-94B1-D3AF-20ED-610344BFA39E}"/>
              </a:ext>
            </a:extLst>
          </p:cNvPr>
          <p:cNvSpPr>
            <a:spLocks noChangeArrowheads="1"/>
          </p:cNvSpPr>
          <p:nvPr/>
        </p:nvSpPr>
        <p:spPr bwMode="auto">
          <a:xfrm>
            <a:off x="2667001" y="3429000"/>
            <a:ext cx="6596063" cy="30480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2000" b="1">
                <a:solidFill>
                  <a:srgbClr val="FF00FF"/>
                </a:solidFill>
                <a:latin typeface="Arial" charset="0"/>
                <a:ea typeface="宋体" pitchFamily="2" charset="-122"/>
              </a:rPr>
              <a:t>MPI_Recv(buf, count, datatype, src, tag, comm, status)</a:t>
            </a:r>
            <a:endParaRPr lang="en-US" sz="2000">
              <a:solidFill>
                <a:srgbClr val="000000"/>
              </a:solidFill>
              <a:latin typeface="Arial" charset="0"/>
              <a:ea typeface="宋体" pitchFamily="2" charset="-122"/>
            </a:endParaRPr>
          </a:p>
        </p:txBody>
      </p:sp>
      <p:sp>
        <p:nvSpPr>
          <p:cNvPr id="33" name="Rectangle 5">
            <a:extLst>
              <a:ext uri="{FF2B5EF4-FFF2-40B4-BE49-F238E27FC236}">
                <a16:creationId xmlns:a16="http://schemas.microsoft.com/office/drawing/2014/main" id="{48C5517D-0FFC-F945-5D9B-B18588BBD9A3}"/>
              </a:ext>
            </a:extLst>
          </p:cNvPr>
          <p:cNvSpPr>
            <a:spLocks noChangeArrowheads="1"/>
          </p:cNvSpPr>
          <p:nvPr/>
        </p:nvSpPr>
        <p:spPr bwMode="auto">
          <a:xfrm>
            <a:off x="3006725" y="3906838"/>
            <a:ext cx="1045158"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Address of</a:t>
            </a:r>
            <a:endParaRPr lang="en-US">
              <a:solidFill>
                <a:srgbClr val="000000"/>
              </a:solidFill>
              <a:latin typeface="Arial" charset="0"/>
              <a:ea typeface="宋体" pitchFamily="2" charset="-122"/>
            </a:endParaRPr>
          </a:p>
        </p:txBody>
      </p:sp>
      <p:sp>
        <p:nvSpPr>
          <p:cNvPr id="34" name="Rectangle 6">
            <a:extLst>
              <a:ext uri="{FF2B5EF4-FFF2-40B4-BE49-F238E27FC236}">
                <a16:creationId xmlns:a16="http://schemas.microsoft.com/office/drawing/2014/main" id="{5E9A6889-1D59-3F7C-C678-06DBE50BAE67}"/>
              </a:ext>
            </a:extLst>
          </p:cNvPr>
          <p:cNvSpPr>
            <a:spLocks noChangeArrowheads="1"/>
          </p:cNvSpPr>
          <p:nvPr/>
        </p:nvSpPr>
        <p:spPr bwMode="auto">
          <a:xfrm>
            <a:off x="3786189" y="4438650"/>
            <a:ext cx="641201"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Maxim</a:t>
            </a:r>
            <a:endParaRPr lang="en-US">
              <a:solidFill>
                <a:srgbClr val="000000"/>
              </a:solidFill>
              <a:latin typeface="Arial" charset="0"/>
              <a:ea typeface="宋体" pitchFamily="2" charset="-122"/>
            </a:endParaRPr>
          </a:p>
        </p:txBody>
      </p:sp>
      <p:sp>
        <p:nvSpPr>
          <p:cNvPr id="35" name="Rectangle 7">
            <a:extLst>
              <a:ext uri="{FF2B5EF4-FFF2-40B4-BE49-F238E27FC236}">
                <a16:creationId xmlns:a16="http://schemas.microsoft.com/office/drawing/2014/main" id="{684D8FA7-27EB-AB81-86ED-888568EF651F}"/>
              </a:ext>
            </a:extLst>
          </p:cNvPr>
          <p:cNvSpPr>
            <a:spLocks noChangeArrowheads="1"/>
          </p:cNvSpPr>
          <p:nvPr/>
        </p:nvSpPr>
        <p:spPr bwMode="auto">
          <a:xfrm>
            <a:off x="4405313" y="4438650"/>
            <a:ext cx="485710"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um n</a:t>
            </a:r>
            <a:endParaRPr lang="en-US">
              <a:solidFill>
                <a:srgbClr val="000000"/>
              </a:solidFill>
              <a:latin typeface="Arial" charset="0"/>
              <a:ea typeface="宋体" pitchFamily="2" charset="-122"/>
            </a:endParaRPr>
          </a:p>
        </p:txBody>
      </p:sp>
      <p:sp>
        <p:nvSpPr>
          <p:cNvPr id="36" name="Rectangle 8">
            <a:extLst>
              <a:ext uri="{FF2B5EF4-FFF2-40B4-BE49-F238E27FC236}">
                <a16:creationId xmlns:a16="http://schemas.microsoft.com/office/drawing/2014/main" id="{B69CCD4F-3ED7-BB07-B722-2615145B26E6}"/>
              </a:ext>
            </a:extLst>
          </p:cNvPr>
          <p:cNvSpPr>
            <a:spLocks noChangeArrowheads="1"/>
          </p:cNvSpPr>
          <p:nvPr/>
        </p:nvSpPr>
        <p:spPr bwMode="auto">
          <a:xfrm>
            <a:off x="4883151" y="4438650"/>
            <a:ext cx="618759"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umber</a:t>
            </a:r>
            <a:endParaRPr lang="en-US">
              <a:solidFill>
                <a:srgbClr val="000000"/>
              </a:solidFill>
              <a:latin typeface="Arial" charset="0"/>
              <a:ea typeface="宋体" pitchFamily="2" charset="-122"/>
            </a:endParaRPr>
          </a:p>
        </p:txBody>
      </p:sp>
      <p:sp>
        <p:nvSpPr>
          <p:cNvPr id="37" name="Rectangle 9">
            <a:extLst>
              <a:ext uri="{FF2B5EF4-FFF2-40B4-BE49-F238E27FC236}">
                <a16:creationId xmlns:a16="http://schemas.microsoft.com/office/drawing/2014/main" id="{E62803A0-ECCE-3EAF-9F92-D519342A7FAD}"/>
              </a:ext>
            </a:extLst>
          </p:cNvPr>
          <p:cNvSpPr>
            <a:spLocks noChangeArrowheads="1"/>
          </p:cNvSpPr>
          <p:nvPr/>
        </p:nvSpPr>
        <p:spPr bwMode="auto">
          <a:xfrm>
            <a:off x="5167313" y="3906838"/>
            <a:ext cx="1118896"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Datatype of</a:t>
            </a:r>
            <a:endParaRPr lang="en-US">
              <a:solidFill>
                <a:srgbClr val="000000"/>
              </a:solidFill>
              <a:latin typeface="Arial" charset="0"/>
              <a:ea typeface="宋体" pitchFamily="2" charset="-122"/>
            </a:endParaRPr>
          </a:p>
        </p:txBody>
      </p:sp>
      <p:sp>
        <p:nvSpPr>
          <p:cNvPr id="38" name="Rectangle 10">
            <a:extLst>
              <a:ext uri="{FF2B5EF4-FFF2-40B4-BE49-F238E27FC236}">
                <a16:creationId xmlns:a16="http://schemas.microsoft.com/office/drawing/2014/main" id="{6F9971E9-4B20-715F-2634-D8770AFBC334}"/>
              </a:ext>
            </a:extLst>
          </p:cNvPr>
          <p:cNvSpPr>
            <a:spLocks noChangeArrowheads="1"/>
          </p:cNvSpPr>
          <p:nvPr/>
        </p:nvSpPr>
        <p:spPr bwMode="auto">
          <a:xfrm>
            <a:off x="5945188" y="4438650"/>
            <a:ext cx="1469954"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Rank of source</a:t>
            </a:r>
            <a:endParaRPr lang="en-US">
              <a:solidFill>
                <a:srgbClr val="000000"/>
              </a:solidFill>
              <a:latin typeface="Arial" charset="0"/>
              <a:ea typeface="宋体" pitchFamily="2" charset="-122"/>
            </a:endParaRPr>
          </a:p>
        </p:txBody>
      </p:sp>
      <p:sp>
        <p:nvSpPr>
          <p:cNvPr id="39" name="Rectangle 11">
            <a:extLst>
              <a:ext uri="{FF2B5EF4-FFF2-40B4-BE49-F238E27FC236}">
                <a16:creationId xmlns:a16="http://schemas.microsoft.com/office/drawing/2014/main" id="{DB9CC6AE-CCC2-9A21-E0DD-5FEA2BB1F930}"/>
              </a:ext>
            </a:extLst>
          </p:cNvPr>
          <p:cNvSpPr>
            <a:spLocks noChangeArrowheads="1"/>
          </p:cNvSpPr>
          <p:nvPr/>
        </p:nvSpPr>
        <p:spPr bwMode="auto">
          <a:xfrm>
            <a:off x="6794500" y="3925888"/>
            <a:ext cx="1251946"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Message tag</a:t>
            </a:r>
            <a:endParaRPr lang="en-US">
              <a:solidFill>
                <a:srgbClr val="000000"/>
              </a:solidFill>
              <a:latin typeface="Arial" charset="0"/>
              <a:ea typeface="宋体" pitchFamily="2" charset="-122"/>
            </a:endParaRPr>
          </a:p>
        </p:txBody>
      </p:sp>
      <p:sp>
        <p:nvSpPr>
          <p:cNvPr id="40" name="Rectangle 12">
            <a:extLst>
              <a:ext uri="{FF2B5EF4-FFF2-40B4-BE49-F238E27FC236}">
                <a16:creationId xmlns:a16="http://schemas.microsoft.com/office/drawing/2014/main" id="{36987F2B-87A8-E066-39CD-3B2E8ED52886}"/>
              </a:ext>
            </a:extLst>
          </p:cNvPr>
          <p:cNvSpPr>
            <a:spLocks noChangeArrowheads="1"/>
          </p:cNvSpPr>
          <p:nvPr/>
        </p:nvSpPr>
        <p:spPr bwMode="auto">
          <a:xfrm>
            <a:off x="7608889" y="4508500"/>
            <a:ext cx="641201"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Comm</a:t>
            </a:r>
            <a:endParaRPr lang="en-US">
              <a:solidFill>
                <a:srgbClr val="000000"/>
              </a:solidFill>
              <a:latin typeface="Arial" charset="0"/>
              <a:ea typeface="宋体" pitchFamily="2" charset="-122"/>
            </a:endParaRPr>
          </a:p>
        </p:txBody>
      </p:sp>
      <p:sp>
        <p:nvSpPr>
          <p:cNvPr id="41" name="Rectangle 13">
            <a:extLst>
              <a:ext uri="{FF2B5EF4-FFF2-40B4-BE49-F238E27FC236}">
                <a16:creationId xmlns:a16="http://schemas.microsoft.com/office/drawing/2014/main" id="{453003B3-FE2A-C713-72C7-1B1AE2C75467}"/>
              </a:ext>
            </a:extLst>
          </p:cNvPr>
          <p:cNvSpPr>
            <a:spLocks noChangeArrowheads="1"/>
          </p:cNvSpPr>
          <p:nvPr/>
        </p:nvSpPr>
        <p:spPr bwMode="auto">
          <a:xfrm>
            <a:off x="8228014" y="4508500"/>
            <a:ext cx="777457"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unicator</a:t>
            </a:r>
            <a:endParaRPr lang="en-US">
              <a:solidFill>
                <a:srgbClr val="000000"/>
              </a:solidFill>
              <a:latin typeface="Arial" charset="0"/>
              <a:ea typeface="宋体" pitchFamily="2" charset="-122"/>
            </a:endParaRPr>
          </a:p>
        </p:txBody>
      </p:sp>
      <p:sp>
        <p:nvSpPr>
          <p:cNvPr id="42" name="Rectangle 14">
            <a:extLst>
              <a:ext uri="{FF2B5EF4-FFF2-40B4-BE49-F238E27FC236}">
                <a16:creationId xmlns:a16="http://schemas.microsoft.com/office/drawing/2014/main" id="{31BE471C-96CB-7A24-92B8-B00B1B8A93BB}"/>
              </a:ext>
            </a:extLst>
          </p:cNvPr>
          <p:cNvSpPr>
            <a:spLocks noChangeArrowheads="1"/>
          </p:cNvSpPr>
          <p:nvPr/>
        </p:nvSpPr>
        <p:spPr bwMode="auto">
          <a:xfrm>
            <a:off x="2882901" y="4119563"/>
            <a:ext cx="581891"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receiv</a:t>
            </a:r>
            <a:endParaRPr lang="en-US">
              <a:solidFill>
                <a:srgbClr val="000000"/>
              </a:solidFill>
              <a:latin typeface="Arial" charset="0"/>
              <a:ea typeface="宋体" pitchFamily="2" charset="-122"/>
            </a:endParaRPr>
          </a:p>
        </p:txBody>
      </p:sp>
      <p:sp>
        <p:nvSpPr>
          <p:cNvPr id="43" name="Rectangle 15">
            <a:extLst>
              <a:ext uri="{FF2B5EF4-FFF2-40B4-BE49-F238E27FC236}">
                <a16:creationId xmlns:a16="http://schemas.microsoft.com/office/drawing/2014/main" id="{8BF0FAA0-3A1E-9883-1527-58571C8CDB52}"/>
              </a:ext>
            </a:extLst>
          </p:cNvPr>
          <p:cNvSpPr>
            <a:spLocks noChangeArrowheads="1"/>
          </p:cNvSpPr>
          <p:nvPr/>
        </p:nvSpPr>
        <p:spPr bwMode="auto">
          <a:xfrm>
            <a:off x="3449639" y="4119563"/>
            <a:ext cx="304571"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e b</a:t>
            </a:r>
            <a:endParaRPr lang="en-US">
              <a:solidFill>
                <a:srgbClr val="000000"/>
              </a:solidFill>
              <a:latin typeface="Arial" charset="0"/>
              <a:ea typeface="宋体" pitchFamily="2" charset="-122"/>
            </a:endParaRPr>
          </a:p>
        </p:txBody>
      </p:sp>
      <p:sp>
        <p:nvSpPr>
          <p:cNvPr id="44" name="Rectangle 16">
            <a:extLst>
              <a:ext uri="{FF2B5EF4-FFF2-40B4-BE49-F238E27FC236}">
                <a16:creationId xmlns:a16="http://schemas.microsoft.com/office/drawing/2014/main" id="{A0238C6F-D7AD-D23B-C5FC-E627907AE2BE}"/>
              </a:ext>
            </a:extLst>
          </p:cNvPr>
          <p:cNvSpPr>
            <a:spLocks noChangeArrowheads="1"/>
          </p:cNvSpPr>
          <p:nvPr/>
        </p:nvSpPr>
        <p:spPr bwMode="auto">
          <a:xfrm>
            <a:off x="3733800" y="4119563"/>
            <a:ext cx="239746"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uff</a:t>
            </a:r>
            <a:endParaRPr lang="en-US">
              <a:solidFill>
                <a:srgbClr val="000000"/>
              </a:solidFill>
              <a:latin typeface="Arial" charset="0"/>
              <a:ea typeface="宋体" pitchFamily="2" charset="-122"/>
            </a:endParaRPr>
          </a:p>
        </p:txBody>
      </p:sp>
      <p:sp>
        <p:nvSpPr>
          <p:cNvPr id="45" name="Rectangle 17">
            <a:extLst>
              <a:ext uri="{FF2B5EF4-FFF2-40B4-BE49-F238E27FC236}">
                <a16:creationId xmlns:a16="http://schemas.microsoft.com/office/drawing/2014/main" id="{4B820D42-AED3-130D-05A3-788163AE55F5}"/>
              </a:ext>
            </a:extLst>
          </p:cNvPr>
          <p:cNvSpPr>
            <a:spLocks noChangeArrowheads="1"/>
          </p:cNvSpPr>
          <p:nvPr/>
        </p:nvSpPr>
        <p:spPr bwMode="auto">
          <a:xfrm>
            <a:off x="3963988" y="4119563"/>
            <a:ext cx="193964"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er</a:t>
            </a:r>
            <a:endParaRPr lang="en-US">
              <a:solidFill>
                <a:srgbClr val="000000"/>
              </a:solidFill>
              <a:latin typeface="Arial" charset="0"/>
              <a:ea typeface="宋体" pitchFamily="2" charset="-122"/>
            </a:endParaRPr>
          </a:p>
        </p:txBody>
      </p:sp>
      <p:sp>
        <p:nvSpPr>
          <p:cNvPr id="46" name="Rectangle 18">
            <a:extLst>
              <a:ext uri="{FF2B5EF4-FFF2-40B4-BE49-F238E27FC236}">
                <a16:creationId xmlns:a16="http://schemas.microsoft.com/office/drawing/2014/main" id="{773A7BE4-9317-62B2-89D8-694F94BFB4BC}"/>
              </a:ext>
            </a:extLst>
          </p:cNvPr>
          <p:cNvSpPr>
            <a:spLocks noChangeArrowheads="1"/>
          </p:cNvSpPr>
          <p:nvPr/>
        </p:nvSpPr>
        <p:spPr bwMode="auto">
          <a:xfrm>
            <a:off x="3768726" y="4651375"/>
            <a:ext cx="1651093"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of items to receiv</a:t>
            </a:r>
            <a:endParaRPr lang="en-US">
              <a:solidFill>
                <a:srgbClr val="000000"/>
              </a:solidFill>
              <a:latin typeface="Arial" charset="0"/>
              <a:ea typeface="宋体" pitchFamily="2" charset="-122"/>
            </a:endParaRPr>
          </a:p>
        </p:txBody>
      </p:sp>
      <p:sp>
        <p:nvSpPr>
          <p:cNvPr id="47" name="Rectangle 19">
            <a:extLst>
              <a:ext uri="{FF2B5EF4-FFF2-40B4-BE49-F238E27FC236}">
                <a16:creationId xmlns:a16="http://schemas.microsoft.com/office/drawing/2014/main" id="{C20D0794-DEBD-2561-641E-FEACA55650D9}"/>
              </a:ext>
            </a:extLst>
          </p:cNvPr>
          <p:cNvSpPr>
            <a:spLocks noChangeArrowheads="1"/>
          </p:cNvSpPr>
          <p:nvPr/>
        </p:nvSpPr>
        <p:spPr bwMode="auto">
          <a:xfrm>
            <a:off x="5378450" y="4651375"/>
            <a:ext cx="121828"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e</a:t>
            </a:r>
            <a:endParaRPr lang="en-US">
              <a:solidFill>
                <a:srgbClr val="000000"/>
              </a:solidFill>
              <a:latin typeface="Arial" charset="0"/>
              <a:ea typeface="宋体" pitchFamily="2" charset="-122"/>
            </a:endParaRPr>
          </a:p>
        </p:txBody>
      </p:sp>
      <p:sp>
        <p:nvSpPr>
          <p:cNvPr id="48" name="Rectangle 20">
            <a:extLst>
              <a:ext uri="{FF2B5EF4-FFF2-40B4-BE49-F238E27FC236}">
                <a16:creationId xmlns:a16="http://schemas.microsoft.com/office/drawing/2014/main" id="{9FCDE801-8593-1FB2-FC43-F05C0B09C738}"/>
              </a:ext>
            </a:extLst>
          </p:cNvPr>
          <p:cNvSpPr>
            <a:spLocks noChangeArrowheads="1"/>
          </p:cNvSpPr>
          <p:nvPr/>
        </p:nvSpPr>
        <p:spPr bwMode="auto">
          <a:xfrm>
            <a:off x="5237164" y="4119563"/>
            <a:ext cx="947375"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each item</a:t>
            </a:r>
            <a:endParaRPr lang="en-US">
              <a:solidFill>
                <a:srgbClr val="000000"/>
              </a:solidFill>
              <a:latin typeface="Arial" charset="0"/>
              <a:ea typeface="宋体" pitchFamily="2" charset="-122"/>
            </a:endParaRPr>
          </a:p>
        </p:txBody>
      </p:sp>
      <p:sp>
        <p:nvSpPr>
          <p:cNvPr id="49" name="Rectangle 21">
            <a:extLst>
              <a:ext uri="{FF2B5EF4-FFF2-40B4-BE49-F238E27FC236}">
                <a16:creationId xmlns:a16="http://schemas.microsoft.com/office/drawing/2014/main" id="{E61AA917-F053-DF43-88CB-D662D1A3BDB4}"/>
              </a:ext>
            </a:extLst>
          </p:cNvPr>
          <p:cNvSpPr>
            <a:spLocks noChangeArrowheads="1"/>
          </p:cNvSpPr>
          <p:nvPr/>
        </p:nvSpPr>
        <p:spPr bwMode="auto">
          <a:xfrm>
            <a:off x="6281739" y="4651375"/>
            <a:ext cx="764633"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process</a:t>
            </a:r>
            <a:endParaRPr lang="en-US">
              <a:solidFill>
                <a:srgbClr val="000000"/>
              </a:solidFill>
              <a:latin typeface="Arial" charset="0"/>
              <a:ea typeface="宋体" pitchFamily="2" charset="-122"/>
            </a:endParaRPr>
          </a:p>
        </p:txBody>
      </p:sp>
      <p:sp>
        <p:nvSpPr>
          <p:cNvPr id="50" name="Line 22">
            <a:extLst>
              <a:ext uri="{FF2B5EF4-FFF2-40B4-BE49-F238E27FC236}">
                <a16:creationId xmlns:a16="http://schemas.microsoft.com/office/drawing/2014/main" id="{99037606-BC6E-FF93-BC37-95D7A0F187EC}"/>
              </a:ext>
            </a:extLst>
          </p:cNvPr>
          <p:cNvSpPr>
            <a:spLocks noChangeShapeType="1"/>
          </p:cNvSpPr>
          <p:nvPr/>
        </p:nvSpPr>
        <p:spPr bwMode="auto">
          <a:xfrm flipH="1">
            <a:off x="3679826" y="3733801"/>
            <a:ext cx="358775" cy="22701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1" name="Line 23">
            <a:extLst>
              <a:ext uri="{FF2B5EF4-FFF2-40B4-BE49-F238E27FC236}">
                <a16:creationId xmlns:a16="http://schemas.microsoft.com/office/drawing/2014/main" id="{FF7CB43B-353C-8AAE-BF1B-C1A61F5378C5}"/>
              </a:ext>
            </a:extLst>
          </p:cNvPr>
          <p:cNvSpPr>
            <a:spLocks noChangeShapeType="1"/>
          </p:cNvSpPr>
          <p:nvPr/>
        </p:nvSpPr>
        <p:spPr bwMode="auto">
          <a:xfrm>
            <a:off x="4635500" y="3678239"/>
            <a:ext cx="1588" cy="795337"/>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2" name="Line 24">
            <a:extLst>
              <a:ext uri="{FF2B5EF4-FFF2-40B4-BE49-F238E27FC236}">
                <a16:creationId xmlns:a16="http://schemas.microsoft.com/office/drawing/2014/main" id="{4C79E956-C995-7D49-65BA-BD4638FFE5EB}"/>
              </a:ext>
            </a:extLst>
          </p:cNvPr>
          <p:cNvSpPr>
            <a:spLocks noChangeShapeType="1"/>
          </p:cNvSpPr>
          <p:nvPr/>
        </p:nvSpPr>
        <p:spPr bwMode="auto">
          <a:xfrm>
            <a:off x="5697539" y="3678238"/>
            <a:ext cx="1587" cy="26511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3" name="Line 25">
            <a:extLst>
              <a:ext uri="{FF2B5EF4-FFF2-40B4-BE49-F238E27FC236}">
                <a16:creationId xmlns:a16="http://schemas.microsoft.com/office/drawing/2014/main" id="{DD6EFF03-D5FB-A049-2375-7C8EE3B2EF76}"/>
              </a:ext>
            </a:extLst>
          </p:cNvPr>
          <p:cNvSpPr>
            <a:spLocks noChangeShapeType="1"/>
          </p:cNvSpPr>
          <p:nvPr/>
        </p:nvSpPr>
        <p:spPr bwMode="auto">
          <a:xfrm>
            <a:off x="7396164" y="3695701"/>
            <a:ext cx="1587" cy="212725"/>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4" name="Line 26">
            <a:extLst>
              <a:ext uri="{FF2B5EF4-FFF2-40B4-BE49-F238E27FC236}">
                <a16:creationId xmlns:a16="http://schemas.microsoft.com/office/drawing/2014/main" id="{E1A5950D-F4D4-00ED-F513-837BA7BC6F8D}"/>
              </a:ext>
            </a:extLst>
          </p:cNvPr>
          <p:cNvSpPr>
            <a:spLocks noChangeShapeType="1"/>
          </p:cNvSpPr>
          <p:nvPr/>
        </p:nvSpPr>
        <p:spPr bwMode="auto">
          <a:xfrm>
            <a:off x="6653214" y="3695700"/>
            <a:ext cx="1587" cy="795338"/>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5" name="Line 27">
            <a:extLst>
              <a:ext uri="{FF2B5EF4-FFF2-40B4-BE49-F238E27FC236}">
                <a16:creationId xmlns:a16="http://schemas.microsoft.com/office/drawing/2014/main" id="{2D646C6D-6F9F-7D84-30DF-33A81606478B}"/>
              </a:ext>
            </a:extLst>
          </p:cNvPr>
          <p:cNvSpPr>
            <a:spLocks noChangeShapeType="1"/>
          </p:cNvSpPr>
          <p:nvPr/>
        </p:nvSpPr>
        <p:spPr bwMode="auto">
          <a:xfrm>
            <a:off x="8016876" y="3678238"/>
            <a:ext cx="123825" cy="812800"/>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6" name="Rectangle 28">
            <a:extLst>
              <a:ext uri="{FF2B5EF4-FFF2-40B4-BE49-F238E27FC236}">
                <a16:creationId xmlns:a16="http://schemas.microsoft.com/office/drawing/2014/main" id="{B61939B3-616E-E19A-6F4F-5884D4A082F4}"/>
              </a:ext>
            </a:extLst>
          </p:cNvPr>
          <p:cNvSpPr>
            <a:spLocks noChangeArrowheads="1"/>
          </p:cNvSpPr>
          <p:nvPr/>
        </p:nvSpPr>
        <p:spPr bwMode="auto">
          <a:xfrm>
            <a:off x="8210551" y="3748088"/>
            <a:ext cx="620363"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Status</a:t>
            </a:r>
            <a:endParaRPr lang="en-US">
              <a:solidFill>
                <a:srgbClr val="000000"/>
              </a:solidFill>
              <a:latin typeface="Arial" charset="0"/>
              <a:ea typeface="宋体" pitchFamily="2" charset="-122"/>
            </a:endParaRPr>
          </a:p>
        </p:txBody>
      </p:sp>
      <p:sp>
        <p:nvSpPr>
          <p:cNvPr id="57" name="Line 29">
            <a:extLst>
              <a:ext uri="{FF2B5EF4-FFF2-40B4-BE49-F238E27FC236}">
                <a16:creationId xmlns:a16="http://schemas.microsoft.com/office/drawing/2014/main" id="{CD6B1A88-5BD8-9C57-0383-690A0BB8E0C7}"/>
              </a:ext>
            </a:extLst>
          </p:cNvPr>
          <p:cNvSpPr>
            <a:spLocks noChangeShapeType="1"/>
          </p:cNvSpPr>
          <p:nvPr/>
        </p:nvSpPr>
        <p:spPr bwMode="auto">
          <a:xfrm flipH="1">
            <a:off x="8777289" y="3678239"/>
            <a:ext cx="123825" cy="123825"/>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8" name="Rectangle 30">
            <a:extLst>
              <a:ext uri="{FF2B5EF4-FFF2-40B4-BE49-F238E27FC236}">
                <a16:creationId xmlns:a16="http://schemas.microsoft.com/office/drawing/2014/main" id="{C9A2BC70-EE86-075C-CA3B-51FD0D4BDD5A}"/>
              </a:ext>
            </a:extLst>
          </p:cNvPr>
          <p:cNvSpPr>
            <a:spLocks noChangeArrowheads="1"/>
          </p:cNvSpPr>
          <p:nvPr/>
        </p:nvSpPr>
        <p:spPr bwMode="auto">
          <a:xfrm>
            <a:off x="8210550" y="3960813"/>
            <a:ext cx="936154"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after oper</a:t>
            </a:r>
            <a:endParaRPr lang="en-US">
              <a:solidFill>
                <a:srgbClr val="000000"/>
              </a:solidFill>
              <a:latin typeface="Arial" charset="0"/>
              <a:ea typeface="宋体" pitchFamily="2" charset="-122"/>
            </a:endParaRPr>
          </a:p>
        </p:txBody>
      </p:sp>
      <p:sp>
        <p:nvSpPr>
          <p:cNvPr id="59" name="Rectangle 31">
            <a:extLst>
              <a:ext uri="{FF2B5EF4-FFF2-40B4-BE49-F238E27FC236}">
                <a16:creationId xmlns:a16="http://schemas.microsoft.com/office/drawing/2014/main" id="{9FF73095-A8AB-B6EB-1472-2D0A89B0FA49}"/>
              </a:ext>
            </a:extLst>
          </p:cNvPr>
          <p:cNvSpPr>
            <a:spLocks noChangeArrowheads="1"/>
          </p:cNvSpPr>
          <p:nvPr/>
        </p:nvSpPr>
        <p:spPr bwMode="auto">
          <a:xfrm>
            <a:off x="9113839" y="3960813"/>
            <a:ext cx="474489"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ation</a:t>
            </a:r>
            <a:endParaRPr lang="en-US">
              <a:solidFill>
                <a:srgbClr val="000000"/>
              </a:solidFill>
              <a:latin typeface="Arial" charset="0"/>
              <a:ea typeface="宋体" pitchFamily="2" charset="-122"/>
            </a:endParaRPr>
          </a:p>
        </p:txBody>
      </p:sp>
    </p:spTree>
    <p:extLst>
      <p:ext uri="{BB962C8B-B14F-4D97-AF65-F5344CB8AC3E}">
        <p14:creationId xmlns:p14="http://schemas.microsoft.com/office/powerpoint/2010/main" val="1761642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2744-C758-907C-05C4-BB0AC1ABE49E}"/>
              </a:ext>
            </a:extLst>
          </p:cNvPr>
          <p:cNvSpPr>
            <a:spLocks noGrp="1"/>
          </p:cNvSpPr>
          <p:nvPr>
            <p:ph type="title"/>
          </p:nvPr>
        </p:nvSpPr>
        <p:spPr/>
        <p:txBody>
          <a:bodyPr/>
          <a:lstStyle/>
          <a:p>
            <a:r>
              <a:rPr lang="en-US"/>
              <a:t>Example</a:t>
            </a:r>
          </a:p>
        </p:txBody>
      </p:sp>
      <p:sp>
        <p:nvSpPr>
          <p:cNvPr id="3" name="Content Placeholder 2">
            <a:extLst>
              <a:ext uri="{FF2B5EF4-FFF2-40B4-BE49-F238E27FC236}">
                <a16:creationId xmlns:a16="http://schemas.microsoft.com/office/drawing/2014/main" id="{4204F79F-2D2C-4DC7-DFCE-367D5ACBEA8A}"/>
              </a:ext>
            </a:extLst>
          </p:cNvPr>
          <p:cNvSpPr>
            <a:spLocks noGrp="1"/>
          </p:cNvSpPr>
          <p:nvPr>
            <p:ph idx="1"/>
          </p:nvPr>
        </p:nvSpPr>
        <p:spPr>
          <a:xfrm>
            <a:off x="838200" y="1825625"/>
            <a:ext cx="10515600" cy="552382"/>
          </a:xfrm>
        </p:spPr>
        <p:txBody>
          <a:bodyPr vert="horz" lIns="91440" tIns="45720" rIns="91440" bIns="45720" rtlCol="0" anchor="t">
            <a:noAutofit/>
          </a:bodyPr>
          <a:lstStyle/>
          <a:p>
            <a:pPr algn="ctr">
              <a:buNone/>
            </a:pPr>
            <a:r>
              <a:rPr lang="en-US" altLang="en-US" sz="2000" dirty="0">
                <a:latin typeface="Times New Roman"/>
                <a:cs typeface="Times New Roman"/>
              </a:rPr>
              <a:t>To send an integer from process 0 to process 1, do an operation on it, and send it back</a:t>
            </a:r>
            <a:endParaRPr lang="en-US" sz="2000"/>
          </a:p>
          <a:p>
            <a:pPr>
              <a:buFontTx/>
              <a:buNone/>
            </a:pPr>
            <a:endParaRPr lang="en-US" altLang="en-US" sz="2800"/>
          </a:p>
          <a:p>
            <a:pPr>
              <a:buFontTx/>
              <a:buNone/>
            </a:pPr>
            <a:endParaRPr lang="en-US" altLang="en-US" sz="2800" dirty="0">
              <a:latin typeface="Courier New Bold" charset="0"/>
            </a:endParaRPr>
          </a:p>
          <a:p>
            <a:pPr marL="0" indent="0">
              <a:buNone/>
            </a:pPr>
            <a:endParaRPr lang="en-US"/>
          </a:p>
        </p:txBody>
      </p:sp>
      <p:pic>
        <p:nvPicPr>
          <p:cNvPr id="4" name="Picture 3" descr="A computer screen shot of text&#10;&#10;Description automatically generated">
            <a:extLst>
              <a:ext uri="{FF2B5EF4-FFF2-40B4-BE49-F238E27FC236}">
                <a16:creationId xmlns:a16="http://schemas.microsoft.com/office/drawing/2014/main" id="{4A4A1ED7-5B0A-3FB5-869E-97766C597185}"/>
              </a:ext>
            </a:extLst>
          </p:cNvPr>
          <p:cNvPicPr>
            <a:picLocks noChangeAspect="1"/>
          </p:cNvPicPr>
          <p:nvPr/>
        </p:nvPicPr>
        <p:blipFill>
          <a:blip r:embed="rId2"/>
          <a:srcRect t="31217" b="7936"/>
          <a:stretch/>
        </p:blipFill>
        <p:spPr>
          <a:xfrm>
            <a:off x="403445" y="2692243"/>
            <a:ext cx="6269723" cy="3211265"/>
          </a:xfrm>
          <a:prstGeom prst="rect">
            <a:avLst/>
          </a:prstGeom>
        </p:spPr>
      </p:pic>
      <p:pic>
        <p:nvPicPr>
          <p:cNvPr id="5" name="Picture 4" descr="A black background with white text&#10;&#10;Description automatically generated">
            <a:extLst>
              <a:ext uri="{FF2B5EF4-FFF2-40B4-BE49-F238E27FC236}">
                <a16:creationId xmlns:a16="http://schemas.microsoft.com/office/drawing/2014/main" id="{2D432A41-8B22-B775-A5B1-196CEDBC2243}"/>
              </a:ext>
            </a:extLst>
          </p:cNvPr>
          <p:cNvPicPr>
            <a:picLocks noChangeAspect="1"/>
          </p:cNvPicPr>
          <p:nvPr/>
        </p:nvPicPr>
        <p:blipFill>
          <a:blip r:embed="rId3"/>
          <a:stretch>
            <a:fillRect/>
          </a:stretch>
        </p:blipFill>
        <p:spPr>
          <a:xfrm>
            <a:off x="6868204" y="3875995"/>
            <a:ext cx="4965246" cy="640896"/>
          </a:xfrm>
          <a:prstGeom prst="rect">
            <a:avLst/>
          </a:prstGeom>
        </p:spPr>
      </p:pic>
    </p:spTree>
    <p:extLst>
      <p:ext uri="{BB962C8B-B14F-4D97-AF65-F5344CB8AC3E}">
        <p14:creationId xmlns:p14="http://schemas.microsoft.com/office/powerpoint/2010/main" val="1875070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4BF0-9B51-541C-6950-7C048D6F94A7}"/>
              </a:ext>
            </a:extLst>
          </p:cNvPr>
          <p:cNvSpPr>
            <a:spLocks noGrp="1"/>
          </p:cNvSpPr>
          <p:nvPr>
            <p:ph type="title"/>
          </p:nvPr>
        </p:nvSpPr>
        <p:spPr/>
        <p:txBody>
          <a:bodyPr/>
          <a:lstStyle/>
          <a:p>
            <a:r>
              <a:rPr lang="en-US" altLang="en-US">
                <a:latin typeface="Times New Roman"/>
                <a:cs typeface="Times New Roman"/>
              </a:rPr>
              <a:t>Blocking MPI Send Modes</a:t>
            </a:r>
            <a:endParaRPr lang="en-US"/>
          </a:p>
        </p:txBody>
      </p:sp>
      <p:sp>
        <p:nvSpPr>
          <p:cNvPr id="3" name="Content Placeholder 2">
            <a:extLst>
              <a:ext uri="{FF2B5EF4-FFF2-40B4-BE49-F238E27FC236}">
                <a16:creationId xmlns:a16="http://schemas.microsoft.com/office/drawing/2014/main" id="{81C0F803-6DF8-1AE0-05E2-ABA2D7C685D4}"/>
              </a:ext>
            </a:extLst>
          </p:cNvPr>
          <p:cNvSpPr>
            <a:spLocks noGrp="1"/>
          </p:cNvSpPr>
          <p:nvPr>
            <p:ph idx="1"/>
          </p:nvPr>
        </p:nvSpPr>
        <p:spPr/>
        <p:txBody>
          <a:bodyPr vert="horz" lIns="91440" tIns="45720" rIns="91440" bIns="45720" rtlCol="0" anchor="t">
            <a:normAutofit/>
          </a:bodyPr>
          <a:lstStyle/>
          <a:p>
            <a:pPr>
              <a:lnSpc>
                <a:spcPct val="90000"/>
              </a:lnSpc>
            </a:pPr>
            <a:r>
              <a:rPr lang="en-US" altLang="en-US" dirty="0" err="1">
                <a:solidFill>
                  <a:srgbClr val="FF0000"/>
                </a:solidFill>
                <a:latin typeface="Times New Roman"/>
                <a:cs typeface="Times New Roman"/>
              </a:rPr>
              <a:t>MPI_Send</a:t>
            </a:r>
            <a:r>
              <a:rPr lang="en-US" altLang="en-US" dirty="0">
                <a:solidFill>
                  <a:srgbClr val="FF0000"/>
                </a:solidFill>
                <a:latin typeface="Times New Roman"/>
                <a:cs typeface="Times New Roman"/>
              </a:rPr>
              <a:t>()</a:t>
            </a:r>
          </a:p>
          <a:p>
            <a:pPr lvl="1"/>
            <a:r>
              <a:rPr lang="en-US" altLang="en-US" dirty="0">
                <a:latin typeface="Times New Roman"/>
                <a:cs typeface="Times New Roman"/>
              </a:rPr>
              <a:t>Standard blocking send</a:t>
            </a:r>
          </a:p>
          <a:p>
            <a:pPr lvl="1"/>
            <a:r>
              <a:rPr lang="en-US" altLang="en-US" dirty="0">
                <a:latin typeface="Times New Roman"/>
                <a:cs typeface="Times New Roman"/>
              </a:rPr>
              <a:t>Will not return until either the send buffer is available or a matching receive is posted</a:t>
            </a:r>
            <a:endParaRPr lang="en-US" altLang="en-US" dirty="0"/>
          </a:p>
          <a:p>
            <a:r>
              <a:rPr lang="en-US" altLang="en-US" dirty="0">
                <a:latin typeface="Times New Roman"/>
                <a:cs typeface="Times New Roman"/>
              </a:rPr>
              <a:t>Two protocols </a:t>
            </a:r>
            <a:endParaRPr lang="en-US" altLang="en-US" dirty="0"/>
          </a:p>
          <a:p>
            <a:pPr lvl="1"/>
            <a:r>
              <a:rPr lang="en-US" altLang="en-US" dirty="0">
                <a:latin typeface="Times New Roman"/>
                <a:cs typeface="Times New Roman"/>
              </a:rPr>
              <a:t>Eager</a:t>
            </a:r>
            <a:endParaRPr lang="en-US" altLang="en-US" sz="2000" dirty="0"/>
          </a:p>
          <a:p>
            <a:pPr lvl="2">
              <a:buFont typeface="Wingdings" panose="020B0604020202020204" pitchFamily="34" charset="0"/>
              <a:buChar char="§"/>
            </a:pPr>
            <a:r>
              <a:rPr lang="en-US" altLang="en-US" dirty="0">
                <a:latin typeface="Times New Roman"/>
                <a:cs typeface="Times New Roman"/>
              </a:rPr>
              <a:t>Entire message is sent assuming the receiver can get it</a:t>
            </a:r>
            <a:endParaRPr lang="en-US" altLang="en-US" dirty="0"/>
          </a:p>
          <a:p>
            <a:pPr lvl="2">
              <a:buFont typeface="Wingdings" panose="020B0604020202020204" pitchFamily="34" charset="0"/>
              <a:buChar char="§"/>
            </a:pPr>
            <a:r>
              <a:rPr lang="en-US" altLang="en-US" dirty="0">
                <a:latin typeface="Times New Roman"/>
                <a:cs typeface="Times New Roman"/>
              </a:rPr>
              <a:t>Only used for small messages</a:t>
            </a:r>
          </a:p>
          <a:p>
            <a:pPr lvl="1"/>
            <a:r>
              <a:rPr lang="en-US" altLang="en-US" dirty="0">
                <a:latin typeface="Times New Roman"/>
                <a:cs typeface="Times New Roman"/>
              </a:rPr>
              <a:t>Rendezvous</a:t>
            </a:r>
            <a:endParaRPr lang="en-US" altLang="en-US" dirty="0"/>
          </a:p>
          <a:p>
            <a:pPr lvl="2">
              <a:buFont typeface="Wingdings" panose="020B0604020202020204" pitchFamily="34" charset="0"/>
              <a:buChar char="§"/>
            </a:pPr>
            <a:r>
              <a:rPr lang="en-US" altLang="en-US" dirty="0">
                <a:latin typeface="Times New Roman"/>
                <a:cs typeface="Times New Roman"/>
              </a:rPr>
              <a:t>Sender asks receiver to send data, and will send when receiver has a buffer for it</a:t>
            </a:r>
            <a:endParaRPr lang="en-US" altLang="en-US" dirty="0"/>
          </a:p>
          <a:p>
            <a:pPr lvl="2">
              <a:buFont typeface="Wingdings" panose="020B0604020202020204" pitchFamily="34" charset="0"/>
              <a:buChar char="§"/>
            </a:pPr>
            <a:r>
              <a:rPr lang="en-US" altLang="en-US" dirty="0">
                <a:latin typeface="Times New Roman"/>
                <a:cs typeface="Times New Roman"/>
              </a:rPr>
              <a:t>Higher synchronization delays; can lower performance</a:t>
            </a:r>
            <a:endParaRPr lang="en-US" altLang="en-US" dirty="0"/>
          </a:p>
          <a:p>
            <a:pPr lvl="1"/>
            <a:endParaRPr lang="en-US" dirty="0"/>
          </a:p>
        </p:txBody>
      </p:sp>
    </p:spTree>
    <p:extLst>
      <p:ext uri="{BB962C8B-B14F-4D97-AF65-F5344CB8AC3E}">
        <p14:creationId xmlns:p14="http://schemas.microsoft.com/office/powerpoint/2010/main" val="2251602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4BF0-9B51-541C-6950-7C048D6F94A7}"/>
              </a:ext>
            </a:extLst>
          </p:cNvPr>
          <p:cNvSpPr>
            <a:spLocks noGrp="1"/>
          </p:cNvSpPr>
          <p:nvPr>
            <p:ph type="title"/>
          </p:nvPr>
        </p:nvSpPr>
        <p:spPr/>
        <p:txBody>
          <a:bodyPr/>
          <a:lstStyle/>
          <a:p>
            <a:r>
              <a:rPr lang="en-US" altLang="en-US">
                <a:latin typeface="Times New Roman"/>
                <a:cs typeface="Times New Roman"/>
              </a:rPr>
              <a:t>Blocking MPI Send Modes</a:t>
            </a:r>
            <a:endParaRPr lang="en-US"/>
          </a:p>
        </p:txBody>
      </p:sp>
      <p:sp>
        <p:nvSpPr>
          <p:cNvPr id="3" name="Content Placeholder 2">
            <a:extLst>
              <a:ext uri="{FF2B5EF4-FFF2-40B4-BE49-F238E27FC236}">
                <a16:creationId xmlns:a16="http://schemas.microsoft.com/office/drawing/2014/main" id="{81C0F803-6DF8-1AE0-05E2-ABA2D7C685D4}"/>
              </a:ext>
            </a:extLst>
          </p:cNvPr>
          <p:cNvSpPr>
            <a:spLocks noGrp="1"/>
          </p:cNvSpPr>
          <p:nvPr>
            <p:ph idx="1"/>
          </p:nvPr>
        </p:nvSpPr>
        <p:spPr/>
        <p:txBody>
          <a:bodyPr vert="horz" lIns="91440" tIns="45720" rIns="91440" bIns="45720" rtlCol="0" anchor="t">
            <a:normAutofit fontScale="92500" lnSpcReduction="20000"/>
          </a:bodyPr>
          <a:lstStyle/>
          <a:p>
            <a:pPr marL="0" indent="0">
              <a:lnSpc>
                <a:spcPct val="90000"/>
              </a:lnSpc>
              <a:buNone/>
            </a:pPr>
            <a:endParaRPr lang="en-US" altLang="en-US" dirty="0">
              <a:solidFill>
                <a:srgbClr val="FF0000"/>
              </a:solidFill>
            </a:endParaRPr>
          </a:p>
          <a:p>
            <a:r>
              <a:rPr lang="en-US" dirty="0" err="1">
                <a:solidFill>
                  <a:srgbClr val="FF0000"/>
                </a:solidFill>
                <a:latin typeface="Times New Roman"/>
                <a:cs typeface="Times New Roman"/>
              </a:rPr>
              <a:t>MPI_BSend</a:t>
            </a:r>
            <a:r>
              <a:rPr lang="en-US" dirty="0">
                <a:solidFill>
                  <a:srgbClr val="FF0000"/>
                </a:solidFill>
                <a:latin typeface="Times New Roman"/>
                <a:cs typeface="Times New Roman"/>
              </a:rPr>
              <a:t>()</a:t>
            </a:r>
            <a:endParaRPr lang="en-US" dirty="0">
              <a:latin typeface="Times New Roman"/>
              <a:cs typeface="Times New Roman"/>
            </a:endParaRPr>
          </a:p>
          <a:p>
            <a:pPr marL="971550" lvl="1" indent="-285750"/>
            <a:r>
              <a:rPr lang="en-US" dirty="0">
                <a:latin typeface="Times New Roman"/>
                <a:cs typeface="Times New Roman"/>
              </a:rPr>
              <a:t>Buffered send</a:t>
            </a:r>
          </a:p>
          <a:p>
            <a:pPr marL="971550" lvl="1" indent="-285750"/>
            <a:r>
              <a:rPr lang="en-US" dirty="0">
                <a:latin typeface="Times New Roman"/>
                <a:cs typeface="Times New Roman"/>
              </a:rPr>
              <a:t>Will start and may complete before a matching receive is posted</a:t>
            </a:r>
          </a:p>
          <a:p>
            <a:pPr marL="971550" lvl="1" indent="-285750"/>
            <a:r>
              <a:rPr lang="en-US" dirty="0">
                <a:latin typeface="Times New Roman"/>
                <a:cs typeface="Times New Roman"/>
              </a:rPr>
              <a:t>Will buffer the message if no matching receive</a:t>
            </a:r>
            <a:endParaRPr lang="en-US" dirty="0"/>
          </a:p>
          <a:p>
            <a:pPr marL="971550" lvl="1" indent="-285750"/>
            <a:r>
              <a:rPr lang="en-US" dirty="0">
                <a:solidFill>
                  <a:srgbClr val="000000"/>
                </a:solidFill>
                <a:latin typeface="Times New Roman"/>
                <a:cs typeface="Times New Roman"/>
              </a:rPr>
              <a:t>User must define buffer for it</a:t>
            </a:r>
          </a:p>
          <a:p>
            <a:r>
              <a:rPr lang="en-US" dirty="0" err="1">
                <a:solidFill>
                  <a:srgbClr val="FF0000"/>
                </a:solidFill>
                <a:latin typeface="Times New Roman"/>
                <a:cs typeface="Times New Roman"/>
              </a:rPr>
              <a:t>MPI_SSend</a:t>
            </a:r>
            <a:r>
              <a:rPr lang="en-US" dirty="0">
                <a:solidFill>
                  <a:srgbClr val="FF0000"/>
                </a:solidFill>
                <a:latin typeface="Times New Roman"/>
                <a:cs typeface="Times New Roman"/>
              </a:rPr>
              <a:t>()</a:t>
            </a:r>
            <a:endParaRPr lang="en-US" dirty="0">
              <a:latin typeface="Times New Roman"/>
              <a:cs typeface="Times New Roman"/>
            </a:endParaRPr>
          </a:p>
          <a:p>
            <a:pPr lvl="1"/>
            <a:r>
              <a:rPr lang="en-US" dirty="0">
                <a:latin typeface="Times New Roman"/>
                <a:cs typeface="Times New Roman"/>
              </a:rPr>
              <a:t>Synchronous send</a:t>
            </a:r>
          </a:p>
          <a:p>
            <a:pPr lvl="1"/>
            <a:r>
              <a:rPr lang="en-US" dirty="0">
                <a:latin typeface="Times New Roman"/>
                <a:cs typeface="Times New Roman"/>
              </a:rPr>
              <a:t>Will start whether or not a matching receive was posted</a:t>
            </a:r>
            <a:endParaRPr lang="en-US" dirty="0"/>
          </a:p>
          <a:p>
            <a:pPr lvl="1"/>
            <a:r>
              <a:rPr lang="en-US" dirty="0">
                <a:latin typeface="Times New Roman"/>
                <a:cs typeface="Times New Roman"/>
              </a:rPr>
              <a:t>Will only complete when that receive is posted </a:t>
            </a:r>
            <a:endParaRPr lang="en-US"/>
          </a:p>
          <a:p>
            <a:r>
              <a:rPr lang="en-US" dirty="0" err="1">
                <a:solidFill>
                  <a:srgbClr val="FF0000"/>
                </a:solidFill>
                <a:latin typeface="Times New Roman"/>
                <a:cs typeface="Times New Roman"/>
              </a:rPr>
              <a:t>MPI_RSend</a:t>
            </a:r>
            <a:r>
              <a:rPr lang="en-US" dirty="0">
                <a:solidFill>
                  <a:srgbClr val="FF0000"/>
                </a:solidFill>
                <a:latin typeface="Times New Roman"/>
                <a:cs typeface="Times New Roman"/>
              </a:rPr>
              <a:t>()</a:t>
            </a:r>
            <a:endParaRPr lang="en-US" dirty="0">
              <a:latin typeface="Times New Roman"/>
              <a:cs typeface="Times New Roman"/>
            </a:endParaRPr>
          </a:p>
          <a:p>
            <a:pPr lvl="1"/>
            <a:r>
              <a:rPr lang="en-US" dirty="0">
                <a:latin typeface="Times New Roman"/>
                <a:cs typeface="Times New Roman"/>
              </a:rPr>
              <a:t>Ready send</a:t>
            </a:r>
          </a:p>
          <a:p>
            <a:pPr lvl="1"/>
            <a:r>
              <a:rPr lang="en-US" dirty="0">
                <a:latin typeface="Times New Roman"/>
                <a:cs typeface="Times New Roman"/>
              </a:rPr>
              <a:t>Will only start if the matching receive has already been posted</a:t>
            </a:r>
            <a:endParaRPr lang="en-US" dirty="0"/>
          </a:p>
          <a:p>
            <a:endParaRPr lang="en-US"/>
          </a:p>
        </p:txBody>
      </p:sp>
    </p:spTree>
    <p:extLst>
      <p:ext uri="{BB962C8B-B14F-4D97-AF65-F5344CB8AC3E}">
        <p14:creationId xmlns:p14="http://schemas.microsoft.com/office/powerpoint/2010/main" val="2541099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7F6E-C8F5-F6AE-F3B4-B93A5FEBA7D3}"/>
              </a:ext>
            </a:extLst>
          </p:cNvPr>
          <p:cNvSpPr>
            <a:spLocks noGrp="1"/>
          </p:cNvSpPr>
          <p:nvPr>
            <p:ph type="title"/>
          </p:nvPr>
        </p:nvSpPr>
        <p:spPr/>
        <p:txBody>
          <a:bodyPr/>
          <a:lstStyle/>
          <a:p>
            <a:r>
              <a:rPr lang="en-US" altLang="en-US"/>
              <a:t>MPI Nonblocking Routines</a:t>
            </a:r>
            <a:endParaRPr lang="en-US"/>
          </a:p>
        </p:txBody>
      </p:sp>
      <p:sp>
        <p:nvSpPr>
          <p:cNvPr id="3" name="Content Placeholder 2">
            <a:extLst>
              <a:ext uri="{FF2B5EF4-FFF2-40B4-BE49-F238E27FC236}">
                <a16:creationId xmlns:a16="http://schemas.microsoft.com/office/drawing/2014/main" id="{1E9A27D5-71BC-54B9-546E-2B47056706E9}"/>
              </a:ext>
            </a:extLst>
          </p:cNvPr>
          <p:cNvSpPr>
            <a:spLocks noGrp="1"/>
          </p:cNvSpPr>
          <p:nvPr>
            <p:ph idx="1"/>
          </p:nvPr>
        </p:nvSpPr>
        <p:spPr/>
        <p:txBody>
          <a:bodyPr vert="horz" lIns="91440" tIns="45720" rIns="91440" bIns="45720" rtlCol="0" anchor="t">
            <a:normAutofit/>
          </a:bodyPr>
          <a:lstStyle/>
          <a:p>
            <a:r>
              <a:rPr lang="en-US" altLang="en-US">
                <a:solidFill>
                  <a:srgbClr val="FF0000"/>
                </a:solidFill>
                <a:latin typeface="Times New Roman"/>
                <a:cs typeface="Times New Roman"/>
              </a:rPr>
              <a:t>Nonblocking send</a:t>
            </a:r>
            <a:r>
              <a:rPr lang="en-US" altLang="en-US">
                <a:latin typeface="Times New Roman"/>
                <a:cs typeface="Times New Roman"/>
              </a:rPr>
              <a:t> - </a:t>
            </a:r>
            <a:r>
              <a:rPr lang="en-US" altLang="en-US" err="1">
                <a:latin typeface="Times New Roman"/>
                <a:cs typeface="Times New Roman"/>
              </a:rPr>
              <a:t>MPI_Isend</a:t>
            </a:r>
            <a:r>
              <a:rPr lang="en-US" altLang="en-US">
                <a:latin typeface="Times New Roman"/>
                <a:cs typeface="Times New Roman"/>
              </a:rPr>
              <a:t>() - will return “immediately” even before source location is safe to be altered.</a:t>
            </a:r>
          </a:p>
          <a:p>
            <a:pPr lvl="1">
              <a:buFont typeface="Courier New" panose="020B0604020202020204" pitchFamily="34" charset="0"/>
              <a:buChar char="o"/>
            </a:pPr>
            <a:r>
              <a:rPr lang="en-US" altLang="en-US">
                <a:latin typeface="Times New Roman"/>
                <a:cs typeface="Times New Roman"/>
              </a:rPr>
              <a:t>Has similar send modes to blocking routines</a:t>
            </a:r>
            <a:endParaRPr lang="en-US" altLang="en-US"/>
          </a:p>
          <a:p>
            <a:pPr lvl="2">
              <a:buFont typeface="Wingdings" panose="020B0604020202020204" pitchFamily="34" charset="0"/>
              <a:buChar char="§"/>
            </a:pPr>
            <a:r>
              <a:rPr lang="en-US" altLang="en-US">
                <a:solidFill>
                  <a:srgbClr val="000000"/>
                </a:solidFill>
                <a:latin typeface="Times New Roman"/>
                <a:cs typeface="Times New Roman"/>
              </a:rPr>
              <a:t>MPI_Isend()</a:t>
            </a:r>
            <a:endParaRPr lang="en-US" altLang="en-US">
              <a:solidFill>
                <a:srgbClr val="000000"/>
              </a:solidFill>
            </a:endParaRPr>
          </a:p>
          <a:p>
            <a:pPr lvl="2">
              <a:buFont typeface="Wingdings" panose="020B0604020202020204" pitchFamily="34" charset="0"/>
              <a:buChar char="§"/>
            </a:pPr>
            <a:r>
              <a:rPr lang="en-US" altLang="en-US">
                <a:solidFill>
                  <a:srgbClr val="000000"/>
                </a:solidFill>
                <a:latin typeface="Times New Roman"/>
                <a:cs typeface="Times New Roman"/>
              </a:rPr>
              <a:t>MPI_Ibsend()</a:t>
            </a:r>
            <a:endParaRPr lang="en-US" altLang="en-US">
              <a:solidFill>
                <a:srgbClr val="000000"/>
              </a:solidFill>
            </a:endParaRPr>
          </a:p>
          <a:p>
            <a:pPr lvl="2">
              <a:buFont typeface="Wingdings" panose="020B0604020202020204" pitchFamily="34" charset="0"/>
              <a:buChar char="§"/>
            </a:pPr>
            <a:r>
              <a:rPr lang="en-US" altLang="en-US">
                <a:solidFill>
                  <a:srgbClr val="000000"/>
                </a:solidFill>
                <a:latin typeface="Times New Roman"/>
                <a:cs typeface="Times New Roman"/>
              </a:rPr>
              <a:t>MPI_Issend()</a:t>
            </a:r>
            <a:endParaRPr lang="en-US" altLang="en-US">
              <a:solidFill>
                <a:srgbClr val="000000"/>
              </a:solidFill>
            </a:endParaRPr>
          </a:p>
          <a:p>
            <a:pPr lvl="2">
              <a:buFont typeface="Wingdings" panose="020B0604020202020204" pitchFamily="34" charset="0"/>
              <a:buChar char="§"/>
            </a:pPr>
            <a:r>
              <a:rPr lang="en-US" altLang="en-US">
                <a:solidFill>
                  <a:srgbClr val="000000"/>
                </a:solidFill>
                <a:latin typeface="Times New Roman"/>
                <a:cs typeface="Times New Roman"/>
              </a:rPr>
              <a:t>MPI_Irsend()</a:t>
            </a:r>
            <a:endParaRPr lang="en-US" altLang="en-US">
              <a:solidFill>
                <a:srgbClr val="000000"/>
              </a:solidFill>
            </a:endParaRPr>
          </a:p>
          <a:p>
            <a:r>
              <a:rPr lang="en-US" altLang="en-US">
                <a:solidFill>
                  <a:srgbClr val="FF0000"/>
                </a:solidFill>
              </a:rPr>
              <a:t>Nonblocking receive </a:t>
            </a:r>
            <a:r>
              <a:rPr lang="en-US" altLang="en-US"/>
              <a:t>- </a:t>
            </a:r>
            <a:r>
              <a:rPr lang="en-US" altLang="en-US" err="1"/>
              <a:t>MPI_Irecv</a:t>
            </a:r>
            <a:r>
              <a:rPr lang="en-US" altLang="en-US"/>
              <a:t>() - will return even if no message to accept.</a:t>
            </a:r>
          </a:p>
          <a:p>
            <a:endParaRPr lang="en-US"/>
          </a:p>
        </p:txBody>
      </p:sp>
    </p:spTree>
    <p:extLst>
      <p:ext uri="{BB962C8B-B14F-4D97-AF65-F5344CB8AC3E}">
        <p14:creationId xmlns:p14="http://schemas.microsoft.com/office/powerpoint/2010/main" val="648789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17F1-CDF2-063F-811D-21C5CB05FBA9}"/>
              </a:ext>
            </a:extLst>
          </p:cNvPr>
          <p:cNvSpPr>
            <a:spLocks noGrp="1"/>
          </p:cNvSpPr>
          <p:nvPr>
            <p:ph type="title"/>
          </p:nvPr>
        </p:nvSpPr>
        <p:spPr/>
        <p:txBody>
          <a:bodyPr/>
          <a:lstStyle/>
          <a:p>
            <a:r>
              <a:rPr lang="en-US" altLang="en-US"/>
              <a:t>Nonblocking Routine Formats</a:t>
            </a:r>
            <a:endParaRPr lang="en-US"/>
          </a:p>
        </p:txBody>
      </p:sp>
      <p:sp>
        <p:nvSpPr>
          <p:cNvPr id="3" name="Content Placeholder 2">
            <a:extLst>
              <a:ext uri="{FF2B5EF4-FFF2-40B4-BE49-F238E27FC236}">
                <a16:creationId xmlns:a16="http://schemas.microsoft.com/office/drawing/2014/main" id="{D35AAEEA-F6BF-7B4F-65BE-D5E0860DDA22}"/>
              </a:ext>
            </a:extLst>
          </p:cNvPr>
          <p:cNvSpPr>
            <a:spLocks noGrp="1"/>
          </p:cNvSpPr>
          <p:nvPr>
            <p:ph idx="1"/>
          </p:nvPr>
        </p:nvSpPr>
        <p:spPr/>
        <p:txBody>
          <a:bodyPr/>
          <a:lstStyle/>
          <a:p>
            <a:r>
              <a:rPr lang="en-US" altLang="en-US" sz="2000" b="1">
                <a:latin typeface="Courier New" pitchFamily="49" charset="0"/>
              </a:rPr>
              <a:t>MPI_Isend(</a:t>
            </a:r>
            <a:r>
              <a:rPr lang="en-US" altLang="en-US" sz="2000" b="1" err="1">
                <a:latin typeface="Courier New" pitchFamily="49" charset="0"/>
              </a:rPr>
              <a:t>buf,count,datatype,dest,tag,comm,request</a:t>
            </a:r>
            <a:r>
              <a:rPr lang="en-US" altLang="en-US" sz="2000" b="1">
                <a:latin typeface="Courier New" pitchFamily="49" charset="0"/>
              </a:rPr>
              <a:t>)</a:t>
            </a:r>
          </a:p>
          <a:p>
            <a:r>
              <a:rPr lang="en-US" altLang="en-US" sz="2000" b="1" err="1">
                <a:latin typeface="Courier New" pitchFamily="49" charset="0"/>
              </a:rPr>
              <a:t>MPI_Irecv</a:t>
            </a:r>
            <a:r>
              <a:rPr lang="en-US" altLang="en-US" sz="2000" b="1">
                <a:latin typeface="Courier New" pitchFamily="49" charset="0"/>
              </a:rPr>
              <a:t>(</a:t>
            </a:r>
            <a:r>
              <a:rPr lang="en-US" altLang="en-US" sz="2000" b="1" err="1">
                <a:latin typeface="Courier New" pitchFamily="49" charset="0"/>
              </a:rPr>
              <a:t>buf,count,datatype,source,tag,comm</a:t>
            </a:r>
            <a:r>
              <a:rPr lang="en-US" altLang="en-US" sz="2000" b="1">
                <a:latin typeface="Courier New" pitchFamily="49" charset="0"/>
              </a:rPr>
              <a:t>, request)</a:t>
            </a:r>
            <a:endParaRPr lang="en-US" altLang="en-US" sz="2000"/>
          </a:p>
          <a:p>
            <a:r>
              <a:rPr lang="en-US" altLang="en-US"/>
              <a:t>Completion detected by </a:t>
            </a:r>
            <a:r>
              <a:rPr lang="en-US" altLang="en-US" b="1" err="1">
                <a:solidFill>
                  <a:srgbClr val="FF0000"/>
                </a:solidFill>
                <a:latin typeface="Courier New" pitchFamily="49" charset="0"/>
              </a:rPr>
              <a:t>MPI_Wait</a:t>
            </a:r>
            <a:r>
              <a:rPr lang="en-US" altLang="en-US" b="1">
                <a:solidFill>
                  <a:srgbClr val="FF0000"/>
                </a:solidFill>
                <a:latin typeface="Courier New" pitchFamily="49" charset="0"/>
              </a:rPr>
              <a:t>()</a:t>
            </a:r>
            <a:r>
              <a:rPr lang="en-US" altLang="en-US">
                <a:solidFill>
                  <a:srgbClr val="FF0000"/>
                </a:solidFill>
              </a:rPr>
              <a:t> </a:t>
            </a:r>
            <a:r>
              <a:rPr lang="en-US" altLang="en-US"/>
              <a:t>and </a:t>
            </a:r>
            <a:r>
              <a:rPr lang="en-US" altLang="en-US" b="1" err="1">
                <a:solidFill>
                  <a:srgbClr val="FF0000"/>
                </a:solidFill>
                <a:latin typeface="Courier New" pitchFamily="49" charset="0"/>
              </a:rPr>
              <a:t>MPI_Test</a:t>
            </a:r>
            <a:r>
              <a:rPr lang="en-US" altLang="en-US" b="1">
                <a:solidFill>
                  <a:srgbClr val="FF0000"/>
                </a:solidFill>
                <a:latin typeface="Courier New" pitchFamily="49" charset="0"/>
              </a:rPr>
              <a:t>()</a:t>
            </a:r>
            <a:r>
              <a:rPr lang="en-US" altLang="en-US"/>
              <a:t>.</a:t>
            </a:r>
          </a:p>
          <a:p>
            <a:pPr lvl="1"/>
            <a:r>
              <a:rPr lang="en-US" altLang="en-US" sz="2400" b="1">
                <a:latin typeface="Courier New" pitchFamily="49" charset="0"/>
              </a:rPr>
              <a:t> </a:t>
            </a:r>
            <a:r>
              <a:rPr lang="en-US" altLang="en-US" sz="2400" b="1" err="1">
                <a:solidFill>
                  <a:srgbClr val="FF0000"/>
                </a:solidFill>
                <a:latin typeface="Courier New" pitchFamily="49" charset="0"/>
              </a:rPr>
              <a:t>MPI_Wait</a:t>
            </a:r>
            <a:r>
              <a:rPr lang="en-US" altLang="en-US" sz="2400" b="1">
                <a:solidFill>
                  <a:srgbClr val="FF0000"/>
                </a:solidFill>
                <a:latin typeface="Courier New" pitchFamily="49" charset="0"/>
              </a:rPr>
              <a:t>()</a:t>
            </a:r>
            <a:r>
              <a:rPr lang="en-US" altLang="en-US" sz="2400">
                <a:solidFill>
                  <a:srgbClr val="FF0000"/>
                </a:solidFill>
              </a:rPr>
              <a:t> </a:t>
            </a:r>
            <a:r>
              <a:rPr lang="en-US" altLang="en-US" sz="2400"/>
              <a:t>waits until operation completed and returns then.</a:t>
            </a:r>
          </a:p>
          <a:p>
            <a:pPr lvl="1"/>
            <a:r>
              <a:rPr lang="en-US" altLang="en-US" sz="2400" b="1">
                <a:latin typeface="Courier New" pitchFamily="49" charset="0"/>
              </a:rPr>
              <a:t> </a:t>
            </a:r>
            <a:r>
              <a:rPr lang="en-US" altLang="en-US" sz="2400" b="1" err="1">
                <a:solidFill>
                  <a:srgbClr val="FF0000"/>
                </a:solidFill>
                <a:latin typeface="Courier New" pitchFamily="49" charset="0"/>
              </a:rPr>
              <a:t>MPI_Test</a:t>
            </a:r>
            <a:r>
              <a:rPr lang="en-US" altLang="en-US" sz="2400" b="1">
                <a:solidFill>
                  <a:srgbClr val="FF0000"/>
                </a:solidFill>
                <a:latin typeface="Courier New" pitchFamily="49" charset="0"/>
              </a:rPr>
              <a:t>()</a:t>
            </a:r>
            <a:r>
              <a:rPr lang="en-US" altLang="en-US" sz="2400">
                <a:solidFill>
                  <a:srgbClr val="FF0000"/>
                </a:solidFill>
              </a:rPr>
              <a:t> </a:t>
            </a:r>
            <a:r>
              <a:rPr lang="en-US" altLang="en-US" sz="2400"/>
              <a:t>returns with flag set indicating whether operation completed at that time.</a:t>
            </a:r>
          </a:p>
          <a:p>
            <a:pPr lvl="1"/>
            <a:r>
              <a:rPr lang="en-US" altLang="en-US" sz="2400"/>
              <a:t> Need to know whether particular operation completed.</a:t>
            </a:r>
          </a:p>
          <a:p>
            <a:pPr lvl="1"/>
            <a:r>
              <a:rPr lang="en-US" altLang="en-US" sz="2400"/>
              <a:t> Determined by accessing </a:t>
            </a:r>
            <a:r>
              <a:rPr lang="en-US" altLang="en-US" sz="2400" b="1">
                <a:solidFill>
                  <a:srgbClr val="FF0000"/>
                </a:solidFill>
                <a:latin typeface="Courier New" pitchFamily="49" charset="0"/>
              </a:rPr>
              <a:t>request</a:t>
            </a:r>
            <a:r>
              <a:rPr lang="en-US" altLang="en-US" sz="2400"/>
              <a:t> parameter.</a:t>
            </a:r>
          </a:p>
          <a:p>
            <a:endParaRPr lang="en-US"/>
          </a:p>
        </p:txBody>
      </p:sp>
    </p:spTree>
    <p:extLst>
      <p:ext uri="{BB962C8B-B14F-4D97-AF65-F5344CB8AC3E}">
        <p14:creationId xmlns:p14="http://schemas.microsoft.com/office/powerpoint/2010/main" val="385626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2C39-189C-5936-378A-B0445C6FD2D6}"/>
              </a:ext>
            </a:extLst>
          </p:cNvPr>
          <p:cNvSpPr>
            <a:spLocks noGrp="1"/>
          </p:cNvSpPr>
          <p:nvPr>
            <p:ph type="title"/>
          </p:nvPr>
        </p:nvSpPr>
        <p:spPr/>
        <p:txBody>
          <a:bodyPr/>
          <a:lstStyle/>
          <a:p>
            <a:r>
              <a:rPr lang="en-US">
                <a:latin typeface="Times New Roman"/>
                <a:cs typeface="Times New Roman"/>
              </a:rPr>
              <a:t>What is MPI ?</a:t>
            </a:r>
            <a:endParaRPr lang="en-US"/>
          </a:p>
        </p:txBody>
      </p:sp>
      <p:sp>
        <p:nvSpPr>
          <p:cNvPr id="3" name="Content Placeholder 2">
            <a:extLst>
              <a:ext uri="{FF2B5EF4-FFF2-40B4-BE49-F238E27FC236}">
                <a16:creationId xmlns:a16="http://schemas.microsoft.com/office/drawing/2014/main" id="{958AFFE8-7449-CC0A-9878-7368D24BBE33}"/>
              </a:ext>
            </a:extLst>
          </p:cNvPr>
          <p:cNvSpPr>
            <a:spLocks noGrp="1"/>
          </p:cNvSpPr>
          <p:nvPr>
            <p:ph idx="1"/>
          </p:nvPr>
        </p:nvSpPr>
        <p:spPr>
          <a:xfrm>
            <a:off x="838200" y="1825625"/>
            <a:ext cx="10515600" cy="4770990"/>
          </a:xfrm>
        </p:spPr>
        <p:txBody>
          <a:bodyPr vert="horz" lIns="91440" tIns="45720" rIns="91440" bIns="45720" rtlCol="0" anchor="t">
            <a:noAutofit/>
          </a:bodyPr>
          <a:lstStyle/>
          <a:p>
            <a:r>
              <a:rPr lang="en-US">
                <a:latin typeface="Times New Roman"/>
                <a:cs typeface="Times New Roman"/>
              </a:rPr>
              <a:t>MPI stands for Message Passing Interface</a:t>
            </a:r>
          </a:p>
          <a:p>
            <a:pPr marL="0" indent="0">
              <a:buNone/>
            </a:pPr>
            <a:endParaRPr lang="en-US">
              <a:latin typeface="Times New Roman"/>
              <a:cs typeface="Times New Roman"/>
            </a:endParaRPr>
          </a:p>
          <a:p>
            <a:r>
              <a:rPr lang="en-US">
                <a:latin typeface="Times New Roman"/>
                <a:cs typeface="Times New Roman"/>
              </a:rPr>
              <a:t>MPI is a message-passing library specification that provides a de-facto "standard" message passing model for distributed and shared memory computers</a:t>
            </a:r>
          </a:p>
          <a:p>
            <a:pPr marL="0" indent="0">
              <a:buNone/>
            </a:pPr>
            <a:endParaRPr lang="en-US">
              <a:latin typeface="Times New Roman"/>
              <a:cs typeface="Times New Roman"/>
            </a:endParaRPr>
          </a:p>
          <a:p>
            <a:r>
              <a:rPr lang="en-US">
                <a:latin typeface="Times New Roman"/>
                <a:cs typeface="Times New Roman"/>
              </a:rPr>
              <a:t>Designed to provide a portable parallel programming interface.</a:t>
            </a:r>
          </a:p>
        </p:txBody>
      </p:sp>
    </p:spTree>
    <p:extLst>
      <p:ext uri="{BB962C8B-B14F-4D97-AF65-F5344CB8AC3E}">
        <p14:creationId xmlns:p14="http://schemas.microsoft.com/office/powerpoint/2010/main" val="3129025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3364-7584-CAB3-A759-2D5463A2D3DE}"/>
              </a:ext>
            </a:extLst>
          </p:cNvPr>
          <p:cNvSpPr>
            <a:spLocks noGrp="1"/>
          </p:cNvSpPr>
          <p:nvPr>
            <p:ph type="title"/>
          </p:nvPr>
        </p:nvSpPr>
        <p:spPr/>
        <p:txBody>
          <a:bodyPr/>
          <a:lstStyle/>
          <a:p>
            <a:r>
              <a:rPr lang="en-US" altLang="en-US"/>
              <a:t>Example</a:t>
            </a:r>
            <a:endParaRPr lang="en-US"/>
          </a:p>
        </p:txBody>
      </p:sp>
      <p:sp>
        <p:nvSpPr>
          <p:cNvPr id="3" name="Content Placeholder 2">
            <a:extLst>
              <a:ext uri="{FF2B5EF4-FFF2-40B4-BE49-F238E27FC236}">
                <a16:creationId xmlns:a16="http://schemas.microsoft.com/office/drawing/2014/main" id="{570ECCB9-F511-35F0-EA65-CD5678B78209}"/>
              </a:ext>
            </a:extLst>
          </p:cNvPr>
          <p:cNvSpPr>
            <a:spLocks noGrp="1"/>
          </p:cNvSpPr>
          <p:nvPr>
            <p:ph idx="1"/>
          </p:nvPr>
        </p:nvSpPr>
        <p:spPr>
          <a:xfrm>
            <a:off x="838200" y="1825625"/>
            <a:ext cx="10515600" cy="574470"/>
          </a:xfrm>
        </p:spPr>
        <p:txBody>
          <a:bodyPr vert="horz" lIns="91440" tIns="45720" rIns="91440" bIns="45720" rtlCol="0" anchor="t">
            <a:normAutofit fontScale="62500" lnSpcReduction="20000"/>
          </a:bodyPr>
          <a:lstStyle/>
          <a:p>
            <a:pPr>
              <a:buFontTx/>
              <a:buNone/>
            </a:pPr>
            <a:r>
              <a:rPr lang="en-US" altLang="en-US" sz="4000" dirty="0">
                <a:latin typeface="Times New Roman"/>
                <a:cs typeface="Times New Roman"/>
              </a:rPr>
              <a:t>To send an integer from process 0 to process 1 and allow process 0 to continue,</a:t>
            </a:r>
          </a:p>
          <a:p>
            <a:pPr>
              <a:buFontTx/>
              <a:buNone/>
            </a:pPr>
            <a:endParaRPr lang="en-US" altLang="en-US" sz="2000"/>
          </a:p>
          <a:p>
            <a:pPr marL="0" indent="0">
              <a:buFont typeface="Arial" panose="020B0604020202020204" pitchFamily="34" charset="0"/>
              <a:buNone/>
            </a:pPr>
            <a:endParaRPr lang="en-US"/>
          </a:p>
        </p:txBody>
      </p:sp>
      <p:pic>
        <p:nvPicPr>
          <p:cNvPr id="4" name="Picture 3" descr="A screenshot of a computer&#10;&#10;Description automatically generated">
            <a:extLst>
              <a:ext uri="{FF2B5EF4-FFF2-40B4-BE49-F238E27FC236}">
                <a16:creationId xmlns:a16="http://schemas.microsoft.com/office/drawing/2014/main" id="{A2F9D9E1-3B6B-0AAE-249F-D24D0BF886BA}"/>
              </a:ext>
            </a:extLst>
          </p:cNvPr>
          <p:cNvPicPr>
            <a:picLocks noChangeAspect="1"/>
          </p:cNvPicPr>
          <p:nvPr/>
        </p:nvPicPr>
        <p:blipFill>
          <a:blip r:embed="rId2"/>
          <a:stretch>
            <a:fillRect/>
          </a:stretch>
        </p:blipFill>
        <p:spPr>
          <a:xfrm>
            <a:off x="6896415" y="2391624"/>
            <a:ext cx="4332515" cy="4093028"/>
          </a:xfrm>
          <a:prstGeom prst="rect">
            <a:avLst/>
          </a:prstGeom>
        </p:spPr>
      </p:pic>
      <p:pic>
        <p:nvPicPr>
          <p:cNvPr id="6" name="Picture 5" descr="A computer code on a blue background&#10;&#10;Description automatically generated">
            <a:extLst>
              <a:ext uri="{FF2B5EF4-FFF2-40B4-BE49-F238E27FC236}">
                <a16:creationId xmlns:a16="http://schemas.microsoft.com/office/drawing/2014/main" id="{6D8146AF-E20D-97DD-473A-B87686D1A361}"/>
              </a:ext>
            </a:extLst>
          </p:cNvPr>
          <p:cNvPicPr>
            <a:picLocks noChangeAspect="1"/>
          </p:cNvPicPr>
          <p:nvPr/>
        </p:nvPicPr>
        <p:blipFill>
          <a:blip r:embed="rId3"/>
          <a:srcRect t="87" r="-159" b="5442"/>
          <a:stretch/>
        </p:blipFill>
        <p:spPr>
          <a:xfrm>
            <a:off x="516389" y="2388825"/>
            <a:ext cx="6184452" cy="4086974"/>
          </a:xfrm>
          <a:prstGeom prst="rect">
            <a:avLst/>
          </a:prstGeom>
        </p:spPr>
      </p:pic>
    </p:spTree>
    <p:extLst>
      <p:ext uri="{BB962C8B-B14F-4D97-AF65-F5344CB8AC3E}">
        <p14:creationId xmlns:p14="http://schemas.microsoft.com/office/powerpoint/2010/main" val="1535826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17F1-CDF2-063F-811D-21C5CB05FBA9}"/>
              </a:ext>
            </a:extLst>
          </p:cNvPr>
          <p:cNvSpPr>
            <a:spLocks noGrp="1"/>
          </p:cNvSpPr>
          <p:nvPr>
            <p:ph type="title"/>
          </p:nvPr>
        </p:nvSpPr>
        <p:spPr/>
        <p:txBody>
          <a:bodyPr/>
          <a:lstStyle/>
          <a:p>
            <a:r>
              <a:rPr lang="en-US" altLang="en-US" dirty="0">
                <a:latin typeface="Times New Roman"/>
                <a:cs typeface="Times New Roman"/>
              </a:rPr>
              <a:t>Blocking vs Nonblocking</a:t>
            </a:r>
            <a:endParaRPr lang="en-US" dirty="0"/>
          </a:p>
        </p:txBody>
      </p:sp>
      <p:sp>
        <p:nvSpPr>
          <p:cNvPr id="3" name="Content Placeholder 2">
            <a:extLst>
              <a:ext uri="{FF2B5EF4-FFF2-40B4-BE49-F238E27FC236}">
                <a16:creationId xmlns:a16="http://schemas.microsoft.com/office/drawing/2014/main" id="{D35AAEEA-F6BF-7B4F-65BE-D5E0860DDA22}"/>
              </a:ext>
            </a:extLst>
          </p:cNvPr>
          <p:cNvSpPr>
            <a:spLocks noGrp="1"/>
          </p:cNvSpPr>
          <p:nvPr>
            <p:ph idx="1"/>
          </p:nvPr>
        </p:nvSpPr>
        <p:spPr/>
        <p:txBody>
          <a:bodyPr vert="horz" lIns="91440" tIns="45720" rIns="91440" bIns="45720" rtlCol="0" anchor="t">
            <a:normAutofit lnSpcReduction="10000"/>
          </a:bodyPr>
          <a:lstStyle/>
          <a:p>
            <a:r>
              <a:rPr lang="en-US" altLang="en-US">
                <a:latin typeface="Times New Roman"/>
                <a:cs typeface="Times New Roman"/>
              </a:rPr>
              <a:t>Blocking communication is beneficial for synchronized processes</a:t>
            </a:r>
            <a:endParaRPr lang="en-US" dirty="0"/>
          </a:p>
          <a:p>
            <a:pPr lvl="1"/>
            <a:r>
              <a:rPr lang="en-US" altLang="en-US">
                <a:latin typeface="Times New Roman"/>
                <a:cs typeface="Times New Roman"/>
              </a:rPr>
              <a:t>Can cause performance bottlenecks when processes must stop until communication </a:t>
            </a:r>
            <a:r>
              <a:rPr lang="en-US" altLang="en-US" dirty="0">
                <a:latin typeface="Times New Roman"/>
                <a:cs typeface="Times New Roman"/>
              </a:rPr>
              <a:t>is done</a:t>
            </a:r>
          </a:p>
          <a:p>
            <a:pPr lvl="1"/>
            <a:r>
              <a:rPr lang="en-US" altLang="en-US">
                <a:latin typeface="Times New Roman"/>
                <a:cs typeface="Times New Roman"/>
              </a:rPr>
              <a:t>This is not usually expected to be a problem</a:t>
            </a:r>
          </a:p>
          <a:p>
            <a:r>
              <a:rPr lang="en-US" altLang="en-US" dirty="0">
                <a:latin typeface="Times New Roman"/>
                <a:cs typeface="Times New Roman"/>
              </a:rPr>
              <a:t>Nonblocking communication allows processes to do something else while it waits for a send/receive</a:t>
            </a:r>
          </a:p>
          <a:p>
            <a:pPr lvl="1"/>
            <a:r>
              <a:rPr lang="en-US" altLang="en-US" dirty="0">
                <a:latin typeface="Times New Roman"/>
                <a:cs typeface="Times New Roman"/>
              </a:rPr>
              <a:t>Provides performance increases when communication and computation can be done in parallel</a:t>
            </a:r>
            <a:endParaRPr lang="en-US" altLang="en-US" dirty="0"/>
          </a:p>
          <a:p>
            <a:pPr lvl="1"/>
            <a:r>
              <a:rPr lang="en-US" altLang="en-US" dirty="0">
                <a:latin typeface="Times New Roman"/>
                <a:cs typeface="Times New Roman"/>
              </a:rPr>
              <a:t>Makes it difficult for processes to deadlock</a:t>
            </a:r>
          </a:p>
          <a:p>
            <a:pPr marL="0" indent="0">
              <a:buNone/>
            </a:pPr>
            <a:endParaRPr lang="en-US" altLang="en-US" dirty="0">
              <a:latin typeface="Times New Roman"/>
              <a:cs typeface="Times New Roman"/>
            </a:endParaRPr>
          </a:p>
          <a:p>
            <a:pPr marL="0" indent="0">
              <a:buNone/>
            </a:pPr>
            <a:r>
              <a:rPr lang="en-US" altLang="en-US" dirty="0">
                <a:latin typeface="Times New Roman"/>
                <a:cs typeface="Times New Roman"/>
              </a:rPr>
              <a:t>Nonblocking sends can be used with blocking receives and vice-versa</a:t>
            </a:r>
            <a:endParaRPr lang="en-US" altLang="en-US"/>
          </a:p>
        </p:txBody>
      </p:sp>
    </p:spTree>
    <p:extLst>
      <p:ext uri="{BB962C8B-B14F-4D97-AF65-F5344CB8AC3E}">
        <p14:creationId xmlns:p14="http://schemas.microsoft.com/office/powerpoint/2010/main" val="3672503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17F1-CDF2-063F-811D-21C5CB05FBA9}"/>
              </a:ext>
            </a:extLst>
          </p:cNvPr>
          <p:cNvSpPr>
            <a:spLocks noGrp="1"/>
          </p:cNvSpPr>
          <p:nvPr>
            <p:ph type="title"/>
          </p:nvPr>
        </p:nvSpPr>
        <p:spPr/>
        <p:txBody>
          <a:bodyPr/>
          <a:lstStyle/>
          <a:p>
            <a:r>
              <a:rPr lang="en-US" altLang="en-US" dirty="0">
                <a:latin typeface="Times New Roman"/>
                <a:cs typeface="Times New Roman"/>
              </a:rPr>
              <a:t>Deadlocks</a:t>
            </a:r>
            <a:endParaRPr lang="en-US" dirty="0"/>
          </a:p>
        </p:txBody>
      </p:sp>
      <p:sp>
        <p:nvSpPr>
          <p:cNvPr id="3" name="Content Placeholder 2">
            <a:extLst>
              <a:ext uri="{FF2B5EF4-FFF2-40B4-BE49-F238E27FC236}">
                <a16:creationId xmlns:a16="http://schemas.microsoft.com/office/drawing/2014/main" id="{D35AAEEA-F6BF-7B4F-65BE-D5E0860DDA22}"/>
              </a:ext>
            </a:extLst>
          </p:cNvPr>
          <p:cNvSpPr>
            <a:spLocks noGrp="1"/>
          </p:cNvSpPr>
          <p:nvPr>
            <p:ph idx="1"/>
          </p:nvPr>
        </p:nvSpPr>
        <p:spPr/>
        <p:txBody>
          <a:bodyPr vert="horz" lIns="91440" tIns="45720" rIns="91440" bIns="45720" rtlCol="0" anchor="t">
            <a:normAutofit/>
          </a:bodyPr>
          <a:lstStyle/>
          <a:p>
            <a:r>
              <a:rPr lang="en-US" altLang="en-US" dirty="0">
                <a:latin typeface="Times New Roman"/>
                <a:cs typeface="Times New Roman"/>
              </a:rPr>
              <a:t>When two or more processes are blocked due to a circular dependency</a:t>
            </a:r>
            <a:endParaRPr lang="en-US" dirty="0" err="1"/>
          </a:p>
          <a:p>
            <a:r>
              <a:rPr lang="en-US" altLang="en-US" dirty="0">
                <a:latin typeface="Times New Roman"/>
                <a:cs typeface="Times New Roman"/>
              </a:rPr>
              <a:t>Happens under 4 conditions:</a:t>
            </a:r>
            <a:endParaRPr lang="en-US" altLang="en-US" dirty="0"/>
          </a:p>
          <a:p>
            <a:pPr lvl="1"/>
            <a:r>
              <a:rPr lang="en-US" altLang="en-US" dirty="0">
                <a:latin typeface="Times New Roman"/>
                <a:cs typeface="Times New Roman"/>
              </a:rPr>
              <a:t>Mutual Exclusion</a:t>
            </a:r>
          </a:p>
          <a:p>
            <a:pPr lvl="2">
              <a:buFont typeface="Wingdings" panose="020B0604020202020204" pitchFamily="34" charset="0"/>
              <a:buChar char="§"/>
            </a:pPr>
            <a:r>
              <a:rPr lang="en-US" altLang="en-US" dirty="0">
                <a:latin typeface="Times New Roman"/>
                <a:cs typeface="Times New Roman"/>
              </a:rPr>
              <a:t>Some resources are useable by one process at a time</a:t>
            </a:r>
          </a:p>
          <a:p>
            <a:pPr lvl="1"/>
            <a:r>
              <a:rPr lang="en-US" altLang="en-US" dirty="0">
                <a:latin typeface="Times New Roman"/>
                <a:cs typeface="Times New Roman"/>
              </a:rPr>
              <a:t>Hold and Wait</a:t>
            </a:r>
            <a:endParaRPr lang="en-US" altLang="en-US" dirty="0"/>
          </a:p>
          <a:p>
            <a:pPr lvl="2">
              <a:buFont typeface="Wingdings" panose="020B0604020202020204" pitchFamily="34" charset="0"/>
              <a:buChar char="§"/>
            </a:pPr>
            <a:r>
              <a:rPr lang="en-US" altLang="en-US" dirty="0">
                <a:latin typeface="Times New Roman"/>
                <a:cs typeface="Times New Roman"/>
              </a:rPr>
              <a:t>A blocked process is holding a resource and is waiting for another one</a:t>
            </a:r>
          </a:p>
          <a:p>
            <a:pPr lvl="1"/>
            <a:r>
              <a:rPr lang="en-US" altLang="en-US" dirty="0">
                <a:latin typeface="Times New Roman"/>
                <a:cs typeface="Times New Roman"/>
              </a:rPr>
              <a:t>No Preemption</a:t>
            </a:r>
            <a:endParaRPr lang="en-US" altLang="en-US" dirty="0"/>
          </a:p>
          <a:p>
            <a:pPr lvl="2">
              <a:buFont typeface="Wingdings" panose="020B0604020202020204" pitchFamily="34" charset="0"/>
              <a:buChar char="§"/>
            </a:pPr>
            <a:r>
              <a:rPr lang="en-US" altLang="en-US" dirty="0">
                <a:latin typeface="Times New Roman"/>
                <a:cs typeface="Times New Roman"/>
              </a:rPr>
              <a:t>Held resources can only be released by the process holding it</a:t>
            </a:r>
          </a:p>
          <a:p>
            <a:pPr lvl="1"/>
            <a:r>
              <a:rPr lang="en-US" altLang="en-US" dirty="0">
                <a:latin typeface="Times New Roman"/>
                <a:cs typeface="Times New Roman"/>
              </a:rPr>
              <a:t>Circular Wait</a:t>
            </a:r>
            <a:endParaRPr lang="en-US" altLang="en-US" dirty="0"/>
          </a:p>
          <a:p>
            <a:pPr lvl="2">
              <a:buFont typeface="Wingdings" panose="020B0604020202020204" pitchFamily="34" charset="0"/>
              <a:buChar char="§"/>
            </a:pPr>
            <a:r>
              <a:rPr lang="en-US" altLang="en-US" dirty="0">
                <a:latin typeface="Times New Roman"/>
                <a:cs typeface="Times New Roman"/>
              </a:rPr>
              <a:t>One process is waiting for another process to finish, which is waiting for the first process to finish</a:t>
            </a:r>
            <a:endParaRPr lang="en-US" altLang="en-US" dirty="0"/>
          </a:p>
          <a:p>
            <a:endParaRPr lang="en-US"/>
          </a:p>
        </p:txBody>
      </p:sp>
    </p:spTree>
    <p:extLst>
      <p:ext uri="{BB962C8B-B14F-4D97-AF65-F5344CB8AC3E}">
        <p14:creationId xmlns:p14="http://schemas.microsoft.com/office/powerpoint/2010/main" val="609803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69DE-86A1-869C-81A4-CBA15F58C6E2}"/>
              </a:ext>
            </a:extLst>
          </p:cNvPr>
          <p:cNvSpPr>
            <a:spLocks noGrp="1"/>
          </p:cNvSpPr>
          <p:nvPr>
            <p:ph type="title"/>
          </p:nvPr>
        </p:nvSpPr>
        <p:spPr/>
        <p:txBody>
          <a:bodyPr>
            <a:normAutofit/>
          </a:bodyPr>
          <a:lstStyle/>
          <a:p>
            <a:r>
              <a:rPr lang="en-US"/>
              <a:t>Safe Scenario</a:t>
            </a:r>
          </a:p>
        </p:txBody>
      </p:sp>
      <p:sp>
        <p:nvSpPr>
          <p:cNvPr id="3" name="Content Placeholder 2">
            <a:extLst>
              <a:ext uri="{FF2B5EF4-FFF2-40B4-BE49-F238E27FC236}">
                <a16:creationId xmlns:a16="http://schemas.microsoft.com/office/drawing/2014/main" id="{313926F3-325B-4673-0A3B-A358F206F607}"/>
              </a:ext>
            </a:extLst>
          </p:cNvPr>
          <p:cNvSpPr>
            <a:spLocks noGrp="1"/>
          </p:cNvSpPr>
          <p:nvPr>
            <p:ph idx="1"/>
          </p:nvPr>
        </p:nvSpPr>
        <p:spPr/>
        <p:txBody>
          <a:bodyPr/>
          <a:lstStyle/>
          <a:p>
            <a:r>
              <a:rPr lang="en-US"/>
              <a:t>Always succeeds, even if no buffering is done.</a:t>
            </a:r>
          </a:p>
          <a:p>
            <a:pPr lvl="4">
              <a:buFontTx/>
              <a:buNone/>
            </a:pPr>
            <a:r>
              <a:rPr lang="en-US" sz="1600" b="1">
                <a:latin typeface="Arial" charset="0"/>
              </a:rPr>
              <a:t>if(rank==0)</a:t>
            </a:r>
          </a:p>
          <a:p>
            <a:pPr lvl="4">
              <a:buFontTx/>
              <a:buNone/>
            </a:pPr>
            <a:r>
              <a:rPr lang="en-US" sz="1600" b="1">
                <a:latin typeface="Arial" charset="0"/>
              </a:rPr>
              <a:t>{</a:t>
            </a:r>
          </a:p>
          <a:p>
            <a:pPr lvl="4">
              <a:buFontTx/>
              <a:buNone/>
            </a:pPr>
            <a:r>
              <a:rPr lang="en-US" sz="1600" b="1">
                <a:latin typeface="Arial" charset="0"/>
              </a:rPr>
              <a:t>	</a:t>
            </a:r>
            <a:r>
              <a:rPr lang="en-US" sz="1600" b="1" err="1">
                <a:latin typeface="Arial" charset="0"/>
              </a:rPr>
              <a:t>MPI_Send</a:t>
            </a:r>
            <a:r>
              <a:rPr lang="en-US" sz="1600" b="1">
                <a:latin typeface="Arial" charset="0"/>
              </a:rPr>
              <a:t>(1,…);</a:t>
            </a:r>
          </a:p>
          <a:p>
            <a:pPr lvl="4">
              <a:buFontTx/>
              <a:buNone/>
            </a:pPr>
            <a:r>
              <a:rPr lang="en-US" sz="1600" b="1">
                <a:latin typeface="Arial" charset="0"/>
              </a:rPr>
              <a:t>	</a:t>
            </a:r>
            <a:r>
              <a:rPr lang="en-US" sz="1600" b="1" err="1">
                <a:latin typeface="Arial" charset="0"/>
              </a:rPr>
              <a:t>MPI_Recv</a:t>
            </a:r>
            <a:r>
              <a:rPr lang="en-US" sz="1600" b="1">
                <a:latin typeface="Arial" charset="0"/>
              </a:rPr>
              <a:t>(1,...);</a:t>
            </a:r>
          </a:p>
          <a:p>
            <a:pPr lvl="4">
              <a:buFontTx/>
              <a:buNone/>
            </a:pPr>
            <a:r>
              <a:rPr lang="en-US" sz="1600" b="1">
                <a:latin typeface="Arial" charset="0"/>
              </a:rPr>
              <a:t>}</a:t>
            </a:r>
          </a:p>
          <a:p>
            <a:pPr lvl="4">
              <a:buFontTx/>
              <a:buNone/>
            </a:pPr>
            <a:r>
              <a:rPr lang="en-US" sz="1600" b="1">
                <a:latin typeface="Arial" charset="0"/>
              </a:rPr>
              <a:t>else if(rank==1)</a:t>
            </a:r>
          </a:p>
          <a:p>
            <a:pPr lvl="4">
              <a:buFontTx/>
              <a:buNone/>
            </a:pPr>
            <a:r>
              <a:rPr lang="en-US" sz="1600" b="1">
                <a:latin typeface="Arial" charset="0"/>
              </a:rPr>
              <a:t>{</a:t>
            </a:r>
          </a:p>
          <a:p>
            <a:pPr lvl="4">
              <a:buFontTx/>
              <a:buNone/>
            </a:pPr>
            <a:r>
              <a:rPr lang="en-US" sz="1600" b="1">
                <a:latin typeface="Arial" charset="0"/>
              </a:rPr>
              <a:t>	</a:t>
            </a:r>
            <a:r>
              <a:rPr lang="en-US" sz="1600" b="1" err="1">
                <a:latin typeface="Arial" charset="0"/>
              </a:rPr>
              <a:t>MPI_Recv</a:t>
            </a:r>
            <a:r>
              <a:rPr lang="en-US" sz="1600" b="1">
                <a:latin typeface="Arial" charset="0"/>
              </a:rPr>
              <a:t>(0,...);</a:t>
            </a:r>
          </a:p>
          <a:p>
            <a:pPr lvl="4">
              <a:buFontTx/>
              <a:buNone/>
            </a:pPr>
            <a:r>
              <a:rPr lang="en-US" sz="1600" b="1">
                <a:latin typeface="Arial" charset="0"/>
              </a:rPr>
              <a:t>	</a:t>
            </a:r>
            <a:r>
              <a:rPr lang="en-US" sz="1600" b="1" err="1">
                <a:latin typeface="Arial" charset="0"/>
              </a:rPr>
              <a:t>MPI_Send</a:t>
            </a:r>
            <a:r>
              <a:rPr lang="en-US" sz="1600" b="1">
                <a:latin typeface="Arial" charset="0"/>
              </a:rPr>
              <a:t>(0,...);</a:t>
            </a:r>
          </a:p>
          <a:p>
            <a:pPr lvl="4">
              <a:buFontTx/>
              <a:buNone/>
            </a:pPr>
            <a:r>
              <a:rPr lang="en-US" sz="1600" b="1">
                <a:latin typeface="Arial" charset="0"/>
              </a:rPr>
              <a:t>}</a:t>
            </a:r>
          </a:p>
          <a:p>
            <a:pPr marL="0" indent="0">
              <a:buNone/>
            </a:pPr>
            <a:endParaRPr lang="en-US"/>
          </a:p>
        </p:txBody>
      </p:sp>
    </p:spTree>
    <p:extLst>
      <p:ext uri="{BB962C8B-B14F-4D97-AF65-F5344CB8AC3E}">
        <p14:creationId xmlns:p14="http://schemas.microsoft.com/office/powerpoint/2010/main" val="608405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1628-91EF-C1D3-FB22-6D60B0F35945}"/>
              </a:ext>
            </a:extLst>
          </p:cNvPr>
          <p:cNvSpPr>
            <a:spLocks noGrp="1"/>
          </p:cNvSpPr>
          <p:nvPr>
            <p:ph type="title"/>
          </p:nvPr>
        </p:nvSpPr>
        <p:spPr/>
        <p:txBody>
          <a:bodyPr/>
          <a:lstStyle/>
          <a:p>
            <a:r>
              <a:rPr lang="en-US"/>
              <a:t>Deadlock</a:t>
            </a:r>
          </a:p>
        </p:txBody>
      </p:sp>
      <p:sp>
        <p:nvSpPr>
          <p:cNvPr id="3" name="Content Placeholder 2">
            <a:extLst>
              <a:ext uri="{FF2B5EF4-FFF2-40B4-BE49-F238E27FC236}">
                <a16:creationId xmlns:a16="http://schemas.microsoft.com/office/drawing/2014/main" id="{58A3D2AD-960C-103C-088A-6FAE5A3FABA7}"/>
              </a:ext>
            </a:extLst>
          </p:cNvPr>
          <p:cNvSpPr>
            <a:spLocks noGrp="1"/>
          </p:cNvSpPr>
          <p:nvPr>
            <p:ph idx="1"/>
          </p:nvPr>
        </p:nvSpPr>
        <p:spPr/>
        <p:txBody>
          <a:bodyPr/>
          <a:lstStyle/>
          <a:p>
            <a:r>
              <a:rPr lang="en-US"/>
              <a:t>Will always deadlock, no matter the buffering mode.</a:t>
            </a:r>
          </a:p>
          <a:p>
            <a:pPr lvl="4">
              <a:buFontTx/>
              <a:buNone/>
            </a:pPr>
            <a:r>
              <a:rPr lang="en-US" sz="1600" b="1">
                <a:latin typeface="Arial" charset="0"/>
              </a:rPr>
              <a:t>if(rank==0)</a:t>
            </a:r>
          </a:p>
          <a:p>
            <a:pPr lvl="4">
              <a:buFontTx/>
              <a:buNone/>
            </a:pPr>
            <a:r>
              <a:rPr lang="en-US" sz="1600" b="1">
                <a:latin typeface="Arial" charset="0"/>
              </a:rPr>
              <a:t>{</a:t>
            </a:r>
          </a:p>
          <a:p>
            <a:pPr lvl="4">
              <a:buFontTx/>
              <a:buNone/>
            </a:pPr>
            <a:r>
              <a:rPr lang="en-US" sz="1600" b="1">
                <a:latin typeface="Arial" charset="0"/>
              </a:rPr>
              <a:t>	</a:t>
            </a:r>
            <a:r>
              <a:rPr lang="en-US" sz="1600" b="1" err="1">
                <a:latin typeface="Arial" charset="0"/>
              </a:rPr>
              <a:t>MPI_Recv</a:t>
            </a:r>
            <a:r>
              <a:rPr lang="en-US" sz="1600" b="1">
                <a:latin typeface="Arial" charset="0"/>
              </a:rPr>
              <a:t>(1,...);</a:t>
            </a:r>
          </a:p>
          <a:p>
            <a:pPr lvl="4">
              <a:buFontTx/>
              <a:buNone/>
            </a:pPr>
            <a:r>
              <a:rPr lang="en-US" sz="1600" b="1">
                <a:latin typeface="Arial" charset="0"/>
              </a:rPr>
              <a:t>	</a:t>
            </a:r>
            <a:r>
              <a:rPr lang="en-US" sz="1600" b="1" err="1">
                <a:latin typeface="Arial" charset="0"/>
              </a:rPr>
              <a:t>MPI_Send</a:t>
            </a:r>
            <a:r>
              <a:rPr lang="en-US" sz="1600" b="1">
                <a:latin typeface="Arial" charset="0"/>
              </a:rPr>
              <a:t>(1,...);</a:t>
            </a:r>
          </a:p>
          <a:p>
            <a:pPr lvl="4">
              <a:buFontTx/>
              <a:buNone/>
            </a:pPr>
            <a:r>
              <a:rPr lang="en-US" sz="1600" b="1">
                <a:latin typeface="Arial" charset="0"/>
              </a:rPr>
              <a:t>}</a:t>
            </a:r>
          </a:p>
          <a:p>
            <a:pPr lvl="4">
              <a:buFontTx/>
              <a:buNone/>
            </a:pPr>
            <a:r>
              <a:rPr lang="en-US" sz="1600" b="1">
                <a:latin typeface="Arial" charset="0"/>
              </a:rPr>
              <a:t>else if(rank==1)</a:t>
            </a:r>
          </a:p>
          <a:p>
            <a:pPr lvl="4">
              <a:buFontTx/>
              <a:buNone/>
            </a:pPr>
            <a:r>
              <a:rPr lang="en-US" sz="1600" b="1">
                <a:latin typeface="Arial" charset="0"/>
              </a:rPr>
              <a:t>{</a:t>
            </a:r>
          </a:p>
          <a:p>
            <a:pPr lvl="4">
              <a:buFontTx/>
              <a:buNone/>
            </a:pPr>
            <a:r>
              <a:rPr lang="en-US" sz="1600" b="1">
                <a:latin typeface="Arial" charset="0"/>
              </a:rPr>
              <a:t>	</a:t>
            </a:r>
            <a:r>
              <a:rPr lang="en-US" sz="1600" b="1" err="1">
                <a:latin typeface="Arial" charset="0"/>
              </a:rPr>
              <a:t>MPI_Recv</a:t>
            </a:r>
            <a:r>
              <a:rPr lang="en-US" sz="1600" b="1">
                <a:latin typeface="Arial" charset="0"/>
              </a:rPr>
              <a:t>(0,...);</a:t>
            </a:r>
          </a:p>
          <a:p>
            <a:pPr lvl="4">
              <a:buFontTx/>
              <a:buNone/>
            </a:pPr>
            <a:r>
              <a:rPr lang="en-US" sz="1600" b="1">
                <a:latin typeface="Arial" charset="0"/>
              </a:rPr>
              <a:t>	</a:t>
            </a:r>
            <a:r>
              <a:rPr lang="en-US" sz="1600" b="1" err="1">
                <a:latin typeface="Arial" charset="0"/>
              </a:rPr>
              <a:t>MPI_Send</a:t>
            </a:r>
            <a:r>
              <a:rPr lang="en-US" sz="1600" b="1">
                <a:latin typeface="Arial" charset="0"/>
              </a:rPr>
              <a:t>(0,...);</a:t>
            </a:r>
          </a:p>
          <a:p>
            <a:pPr lvl="4">
              <a:buFontTx/>
              <a:buNone/>
            </a:pPr>
            <a:r>
              <a:rPr lang="en-US" sz="1600" b="1">
                <a:latin typeface="Arial" charset="0"/>
              </a:rPr>
              <a:t>}</a:t>
            </a:r>
          </a:p>
          <a:p>
            <a:endParaRPr lang="en-US"/>
          </a:p>
        </p:txBody>
      </p:sp>
    </p:spTree>
    <p:extLst>
      <p:ext uri="{BB962C8B-B14F-4D97-AF65-F5344CB8AC3E}">
        <p14:creationId xmlns:p14="http://schemas.microsoft.com/office/powerpoint/2010/main" val="809455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90AD-ABF5-71F4-EC32-D72303626CC9}"/>
              </a:ext>
            </a:extLst>
          </p:cNvPr>
          <p:cNvSpPr>
            <a:spLocks noGrp="1"/>
          </p:cNvSpPr>
          <p:nvPr>
            <p:ph type="title"/>
          </p:nvPr>
        </p:nvSpPr>
        <p:spPr/>
        <p:txBody>
          <a:bodyPr/>
          <a:lstStyle/>
          <a:p>
            <a:r>
              <a:rPr lang="en-US"/>
              <a:t>Unsafe Scenario</a:t>
            </a:r>
          </a:p>
        </p:txBody>
      </p:sp>
      <p:sp>
        <p:nvSpPr>
          <p:cNvPr id="3" name="Content Placeholder 2">
            <a:extLst>
              <a:ext uri="{FF2B5EF4-FFF2-40B4-BE49-F238E27FC236}">
                <a16:creationId xmlns:a16="http://schemas.microsoft.com/office/drawing/2014/main" id="{51E25747-E0BB-EEC9-972F-CC92EAFA853E}"/>
              </a:ext>
            </a:extLst>
          </p:cNvPr>
          <p:cNvSpPr>
            <a:spLocks noGrp="1"/>
          </p:cNvSpPr>
          <p:nvPr>
            <p:ph idx="1"/>
          </p:nvPr>
        </p:nvSpPr>
        <p:spPr/>
        <p:txBody>
          <a:bodyPr/>
          <a:lstStyle/>
          <a:p>
            <a:r>
              <a:rPr lang="en-US"/>
              <a:t>Only succeeds if sufficient buffering is present -- unsafe!</a:t>
            </a:r>
          </a:p>
          <a:p>
            <a:pPr lvl="4">
              <a:buFontTx/>
              <a:buNone/>
            </a:pPr>
            <a:r>
              <a:rPr lang="en-US" sz="1600" b="1">
                <a:latin typeface="Arial" charset="0"/>
              </a:rPr>
              <a:t>if(rank==0)</a:t>
            </a:r>
          </a:p>
          <a:p>
            <a:pPr lvl="4">
              <a:buFontTx/>
              <a:buNone/>
            </a:pPr>
            <a:r>
              <a:rPr lang="en-US" sz="1600" b="1">
                <a:latin typeface="Arial" charset="0"/>
              </a:rPr>
              <a:t>{</a:t>
            </a:r>
          </a:p>
          <a:p>
            <a:pPr lvl="4">
              <a:buFontTx/>
              <a:buNone/>
            </a:pPr>
            <a:r>
              <a:rPr lang="en-US" sz="1600" b="1">
                <a:latin typeface="Arial" charset="0"/>
              </a:rPr>
              <a:t>	</a:t>
            </a:r>
            <a:r>
              <a:rPr lang="en-US" sz="1600" b="1" err="1">
                <a:latin typeface="Arial" charset="0"/>
              </a:rPr>
              <a:t>MPI_Send</a:t>
            </a:r>
            <a:r>
              <a:rPr lang="en-US" sz="1600" b="1">
                <a:latin typeface="Arial" charset="0"/>
              </a:rPr>
              <a:t>(1,...);</a:t>
            </a:r>
          </a:p>
          <a:p>
            <a:pPr lvl="4">
              <a:buFontTx/>
              <a:buNone/>
            </a:pPr>
            <a:r>
              <a:rPr lang="en-US" sz="1600" b="1">
                <a:latin typeface="Arial" charset="0"/>
              </a:rPr>
              <a:t>	</a:t>
            </a:r>
            <a:r>
              <a:rPr lang="en-US" sz="1600" b="1" err="1">
                <a:latin typeface="Arial" charset="0"/>
              </a:rPr>
              <a:t>MPI_Recv</a:t>
            </a:r>
            <a:r>
              <a:rPr lang="en-US" sz="1600" b="1">
                <a:latin typeface="Arial" charset="0"/>
              </a:rPr>
              <a:t>(1,...);</a:t>
            </a:r>
          </a:p>
          <a:p>
            <a:pPr lvl="4">
              <a:buFontTx/>
              <a:buNone/>
            </a:pPr>
            <a:r>
              <a:rPr lang="en-US" sz="1600" b="1">
                <a:latin typeface="Arial" charset="0"/>
              </a:rPr>
              <a:t>}</a:t>
            </a:r>
          </a:p>
          <a:p>
            <a:pPr lvl="4">
              <a:buFontTx/>
              <a:buNone/>
            </a:pPr>
            <a:r>
              <a:rPr lang="en-US" sz="1600" b="1">
                <a:latin typeface="Arial" charset="0"/>
              </a:rPr>
              <a:t>else if(rank==1)</a:t>
            </a:r>
          </a:p>
          <a:p>
            <a:pPr lvl="4">
              <a:buFontTx/>
              <a:buNone/>
            </a:pPr>
            <a:r>
              <a:rPr lang="en-US" sz="1600" b="1">
                <a:latin typeface="Arial" charset="0"/>
              </a:rPr>
              <a:t>{</a:t>
            </a:r>
          </a:p>
          <a:p>
            <a:pPr lvl="4">
              <a:buFontTx/>
              <a:buNone/>
            </a:pPr>
            <a:r>
              <a:rPr lang="en-US" sz="1600" b="1">
                <a:latin typeface="Arial" charset="0"/>
              </a:rPr>
              <a:t>	</a:t>
            </a:r>
            <a:r>
              <a:rPr lang="en-US" sz="1600" b="1" err="1">
                <a:latin typeface="Arial" charset="0"/>
              </a:rPr>
              <a:t>MPI_Send</a:t>
            </a:r>
            <a:r>
              <a:rPr lang="en-US" sz="1600" b="1">
                <a:latin typeface="Arial" charset="0"/>
              </a:rPr>
              <a:t>(0,...);</a:t>
            </a:r>
          </a:p>
          <a:p>
            <a:pPr lvl="4">
              <a:buFontTx/>
              <a:buNone/>
            </a:pPr>
            <a:r>
              <a:rPr lang="en-US" sz="1600" b="1">
                <a:latin typeface="Arial" charset="0"/>
              </a:rPr>
              <a:t>	</a:t>
            </a:r>
            <a:r>
              <a:rPr lang="en-US" sz="1600" b="1" err="1">
                <a:latin typeface="Arial" charset="0"/>
              </a:rPr>
              <a:t>MPI_Recv</a:t>
            </a:r>
            <a:r>
              <a:rPr lang="en-US" sz="1600" b="1">
                <a:latin typeface="Arial" charset="0"/>
              </a:rPr>
              <a:t>(0,...);</a:t>
            </a:r>
          </a:p>
          <a:p>
            <a:pPr lvl="4">
              <a:buFontTx/>
              <a:buNone/>
            </a:pPr>
            <a:r>
              <a:rPr lang="en-US" sz="1600" b="1">
                <a:latin typeface="Arial" charset="0"/>
              </a:rPr>
              <a:t>}</a:t>
            </a:r>
          </a:p>
          <a:p>
            <a:endParaRPr lang="en-US"/>
          </a:p>
        </p:txBody>
      </p:sp>
    </p:spTree>
    <p:extLst>
      <p:ext uri="{BB962C8B-B14F-4D97-AF65-F5344CB8AC3E}">
        <p14:creationId xmlns:p14="http://schemas.microsoft.com/office/powerpoint/2010/main" val="3394107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DC25-7945-0349-59C0-8E96440F91CF}"/>
              </a:ext>
            </a:extLst>
          </p:cNvPr>
          <p:cNvSpPr>
            <a:spLocks noGrp="1"/>
          </p:cNvSpPr>
          <p:nvPr>
            <p:ph type="title"/>
          </p:nvPr>
        </p:nvSpPr>
        <p:spPr/>
        <p:txBody>
          <a:bodyPr/>
          <a:lstStyle/>
          <a:p>
            <a:r>
              <a:rPr lang="en-US"/>
              <a:t>Some Solutions to the “unsafe” Problem</a:t>
            </a:r>
          </a:p>
        </p:txBody>
      </p:sp>
      <p:sp>
        <p:nvSpPr>
          <p:cNvPr id="3" name="Content Placeholder 2">
            <a:extLst>
              <a:ext uri="{FF2B5EF4-FFF2-40B4-BE49-F238E27FC236}">
                <a16:creationId xmlns:a16="http://schemas.microsoft.com/office/drawing/2014/main" id="{28961A02-101B-BB01-1D29-F8D87964C8C9}"/>
              </a:ext>
            </a:extLst>
          </p:cNvPr>
          <p:cNvSpPr>
            <a:spLocks noGrp="1"/>
          </p:cNvSpPr>
          <p:nvPr>
            <p:ph idx="1"/>
          </p:nvPr>
        </p:nvSpPr>
        <p:spPr/>
        <p:txBody>
          <a:bodyPr/>
          <a:lstStyle/>
          <a:p>
            <a:r>
              <a:rPr lang="en-US">
                <a:solidFill>
                  <a:schemeClr val="tx1"/>
                </a:solidFill>
              </a:rPr>
              <a:t>Order the operations more carefully:</a:t>
            </a:r>
          </a:p>
          <a:p>
            <a:endParaRPr lang="en-US"/>
          </a:p>
          <a:p>
            <a:endParaRPr lang="en-US"/>
          </a:p>
          <a:p>
            <a:endParaRPr lang="en-US"/>
          </a:p>
          <a:p>
            <a:r>
              <a:rPr lang="en-US"/>
              <a:t>Use non-blocking operations:</a:t>
            </a:r>
          </a:p>
        </p:txBody>
      </p:sp>
      <p:grpSp>
        <p:nvGrpSpPr>
          <p:cNvPr id="5" name="Group 5">
            <a:extLst>
              <a:ext uri="{FF2B5EF4-FFF2-40B4-BE49-F238E27FC236}">
                <a16:creationId xmlns:a16="http://schemas.microsoft.com/office/drawing/2014/main" id="{615A79B0-3B1B-F046-FEAE-E60BD57467BB}"/>
              </a:ext>
            </a:extLst>
          </p:cNvPr>
          <p:cNvGrpSpPr>
            <a:grpSpLocks/>
          </p:cNvGrpSpPr>
          <p:nvPr/>
        </p:nvGrpSpPr>
        <p:grpSpPr bwMode="auto">
          <a:xfrm>
            <a:off x="2901820" y="2228850"/>
            <a:ext cx="5943600" cy="1200150"/>
            <a:chOff x="864" y="3098"/>
            <a:chExt cx="3744" cy="756"/>
          </a:xfrm>
        </p:grpSpPr>
        <p:sp>
          <p:nvSpPr>
            <p:cNvPr id="6" name="Text Box 6">
              <a:extLst>
                <a:ext uri="{FF2B5EF4-FFF2-40B4-BE49-F238E27FC236}">
                  <a16:creationId xmlns:a16="http://schemas.microsoft.com/office/drawing/2014/main" id="{8CA73CF9-CC4F-4982-4855-4E278F6D8F86}"/>
                </a:ext>
              </a:extLst>
            </p:cNvPr>
            <p:cNvSpPr txBox="1">
              <a:spLocks noChangeArrowheads="1"/>
            </p:cNvSpPr>
            <p:nvPr/>
          </p:nvSpPr>
          <p:spPr bwMode="auto">
            <a:xfrm>
              <a:off x="1382" y="3098"/>
              <a:ext cx="763" cy="756"/>
            </a:xfrm>
            <a:prstGeom prst="rect">
              <a:avLst/>
            </a:prstGeom>
            <a:noFill/>
            <a:ln w="12700">
              <a:noFill/>
              <a:miter lim="800000"/>
              <a:headEnd type="none" w="sm" len="sm"/>
              <a:tailEnd type="none" w="sm" len="sm"/>
            </a:ln>
            <a:effectLst/>
          </p:spPr>
          <p:txBody>
            <a:bodyPr wrap="none">
              <a:spAutoFit/>
            </a:bodyPr>
            <a:lstStyle/>
            <a:p>
              <a:r>
                <a:rPr lang="en-US"/>
                <a:t>Process 0</a:t>
              </a:r>
            </a:p>
            <a:p>
              <a:endParaRPr lang="en-US"/>
            </a:p>
            <a:p>
              <a:r>
                <a:rPr lang="en-US" b="1">
                  <a:latin typeface="Courier New" pitchFamily="49" charset="0"/>
                </a:rPr>
                <a:t>Send(1)</a:t>
              </a:r>
            </a:p>
            <a:p>
              <a:r>
                <a:rPr lang="en-US" b="1" err="1">
                  <a:latin typeface="Courier New" pitchFamily="49" charset="0"/>
                </a:rPr>
                <a:t>Recv</a:t>
              </a:r>
              <a:r>
                <a:rPr lang="en-US" b="1">
                  <a:latin typeface="Courier New" pitchFamily="49" charset="0"/>
                </a:rPr>
                <a:t>(1)</a:t>
              </a:r>
              <a:endParaRPr lang="en-US"/>
            </a:p>
          </p:txBody>
        </p:sp>
        <p:sp>
          <p:nvSpPr>
            <p:cNvPr id="7" name="Text Box 7">
              <a:extLst>
                <a:ext uri="{FF2B5EF4-FFF2-40B4-BE49-F238E27FC236}">
                  <a16:creationId xmlns:a16="http://schemas.microsoft.com/office/drawing/2014/main" id="{4713F962-7844-07E8-CAF4-0A356E9C5A76}"/>
                </a:ext>
              </a:extLst>
            </p:cNvPr>
            <p:cNvSpPr txBox="1">
              <a:spLocks noChangeArrowheads="1"/>
            </p:cNvSpPr>
            <p:nvPr/>
          </p:nvSpPr>
          <p:spPr bwMode="auto">
            <a:xfrm>
              <a:off x="2928" y="3098"/>
              <a:ext cx="763" cy="756"/>
            </a:xfrm>
            <a:prstGeom prst="rect">
              <a:avLst/>
            </a:prstGeom>
            <a:noFill/>
            <a:ln w="12700">
              <a:noFill/>
              <a:miter lim="800000"/>
              <a:headEnd type="none" w="sm" len="sm"/>
              <a:tailEnd type="none" w="sm" len="sm"/>
            </a:ln>
            <a:effectLst/>
          </p:spPr>
          <p:txBody>
            <a:bodyPr wrap="none">
              <a:spAutoFit/>
            </a:bodyPr>
            <a:lstStyle/>
            <a:p>
              <a:r>
                <a:rPr lang="en-US"/>
                <a:t>Process 1</a:t>
              </a:r>
            </a:p>
            <a:p>
              <a:endParaRPr lang="en-US"/>
            </a:p>
            <a:p>
              <a:r>
                <a:rPr lang="en-US" b="1">
                  <a:latin typeface="Courier New" pitchFamily="49" charset="0"/>
                </a:rPr>
                <a:t>Recv(0)</a:t>
              </a:r>
            </a:p>
            <a:p>
              <a:r>
                <a:rPr lang="en-US" b="1">
                  <a:latin typeface="Courier New" pitchFamily="49" charset="0"/>
                </a:rPr>
                <a:t>Send(0)</a:t>
              </a:r>
            </a:p>
          </p:txBody>
        </p:sp>
        <p:sp>
          <p:nvSpPr>
            <p:cNvPr id="8" name="Line 8">
              <a:extLst>
                <a:ext uri="{FF2B5EF4-FFF2-40B4-BE49-F238E27FC236}">
                  <a16:creationId xmlns:a16="http://schemas.microsoft.com/office/drawing/2014/main" id="{1EB63D19-32A5-9B2F-ACC6-11C6B66255D8}"/>
                </a:ext>
              </a:extLst>
            </p:cNvPr>
            <p:cNvSpPr>
              <a:spLocks noChangeShapeType="1"/>
            </p:cNvSpPr>
            <p:nvPr/>
          </p:nvSpPr>
          <p:spPr bwMode="auto">
            <a:xfrm>
              <a:off x="864" y="3456"/>
              <a:ext cx="374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9" name="Group 14">
            <a:extLst>
              <a:ext uri="{FF2B5EF4-FFF2-40B4-BE49-F238E27FC236}">
                <a16:creationId xmlns:a16="http://schemas.microsoft.com/office/drawing/2014/main" id="{8ED044D6-571C-EAC1-EDFC-1200BC766D98}"/>
              </a:ext>
            </a:extLst>
          </p:cNvPr>
          <p:cNvGrpSpPr>
            <a:grpSpLocks/>
          </p:cNvGrpSpPr>
          <p:nvPr/>
        </p:nvGrpSpPr>
        <p:grpSpPr bwMode="auto">
          <a:xfrm>
            <a:off x="2901820" y="4667251"/>
            <a:ext cx="5943600" cy="1477963"/>
            <a:chOff x="864" y="3098"/>
            <a:chExt cx="3744" cy="931"/>
          </a:xfrm>
        </p:grpSpPr>
        <p:sp>
          <p:nvSpPr>
            <p:cNvPr id="10" name="Text Box 15">
              <a:extLst>
                <a:ext uri="{FF2B5EF4-FFF2-40B4-BE49-F238E27FC236}">
                  <a16:creationId xmlns:a16="http://schemas.microsoft.com/office/drawing/2014/main" id="{6430BB28-3D5E-9E52-1E46-FB6B0E475CDC}"/>
                </a:ext>
              </a:extLst>
            </p:cNvPr>
            <p:cNvSpPr txBox="1">
              <a:spLocks noChangeArrowheads="1"/>
            </p:cNvSpPr>
            <p:nvPr/>
          </p:nvSpPr>
          <p:spPr bwMode="auto">
            <a:xfrm>
              <a:off x="1382" y="3098"/>
              <a:ext cx="811" cy="931"/>
            </a:xfrm>
            <a:prstGeom prst="rect">
              <a:avLst/>
            </a:prstGeom>
            <a:noFill/>
            <a:ln w="12700">
              <a:noFill/>
              <a:miter lim="800000"/>
              <a:headEnd type="none" w="sm" len="sm"/>
              <a:tailEnd type="none" w="sm" len="sm"/>
            </a:ln>
            <a:effectLst/>
          </p:spPr>
          <p:txBody>
            <a:bodyPr wrap="none">
              <a:spAutoFit/>
            </a:bodyPr>
            <a:lstStyle/>
            <a:p>
              <a:r>
                <a:rPr lang="en-US"/>
                <a:t>Process 0</a:t>
              </a:r>
            </a:p>
            <a:p>
              <a:endParaRPr lang="en-US"/>
            </a:p>
            <a:p>
              <a:r>
                <a:rPr lang="en-US" b="1">
                  <a:latin typeface="Courier New" pitchFamily="49" charset="0"/>
                </a:rPr>
                <a:t>Isend(1)</a:t>
              </a:r>
            </a:p>
            <a:p>
              <a:r>
                <a:rPr lang="en-US" b="1">
                  <a:latin typeface="Courier New" pitchFamily="49" charset="0"/>
                </a:rPr>
                <a:t>Irecv(1)</a:t>
              </a:r>
            </a:p>
            <a:p>
              <a:r>
                <a:rPr lang="en-US" b="1">
                  <a:latin typeface="Courier New" pitchFamily="49" charset="0"/>
                </a:rPr>
                <a:t>Waitall</a:t>
              </a:r>
              <a:endParaRPr lang="en-US"/>
            </a:p>
          </p:txBody>
        </p:sp>
        <p:sp>
          <p:nvSpPr>
            <p:cNvPr id="11" name="Text Box 16">
              <a:extLst>
                <a:ext uri="{FF2B5EF4-FFF2-40B4-BE49-F238E27FC236}">
                  <a16:creationId xmlns:a16="http://schemas.microsoft.com/office/drawing/2014/main" id="{077380A2-8B98-BE0F-A4FE-85F3CE32118E}"/>
                </a:ext>
              </a:extLst>
            </p:cNvPr>
            <p:cNvSpPr txBox="1">
              <a:spLocks noChangeArrowheads="1"/>
            </p:cNvSpPr>
            <p:nvPr/>
          </p:nvSpPr>
          <p:spPr bwMode="auto">
            <a:xfrm>
              <a:off x="2928" y="3098"/>
              <a:ext cx="811" cy="931"/>
            </a:xfrm>
            <a:prstGeom prst="rect">
              <a:avLst/>
            </a:prstGeom>
            <a:noFill/>
            <a:ln w="12700">
              <a:noFill/>
              <a:miter lim="800000"/>
              <a:headEnd type="none" w="sm" len="sm"/>
              <a:tailEnd type="none" w="sm" len="sm"/>
            </a:ln>
            <a:effectLst/>
          </p:spPr>
          <p:txBody>
            <a:bodyPr wrap="none">
              <a:spAutoFit/>
            </a:bodyPr>
            <a:lstStyle/>
            <a:p>
              <a:r>
                <a:rPr lang="en-US"/>
                <a:t>Process 1</a:t>
              </a:r>
            </a:p>
            <a:p>
              <a:endParaRPr lang="en-US"/>
            </a:p>
            <a:p>
              <a:r>
                <a:rPr lang="en-US" b="1" err="1">
                  <a:latin typeface="Courier New" pitchFamily="49" charset="0"/>
                </a:rPr>
                <a:t>Isend</a:t>
              </a:r>
              <a:r>
                <a:rPr lang="en-US" b="1">
                  <a:latin typeface="Courier New" pitchFamily="49" charset="0"/>
                </a:rPr>
                <a:t>(0)</a:t>
              </a:r>
            </a:p>
            <a:p>
              <a:r>
                <a:rPr lang="en-US" b="1" err="1">
                  <a:latin typeface="Courier New" pitchFamily="49" charset="0"/>
                </a:rPr>
                <a:t>Irecv</a:t>
              </a:r>
              <a:r>
                <a:rPr lang="en-US" b="1">
                  <a:latin typeface="Courier New" pitchFamily="49" charset="0"/>
                </a:rPr>
                <a:t>(0)</a:t>
              </a:r>
            </a:p>
            <a:p>
              <a:r>
                <a:rPr lang="en-US" b="1" err="1">
                  <a:latin typeface="Courier New" pitchFamily="49" charset="0"/>
                </a:rPr>
                <a:t>Waitall</a:t>
              </a:r>
              <a:endParaRPr lang="en-US" b="1">
                <a:latin typeface="Courier New" pitchFamily="49" charset="0"/>
              </a:endParaRPr>
            </a:p>
          </p:txBody>
        </p:sp>
        <p:sp>
          <p:nvSpPr>
            <p:cNvPr id="12" name="Line 17">
              <a:extLst>
                <a:ext uri="{FF2B5EF4-FFF2-40B4-BE49-F238E27FC236}">
                  <a16:creationId xmlns:a16="http://schemas.microsoft.com/office/drawing/2014/main" id="{5685F41C-BFDF-F317-7BD5-5300BAC3AE14}"/>
                </a:ext>
              </a:extLst>
            </p:cNvPr>
            <p:cNvSpPr>
              <a:spLocks noChangeShapeType="1"/>
            </p:cNvSpPr>
            <p:nvPr/>
          </p:nvSpPr>
          <p:spPr bwMode="auto">
            <a:xfrm>
              <a:off x="864" y="3456"/>
              <a:ext cx="3744"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Tree>
    <p:extLst>
      <p:ext uri="{BB962C8B-B14F-4D97-AF65-F5344CB8AC3E}">
        <p14:creationId xmlns:p14="http://schemas.microsoft.com/office/powerpoint/2010/main" val="3510837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2E27-FCA6-FC7F-66AB-5FF6416A037E}"/>
              </a:ext>
            </a:extLst>
          </p:cNvPr>
          <p:cNvSpPr>
            <a:spLocks noGrp="1"/>
          </p:cNvSpPr>
          <p:nvPr>
            <p:ph type="title"/>
          </p:nvPr>
        </p:nvSpPr>
        <p:spPr/>
        <p:txBody>
          <a:bodyPr/>
          <a:lstStyle/>
          <a:p>
            <a:r>
              <a:rPr lang="en-US"/>
              <a:t>Multiple </a:t>
            </a:r>
            <a:r>
              <a:rPr lang="en-US" err="1"/>
              <a:t>Recv</a:t>
            </a:r>
            <a:endParaRPr lang="en-US"/>
          </a:p>
        </p:txBody>
      </p:sp>
      <p:sp>
        <p:nvSpPr>
          <p:cNvPr id="3" name="Content Placeholder 2">
            <a:extLst>
              <a:ext uri="{FF2B5EF4-FFF2-40B4-BE49-F238E27FC236}">
                <a16:creationId xmlns:a16="http://schemas.microsoft.com/office/drawing/2014/main" id="{46EC890D-44D6-20F4-8A4D-41F2CA80E7A2}"/>
              </a:ext>
            </a:extLst>
          </p:cNvPr>
          <p:cNvSpPr>
            <a:spLocks noGrp="1"/>
          </p:cNvSpPr>
          <p:nvPr>
            <p:ph idx="1"/>
          </p:nvPr>
        </p:nvSpPr>
        <p:spPr/>
        <p:txBody>
          <a:bodyPr>
            <a:normAutofit fontScale="92500" lnSpcReduction="10000"/>
          </a:bodyPr>
          <a:lstStyle/>
          <a:p>
            <a:pPr lvl="4">
              <a:buFontTx/>
              <a:buNone/>
            </a:pPr>
            <a:r>
              <a:rPr lang="en-US" sz="2800" b="1">
                <a:latin typeface="Arial" charset="0"/>
              </a:rPr>
              <a:t>if(rank==0)</a:t>
            </a:r>
          </a:p>
          <a:p>
            <a:pPr lvl="4">
              <a:buFontTx/>
              <a:buNone/>
            </a:pPr>
            <a:r>
              <a:rPr lang="en-US" sz="2800" b="1">
                <a:latin typeface="Arial" charset="0"/>
              </a:rPr>
              <a:t>{</a:t>
            </a:r>
          </a:p>
          <a:p>
            <a:pPr lvl="4">
              <a:buFontTx/>
              <a:buNone/>
            </a:pPr>
            <a:r>
              <a:rPr lang="en-US" sz="2800" b="1">
                <a:latin typeface="Arial" charset="0"/>
              </a:rPr>
              <a:t>	</a:t>
            </a:r>
            <a:r>
              <a:rPr lang="en-US" sz="2800" b="1" err="1">
                <a:latin typeface="Arial" charset="0"/>
              </a:rPr>
              <a:t>MPI_Recv</a:t>
            </a:r>
            <a:r>
              <a:rPr lang="en-US" sz="2800" b="1">
                <a:latin typeface="Arial" charset="0"/>
              </a:rPr>
              <a:t>(1,...);</a:t>
            </a:r>
          </a:p>
          <a:p>
            <a:pPr lvl="4">
              <a:buFontTx/>
              <a:buNone/>
            </a:pPr>
            <a:r>
              <a:rPr lang="en-US" sz="2800" b="1">
                <a:latin typeface="Arial" charset="0"/>
              </a:rPr>
              <a:t>	</a:t>
            </a:r>
            <a:r>
              <a:rPr lang="en-US" sz="2800" b="1" err="1">
                <a:latin typeface="Arial" charset="0"/>
              </a:rPr>
              <a:t>MPI_Recv</a:t>
            </a:r>
            <a:r>
              <a:rPr lang="en-US" sz="2800" b="1">
                <a:latin typeface="Arial" charset="0"/>
              </a:rPr>
              <a:t>(2,...);</a:t>
            </a:r>
          </a:p>
          <a:p>
            <a:pPr lvl="4">
              <a:buFontTx/>
              <a:buNone/>
            </a:pPr>
            <a:r>
              <a:rPr lang="en-US" sz="2800" b="1">
                <a:latin typeface="Arial" charset="0"/>
              </a:rPr>
              <a:t>}</a:t>
            </a:r>
          </a:p>
          <a:p>
            <a:pPr lvl="4">
              <a:buFontTx/>
              <a:buNone/>
            </a:pPr>
            <a:r>
              <a:rPr lang="en-US" sz="2800" b="1">
                <a:latin typeface="Arial" charset="0"/>
              </a:rPr>
              <a:t>else if(rank==1)</a:t>
            </a:r>
          </a:p>
          <a:p>
            <a:pPr lvl="4">
              <a:buFontTx/>
              <a:buNone/>
            </a:pPr>
            <a:r>
              <a:rPr lang="en-US" sz="2800" b="1">
                <a:latin typeface="Arial" charset="0"/>
              </a:rPr>
              <a:t>{</a:t>
            </a:r>
          </a:p>
          <a:p>
            <a:pPr lvl="4">
              <a:buFontTx/>
              <a:buNone/>
            </a:pPr>
            <a:r>
              <a:rPr lang="en-US" sz="2800" b="1">
                <a:latin typeface="Arial" charset="0"/>
              </a:rPr>
              <a:t>	</a:t>
            </a:r>
            <a:r>
              <a:rPr lang="en-US" sz="2800" b="1" err="1">
                <a:latin typeface="Arial" charset="0"/>
              </a:rPr>
              <a:t>MPI_Send</a:t>
            </a:r>
            <a:r>
              <a:rPr lang="en-US" sz="2800" b="1">
                <a:latin typeface="Arial" charset="0"/>
              </a:rPr>
              <a:t>(0,...);</a:t>
            </a:r>
          </a:p>
          <a:p>
            <a:pPr lvl="4">
              <a:buFontTx/>
              <a:buNone/>
            </a:pPr>
            <a:r>
              <a:rPr lang="en-US" sz="2800" b="1">
                <a:latin typeface="Arial" charset="0"/>
              </a:rPr>
              <a:t>} else if (rank==2) {</a:t>
            </a:r>
          </a:p>
          <a:p>
            <a:pPr lvl="4">
              <a:buNone/>
            </a:pPr>
            <a:r>
              <a:rPr lang="en-US" sz="2800" b="1">
                <a:latin typeface="Arial" charset="0"/>
              </a:rPr>
              <a:t>	</a:t>
            </a:r>
            <a:r>
              <a:rPr lang="en-US" sz="2800" b="1" err="1">
                <a:latin typeface="Arial" charset="0"/>
              </a:rPr>
              <a:t>MPI_Send</a:t>
            </a:r>
            <a:r>
              <a:rPr lang="en-US" sz="2800" b="1">
                <a:latin typeface="Arial" charset="0"/>
              </a:rPr>
              <a:t>(0,...);</a:t>
            </a:r>
          </a:p>
          <a:p>
            <a:pPr lvl="4">
              <a:buFontTx/>
              <a:buNone/>
            </a:pPr>
            <a:r>
              <a:rPr lang="en-US" sz="2800" b="1">
                <a:latin typeface="Arial" charset="0"/>
              </a:rPr>
              <a:t>}</a:t>
            </a:r>
          </a:p>
          <a:p>
            <a:endParaRPr lang="en-US"/>
          </a:p>
        </p:txBody>
      </p:sp>
    </p:spTree>
    <p:extLst>
      <p:ext uri="{BB962C8B-B14F-4D97-AF65-F5344CB8AC3E}">
        <p14:creationId xmlns:p14="http://schemas.microsoft.com/office/powerpoint/2010/main" val="2023959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A75461-13F0-C1F9-A0CE-7D46E26F7382}"/>
              </a:ext>
            </a:extLst>
          </p:cNvPr>
          <p:cNvSpPr>
            <a:spLocks noGrp="1"/>
          </p:cNvSpPr>
          <p:nvPr>
            <p:ph type="ctrTitle"/>
          </p:nvPr>
        </p:nvSpPr>
        <p:spPr/>
        <p:txBody>
          <a:bodyPr/>
          <a:lstStyle/>
          <a:p>
            <a:r>
              <a:rPr lang="en-US">
                <a:latin typeface="Times New Roman"/>
                <a:cs typeface="Times New Roman"/>
              </a:rPr>
              <a:t>Collective Communication of MPI</a:t>
            </a:r>
          </a:p>
        </p:txBody>
      </p:sp>
    </p:spTree>
    <p:extLst>
      <p:ext uri="{BB962C8B-B14F-4D97-AF65-F5344CB8AC3E}">
        <p14:creationId xmlns:p14="http://schemas.microsoft.com/office/powerpoint/2010/main" val="3048360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5D90-F8E5-5B83-CABD-36E0BFC063B4}"/>
              </a:ext>
            </a:extLst>
          </p:cNvPr>
          <p:cNvSpPr>
            <a:spLocks noGrp="1"/>
          </p:cNvSpPr>
          <p:nvPr>
            <p:ph type="title"/>
          </p:nvPr>
        </p:nvSpPr>
        <p:spPr/>
        <p:txBody>
          <a:bodyPr/>
          <a:lstStyle/>
          <a:p>
            <a:r>
              <a:rPr lang="en-US"/>
              <a:t>Point to Point vs Collective Communication</a:t>
            </a:r>
          </a:p>
        </p:txBody>
      </p:sp>
      <p:sp>
        <p:nvSpPr>
          <p:cNvPr id="3" name="Content Placeholder 2">
            <a:extLst>
              <a:ext uri="{FF2B5EF4-FFF2-40B4-BE49-F238E27FC236}">
                <a16:creationId xmlns:a16="http://schemas.microsoft.com/office/drawing/2014/main" id="{599E5564-1112-138E-2E4D-DE65F1782DAE}"/>
              </a:ext>
            </a:extLst>
          </p:cNvPr>
          <p:cNvSpPr>
            <a:spLocks noGrp="1"/>
          </p:cNvSpPr>
          <p:nvPr>
            <p:ph idx="1"/>
          </p:nvPr>
        </p:nvSpPr>
        <p:spPr/>
        <p:txBody>
          <a:bodyPr/>
          <a:lstStyle/>
          <a:p>
            <a:r>
              <a:rPr lang="en-US"/>
              <a:t> Point-to-point communication involves direct data exchange between two individual processes. </a:t>
            </a:r>
          </a:p>
          <a:p>
            <a:pPr lvl="1"/>
            <a:r>
              <a:rPr lang="en-US"/>
              <a:t>Example: </a:t>
            </a:r>
            <a:r>
              <a:rPr lang="en-US" err="1"/>
              <a:t>MPI_Send</a:t>
            </a:r>
            <a:r>
              <a:rPr lang="en-US"/>
              <a:t> and </a:t>
            </a:r>
            <a:r>
              <a:rPr lang="en-US" err="1"/>
              <a:t>MPI_Recv</a:t>
            </a:r>
            <a:endParaRPr lang="en-US"/>
          </a:p>
          <a:p>
            <a:r>
              <a:rPr lang="en-US"/>
              <a:t>Collective communication involves data exchange among a group of processes (usually all the processes in a communicator). The operation is defined to involve all processes in a communicator, ensuring synchronization.</a:t>
            </a:r>
          </a:p>
          <a:p>
            <a:pPr lvl="1"/>
            <a:r>
              <a:rPr lang="en-US"/>
              <a:t>Example: </a:t>
            </a:r>
            <a:r>
              <a:rPr lang="en-US" err="1"/>
              <a:t>MPI_Bcast</a:t>
            </a:r>
            <a:r>
              <a:rPr lang="en-US"/>
              <a:t>, </a:t>
            </a:r>
            <a:r>
              <a:rPr lang="en-US" err="1"/>
              <a:t>MPI_Reduce</a:t>
            </a:r>
            <a:endParaRPr lang="en-US"/>
          </a:p>
          <a:p>
            <a:endParaRPr lang="en-US"/>
          </a:p>
          <a:p>
            <a:endParaRPr lang="en-US"/>
          </a:p>
          <a:p>
            <a:endParaRPr lang="en-US"/>
          </a:p>
        </p:txBody>
      </p:sp>
    </p:spTree>
    <p:extLst>
      <p:ext uri="{BB962C8B-B14F-4D97-AF65-F5344CB8AC3E}">
        <p14:creationId xmlns:p14="http://schemas.microsoft.com/office/powerpoint/2010/main" val="383349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C762-F75B-82B8-736E-D0ED6F8B2084}"/>
              </a:ext>
            </a:extLst>
          </p:cNvPr>
          <p:cNvSpPr>
            <a:spLocks noGrp="1"/>
          </p:cNvSpPr>
          <p:nvPr>
            <p:ph type="title"/>
          </p:nvPr>
        </p:nvSpPr>
        <p:spPr/>
        <p:txBody>
          <a:bodyPr/>
          <a:lstStyle/>
          <a:p>
            <a:r>
              <a:rPr lang="en-US">
                <a:latin typeface="Times New Roman"/>
                <a:cs typeface="Times New Roman"/>
              </a:rPr>
              <a:t>What is MPI? (cont.)</a:t>
            </a:r>
            <a:endParaRPr lang="en-US"/>
          </a:p>
        </p:txBody>
      </p:sp>
      <p:sp>
        <p:nvSpPr>
          <p:cNvPr id="3" name="Content Placeholder 2">
            <a:extLst>
              <a:ext uri="{FF2B5EF4-FFF2-40B4-BE49-F238E27FC236}">
                <a16:creationId xmlns:a16="http://schemas.microsoft.com/office/drawing/2014/main" id="{6A07770B-7689-49D9-3C7A-0905A2E18441}"/>
              </a:ext>
            </a:extLst>
          </p:cNvPr>
          <p:cNvSpPr>
            <a:spLocks noGrp="1"/>
          </p:cNvSpPr>
          <p:nvPr>
            <p:ph idx="1"/>
          </p:nvPr>
        </p:nvSpPr>
        <p:spPr>
          <a:xfrm>
            <a:off x="838200" y="1825625"/>
            <a:ext cx="10516807" cy="4664695"/>
          </a:xfrm>
        </p:spPr>
        <p:txBody>
          <a:bodyPr vert="horz" lIns="91440" tIns="45720" rIns="91440" bIns="45720" rtlCol="0" anchor="t">
            <a:normAutofit/>
          </a:bodyPr>
          <a:lstStyle/>
          <a:p>
            <a:r>
              <a:rPr lang="en-US">
                <a:latin typeface="Times New Roman"/>
                <a:cs typeface="Times New Roman"/>
              </a:rPr>
              <a:t>MPI is not endorsed by any standards organization, but it is considered the standard in industry.</a:t>
            </a:r>
            <a:endParaRPr lang="en-US"/>
          </a:p>
          <a:p>
            <a:pPr marL="0" indent="0">
              <a:buNone/>
            </a:pPr>
            <a:endParaRPr lang="en-US"/>
          </a:p>
          <a:p>
            <a:pPr lvl="1"/>
            <a:r>
              <a:rPr lang="en-US">
                <a:latin typeface="Times New Roman"/>
                <a:cs typeface="Times New Roman"/>
              </a:rPr>
              <a:t>Five versions of the MPI standard called [1]:</a:t>
            </a:r>
          </a:p>
          <a:p>
            <a:pPr lvl="2"/>
            <a:r>
              <a:rPr lang="en-US">
                <a:latin typeface="Times New Roman"/>
                <a:cs typeface="Times New Roman"/>
              </a:rPr>
              <a:t>MPI-1 (1994): Provides over 115 functions and is fully implemented by all libraries.</a:t>
            </a:r>
          </a:p>
          <a:p>
            <a:pPr lvl="2"/>
            <a:r>
              <a:rPr lang="en-US">
                <a:latin typeface="Times New Roman"/>
                <a:cs typeface="Times New Roman"/>
              </a:rPr>
              <a:t>MPI-2 (1996): Provides over 500 functions but is not fully implemented by all libraries.</a:t>
            </a:r>
          </a:p>
          <a:p>
            <a:pPr lvl="2"/>
            <a:r>
              <a:rPr lang="en-US">
                <a:latin typeface="Times New Roman"/>
                <a:cs typeface="Times New Roman"/>
              </a:rPr>
              <a:t>MPI-3 (2014): Improves scalability and offers multicore and cluster support. Removed language bindings for C++</a:t>
            </a:r>
          </a:p>
          <a:p>
            <a:pPr lvl="2"/>
            <a:r>
              <a:rPr lang="en-US">
                <a:latin typeface="Times New Roman"/>
                <a:cs typeface="Times New Roman"/>
              </a:rPr>
              <a:t>MPI-4 (2021): Introduced Partitioned Communications.</a:t>
            </a:r>
          </a:p>
          <a:p>
            <a:pPr lvl="2"/>
            <a:r>
              <a:rPr lang="en-US">
                <a:latin typeface="Times New Roman"/>
                <a:cs typeface="Times New Roman"/>
              </a:rPr>
              <a:t>MPI-5: Still Under Development</a:t>
            </a:r>
          </a:p>
        </p:txBody>
      </p:sp>
    </p:spTree>
    <p:extLst>
      <p:ext uri="{BB962C8B-B14F-4D97-AF65-F5344CB8AC3E}">
        <p14:creationId xmlns:p14="http://schemas.microsoft.com/office/powerpoint/2010/main" val="1136669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660C-82A2-6B3A-37E6-4380E71E6ABA}"/>
              </a:ext>
            </a:extLst>
          </p:cNvPr>
          <p:cNvSpPr>
            <a:spLocks noGrp="1"/>
          </p:cNvSpPr>
          <p:nvPr>
            <p:ph type="title"/>
          </p:nvPr>
        </p:nvSpPr>
        <p:spPr/>
        <p:txBody>
          <a:bodyPr/>
          <a:lstStyle/>
          <a:p>
            <a:r>
              <a:rPr lang="en-US"/>
              <a:t>Characteristics</a:t>
            </a:r>
          </a:p>
        </p:txBody>
      </p:sp>
      <p:graphicFrame>
        <p:nvGraphicFramePr>
          <p:cNvPr id="4" name="Content Placeholder 3">
            <a:extLst>
              <a:ext uri="{FF2B5EF4-FFF2-40B4-BE49-F238E27FC236}">
                <a16:creationId xmlns:a16="http://schemas.microsoft.com/office/drawing/2014/main" id="{91522F78-DBFC-2ACD-033D-AF3BBDCCA9AB}"/>
              </a:ext>
            </a:extLst>
          </p:cNvPr>
          <p:cNvGraphicFramePr>
            <a:graphicFrameLocks noGrp="1"/>
          </p:cNvGraphicFramePr>
          <p:nvPr>
            <p:ph idx="1"/>
            <p:extLst>
              <p:ext uri="{D42A27DB-BD31-4B8C-83A1-F6EECF244321}">
                <p14:modId xmlns:p14="http://schemas.microsoft.com/office/powerpoint/2010/main" val="37467425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757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F95B-935E-27A7-725F-3B979CF782AA}"/>
              </a:ext>
            </a:extLst>
          </p:cNvPr>
          <p:cNvSpPr>
            <a:spLocks noGrp="1"/>
          </p:cNvSpPr>
          <p:nvPr>
            <p:ph type="title"/>
          </p:nvPr>
        </p:nvSpPr>
        <p:spPr/>
        <p:txBody>
          <a:bodyPr/>
          <a:lstStyle/>
          <a:p>
            <a:r>
              <a:rPr lang="en-US"/>
              <a:t>Communicators</a:t>
            </a:r>
          </a:p>
        </p:txBody>
      </p:sp>
      <p:sp>
        <p:nvSpPr>
          <p:cNvPr id="3" name="Content Placeholder 2">
            <a:extLst>
              <a:ext uri="{FF2B5EF4-FFF2-40B4-BE49-F238E27FC236}">
                <a16:creationId xmlns:a16="http://schemas.microsoft.com/office/drawing/2014/main" id="{DEAC2A65-095F-4315-64CC-B8DA72BAF9E3}"/>
              </a:ext>
            </a:extLst>
          </p:cNvPr>
          <p:cNvSpPr>
            <a:spLocks noGrp="1"/>
          </p:cNvSpPr>
          <p:nvPr>
            <p:ph idx="1"/>
          </p:nvPr>
        </p:nvSpPr>
        <p:spPr>
          <a:xfrm>
            <a:off x="838200" y="1996281"/>
            <a:ext cx="4995863" cy="4351338"/>
          </a:xfrm>
        </p:spPr>
        <p:txBody>
          <a:bodyPr>
            <a:normAutofit lnSpcReduction="10000"/>
          </a:bodyPr>
          <a:lstStyle/>
          <a:p>
            <a:r>
              <a:rPr lang="en-US">
                <a:solidFill>
                  <a:srgbClr val="0E0E0E"/>
                </a:solidFill>
                <a:effectLst/>
                <a:latin typeface=".SF NS"/>
              </a:rPr>
              <a:t>An MPI Communicator is an object that defines a group of processes that can communicate with each other in an MPI program.</a:t>
            </a:r>
          </a:p>
          <a:p>
            <a:r>
              <a:rPr lang="en-US">
                <a:solidFill>
                  <a:srgbClr val="0E0E0E"/>
                </a:solidFill>
                <a:effectLst/>
                <a:latin typeface=".SF NS"/>
              </a:rPr>
              <a:t>MPI_COMM_WORLD includes all the processes started by the MPI program.</a:t>
            </a:r>
          </a:p>
          <a:p>
            <a:r>
              <a:rPr lang="en-US">
                <a:solidFill>
                  <a:srgbClr val="0E0E0E"/>
                </a:solidFill>
                <a:effectLst/>
                <a:latin typeface=".SF NS"/>
              </a:rPr>
              <a:t>Each process in a communicator has a unique rank (ID).</a:t>
            </a:r>
          </a:p>
          <a:p>
            <a:endParaRPr lang="en-US" b="1">
              <a:solidFill>
                <a:srgbClr val="0E0E0E"/>
              </a:solidFill>
              <a:effectLst/>
              <a:latin typeface=".SF NS"/>
            </a:endParaRPr>
          </a:p>
        </p:txBody>
      </p:sp>
      <p:pic>
        <p:nvPicPr>
          <p:cNvPr id="1026" name="Picture 2">
            <a:extLst>
              <a:ext uri="{FF2B5EF4-FFF2-40B4-BE49-F238E27FC236}">
                <a16:creationId xmlns:a16="http://schemas.microsoft.com/office/drawing/2014/main" id="{7C00F711-2A6E-EB98-BA11-EEB13BA9A3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8550" y="2451100"/>
            <a:ext cx="4572000"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993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3F7F-CF33-49FB-3965-9CCAC0CA26F7}"/>
              </a:ext>
            </a:extLst>
          </p:cNvPr>
          <p:cNvSpPr>
            <a:spLocks noGrp="1"/>
          </p:cNvSpPr>
          <p:nvPr>
            <p:ph type="title"/>
          </p:nvPr>
        </p:nvSpPr>
        <p:spPr/>
        <p:txBody>
          <a:bodyPr/>
          <a:lstStyle/>
          <a:p>
            <a:r>
              <a:rPr lang="en-US"/>
              <a:t>Three Types of Operations</a:t>
            </a:r>
          </a:p>
        </p:txBody>
      </p:sp>
      <p:graphicFrame>
        <p:nvGraphicFramePr>
          <p:cNvPr id="4" name="Content Placeholder 3">
            <a:extLst>
              <a:ext uri="{FF2B5EF4-FFF2-40B4-BE49-F238E27FC236}">
                <a16:creationId xmlns:a16="http://schemas.microsoft.com/office/drawing/2014/main" id="{C5D2C06E-C463-CFFD-2E46-1697E2BCA88F}"/>
              </a:ext>
            </a:extLst>
          </p:cNvPr>
          <p:cNvGraphicFramePr>
            <a:graphicFrameLocks noGrp="1"/>
          </p:cNvGraphicFramePr>
          <p:nvPr>
            <p:ph idx="1"/>
            <p:extLst>
              <p:ext uri="{D42A27DB-BD31-4B8C-83A1-F6EECF244321}">
                <p14:modId xmlns:p14="http://schemas.microsoft.com/office/powerpoint/2010/main" val="156039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9612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F118-5D61-2511-CEE3-D03A70925193}"/>
              </a:ext>
            </a:extLst>
          </p:cNvPr>
          <p:cNvSpPr>
            <a:spLocks noGrp="1"/>
          </p:cNvSpPr>
          <p:nvPr>
            <p:ph type="title"/>
          </p:nvPr>
        </p:nvSpPr>
        <p:spPr/>
        <p:txBody>
          <a:bodyPr/>
          <a:lstStyle/>
          <a:p>
            <a:r>
              <a:rPr lang="en-US"/>
              <a:t>Barrier Synchronization</a:t>
            </a:r>
          </a:p>
        </p:txBody>
      </p:sp>
      <p:sp>
        <p:nvSpPr>
          <p:cNvPr id="3" name="Content Placeholder 2">
            <a:extLst>
              <a:ext uri="{FF2B5EF4-FFF2-40B4-BE49-F238E27FC236}">
                <a16:creationId xmlns:a16="http://schemas.microsoft.com/office/drawing/2014/main" id="{B67788F0-4FA6-E3C7-3D96-D0D5E6F958AB}"/>
              </a:ext>
            </a:extLst>
          </p:cNvPr>
          <p:cNvSpPr>
            <a:spLocks noGrp="1"/>
          </p:cNvSpPr>
          <p:nvPr>
            <p:ph idx="1"/>
          </p:nvPr>
        </p:nvSpPr>
        <p:spPr>
          <a:xfrm>
            <a:off x="838200" y="1825625"/>
            <a:ext cx="10515600" cy="4351338"/>
          </a:xfrm>
        </p:spPr>
        <p:txBody>
          <a:bodyPr>
            <a:normAutofit/>
          </a:bodyPr>
          <a:lstStyle/>
          <a:p>
            <a:r>
              <a:rPr lang="en-US"/>
              <a:t>A collective operation where all processes in a communicator wait until each process reaches the synchronization point.</a:t>
            </a:r>
          </a:p>
          <a:p>
            <a:r>
              <a:rPr lang="en-US"/>
              <a:t>Ensures that all processes align before any of them proceed to the next section of code.</a:t>
            </a:r>
          </a:p>
          <a:p>
            <a:pPr lvl="1"/>
            <a:r>
              <a:rPr lang="en-US"/>
              <a:t>Function: </a:t>
            </a:r>
            <a:r>
              <a:rPr lang="en-US">
                <a:solidFill>
                  <a:schemeClr val="accent1"/>
                </a:solidFill>
              </a:rPr>
              <a:t>int</a:t>
            </a:r>
            <a:r>
              <a:rPr lang="en-US"/>
              <a:t> </a:t>
            </a:r>
            <a:r>
              <a:rPr lang="en-US" err="1">
                <a:solidFill>
                  <a:srgbClr val="FF0000"/>
                </a:solidFill>
              </a:rPr>
              <a:t>MPI_Barrier</a:t>
            </a:r>
            <a:r>
              <a:rPr lang="en-US"/>
              <a:t>(</a:t>
            </a:r>
            <a:r>
              <a:rPr lang="en-US" err="1"/>
              <a:t>MPI_Comm</a:t>
            </a:r>
            <a:r>
              <a:rPr lang="en-US"/>
              <a:t> comm)</a:t>
            </a:r>
          </a:p>
          <a:p>
            <a:pPr lvl="2"/>
            <a:r>
              <a:rPr lang="en-US"/>
              <a:t>comm: The communicator containing the group of processes.</a:t>
            </a:r>
          </a:p>
          <a:p>
            <a:pPr lvl="2"/>
            <a:r>
              <a:rPr lang="en-US"/>
              <a:t>return value is an integer value error code.</a:t>
            </a:r>
          </a:p>
          <a:p>
            <a:r>
              <a:rPr lang="en-US"/>
              <a:t>Blocking: The function call blocks the processes until every member of the communicator has called </a:t>
            </a:r>
            <a:r>
              <a:rPr lang="en-US" err="1"/>
              <a:t>MPI_Barrier</a:t>
            </a:r>
            <a:r>
              <a:rPr lang="en-US"/>
              <a:t>.</a:t>
            </a:r>
          </a:p>
          <a:p>
            <a:endParaRPr lang="en-US"/>
          </a:p>
          <a:p>
            <a:endParaRPr lang="en-US"/>
          </a:p>
          <a:p>
            <a:endParaRPr lang="en-US"/>
          </a:p>
        </p:txBody>
      </p:sp>
    </p:spTree>
    <p:extLst>
      <p:ext uri="{BB962C8B-B14F-4D97-AF65-F5344CB8AC3E}">
        <p14:creationId xmlns:p14="http://schemas.microsoft.com/office/powerpoint/2010/main" val="1789455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EB33-4AB2-6DAC-1174-8EE7DC570CD7}"/>
              </a:ext>
            </a:extLst>
          </p:cNvPr>
          <p:cNvSpPr>
            <a:spLocks noGrp="1"/>
          </p:cNvSpPr>
          <p:nvPr>
            <p:ph type="title"/>
          </p:nvPr>
        </p:nvSpPr>
        <p:spPr/>
        <p:txBody>
          <a:bodyPr/>
          <a:lstStyle/>
          <a:p>
            <a:r>
              <a:rPr lang="en-US"/>
              <a:t>Data Movement</a:t>
            </a:r>
          </a:p>
        </p:txBody>
      </p:sp>
      <p:graphicFrame>
        <p:nvGraphicFramePr>
          <p:cNvPr id="4" name="Content Placeholder 3">
            <a:extLst>
              <a:ext uri="{FF2B5EF4-FFF2-40B4-BE49-F238E27FC236}">
                <a16:creationId xmlns:a16="http://schemas.microsoft.com/office/drawing/2014/main" id="{04D25361-B857-5DA1-4900-E31DF692E178}"/>
              </a:ext>
            </a:extLst>
          </p:cNvPr>
          <p:cNvGraphicFramePr>
            <a:graphicFrameLocks noGrp="1"/>
          </p:cNvGraphicFramePr>
          <p:nvPr>
            <p:ph idx="1"/>
            <p:extLst>
              <p:ext uri="{D42A27DB-BD31-4B8C-83A1-F6EECF244321}">
                <p14:modId xmlns:p14="http://schemas.microsoft.com/office/powerpoint/2010/main" val="36610781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1583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8B43-26C8-F765-00E3-EDAEB9692813}"/>
              </a:ext>
            </a:extLst>
          </p:cNvPr>
          <p:cNvSpPr>
            <a:spLocks noGrp="1"/>
          </p:cNvSpPr>
          <p:nvPr>
            <p:ph type="title"/>
          </p:nvPr>
        </p:nvSpPr>
        <p:spPr/>
        <p:txBody>
          <a:bodyPr/>
          <a:lstStyle/>
          <a:p>
            <a:r>
              <a:rPr lang="en-US"/>
              <a:t>Broadcast</a:t>
            </a:r>
          </a:p>
        </p:txBody>
      </p:sp>
      <p:sp>
        <p:nvSpPr>
          <p:cNvPr id="3" name="Content Placeholder 2">
            <a:extLst>
              <a:ext uri="{FF2B5EF4-FFF2-40B4-BE49-F238E27FC236}">
                <a16:creationId xmlns:a16="http://schemas.microsoft.com/office/drawing/2014/main" id="{D0465529-7672-CFD2-D927-43E88E960F8E}"/>
              </a:ext>
            </a:extLst>
          </p:cNvPr>
          <p:cNvSpPr>
            <a:spLocks noGrp="1"/>
          </p:cNvSpPr>
          <p:nvPr>
            <p:ph idx="1"/>
          </p:nvPr>
        </p:nvSpPr>
        <p:spPr>
          <a:xfrm>
            <a:off x="709612" y="1960562"/>
            <a:ext cx="10515600" cy="4351338"/>
          </a:xfrm>
        </p:spPr>
        <p:txBody>
          <a:bodyPr>
            <a:normAutofit/>
          </a:bodyPr>
          <a:lstStyle/>
          <a:p>
            <a:pPr marL="0" indent="0">
              <a:buNone/>
            </a:pPr>
            <a:r>
              <a:rPr lang="en-US"/>
              <a:t> A collective operation where one process (the root) sends data to all other processes in the communicator.</a:t>
            </a:r>
          </a:p>
          <a:p>
            <a:pPr marL="457200" lvl="1" indent="0">
              <a:buNone/>
            </a:pPr>
            <a:r>
              <a:rPr lang="en-US">
                <a:solidFill>
                  <a:schemeClr val="accent1"/>
                </a:solidFill>
              </a:rPr>
              <a:t>int</a:t>
            </a:r>
            <a:r>
              <a:rPr lang="en-US"/>
              <a:t> </a:t>
            </a:r>
            <a:r>
              <a:rPr lang="en-US" err="1">
                <a:solidFill>
                  <a:srgbClr val="FF0000"/>
                </a:solidFill>
              </a:rPr>
              <a:t>MPI_Bcast</a:t>
            </a:r>
            <a:r>
              <a:rPr lang="en-US"/>
              <a:t>(</a:t>
            </a:r>
            <a:r>
              <a:rPr lang="en-US">
                <a:solidFill>
                  <a:schemeClr val="accent1"/>
                </a:solidFill>
              </a:rPr>
              <a:t>void</a:t>
            </a:r>
            <a:r>
              <a:rPr lang="en-US"/>
              <a:t> *</a:t>
            </a:r>
            <a:r>
              <a:rPr lang="en-US" err="1"/>
              <a:t>buf</a:t>
            </a:r>
            <a:r>
              <a:rPr lang="en-US"/>
              <a:t>, </a:t>
            </a:r>
            <a:r>
              <a:rPr lang="en-US">
                <a:solidFill>
                  <a:schemeClr val="accent1"/>
                </a:solidFill>
              </a:rPr>
              <a:t>int</a:t>
            </a:r>
            <a:r>
              <a:rPr lang="en-US"/>
              <a:t> count, </a:t>
            </a:r>
            <a:r>
              <a:rPr lang="en-US" err="1"/>
              <a:t>MPI_Datatype</a:t>
            </a:r>
            <a:r>
              <a:rPr lang="en-US"/>
              <a:t> datatype, </a:t>
            </a:r>
            <a:r>
              <a:rPr lang="en-US">
                <a:solidFill>
                  <a:schemeClr val="accent1"/>
                </a:solidFill>
              </a:rPr>
              <a:t>int</a:t>
            </a:r>
          </a:p>
          <a:p>
            <a:pPr marL="457200" lvl="1" indent="0">
              <a:buNone/>
            </a:pPr>
            <a:r>
              <a:rPr lang="en-US"/>
              <a:t>source, </a:t>
            </a:r>
            <a:r>
              <a:rPr lang="en-US" err="1"/>
              <a:t>MPI_Comm</a:t>
            </a:r>
            <a:r>
              <a:rPr lang="en-US"/>
              <a:t> comm)</a:t>
            </a:r>
          </a:p>
        </p:txBody>
      </p:sp>
      <p:pic>
        <p:nvPicPr>
          <p:cNvPr id="7" name="Picture 6" descr="A diagram of a table&#10;&#10;Description automatically generated with medium confidence">
            <a:extLst>
              <a:ext uri="{FF2B5EF4-FFF2-40B4-BE49-F238E27FC236}">
                <a16:creationId xmlns:a16="http://schemas.microsoft.com/office/drawing/2014/main" id="{74C1ACCE-0594-C914-7F71-2E983B644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080" y="3609974"/>
            <a:ext cx="6400800" cy="2971800"/>
          </a:xfrm>
          <a:prstGeom prst="rect">
            <a:avLst/>
          </a:prstGeom>
        </p:spPr>
      </p:pic>
      <p:sp>
        <p:nvSpPr>
          <p:cNvPr id="8" name="TextBox 7">
            <a:extLst>
              <a:ext uri="{FF2B5EF4-FFF2-40B4-BE49-F238E27FC236}">
                <a16:creationId xmlns:a16="http://schemas.microsoft.com/office/drawing/2014/main" id="{DD89A276-7C3E-81EC-7DE0-F8FFE44BFC50}"/>
              </a:ext>
            </a:extLst>
          </p:cNvPr>
          <p:cNvSpPr txBox="1"/>
          <p:nvPr/>
        </p:nvSpPr>
        <p:spPr>
          <a:xfrm>
            <a:off x="8721969" y="6147582"/>
            <a:ext cx="348172" cy="261610"/>
          </a:xfrm>
          <a:prstGeom prst="rect">
            <a:avLst/>
          </a:prstGeom>
          <a:noFill/>
        </p:spPr>
        <p:txBody>
          <a:bodyPr wrap="none" rtlCol="0">
            <a:spAutoFit/>
          </a:bodyPr>
          <a:lstStyle/>
          <a:p>
            <a:r>
              <a:rPr lang="en-US" sz="110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689605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5664-7F85-C12E-E097-CCC2F26CE6BA}"/>
              </a:ext>
            </a:extLst>
          </p:cNvPr>
          <p:cNvSpPr>
            <a:spLocks noGrp="1"/>
          </p:cNvSpPr>
          <p:nvPr>
            <p:ph type="title"/>
          </p:nvPr>
        </p:nvSpPr>
        <p:spPr/>
        <p:txBody>
          <a:bodyPr/>
          <a:lstStyle/>
          <a:p>
            <a:r>
              <a:rPr lang="en-US"/>
              <a:t>Gather</a:t>
            </a:r>
          </a:p>
        </p:txBody>
      </p:sp>
      <p:sp>
        <p:nvSpPr>
          <p:cNvPr id="3" name="Content Placeholder 2">
            <a:extLst>
              <a:ext uri="{FF2B5EF4-FFF2-40B4-BE49-F238E27FC236}">
                <a16:creationId xmlns:a16="http://schemas.microsoft.com/office/drawing/2014/main" id="{CF3ECBE7-FEF4-DB21-F151-7A1553433AA1}"/>
              </a:ext>
            </a:extLst>
          </p:cNvPr>
          <p:cNvSpPr>
            <a:spLocks noGrp="1"/>
          </p:cNvSpPr>
          <p:nvPr>
            <p:ph idx="1"/>
          </p:nvPr>
        </p:nvSpPr>
        <p:spPr/>
        <p:txBody>
          <a:bodyPr/>
          <a:lstStyle/>
          <a:p>
            <a:r>
              <a:rPr lang="en-US"/>
              <a:t>Collects data from all processes in the communicator and gathers it into a single array at the root process.</a:t>
            </a:r>
          </a:p>
          <a:p>
            <a:pPr marL="457200" lvl="1" indent="0">
              <a:buNone/>
            </a:pPr>
            <a:r>
              <a:rPr lang="en-US">
                <a:solidFill>
                  <a:srgbClr val="0077AA"/>
                </a:solidFill>
                <a:effectLst/>
              </a:rPr>
              <a:t>int</a:t>
            </a:r>
            <a:r>
              <a:rPr lang="en-US"/>
              <a:t> </a:t>
            </a:r>
            <a:r>
              <a:rPr lang="en-US" err="1">
                <a:solidFill>
                  <a:srgbClr val="DD4A68"/>
                </a:solidFill>
                <a:effectLst/>
              </a:rPr>
              <a:t>MPI_Gather</a:t>
            </a:r>
            <a:r>
              <a:rPr lang="en-US">
                <a:solidFill>
                  <a:srgbClr val="999999"/>
                </a:solidFill>
                <a:effectLst/>
              </a:rPr>
              <a:t>(</a:t>
            </a:r>
            <a:r>
              <a:rPr lang="en-US">
                <a:solidFill>
                  <a:srgbClr val="0077AA"/>
                </a:solidFill>
                <a:effectLst/>
              </a:rPr>
              <a:t>void</a:t>
            </a:r>
            <a:r>
              <a:rPr lang="en-US"/>
              <a:t> </a:t>
            </a:r>
            <a:r>
              <a:rPr lang="en-US">
                <a:solidFill>
                  <a:srgbClr val="9A6E3A"/>
                </a:solidFill>
                <a:effectLst/>
              </a:rPr>
              <a:t>*</a:t>
            </a:r>
            <a:r>
              <a:rPr lang="en-US" err="1"/>
              <a:t>sbuf</a:t>
            </a:r>
            <a:r>
              <a:rPr lang="en-US">
                <a:solidFill>
                  <a:srgbClr val="999999"/>
                </a:solidFill>
                <a:effectLst/>
              </a:rPr>
              <a:t>,</a:t>
            </a:r>
            <a:r>
              <a:rPr lang="en-US"/>
              <a:t> </a:t>
            </a:r>
            <a:r>
              <a:rPr lang="en-US">
                <a:solidFill>
                  <a:srgbClr val="0077AA"/>
                </a:solidFill>
                <a:effectLst/>
              </a:rPr>
              <a:t>int</a:t>
            </a:r>
            <a:r>
              <a:rPr lang="en-US"/>
              <a:t> </a:t>
            </a:r>
            <a:r>
              <a:rPr lang="en-US" err="1"/>
              <a:t>scount</a:t>
            </a:r>
            <a:r>
              <a:rPr lang="en-US">
                <a:solidFill>
                  <a:srgbClr val="999999"/>
                </a:solidFill>
                <a:effectLst/>
              </a:rPr>
              <a:t>,</a:t>
            </a:r>
            <a:r>
              <a:rPr lang="en-US"/>
              <a:t> </a:t>
            </a:r>
            <a:r>
              <a:rPr lang="en-US" err="1"/>
              <a:t>MPI_Datatype</a:t>
            </a:r>
            <a:r>
              <a:rPr lang="en-US"/>
              <a:t> </a:t>
            </a:r>
            <a:r>
              <a:rPr lang="en-US" err="1"/>
              <a:t>stype</a:t>
            </a:r>
            <a:r>
              <a:rPr lang="en-US">
                <a:solidFill>
                  <a:srgbClr val="999999"/>
                </a:solidFill>
                <a:effectLst/>
              </a:rPr>
              <a:t>,</a:t>
            </a:r>
            <a:r>
              <a:rPr lang="en-US"/>
              <a:t> </a:t>
            </a:r>
            <a:r>
              <a:rPr lang="en-US">
                <a:solidFill>
                  <a:srgbClr val="0077AA"/>
                </a:solidFill>
                <a:effectLst/>
              </a:rPr>
              <a:t>void</a:t>
            </a:r>
            <a:r>
              <a:rPr lang="en-US"/>
              <a:t> </a:t>
            </a:r>
            <a:r>
              <a:rPr lang="en-US">
                <a:solidFill>
                  <a:srgbClr val="9A6E3A"/>
                </a:solidFill>
                <a:effectLst/>
              </a:rPr>
              <a:t>*</a:t>
            </a:r>
            <a:r>
              <a:rPr lang="en-US" err="1"/>
              <a:t>rbuf</a:t>
            </a:r>
            <a:r>
              <a:rPr lang="en-US">
                <a:solidFill>
                  <a:srgbClr val="999999"/>
                </a:solidFill>
                <a:effectLst/>
              </a:rPr>
              <a:t>,</a:t>
            </a:r>
            <a:r>
              <a:rPr lang="en-US"/>
              <a:t> </a:t>
            </a:r>
            <a:r>
              <a:rPr lang="en-US">
                <a:solidFill>
                  <a:srgbClr val="0077AA"/>
                </a:solidFill>
                <a:effectLst/>
              </a:rPr>
              <a:t>int</a:t>
            </a:r>
            <a:r>
              <a:rPr lang="en-US"/>
              <a:t> </a:t>
            </a:r>
            <a:r>
              <a:rPr lang="en-US" err="1"/>
              <a:t>rcount</a:t>
            </a:r>
            <a:r>
              <a:rPr lang="en-US">
                <a:solidFill>
                  <a:srgbClr val="999999"/>
                </a:solidFill>
                <a:effectLst/>
              </a:rPr>
              <a:t>,</a:t>
            </a:r>
            <a:r>
              <a:rPr lang="en-US"/>
              <a:t> </a:t>
            </a:r>
            <a:r>
              <a:rPr lang="en-US" err="1"/>
              <a:t>MPI_Datatype</a:t>
            </a:r>
            <a:r>
              <a:rPr lang="en-US"/>
              <a:t> </a:t>
            </a:r>
            <a:r>
              <a:rPr lang="en-US" err="1"/>
              <a:t>rtype</a:t>
            </a:r>
            <a:r>
              <a:rPr lang="en-US">
                <a:solidFill>
                  <a:srgbClr val="999999"/>
                </a:solidFill>
                <a:effectLst/>
              </a:rPr>
              <a:t>,</a:t>
            </a:r>
            <a:r>
              <a:rPr lang="en-US"/>
              <a:t> </a:t>
            </a:r>
            <a:r>
              <a:rPr lang="en-US">
                <a:solidFill>
                  <a:srgbClr val="0077AA"/>
                </a:solidFill>
                <a:effectLst/>
              </a:rPr>
              <a:t>int</a:t>
            </a:r>
            <a:r>
              <a:rPr lang="en-US"/>
              <a:t> root</a:t>
            </a:r>
            <a:r>
              <a:rPr lang="en-US">
                <a:solidFill>
                  <a:srgbClr val="999999"/>
                </a:solidFill>
                <a:effectLst/>
              </a:rPr>
              <a:t>,</a:t>
            </a:r>
            <a:r>
              <a:rPr lang="en-US"/>
              <a:t> </a:t>
            </a:r>
            <a:r>
              <a:rPr lang="en-US" err="1"/>
              <a:t>MPI_Comm</a:t>
            </a:r>
            <a:r>
              <a:rPr lang="en-US"/>
              <a:t> comm </a:t>
            </a:r>
            <a:r>
              <a:rPr lang="en-US">
                <a:solidFill>
                  <a:srgbClr val="999999"/>
                </a:solidFill>
                <a:effectLst/>
              </a:rPr>
              <a:t>)</a:t>
            </a:r>
            <a:endParaRPr lang="en-US"/>
          </a:p>
        </p:txBody>
      </p:sp>
      <p:pic>
        <p:nvPicPr>
          <p:cNvPr id="9" name="Picture 8" descr="A diagram of a scatter diagram&#10;&#10;Description automatically generated">
            <a:extLst>
              <a:ext uri="{FF2B5EF4-FFF2-40B4-BE49-F238E27FC236}">
                <a16:creationId xmlns:a16="http://schemas.microsoft.com/office/drawing/2014/main" id="{533558EE-0416-7FB6-6D3D-9DDD1EC13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8838" y="3517900"/>
            <a:ext cx="6477000" cy="2794000"/>
          </a:xfrm>
          <a:prstGeom prst="rect">
            <a:avLst/>
          </a:prstGeom>
        </p:spPr>
      </p:pic>
      <p:sp>
        <p:nvSpPr>
          <p:cNvPr id="10" name="TextBox 9">
            <a:extLst>
              <a:ext uri="{FF2B5EF4-FFF2-40B4-BE49-F238E27FC236}">
                <a16:creationId xmlns:a16="http://schemas.microsoft.com/office/drawing/2014/main" id="{3EC21E5A-FB79-F95F-265C-8215BBAE621A}"/>
              </a:ext>
            </a:extLst>
          </p:cNvPr>
          <p:cNvSpPr txBox="1"/>
          <p:nvPr/>
        </p:nvSpPr>
        <p:spPr>
          <a:xfrm>
            <a:off x="8721969" y="6147582"/>
            <a:ext cx="348172" cy="261610"/>
          </a:xfrm>
          <a:prstGeom prst="rect">
            <a:avLst/>
          </a:prstGeom>
          <a:noFill/>
        </p:spPr>
        <p:txBody>
          <a:bodyPr wrap="none" rtlCol="0">
            <a:spAutoFit/>
          </a:bodyPr>
          <a:lstStyle/>
          <a:p>
            <a:r>
              <a:rPr lang="en-US" sz="105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159243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AEF8-7363-2F15-60A3-BF7F840680F9}"/>
              </a:ext>
            </a:extLst>
          </p:cNvPr>
          <p:cNvSpPr>
            <a:spLocks noGrp="1"/>
          </p:cNvSpPr>
          <p:nvPr>
            <p:ph type="title"/>
          </p:nvPr>
        </p:nvSpPr>
        <p:spPr/>
        <p:txBody>
          <a:bodyPr/>
          <a:lstStyle/>
          <a:p>
            <a:r>
              <a:rPr lang="en-US"/>
              <a:t>Scatter</a:t>
            </a:r>
          </a:p>
        </p:txBody>
      </p:sp>
      <p:sp>
        <p:nvSpPr>
          <p:cNvPr id="3" name="Content Placeholder 2">
            <a:extLst>
              <a:ext uri="{FF2B5EF4-FFF2-40B4-BE49-F238E27FC236}">
                <a16:creationId xmlns:a16="http://schemas.microsoft.com/office/drawing/2014/main" id="{24B79596-87DC-7203-6B8B-73D176F43F94}"/>
              </a:ext>
            </a:extLst>
          </p:cNvPr>
          <p:cNvSpPr>
            <a:spLocks noGrp="1"/>
          </p:cNvSpPr>
          <p:nvPr>
            <p:ph idx="1"/>
          </p:nvPr>
        </p:nvSpPr>
        <p:spPr/>
        <p:txBody>
          <a:bodyPr/>
          <a:lstStyle/>
          <a:p>
            <a:r>
              <a:rPr lang="en-US"/>
              <a:t>Divides data from the root process into equal parts and distributes them to all processes in the communicator.</a:t>
            </a:r>
          </a:p>
          <a:p>
            <a:pPr marL="457200" lvl="1" indent="0">
              <a:buNone/>
            </a:pPr>
            <a:r>
              <a:rPr lang="en-US">
                <a:solidFill>
                  <a:srgbClr val="0077AA"/>
                </a:solidFill>
                <a:effectLst/>
              </a:rPr>
              <a:t>int</a:t>
            </a:r>
            <a:r>
              <a:rPr lang="en-US"/>
              <a:t> </a:t>
            </a:r>
            <a:r>
              <a:rPr lang="en-US" err="1">
                <a:solidFill>
                  <a:srgbClr val="DD4A68"/>
                </a:solidFill>
                <a:effectLst/>
              </a:rPr>
              <a:t>MPI_Scatter</a:t>
            </a:r>
            <a:r>
              <a:rPr lang="en-US">
                <a:solidFill>
                  <a:srgbClr val="999999"/>
                </a:solidFill>
                <a:effectLst/>
              </a:rPr>
              <a:t>(</a:t>
            </a:r>
            <a:r>
              <a:rPr lang="en-US">
                <a:solidFill>
                  <a:srgbClr val="0077AA"/>
                </a:solidFill>
                <a:effectLst/>
              </a:rPr>
              <a:t>void</a:t>
            </a:r>
            <a:r>
              <a:rPr lang="en-US"/>
              <a:t> </a:t>
            </a:r>
            <a:r>
              <a:rPr lang="en-US">
                <a:solidFill>
                  <a:srgbClr val="9A6E3A"/>
                </a:solidFill>
                <a:effectLst/>
              </a:rPr>
              <a:t>*</a:t>
            </a:r>
            <a:r>
              <a:rPr lang="en-US" err="1"/>
              <a:t>sbuf</a:t>
            </a:r>
            <a:r>
              <a:rPr lang="en-US">
                <a:solidFill>
                  <a:srgbClr val="999999"/>
                </a:solidFill>
                <a:effectLst/>
              </a:rPr>
              <a:t>,</a:t>
            </a:r>
            <a:r>
              <a:rPr lang="en-US"/>
              <a:t> </a:t>
            </a:r>
            <a:r>
              <a:rPr lang="en-US">
                <a:solidFill>
                  <a:srgbClr val="0077AA"/>
                </a:solidFill>
                <a:effectLst/>
              </a:rPr>
              <a:t>int</a:t>
            </a:r>
            <a:r>
              <a:rPr lang="en-US"/>
              <a:t> </a:t>
            </a:r>
            <a:r>
              <a:rPr lang="en-US" err="1"/>
              <a:t>scount</a:t>
            </a:r>
            <a:r>
              <a:rPr lang="en-US">
                <a:solidFill>
                  <a:srgbClr val="999999"/>
                </a:solidFill>
                <a:effectLst/>
              </a:rPr>
              <a:t>,</a:t>
            </a:r>
            <a:r>
              <a:rPr lang="en-US"/>
              <a:t> </a:t>
            </a:r>
            <a:r>
              <a:rPr lang="en-US" err="1"/>
              <a:t>MPI_Datatype</a:t>
            </a:r>
            <a:r>
              <a:rPr lang="en-US"/>
              <a:t> </a:t>
            </a:r>
            <a:r>
              <a:rPr lang="en-US" err="1"/>
              <a:t>stype</a:t>
            </a:r>
            <a:r>
              <a:rPr lang="en-US">
                <a:solidFill>
                  <a:srgbClr val="999999"/>
                </a:solidFill>
                <a:effectLst/>
              </a:rPr>
              <a:t>,</a:t>
            </a:r>
            <a:r>
              <a:rPr lang="en-US"/>
              <a:t> </a:t>
            </a:r>
            <a:r>
              <a:rPr lang="en-US">
                <a:solidFill>
                  <a:srgbClr val="0077AA"/>
                </a:solidFill>
                <a:effectLst/>
              </a:rPr>
              <a:t>void</a:t>
            </a:r>
            <a:r>
              <a:rPr lang="en-US"/>
              <a:t> </a:t>
            </a:r>
            <a:r>
              <a:rPr lang="en-US">
                <a:solidFill>
                  <a:srgbClr val="9A6E3A"/>
                </a:solidFill>
                <a:effectLst/>
              </a:rPr>
              <a:t>*</a:t>
            </a:r>
            <a:r>
              <a:rPr lang="en-US" err="1"/>
              <a:t>rbuf</a:t>
            </a:r>
            <a:r>
              <a:rPr lang="en-US">
                <a:solidFill>
                  <a:srgbClr val="999999"/>
                </a:solidFill>
                <a:effectLst/>
              </a:rPr>
              <a:t>,</a:t>
            </a:r>
            <a:r>
              <a:rPr lang="en-US"/>
              <a:t> </a:t>
            </a:r>
            <a:r>
              <a:rPr lang="en-US">
                <a:solidFill>
                  <a:srgbClr val="0077AA"/>
                </a:solidFill>
                <a:effectLst/>
              </a:rPr>
              <a:t>int</a:t>
            </a:r>
            <a:r>
              <a:rPr lang="en-US"/>
              <a:t> </a:t>
            </a:r>
            <a:r>
              <a:rPr lang="en-US" err="1"/>
              <a:t>rcount</a:t>
            </a:r>
            <a:r>
              <a:rPr lang="en-US">
                <a:solidFill>
                  <a:srgbClr val="999999"/>
                </a:solidFill>
                <a:effectLst/>
              </a:rPr>
              <a:t>,</a:t>
            </a:r>
            <a:r>
              <a:rPr lang="en-US"/>
              <a:t> \ </a:t>
            </a:r>
            <a:r>
              <a:rPr lang="en-US" err="1"/>
              <a:t>MPI_Datatype</a:t>
            </a:r>
            <a:r>
              <a:rPr lang="en-US"/>
              <a:t> </a:t>
            </a:r>
            <a:r>
              <a:rPr lang="en-US" err="1"/>
              <a:t>rtype</a:t>
            </a:r>
            <a:r>
              <a:rPr lang="en-US">
                <a:solidFill>
                  <a:srgbClr val="999999"/>
                </a:solidFill>
                <a:effectLst/>
              </a:rPr>
              <a:t>,</a:t>
            </a:r>
            <a:r>
              <a:rPr lang="en-US"/>
              <a:t> </a:t>
            </a:r>
            <a:r>
              <a:rPr lang="en-US">
                <a:solidFill>
                  <a:srgbClr val="0077AA"/>
                </a:solidFill>
                <a:effectLst/>
              </a:rPr>
              <a:t>int</a:t>
            </a:r>
            <a:r>
              <a:rPr lang="en-US"/>
              <a:t> root</a:t>
            </a:r>
            <a:r>
              <a:rPr lang="en-US">
                <a:solidFill>
                  <a:srgbClr val="999999"/>
                </a:solidFill>
                <a:effectLst/>
              </a:rPr>
              <a:t>,</a:t>
            </a:r>
            <a:r>
              <a:rPr lang="en-US"/>
              <a:t> </a:t>
            </a:r>
            <a:r>
              <a:rPr lang="en-US" err="1"/>
              <a:t>MPI_Comm</a:t>
            </a:r>
            <a:r>
              <a:rPr lang="en-US"/>
              <a:t> comm</a:t>
            </a:r>
            <a:r>
              <a:rPr lang="en-US">
                <a:solidFill>
                  <a:srgbClr val="999999"/>
                </a:solidFill>
                <a:effectLst/>
              </a:rPr>
              <a:t>)</a:t>
            </a:r>
            <a:endParaRPr lang="en-US"/>
          </a:p>
        </p:txBody>
      </p:sp>
      <p:pic>
        <p:nvPicPr>
          <p:cNvPr id="9" name="Picture 8" descr="A diagram of a scatter diagram&#10;&#10;Description automatically generated">
            <a:extLst>
              <a:ext uri="{FF2B5EF4-FFF2-40B4-BE49-F238E27FC236}">
                <a16:creationId xmlns:a16="http://schemas.microsoft.com/office/drawing/2014/main" id="{CCE3AB87-1A6A-F116-35A6-4B2D79CFA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175" y="3698875"/>
            <a:ext cx="6477000" cy="2794000"/>
          </a:xfrm>
          <a:prstGeom prst="rect">
            <a:avLst/>
          </a:prstGeom>
        </p:spPr>
      </p:pic>
      <p:sp>
        <p:nvSpPr>
          <p:cNvPr id="10" name="TextBox 9">
            <a:extLst>
              <a:ext uri="{FF2B5EF4-FFF2-40B4-BE49-F238E27FC236}">
                <a16:creationId xmlns:a16="http://schemas.microsoft.com/office/drawing/2014/main" id="{BC4C249C-6E96-B969-6B2E-5881988F6D7D}"/>
              </a:ext>
            </a:extLst>
          </p:cNvPr>
          <p:cNvSpPr txBox="1"/>
          <p:nvPr/>
        </p:nvSpPr>
        <p:spPr>
          <a:xfrm>
            <a:off x="8721969" y="6147582"/>
            <a:ext cx="348172" cy="261610"/>
          </a:xfrm>
          <a:prstGeom prst="rect">
            <a:avLst/>
          </a:prstGeom>
          <a:noFill/>
        </p:spPr>
        <p:txBody>
          <a:bodyPr wrap="none" rtlCol="0">
            <a:spAutoFit/>
          </a:bodyPr>
          <a:lstStyle/>
          <a:p>
            <a:r>
              <a:rPr lang="en-US" sz="105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3524580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5624-5C0A-DF8D-84D9-E8DB683D762A}"/>
              </a:ext>
            </a:extLst>
          </p:cNvPr>
          <p:cNvSpPr>
            <a:spLocks noGrp="1"/>
          </p:cNvSpPr>
          <p:nvPr>
            <p:ph type="title"/>
          </p:nvPr>
        </p:nvSpPr>
        <p:spPr/>
        <p:txBody>
          <a:bodyPr/>
          <a:lstStyle/>
          <a:p>
            <a:r>
              <a:rPr lang="en-US"/>
              <a:t>All gather</a:t>
            </a:r>
          </a:p>
        </p:txBody>
      </p:sp>
      <p:sp>
        <p:nvSpPr>
          <p:cNvPr id="3" name="Content Placeholder 2">
            <a:extLst>
              <a:ext uri="{FF2B5EF4-FFF2-40B4-BE49-F238E27FC236}">
                <a16:creationId xmlns:a16="http://schemas.microsoft.com/office/drawing/2014/main" id="{6E9BDDD7-D68D-43D0-9020-FEDF4B017B7B}"/>
              </a:ext>
            </a:extLst>
          </p:cNvPr>
          <p:cNvSpPr>
            <a:spLocks noGrp="1"/>
          </p:cNvSpPr>
          <p:nvPr>
            <p:ph idx="1"/>
          </p:nvPr>
        </p:nvSpPr>
        <p:spPr>
          <a:xfrm>
            <a:off x="709612" y="1825625"/>
            <a:ext cx="10515600" cy="4351338"/>
          </a:xfrm>
        </p:spPr>
        <p:txBody>
          <a:bodyPr/>
          <a:lstStyle/>
          <a:p>
            <a:pPr marL="0" indent="0">
              <a:buNone/>
            </a:pPr>
            <a:r>
              <a:rPr lang="en-US"/>
              <a:t>A collective operation where each process in the communicator sends its data to all other processes, collecting the data from all processes into a single array on every process.</a:t>
            </a:r>
          </a:p>
          <a:p>
            <a:pPr marL="457200" lvl="1" indent="0">
              <a:buNone/>
            </a:pPr>
            <a:r>
              <a:rPr lang="en-US">
                <a:solidFill>
                  <a:srgbClr val="0077AA"/>
                </a:solidFill>
                <a:effectLst/>
              </a:rPr>
              <a:t>int</a:t>
            </a:r>
            <a:r>
              <a:rPr lang="en-US"/>
              <a:t> </a:t>
            </a:r>
            <a:r>
              <a:rPr lang="en-US" err="1">
                <a:solidFill>
                  <a:srgbClr val="DD4A68"/>
                </a:solidFill>
                <a:effectLst/>
              </a:rPr>
              <a:t>MPI_Allgather</a:t>
            </a:r>
            <a:r>
              <a:rPr lang="en-US">
                <a:solidFill>
                  <a:srgbClr val="999999"/>
                </a:solidFill>
                <a:effectLst/>
              </a:rPr>
              <a:t>(</a:t>
            </a:r>
            <a:r>
              <a:rPr lang="en-US">
                <a:solidFill>
                  <a:srgbClr val="0077AA"/>
                </a:solidFill>
                <a:effectLst/>
              </a:rPr>
              <a:t>void</a:t>
            </a:r>
            <a:r>
              <a:rPr lang="en-US"/>
              <a:t> </a:t>
            </a:r>
            <a:r>
              <a:rPr lang="en-US">
                <a:solidFill>
                  <a:srgbClr val="9A6E3A"/>
                </a:solidFill>
                <a:effectLst/>
              </a:rPr>
              <a:t>*</a:t>
            </a:r>
            <a:r>
              <a:rPr lang="en-US" err="1"/>
              <a:t>sbuf</a:t>
            </a:r>
            <a:r>
              <a:rPr lang="en-US">
                <a:solidFill>
                  <a:srgbClr val="999999"/>
                </a:solidFill>
                <a:effectLst/>
              </a:rPr>
              <a:t>,</a:t>
            </a:r>
            <a:r>
              <a:rPr lang="en-US"/>
              <a:t> </a:t>
            </a:r>
            <a:r>
              <a:rPr lang="en-US">
                <a:solidFill>
                  <a:srgbClr val="0077AA"/>
                </a:solidFill>
                <a:effectLst/>
              </a:rPr>
              <a:t>int</a:t>
            </a:r>
            <a:r>
              <a:rPr lang="en-US"/>
              <a:t> </a:t>
            </a:r>
            <a:r>
              <a:rPr lang="en-US" err="1"/>
              <a:t>scount</a:t>
            </a:r>
            <a:r>
              <a:rPr lang="en-US">
                <a:solidFill>
                  <a:srgbClr val="999999"/>
                </a:solidFill>
                <a:effectLst/>
              </a:rPr>
              <a:t>,</a:t>
            </a:r>
            <a:r>
              <a:rPr lang="en-US"/>
              <a:t> </a:t>
            </a:r>
            <a:r>
              <a:rPr lang="en-US" err="1"/>
              <a:t>MPI_Datatype</a:t>
            </a:r>
            <a:r>
              <a:rPr lang="en-US"/>
              <a:t> </a:t>
            </a:r>
            <a:r>
              <a:rPr lang="en-US" err="1"/>
              <a:t>stype</a:t>
            </a:r>
            <a:r>
              <a:rPr lang="en-US">
                <a:solidFill>
                  <a:srgbClr val="999999"/>
                </a:solidFill>
                <a:effectLst/>
              </a:rPr>
              <a:t>,</a:t>
            </a:r>
            <a:r>
              <a:rPr lang="en-US"/>
              <a:t> </a:t>
            </a:r>
            <a:r>
              <a:rPr lang="en-US">
                <a:solidFill>
                  <a:srgbClr val="0077AA"/>
                </a:solidFill>
                <a:effectLst/>
              </a:rPr>
              <a:t>void</a:t>
            </a:r>
            <a:r>
              <a:rPr lang="en-US"/>
              <a:t> </a:t>
            </a:r>
            <a:r>
              <a:rPr lang="en-US">
                <a:solidFill>
                  <a:srgbClr val="9A6E3A"/>
                </a:solidFill>
                <a:effectLst/>
              </a:rPr>
              <a:t>*</a:t>
            </a:r>
            <a:r>
              <a:rPr lang="en-US" err="1"/>
              <a:t>rbuf</a:t>
            </a:r>
            <a:r>
              <a:rPr lang="en-US">
                <a:solidFill>
                  <a:srgbClr val="999999"/>
                </a:solidFill>
                <a:effectLst/>
              </a:rPr>
              <a:t>,</a:t>
            </a:r>
            <a:r>
              <a:rPr lang="en-US"/>
              <a:t> </a:t>
            </a:r>
            <a:r>
              <a:rPr lang="en-US">
                <a:solidFill>
                  <a:srgbClr val="0077AA"/>
                </a:solidFill>
                <a:effectLst/>
              </a:rPr>
              <a:t>int</a:t>
            </a:r>
            <a:r>
              <a:rPr lang="en-US"/>
              <a:t> </a:t>
            </a:r>
            <a:r>
              <a:rPr lang="en-US" err="1"/>
              <a:t>rcount</a:t>
            </a:r>
            <a:r>
              <a:rPr lang="en-US">
                <a:solidFill>
                  <a:srgbClr val="999999"/>
                </a:solidFill>
                <a:effectLst/>
              </a:rPr>
              <a:t>,</a:t>
            </a:r>
            <a:r>
              <a:rPr lang="en-US"/>
              <a:t> </a:t>
            </a:r>
            <a:r>
              <a:rPr lang="en-US" err="1"/>
              <a:t>MPI_Datatype</a:t>
            </a:r>
            <a:r>
              <a:rPr lang="en-US"/>
              <a:t> </a:t>
            </a:r>
            <a:r>
              <a:rPr lang="en-US" err="1"/>
              <a:t>rtype</a:t>
            </a:r>
            <a:r>
              <a:rPr lang="en-US">
                <a:solidFill>
                  <a:srgbClr val="999999"/>
                </a:solidFill>
                <a:effectLst/>
              </a:rPr>
              <a:t>,</a:t>
            </a:r>
            <a:r>
              <a:rPr lang="en-US"/>
              <a:t> </a:t>
            </a:r>
            <a:r>
              <a:rPr lang="en-US" err="1"/>
              <a:t>MPI_Comm</a:t>
            </a:r>
            <a:r>
              <a:rPr lang="en-US"/>
              <a:t> comm</a:t>
            </a:r>
            <a:r>
              <a:rPr lang="en-US">
                <a:solidFill>
                  <a:srgbClr val="999999"/>
                </a:solidFill>
                <a:effectLst/>
              </a:rPr>
              <a:t>)</a:t>
            </a:r>
          </a:p>
          <a:p>
            <a:pPr marL="457200" lvl="1" indent="0">
              <a:buNone/>
            </a:pPr>
            <a:endParaRPr lang="en-US">
              <a:solidFill>
                <a:srgbClr val="999999"/>
              </a:solidFill>
            </a:endParaRPr>
          </a:p>
          <a:p>
            <a:pPr marL="457200" lvl="1" indent="0">
              <a:buNone/>
            </a:pPr>
            <a:endParaRPr lang="en-US"/>
          </a:p>
        </p:txBody>
      </p:sp>
      <p:pic>
        <p:nvPicPr>
          <p:cNvPr id="5" name="Picture 4" descr="A diagram of a diagram&#10;&#10;Description automatically generated">
            <a:extLst>
              <a:ext uri="{FF2B5EF4-FFF2-40B4-BE49-F238E27FC236}">
                <a16:creationId xmlns:a16="http://schemas.microsoft.com/office/drawing/2014/main" id="{F6BCC0C7-3FBC-C678-6BAB-9FB32AEBA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038" y="3898900"/>
            <a:ext cx="6578600" cy="2959100"/>
          </a:xfrm>
          <a:prstGeom prst="rect">
            <a:avLst/>
          </a:prstGeom>
        </p:spPr>
      </p:pic>
      <p:sp>
        <p:nvSpPr>
          <p:cNvPr id="6" name="TextBox 5">
            <a:extLst>
              <a:ext uri="{FF2B5EF4-FFF2-40B4-BE49-F238E27FC236}">
                <a16:creationId xmlns:a16="http://schemas.microsoft.com/office/drawing/2014/main" id="{8D4DB4D5-0F7B-ADE7-F6D8-1C1D212A29B9}"/>
              </a:ext>
            </a:extLst>
          </p:cNvPr>
          <p:cNvSpPr txBox="1"/>
          <p:nvPr/>
        </p:nvSpPr>
        <p:spPr>
          <a:xfrm>
            <a:off x="8721969" y="6147582"/>
            <a:ext cx="348172" cy="261610"/>
          </a:xfrm>
          <a:prstGeom prst="rect">
            <a:avLst/>
          </a:prstGeom>
          <a:noFill/>
        </p:spPr>
        <p:txBody>
          <a:bodyPr wrap="none" rtlCol="0">
            <a:spAutoFit/>
          </a:bodyPr>
          <a:lstStyle/>
          <a:p>
            <a:r>
              <a:rPr lang="en-US" sz="105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1370191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91BD-33DC-D544-E3BC-CC10036AAA0B}"/>
              </a:ext>
            </a:extLst>
          </p:cNvPr>
          <p:cNvSpPr>
            <a:spLocks noGrp="1"/>
          </p:cNvSpPr>
          <p:nvPr>
            <p:ph type="title"/>
          </p:nvPr>
        </p:nvSpPr>
        <p:spPr/>
        <p:txBody>
          <a:bodyPr/>
          <a:lstStyle/>
          <a:p>
            <a:r>
              <a:rPr lang="en-US"/>
              <a:t>All to All</a:t>
            </a:r>
          </a:p>
        </p:txBody>
      </p:sp>
      <p:sp>
        <p:nvSpPr>
          <p:cNvPr id="3" name="Content Placeholder 2">
            <a:extLst>
              <a:ext uri="{FF2B5EF4-FFF2-40B4-BE49-F238E27FC236}">
                <a16:creationId xmlns:a16="http://schemas.microsoft.com/office/drawing/2014/main" id="{9C7F7236-5F56-F5E1-811A-5992814D7022}"/>
              </a:ext>
            </a:extLst>
          </p:cNvPr>
          <p:cNvSpPr>
            <a:spLocks noGrp="1"/>
          </p:cNvSpPr>
          <p:nvPr>
            <p:ph idx="1"/>
          </p:nvPr>
        </p:nvSpPr>
        <p:spPr/>
        <p:txBody>
          <a:bodyPr/>
          <a:lstStyle/>
          <a:p>
            <a:pPr marL="0" indent="0">
              <a:buNone/>
            </a:pPr>
            <a:r>
              <a:rPr lang="en-US"/>
              <a:t>Every process sends data to and receives data from every other process in the communicator.</a:t>
            </a:r>
          </a:p>
          <a:p>
            <a:pPr marL="457200" lvl="1" indent="0">
              <a:buNone/>
            </a:pPr>
            <a:r>
              <a:rPr lang="en-US">
                <a:solidFill>
                  <a:srgbClr val="0077AA"/>
                </a:solidFill>
                <a:effectLst/>
              </a:rPr>
              <a:t>int</a:t>
            </a:r>
            <a:r>
              <a:rPr lang="en-US"/>
              <a:t> </a:t>
            </a:r>
            <a:r>
              <a:rPr lang="en-US" err="1">
                <a:solidFill>
                  <a:srgbClr val="DD4A68"/>
                </a:solidFill>
                <a:effectLst/>
              </a:rPr>
              <a:t>MPI_Alltoall</a:t>
            </a:r>
            <a:r>
              <a:rPr lang="en-US">
                <a:solidFill>
                  <a:srgbClr val="999999"/>
                </a:solidFill>
                <a:effectLst/>
              </a:rPr>
              <a:t>(</a:t>
            </a:r>
            <a:r>
              <a:rPr lang="en-US">
                <a:solidFill>
                  <a:srgbClr val="0077AA"/>
                </a:solidFill>
                <a:effectLst/>
              </a:rPr>
              <a:t>void</a:t>
            </a:r>
            <a:r>
              <a:rPr lang="en-US"/>
              <a:t> </a:t>
            </a:r>
            <a:r>
              <a:rPr lang="en-US">
                <a:solidFill>
                  <a:srgbClr val="9A6E3A"/>
                </a:solidFill>
                <a:effectLst/>
              </a:rPr>
              <a:t>*</a:t>
            </a:r>
            <a:r>
              <a:rPr lang="en-US" err="1"/>
              <a:t>sbuf</a:t>
            </a:r>
            <a:r>
              <a:rPr lang="en-US">
                <a:solidFill>
                  <a:srgbClr val="999999"/>
                </a:solidFill>
                <a:effectLst/>
              </a:rPr>
              <a:t>,</a:t>
            </a:r>
            <a:r>
              <a:rPr lang="en-US"/>
              <a:t> </a:t>
            </a:r>
            <a:r>
              <a:rPr lang="en-US">
                <a:solidFill>
                  <a:srgbClr val="0077AA"/>
                </a:solidFill>
                <a:effectLst/>
              </a:rPr>
              <a:t>int</a:t>
            </a:r>
            <a:r>
              <a:rPr lang="en-US"/>
              <a:t> </a:t>
            </a:r>
            <a:r>
              <a:rPr lang="en-US" err="1"/>
              <a:t>scount</a:t>
            </a:r>
            <a:r>
              <a:rPr lang="en-US">
                <a:solidFill>
                  <a:srgbClr val="999999"/>
                </a:solidFill>
                <a:effectLst/>
              </a:rPr>
              <a:t>,</a:t>
            </a:r>
            <a:r>
              <a:rPr lang="en-US"/>
              <a:t> </a:t>
            </a:r>
            <a:r>
              <a:rPr lang="en-US" err="1"/>
              <a:t>MPI_Datatype</a:t>
            </a:r>
            <a:r>
              <a:rPr lang="en-US"/>
              <a:t> </a:t>
            </a:r>
            <a:r>
              <a:rPr lang="en-US" err="1"/>
              <a:t>stype</a:t>
            </a:r>
            <a:r>
              <a:rPr lang="en-US">
                <a:solidFill>
                  <a:srgbClr val="999999"/>
                </a:solidFill>
                <a:effectLst/>
              </a:rPr>
              <a:t>,</a:t>
            </a:r>
            <a:r>
              <a:rPr lang="en-US"/>
              <a:t> </a:t>
            </a:r>
            <a:r>
              <a:rPr lang="en-US">
                <a:solidFill>
                  <a:srgbClr val="0077AA"/>
                </a:solidFill>
                <a:effectLst/>
              </a:rPr>
              <a:t>void</a:t>
            </a:r>
            <a:r>
              <a:rPr lang="en-US"/>
              <a:t> </a:t>
            </a:r>
            <a:r>
              <a:rPr lang="en-US">
                <a:solidFill>
                  <a:srgbClr val="9A6E3A"/>
                </a:solidFill>
                <a:effectLst/>
              </a:rPr>
              <a:t>*</a:t>
            </a:r>
            <a:r>
              <a:rPr lang="en-US" err="1"/>
              <a:t>rbuf</a:t>
            </a:r>
            <a:r>
              <a:rPr lang="en-US">
                <a:solidFill>
                  <a:srgbClr val="999999"/>
                </a:solidFill>
                <a:effectLst/>
              </a:rPr>
              <a:t>,</a:t>
            </a:r>
            <a:r>
              <a:rPr lang="en-US"/>
              <a:t> </a:t>
            </a:r>
            <a:r>
              <a:rPr lang="en-US">
                <a:solidFill>
                  <a:srgbClr val="0077AA"/>
                </a:solidFill>
                <a:effectLst/>
              </a:rPr>
              <a:t>int</a:t>
            </a:r>
            <a:r>
              <a:rPr lang="en-US"/>
              <a:t> </a:t>
            </a:r>
            <a:r>
              <a:rPr lang="en-US" err="1"/>
              <a:t>rcount</a:t>
            </a:r>
            <a:r>
              <a:rPr lang="en-US">
                <a:solidFill>
                  <a:srgbClr val="999999"/>
                </a:solidFill>
                <a:effectLst/>
              </a:rPr>
              <a:t>,</a:t>
            </a:r>
            <a:r>
              <a:rPr lang="en-US"/>
              <a:t> </a:t>
            </a:r>
            <a:r>
              <a:rPr lang="en-US" err="1"/>
              <a:t>MPI_Datatype</a:t>
            </a:r>
            <a:r>
              <a:rPr lang="en-US"/>
              <a:t> </a:t>
            </a:r>
            <a:r>
              <a:rPr lang="en-US" err="1"/>
              <a:t>rtype</a:t>
            </a:r>
            <a:r>
              <a:rPr lang="en-US">
                <a:solidFill>
                  <a:srgbClr val="999999"/>
                </a:solidFill>
                <a:effectLst/>
              </a:rPr>
              <a:t>,</a:t>
            </a:r>
            <a:r>
              <a:rPr lang="en-US"/>
              <a:t> </a:t>
            </a:r>
            <a:r>
              <a:rPr lang="en-US" err="1"/>
              <a:t>MPI_Comm</a:t>
            </a:r>
            <a:r>
              <a:rPr lang="en-US"/>
              <a:t> comm</a:t>
            </a:r>
            <a:r>
              <a:rPr lang="en-US">
                <a:solidFill>
                  <a:srgbClr val="999999"/>
                </a:solidFill>
                <a:effectLst/>
              </a:rPr>
              <a:t>)</a:t>
            </a:r>
            <a:endParaRPr lang="en-US"/>
          </a:p>
          <a:p>
            <a:endParaRPr lang="en-US"/>
          </a:p>
        </p:txBody>
      </p:sp>
      <p:pic>
        <p:nvPicPr>
          <p:cNvPr id="5" name="Picture 4" descr="A diagram of a diagram&#10;&#10;Description automatically generated">
            <a:extLst>
              <a:ext uri="{FF2B5EF4-FFF2-40B4-BE49-F238E27FC236}">
                <a16:creationId xmlns:a16="http://schemas.microsoft.com/office/drawing/2014/main" id="{3A24CF52-79BE-5FEE-6A3A-348209C6F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150" y="3446463"/>
            <a:ext cx="6515100" cy="2730500"/>
          </a:xfrm>
          <a:prstGeom prst="rect">
            <a:avLst/>
          </a:prstGeom>
        </p:spPr>
      </p:pic>
      <p:sp>
        <p:nvSpPr>
          <p:cNvPr id="6" name="TextBox 5">
            <a:extLst>
              <a:ext uri="{FF2B5EF4-FFF2-40B4-BE49-F238E27FC236}">
                <a16:creationId xmlns:a16="http://schemas.microsoft.com/office/drawing/2014/main" id="{145A7BA1-F139-4531-25D1-CFF923AED3FF}"/>
              </a:ext>
            </a:extLst>
          </p:cNvPr>
          <p:cNvSpPr txBox="1"/>
          <p:nvPr/>
        </p:nvSpPr>
        <p:spPr>
          <a:xfrm>
            <a:off x="8721969" y="6147582"/>
            <a:ext cx="348172" cy="261610"/>
          </a:xfrm>
          <a:prstGeom prst="rect">
            <a:avLst/>
          </a:prstGeom>
          <a:noFill/>
        </p:spPr>
        <p:txBody>
          <a:bodyPr wrap="none" rtlCol="0">
            <a:spAutoFit/>
          </a:bodyPr>
          <a:lstStyle/>
          <a:p>
            <a:r>
              <a:rPr lang="en-US" sz="105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382905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19B0-60DA-2E4D-4DE0-1FE3BF5FD550}"/>
              </a:ext>
            </a:extLst>
          </p:cNvPr>
          <p:cNvSpPr>
            <a:spLocks noGrp="1"/>
          </p:cNvSpPr>
          <p:nvPr>
            <p:ph type="title"/>
          </p:nvPr>
        </p:nvSpPr>
        <p:spPr/>
        <p:txBody>
          <a:bodyPr/>
          <a:lstStyle/>
          <a:p>
            <a:r>
              <a:rPr lang="en-US">
                <a:latin typeface="Times New Roman"/>
                <a:cs typeface="Times New Roman"/>
              </a:rPr>
              <a:t>Key Concepts [1]</a:t>
            </a:r>
            <a:endParaRPr lang="en-US"/>
          </a:p>
        </p:txBody>
      </p:sp>
      <p:sp>
        <p:nvSpPr>
          <p:cNvPr id="3" name="Content Placeholder 2">
            <a:extLst>
              <a:ext uri="{FF2B5EF4-FFF2-40B4-BE49-F238E27FC236}">
                <a16:creationId xmlns:a16="http://schemas.microsoft.com/office/drawing/2014/main" id="{57C0A98D-FDCC-FE72-22D3-C8713BF27EC4}"/>
              </a:ext>
            </a:extLst>
          </p:cNvPr>
          <p:cNvSpPr>
            <a:spLocks noGrp="1"/>
          </p:cNvSpPr>
          <p:nvPr>
            <p:ph idx="1"/>
          </p:nvPr>
        </p:nvSpPr>
        <p:spPr/>
        <p:txBody>
          <a:bodyPr vert="horz" lIns="91440" tIns="45720" rIns="91440" bIns="45720" rtlCol="0" anchor="t">
            <a:normAutofit/>
          </a:bodyPr>
          <a:lstStyle/>
          <a:p>
            <a:r>
              <a:rPr lang="en-US">
                <a:latin typeface="Times New Roman"/>
                <a:cs typeface="Times New Roman"/>
              </a:rPr>
              <a:t>Comm</a:t>
            </a:r>
          </a:p>
          <a:p>
            <a:r>
              <a:rPr lang="en-US">
                <a:latin typeface="Times New Roman"/>
                <a:cs typeface="Times New Roman"/>
              </a:rPr>
              <a:t>Color</a:t>
            </a:r>
          </a:p>
          <a:p>
            <a:r>
              <a:rPr lang="en-US">
                <a:latin typeface="Times New Roman"/>
                <a:cs typeface="Times New Roman"/>
              </a:rPr>
              <a:t>Key</a:t>
            </a:r>
          </a:p>
          <a:p>
            <a:r>
              <a:rPr lang="en-US" err="1">
                <a:latin typeface="Times New Roman"/>
                <a:cs typeface="Times New Roman"/>
              </a:rPr>
              <a:t>Newcomm</a:t>
            </a:r>
            <a:endParaRPr lang="en-US">
              <a:latin typeface="Times New Roman"/>
              <a:cs typeface="Times New Roman"/>
            </a:endParaRPr>
          </a:p>
          <a:p>
            <a:r>
              <a:rPr lang="en-US">
                <a:latin typeface="Times New Roman"/>
                <a:cs typeface="Times New Roman"/>
              </a:rPr>
              <a:t>Derived data types</a:t>
            </a:r>
          </a:p>
          <a:p>
            <a:r>
              <a:rPr lang="en-US">
                <a:latin typeface="Times New Roman"/>
                <a:cs typeface="Times New Roman"/>
              </a:rPr>
              <a:t>Point-to-point</a:t>
            </a:r>
          </a:p>
          <a:p>
            <a:r>
              <a:rPr lang="en-US">
                <a:latin typeface="Times New Roman"/>
                <a:cs typeface="Times New Roman"/>
              </a:rPr>
              <a:t>Collective basics</a:t>
            </a:r>
          </a:p>
          <a:p>
            <a:r>
              <a:rPr lang="en-US">
                <a:latin typeface="Times New Roman"/>
                <a:cs typeface="Times New Roman"/>
              </a:rPr>
              <a:t>One-sided</a:t>
            </a:r>
            <a:endParaRPr lang="en-US"/>
          </a:p>
        </p:txBody>
      </p:sp>
    </p:spTree>
    <p:extLst>
      <p:ext uri="{BB962C8B-B14F-4D97-AF65-F5344CB8AC3E}">
        <p14:creationId xmlns:p14="http://schemas.microsoft.com/office/powerpoint/2010/main" val="2759517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39AE-A64D-F2D1-B4DA-5DA087A33830}"/>
              </a:ext>
            </a:extLst>
          </p:cNvPr>
          <p:cNvSpPr>
            <a:spLocks noGrp="1"/>
          </p:cNvSpPr>
          <p:nvPr>
            <p:ph type="title"/>
          </p:nvPr>
        </p:nvSpPr>
        <p:spPr/>
        <p:txBody>
          <a:bodyPr/>
          <a:lstStyle/>
          <a:p>
            <a:r>
              <a:rPr lang="en-US"/>
              <a:t>Reduce</a:t>
            </a:r>
          </a:p>
        </p:txBody>
      </p:sp>
      <p:sp>
        <p:nvSpPr>
          <p:cNvPr id="3" name="Content Placeholder 2">
            <a:extLst>
              <a:ext uri="{FF2B5EF4-FFF2-40B4-BE49-F238E27FC236}">
                <a16:creationId xmlns:a16="http://schemas.microsoft.com/office/drawing/2014/main" id="{FE1357C0-5328-E160-3796-65680785D927}"/>
              </a:ext>
            </a:extLst>
          </p:cNvPr>
          <p:cNvSpPr>
            <a:spLocks noGrp="1"/>
          </p:cNvSpPr>
          <p:nvPr>
            <p:ph idx="1"/>
          </p:nvPr>
        </p:nvSpPr>
        <p:spPr>
          <a:xfrm>
            <a:off x="838200" y="1825625"/>
            <a:ext cx="5876925" cy="4351338"/>
          </a:xfrm>
        </p:spPr>
        <p:txBody>
          <a:bodyPr/>
          <a:lstStyle/>
          <a:p>
            <a:r>
              <a:rPr lang="en-US"/>
              <a:t>A collective operation that combines data from all processes in a communicator using a specified operation (e.g., sum, minimum, maximum) and returns the result to one process (or all processes).</a:t>
            </a:r>
          </a:p>
          <a:p>
            <a:r>
              <a:rPr lang="en-US"/>
              <a:t>Common Function:</a:t>
            </a:r>
          </a:p>
          <a:p>
            <a:pPr lvl="1"/>
            <a:r>
              <a:rPr lang="en-US" err="1"/>
              <a:t>MPI_Reduce</a:t>
            </a:r>
            <a:r>
              <a:rPr lang="en-US"/>
              <a:t>: Reduces data to a single process (root).</a:t>
            </a:r>
          </a:p>
          <a:p>
            <a:pPr lvl="1"/>
            <a:r>
              <a:rPr lang="en-US" err="1"/>
              <a:t>MPI_Allreduce</a:t>
            </a:r>
            <a:r>
              <a:rPr lang="en-US"/>
              <a:t>: Reduces data and distributes the result to all processes.</a:t>
            </a:r>
          </a:p>
          <a:p>
            <a:endParaRPr lang="en-US"/>
          </a:p>
        </p:txBody>
      </p:sp>
      <p:pic>
        <p:nvPicPr>
          <p:cNvPr id="5" name="Picture 4" descr="A diagram of a diagram&#10;&#10;Description automatically generated">
            <a:extLst>
              <a:ext uri="{FF2B5EF4-FFF2-40B4-BE49-F238E27FC236}">
                <a16:creationId xmlns:a16="http://schemas.microsoft.com/office/drawing/2014/main" id="{A8F2D9AB-1A98-57F6-C9B3-B104F04EF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3711" y="2786969"/>
            <a:ext cx="5233987" cy="2428649"/>
          </a:xfrm>
          <a:prstGeom prst="rect">
            <a:avLst/>
          </a:prstGeom>
        </p:spPr>
      </p:pic>
      <p:sp>
        <p:nvSpPr>
          <p:cNvPr id="6" name="TextBox 5">
            <a:extLst>
              <a:ext uri="{FF2B5EF4-FFF2-40B4-BE49-F238E27FC236}">
                <a16:creationId xmlns:a16="http://schemas.microsoft.com/office/drawing/2014/main" id="{CFEF209C-3407-A405-6465-A6451A84E50B}"/>
              </a:ext>
            </a:extLst>
          </p:cNvPr>
          <p:cNvSpPr txBox="1"/>
          <p:nvPr/>
        </p:nvSpPr>
        <p:spPr>
          <a:xfrm>
            <a:off x="11729526" y="5084813"/>
            <a:ext cx="348172" cy="261610"/>
          </a:xfrm>
          <a:prstGeom prst="rect">
            <a:avLst/>
          </a:prstGeom>
          <a:noFill/>
        </p:spPr>
        <p:txBody>
          <a:bodyPr wrap="none" rtlCol="0">
            <a:spAutoFit/>
          </a:bodyPr>
          <a:lstStyle/>
          <a:p>
            <a:r>
              <a:rPr lang="en-US" sz="105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3441594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3C8E-B51B-2473-A75C-E882A6A7A2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1E76C9-7DEF-F942-D39D-DBDA3D041B5D}"/>
              </a:ext>
            </a:extLst>
          </p:cNvPr>
          <p:cNvSpPr>
            <a:spLocks noGrp="1"/>
          </p:cNvSpPr>
          <p:nvPr>
            <p:ph idx="1"/>
          </p:nvPr>
        </p:nvSpPr>
        <p:spPr/>
        <p:txBody>
          <a:bodyPr/>
          <a:lstStyle/>
          <a:p>
            <a:r>
              <a:rPr lang="en-US">
                <a:solidFill>
                  <a:srgbClr val="0077AA"/>
                </a:solidFill>
                <a:effectLst/>
              </a:rPr>
              <a:t>int</a:t>
            </a:r>
            <a:r>
              <a:rPr lang="en-US"/>
              <a:t> </a:t>
            </a:r>
            <a:r>
              <a:rPr lang="en-US" err="1">
                <a:solidFill>
                  <a:srgbClr val="DD4A68"/>
                </a:solidFill>
                <a:effectLst/>
              </a:rPr>
              <a:t>MPI_Reduce</a:t>
            </a:r>
            <a:r>
              <a:rPr lang="en-US">
                <a:solidFill>
                  <a:srgbClr val="999999"/>
                </a:solidFill>
                <a:effectLst/>
              </a:rPr>
              <a:t>(</a:t>
            </a:r>
            <a:r>
              <a:rPr lang="en-US">
                <a:solidFill>
                  <a:srgbClr val="0077AA"/>
                </a:solidFill>
                <a:effectLst/>
              </a:rPr>
              <a:t>void</a:t>
            </a:r>
            <a:r>
              <a:rPr lang="en-US"/>
              <a:t> </a:t>
            </a:r>
            <a:r>
              <a:rPr lang="en-US">
                <a:solidFill>
                  <a:srgbClr val="9A6E3A"/>
                </a:solidFill>
                <a:effectLst/>
              </a:rPr>
              <a:t>*</a:t>
            </a:r>
            <a:r>
              <a:rPr lang="en-US" err="1"/>
              <a:t>sbuf</a:t>
            </a:r>
            <a:r>
              <a:rPr lang="en-US">
                <a:solidFill>
                  <a:srgbClr val="999999"/>
                </a:solidFill>
                <a:effectLst/>
              </a:rPr>
              <a:t>,</a:t>
            </a:r>
            <a:r>
              <a:rPr lang="en-US"/>
              <a:t> </a:t>
            </a:r>
            <a:r>
              <a:rPr lang="en-US">
                <a:solidFill>
                  <a:srgbClr val="0077AA"/>
                </a:solidFill>
                <a:effectLst/>
              </a:rPr>
              <a:t>void</a:t>
            </a:r>
            <a:r>
              <a:rPr lang="en-US"/>
              <a:t> </a:t>
            </a:r>
            <a:r>
              <a:rPr lang="en-US">
                <a:solidFill>
                  <a:srgbClr val="9A6E3A"/>
                </a:solidFill>
                <a:effectLst/>
              </a:rPr>
              <a:t>*</a:t>
            </a:r>
            <a:r>
              <a:rPr lang="en-US" err="1"/>
              <a:t>rbuf</a:t>
            </a:r>
            <a:r>
              <a:rPr lang="en-US">
                <a:solidFill>
                  <a:srgbClr val="999999"/>
                </a:solidFill>
                <a:effectLst/>
              </a:rPr>
              <a:t>,</a:t>
            </a:r>
            <a:r>
              <a:rPr lang="en-US"/>
              <a:t> </a:t>
            </a:r>
            <a:r>
              <a:rPr lang="en-US">
                <a:solidFill>
                  <a:srgbClr val="0077AA"/>
                </a:solidFill>
                <a:effectLst/>
              </a:rPr>
              <a:t>int</a:t>
            </a:r>
            <a:r>
              <a:rPr lang="en-US"/>
              <a:t> count</a:t>
            </a:r>
            <a:r>
              <a:rPr lang="en-US">
                <a:solidFill>
                  <a:srgbClr val="999999"/>
                </a:solidFill>
                <a:effectLst/>
              </a:rPr>
              <a:t>,</a:t>
            </a:r>
            <a:r>
              <a:rPr lang="en-US"/>
              <a:t> </a:t>
            </a:r>
            <a:r>
              <a:rPr lang="en-US" err="1"/>
              <a:t>MPI_Datatype</a:t>
            </a:r>
            <a:r>
              <a:rPr lang="en-US"/>
              <a:t> </a:t>
            </a:r>
            <a:r>
              <a:rPr lang="en-US" err="1"/>
              <a:t>stype</a:t>
            </a:r>
            <a:r>
              <a:rPr lang="en-US">
                <a:solidFill>
                  <a:srgbClr val="999999"/>
                </a:solidFill>
                <a:effectLst/>
              </a:rPr>
              <a:t>,</a:t>
            </a:r>
            <a:r>
              <a:rPr lang="en-US"/>
              <a:t> </a:t>
            </a:r>
            <a:r>
              <a:rPr lang="en-US" err="1"/>
              <a:t>MPI_Op</a:t>
            </a:r>
            <a:r>
              <a:rPr lang="en-US"/>
              <a:t> op</a:t>
            </a:r>
            <a:r>
              <a:rPr lang="en-US">
                <a:solidFill>
                  <a:srgbClr val="999999"/>
                </a:solidFill>
                <a:effectLst/>
              </a:rPr>
              <a:t>,</a:t>
            </a:r>
            <a:r>
              <a:rPr lang="en-US"/>
              <a:t> </a:t>
            </a:r>
            <a:r>
              <a:rPr lang="en-US">
                <a:solidFill>
                  <a:srgbClr val="0077AA"/>
                </a:solidFill>
                <a:effectLst/>
              </a:rPr>
              <a:t>int</a:t>
            </a:r>
            <a:r>
              <a:rPr lang="en-US"/>
              <a:t> root</a:t>
            </a:r>
            <a:r>
              <a:rPr lang="en-US">
                <a:solidFill>
                  <a:srgbClr val="999999"/>
                </a:solidFill>
                <a:effectLst/>
              </a:rPr>
              <a:t>,</a:t>
            </a:r>
            <a:r>
              <a:rPr lang="en-US"/>
              <a:t> </a:t>
            </a:r>
            <a:r>
              <a:rPr lang="en-US" err="1"/>
              <a:t>MPI_Comm</a:t>
            </a:r>
            <a:r>
              <a:rPr lang="en-US"/>
              <a:t> comm</a:t>
            </a:r>
            <a:r>
              <a:rPr lang="en-US">
                <a:solidFill>
                  <a:srgbClr val="999999"/>
                </a:solidFill>
                <a:effectLst/>
              </a:rPr>
              <a:t>)</a:t>
            </a:r>
            <a:r>
              <a:rPr lang="en-US"/>
              <a:t> </a:t>
            </a:r>
          </a:p>
          <a:p>
            <a:r>
              <a:rPr lang="en-US">
                <a:solidFill>
                  <a:srgbClr val="0077AA"/>
                </a:solidFill>
                <a:effectLst/>
              </a:rPr>
              <a:t>int</a:t>
            </a:r>
            <a:r>
              <a:rPr lang="en-US"/>
              <a:t> </a:t>
            </a:r>
            <a:r>
              <a:rPr lang="en-US" err="1">
                <a:solidFill>
                  <a:srgbClr val="DD4A68"/>
                </a:solidFill>
                <a:effectLst/>
              </a:rPr>
              <a:t>MPI_Allreduce</a:t>
            </a:r>
            <a:r>
              <a:rPr lang="en-US">
                <a:solidFill>
                  <a:srgbClr val="999999"/>
                </a:solidFill>
                <a:effectLst/>
              </a:rPr>
              <a:t>(</a:t>
            </a:r>
            <a:r>
              <a:rPr lang="en-US">
                <a:solidFill>
                  <a:srgbClr val="0077AA"/>
                </a:solidFill>
                <a:effectLst/>
              </a:rPr>
              <a:t>void</a:t>
            </a:r>
            <a:r>
              <a:rPr lang="en-US"/>
              <a:t> </a:t>
            </a:r>
            <a:r>
              <a:rPr lang="en-US">
                <a:solidFill>
                  <a:srgbClr val="9A6E3A"/>
                </a:solidFill>
                <a:effectLst/>
              </a:rPr>
              <a:t>*</a:t>
            </a:r>
            <a:r>
              <a:rPr lang="en-US" err="1"/>
              <a:t>sbuf</a:t>
            </a:r>
            <a:r>
              <a:rPr lang="en-US">
                <a:solidFill>
                  <a:srgbClr val="999999"/>
                </a:solidFill>
                <a:effectLst/>
              </a:rPr>
              <a:t>,</a:t>
            </a:r>
            <a:r>
              <a:rPr lang="en-US"/>
              <a:t> </a:t>
            </a:r>
            <a:r>
              <a:rPr lang="en-US">
                <a:solidFill>
                  <a:srgbClr val="0077AA"/>
                </a:solidFill>
                <a:effectLst/>
              </a:rPr>
              <a:t>void</a:t>
            </a:r>
            <a:r>
              <a:rPr lang="en-US"/>
              <a:t> </a:t>
            </a:r>
            <a:r>
              <a:rPr lang="en-US">
                <a:solidFill>
                  <a:srgbClr val="9A6E3A"/>
                </a:solidFill>
                <a:effectLst/>
              </a:rPr>
              <a:t>*</a:t>
            </a:r>
            <a:r>
              <a:rPr lang="en-US" err="1"/>
              <a:t>rbuf</a:t>
            </a:r>
            <a:r>
              <a:rPr lang="en-US">
                <a:solidFill>
                  <a:srgbClr val="999999"/>
                </a:solidFill>
                <a:effectLst/>
              </a:rPr>
              <a:t>,</a:t>
            </a:r>
            <a:r>
              <a:rPr lang="en-US"/>
              <a:t> </a:t>
            </a:r>
            <a:r>
              <a:rPr lang="en-US">
                <a:solidFill>
                  <a:srgbClr val="0077AA"/>
                </a:solidFill>
                <a:effectLst/>
              </a:rPr>
              <a:t>int</a:t>
            </a:r>
            <a:r>
              <a:rPr lang="en-US"/>
              <a:t> count, </a:t>
            </a:r>
            <a:r>
              <a:rPr lang="en-US" err="1"/>
              <a:t>MPI_Datatype</a:t>
            </a:r>
            <a:r>
              <a:rPr lang="en-US"/>
              <a:t> </a:t>
            </a:r>
            <a:r>
              <a:rPr lang="en-US" err="1"/>
              <a:t>stype</a:t>
            </a:r>
            <a:r>
              <a:rPr lang="en-US">
                <a:solidFill>
                  <a:srgbClr val="999999"/>
                </a:solidFill>
                <a:effectLst/>
              </a:rPr>
              <a:t>,</a:t>
            </a:r>
            <a:r>
              <a:rPr lang="en-US"/>
              <a:t> </a:t>
            </a:r>
            <a:r>
              <a:rPr lang="en-US" err="1"/>
              <a:t>MPI_Op</a:t>
            </a:r>
            <a:r>
              <a:rPr lang="en-US"/>
              <a:t> op</a:t>
            </a:r>
            <a:r>
              <a:rPr lang="en-US">
                <a:solidFill>
                  <a:srgbClr val="999999"/>
                </a:solidFill>
                <a:effectLst/>
              </a:rPr>
              <a:t>,</a:t>
            </a:r>
            <a:r>
              <a:rPr lang="en-US"/>
              <a:t> </a:t>
            </a:r>
            <a:r>
              <a:rPr lang="en-US" err="1"/>
              <a:t>MPI_Comm</a:t>
            </a:r>
            <a:r>
              <a:rPr lang="en-US"/>
              <a:t> comm</a:t>
            </a:r>
            <a:r>
              <a:rPr lang="en-US">
                <a:solidFill>
                  <a:srgbClr val="999999"/>
                </a:solidFill>
                <a:effectLst/>
              </a:rPr>
              <a:t>)</a:t>
            </a:r>
            <a:r>
              <a:rPr lang="en-US"/>
              <a:t> </a:t>
            </a:r>
          </a:p>
          <a:p>
            <a:pPr marL="0" indent="0">
              <a:buNone/>
            </a:pPr>
            <a:endParaRPr lang="en-US"/>
          </a:p>
        </p:txBody>
      </p:sp>
    </p:spTree>
    <p:extLst>
      <p:ext uri="{BB962C8B-B14F-4D97-AF65-F5344CB8AC3E}">
        <p14:creationId xmlns:p14="http://schemas.microsoft.com/office/powerpoint/2010/main" val="4025423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B1C2-98E5-41B4-4448-59CDE89D58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36302C-7D35-B489-686D-A63F2FA3E920}"/>
              </a:ext>
            </a:extLst>
          </p:cNvPr>
          <p:cNvSpPr>
            <a:spLocks noGrp="1"/>
          </p:cNvSpPr>
          <p:nvPr>
            <p:ph idx="1"/>
          </p:nvPr>
        </p:nvSpPr>
        <p:spPr/>
        <p:txBody>
          <a:bodyPr/>
          <a:lstStyle/>
          <a:p>
            <a:r>
              <a:rPr lang="en-US" err="1"/>
              <a:t>MPI_Reduce_scatter</a:t>
            </a:r>
            <a:r>
              <a:rPr lang="en-US"/>
              <a:t>: Combines data across all processes and scatters parts of the result back to each process.</a:t>
            </a:r>
          </a:p>
          <a:p>
            <a:r>
              <a:rPr lang="en-US">
                <a:solidFill>
                  <a:srgbClr val="0077AA"/>
                </a:solidFill>
                <a:effectLst/>
              </a:rPr>
              <a:t>int</a:t>
            </a:r>
            <a:r>
              <a:rPr lang="en-US"/>
              <a:t> </a:t>
            </a:r>
            <a:r>
              <a:rPr lang="en-US" err="1">
                <a:solidFill>
                  <a:srgbClr val="DD4A68"/>
                </a:solidFill>
                <a:effectLst/>
              </a:rPr>
              <a:t>MPI_Reduce_scatter</a:t>
            </a:r>
            <a:r>
              <a:rPr lang="en-US">
                <a:solidFill>
                  <a:srgbClr val="999999"/>
                </a:solidFill>
                <a:effectLst/>
              </a:rPr>
              <a:t>(</a:t>
            </a:r>
            <a:r>
              <a:rPr lang="en-US">
                <a:solidFill>
                  <a:srgbClr val="0077AA"/>
                </a:solidFill>
                <a:effectLst/>
              </a:rPr>
              <a:t>void</a:t>
            </a:r>
            <a:r>
              <a:rPr lang="en-US"/>
              <a:t> </a:t>
            </a:r>
            <a:r>
              <a:rPr lang="en-US">
                <a:solidFill>
                  <a:srgbClr val="9A6E3A"/>
                </a:solidFill>
                <a:effectLst/>
              </a:rPr>
              <a:t>*</a:t>
            </a:r>
            <a:r>
              <a:rPr lang="en-US" err="1"/>
              <a:t>sbuf</a:t>
            </a:r>
            <a:r>
              <a:rPr lang="en-US">
                <a:solidFill>
                  <a:srgbClr val="999999"/>
                </a:solidFill>
                <a:effectLst/>
              </a:rPr>
              <a:t>,</a:t>
            </a:r>
            <a:r>
              <a:rPr lang="en-US"/>
              <a:t> </a:t>
            </a:r>
            <a:r>
              <a:rPr lang="en-US">
                <a:solidFill>
                  <a:srgbClr val="0077AA"/>
                </a:solidFill>
                <a:effectLst/>
              </a:rPr>
              <a:t>void</a:t>
            </a:r>
            <a:r>
              <a:rPr lang="en-US"/>
              <a:t> </a:t>
            </a:r>
            <a:r>
              <a:rPr lang="en-US">
                <a:solidFill>
                  <a:srgbClr val="9A6E3A"/>
                </a:solidFill>
                <a:effectLst/>
              </a:rPr>
              <a:t>*</a:t>
            </a:r>
            <a:r>
              <a:rPr lang="en-US" err="1"/>
              <a:t>rbuf</a:t>
            </a:r>
            <a:r>
              <a:rPr lang="en-US">
                <a:solidFill>
                  <a:srgbClr val="999999"/>
                </a:solidFill>
                <a:effectLst/>
              </a:rPr>
              <a:t>,</a:t>
            </a:r>
            <a:r>
              <a:rPr lang="en-US"/>
              <a:t> </a:t>
            </a:r>
            <a:r>
              <a:rPr lang="en-US">
                <a:solidFill>
                  <a:srgbClr val="0077AA"/>
                </a:solidFill>
                <a:effectLst/>
              </a:rPr>
              <a:t>int</a:t>
            </a:r>
            <a:r>
              <a:rPr lang="en-US"/>
              <a:t> </a:t>
            </a:r>
            <a:r>
              <a:rPr lang="en-US">
                <a:solidFill>
                  <a:srgbClr val="9A6E3A"/>
                </a:solidFill>
                <a:effectLst/>
              </a:rPr>
              <a:t>*</a:t>
            </a:r>
            <a:r>
              <a:rPr lang="en-US" err="1"/>
              <a:t>rcount</a:t>
            </a:r>
            <a:r>
              <a:rPr lang="en-US">
                <a:solidFill>
                  <a:srgbClr val="999999"/>
                </a:solidFill>
                <a:effectLst/>
              </a:rPr>
              <a:t>,</a:t>
            </a:r>
            <a:r>
              <a:rPr lang="en-US"/>
              <a:t> </a:t>
            </a:r>
            <a:r>
              <a:rPr lang="en-US" err="1"/>
              <a:t>MPI_Datatype</a:t>
            </a:r>
            <a:r>
              <a:rPr lang="en-US"/>
              <a:t> </a:t>
            </a:r>
            <a:r>
              <a:rPr lang="en-US" err="1"/>
              <a:t>stype</a:t>
            </a:r>
            <a:r>
              <a:rPr lang="en-US">
                <a:solidFill>
                  <a:srgbClr val="999999"/>
                </a:solidFill>
                <a:effectLst/>
              </a:rPr>
              <a:t>,</a:t>
            </a:r>
            <a:r>
              <a:rPr lang="en-US"/>
              <a:t> </a:t>
            </a:r>
            <a:r>
              <a:rPr lang="en-US" err="1"/>
              <a:t>MPI_Op</a:t>
            </a:r>
            <a:r>
              <a:rPr lang="en-US"/>
              <a:t> op</a:t>
            </a:r>
            <a:r>
              <a:rPr lang="en-US">
                <a:solidFill>
                  <a:srgbClr val="999999"/>
                </a:solidFill>
                <a:effectLst/>
              </a:rPr>
              <a:t>,</a:t>
            </a:r>
            <a:r>
              <a:rPr lang="en-US"/>
              <a:t> </a:t>
            </a:r>
            <a:r>
              <a:rPr lang="en-US" err="1"/>
              <a:t>MPI_Comm</a:t>
            </a:r>
            <a:r>
              <a:rPr lang="en-US"/>
              <a:t> comm</a:t>
            </a:r>
            <a:r>
              <a:rPr lang="en-US">
                <a:solidFill>
                  <a:srgbClr val="999999"/>
                </a:solidFill>
                <a:effectLst/>
              </a:rPr>
              <a:t>)</a:t>
            </a:r>
            <a:endParaRPr lang="en-US"/>
          </a:p>
          <a:p>
            <a:endParaRPr lang="en-US"/>
          </a:p>
        </p:txBody>
      </p:sp>
    </p:spTree>
    <p:extLst>
      <p:ext uri="{BB962C8B-B14F-4D97-AF65-F5344CB8AC3E}">
        <p14:creationId xmlns:p14="http://schemas.microsoft.com/office/powerpoint/2010/main" val="420144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1F02-773C-F4EB-A6C4-F7EDD4DB28F4}"/>
              </a:ext>
            </a:extLst>
          </p:cNvPr>
          <p:cNvSpPr>
            <a:spLocks noGrp="1"/>
          </p:cNvSpPr>
          <p:nvPr>
            <p:ph type="title"/>
          </p:nvPr>
        </p:nvSpPr>
        <p:spPr/>
        <p:txBody>
          <a:bodyPr/>
          <a:lstStyle/>
          <a:p>
            <a:r>
              <a:rPr lang="en-US"/>
              <a:t>MPI predefined operations</a:t>
            </a:r>
          </a:p>
        </p:txBody>
      </p:sp>
      <p:graphicFrame>
        <p:nvGraphicFramePr>
          <p:cNvPr id="4" name="Content Placeholder 3">
            <a:extLst>
              <a:ext uri="{FF2B5EF4-FFF2-40B4-BE49-F238E27FC236}">
                <a16:creationId xmlns:a16="http://schemas.microsoft.com/office/drawing/2014/main" id="{0A6B1558-A8B3-5C84-A74D-9AB3B85512BC}"/>
              </a:ext>
            </a:extLst>
          </p:cNvPr>
          <p:cNvGraphicFramePr>
            <a:graphicFrameLocks noGrp="1"/>
          </p:cNvGraphicFramePr>
          <p:nvPr>
            <p:ph idx="1"/>
            <p:extLst>
              <p:ext uri="{D42A27DB-BD31-4B8C-83A1-F6EECF244321}">
                <p14:modId xmlns:p14="http://schemas.microsoft.com/office/powerpoint/2010/main" val="1215266011"/>
              </p:ext>
            </p:extLst>
          </p:nvPr>
        </p:nvGraphicFramePr>
        <p:xfrm>
          <a:off x="1139482" y="1477892"/>
          <a:ext cx="10214316" cy="5380106"/>
        </p:xfrm>
        <a:graphic>
          <a:graphicData uri="http://schemas.openxmlformats.org/drawingml/2006/table">
            <a:tbl>
              <a:tblPr>
                <a:tableStyleId>{3C2FFA5D-87B4-456A-9821-1D502468CF0F}</a:tableStyleId>
              </a:tblPr>
              <a:tblGrid>
                <a:gridCol w="3404772">
                  <a:extLst>
                    <a:ext uri="{9D8B030D-6E8A-4147-A177-3AD203B41FA5}">
                      <a16:colId xmlns:a16="http://schemas.microsoft.com/office/drawing/2014/main" val="1765400166"/>
                    </a:ext>
                  </a:extLst>
                </a:gridCol>
                <a:gridCol w="3404772">
                  <a:extLst>
                    <a:ext uri="{9D8B030D-6E8A-4147-A177-3AD203B41FA5}">
                      <a16:colId xmlns:a16="http://schemas.microsoft.com/office/drawing/2014/main" val="3718919956"/>
                    </a:ext>
                  </a:extLst>
                </a:gridCol>
                <a:gridCol w="3404772">
                  <a:extLst>
                    <a:ext uri="{9D8B030D-6E8A-4147-A177-3AD203B41FA5}">
                      <a16:colId xmlns:a16="http://schemas.microsoft.com/office/drawing/2014/main" val="1201958455"/>
                    </a:ext>
                  </a:extLst>
                </a:gridCol>
              </a:tblGrid>
              <a:tr h="352448">
                <a:tc>
                  <a:txBody>
                    <a:bodyPr/>
                    <a:lstStyle/>
                    <a:p>
                      <a:pPr algn="l"/>
                      <a:r>
                        <a:rPr lang="en-US" sz="2000">
                          <a:effectLst/>
                          <a:latin typeface="Times New Roman" panose="02020603050405020304" pitchFamily="18" charset="0"/>
                          <a:cs typeface="Times New Roman" panose="02020603050405020304" pitchFamily="18" charset="0"/>
                        </a:rPr>
                        <a:t>Name</a:t>
                      </a:r>
                    </a:p>
                  </a:txBody>
                  <a:tcPr marL="62162" marR="62162" marT="31081" marB="31081"/>
                </a:tc>
                <a:tc>
                  <a:txBody>
                    <a:bodyPr/>
                    <a:lstStyle/>
                    <a:p>
                      <a:pPr algn="l"/>
                      <a:r>
                        <a:rPr lang="en-US" sz="2000">
                          <a:effectLst/>
                          <a:latin typeface="Times New Roman" panose="02020603050405020304" pitchFamily="18" charset="0"/>
                          <a:cs typeface="Times New Roman" panose="02020603050405020304" pitchFamily="18" charset="0"/>
                        </a:rPr>
                        <a:t>Meaning</a:t>
                      </a:r>
                    </a:p>
                  </a:txBody>
                  <a:tcPr marL="62162" marR="62162" marT="31081" marB="31081"/>
                </a:tc>
                <a:tc>
                  <a:txBody>
                    <a:bodyPr/>
                    <a:lstStyle/>
                    <a:p>
                      <a:pPr algn="l"/>
                      <a:r>
                        <a:rPr lang="en-US" sz="2000">
                          <a:effectLst/>
                          <a:latin typeface="Times New Roman" panose="02020603050405020304" pitchFamily="18" charset="0"/>
                          <a:cs typeface="Times New Roman" panose="02020603050405020304" pitchFamily="18" charset="0"/>
                        </a:rPr>
                        <a:t>C type</a:t>
                      </a:r>
                    </a:p>
                  </a:txBody>
                  <a:tcPr marL="62162" marR="62162" marT="31081" marB="31081"/>
                </a:tc>
                <a:extLst>
                  <a:ext uri="{0D108BD9-81ED-4DB2-BD59-A6C34878D82A}">
                    <a16:rowId xmlns:a16="http://schemas.microsoft.com/office/drawing/2014/main" val="1942479027"/>
                  </a:ext>
                </a:extLst>
              </a:tr>
              <a:tr h="352448">
                <a:tc>
                  <a:txBody>
                    <a:bodyPr/>
                    <a:lstStyle/>
                    <a:p>
                      <a:r>
                        <a:rPr lang="en-US" sz="2000">
                          <a:effectLst/>
                          <a:latin typeface="Times New Roman" panose="02020603050405020304" pitchFamily="18" charset="0"/>
                          <a:cs typeface="Times New Roman" panose="02020603050405020304" pitchFamily="18" charset="0"/>
                        </a:rPr>
                        <a:t>MPI_MAX</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maximum</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integer, float</a:t>
                      </a:r>
                    </a:p>
                  </a:txBody>
                  <a:tcPr marL="62162" marR="62162" marT="31081" marB="31081"/>
                </a:tc>
                <a:extLst>
                  <a:ext uri="{0D108BD9-81ED-4DB2-BD59-A6C34878D82A}">
                    <a16:rowId xmlns:a16="http://schemas.microsoft.com/office/drawing/2014/main" val="3897366897"/>
                  </a:ext>
                </a:extLst>
              </a:tr>
              <a:tr h="352448">
                <a:tc>
                  <a:txBody>
                    <a:bodyPr/>
                    <a:lstStyle/>
                    <a:p>
                      <a:r>
                        <a:rPr lang="en-US" sz="2000">
                          <a:effectLst/>
                          <a:latin typeface="Times New Roman" panose="02020603050405020304" pitchFamily="18" charset="0"/>
                          <a:cs typeface="Times New Roman" panose="02020603050405020304" pitchFamily="18" charset="0"/>
                        </a:rPr>
                        <a:t>MPI_MIN</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minimum</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integer, float</a:t>
                      </a:r>
                    </a:p>
                  </a:txBody>
                  <a:tcPr marL="62162" marR="62162" marT="31081" marB="31081"/>
                </a:tc>
                <a:extLst>
                  <a:ext uri="{0D108BD9-81ED-4DB2-BD59-A6C34878D82A}">
                    <a16:rowId xmlns:a16="http://schemas.microsoft.com/office/drawing/2014/main" val="3030921654"/>
                  </a:ext>
                </a:extLst>
              </a:tr>
              <a:tr h="352448">
                <a:tc>
                  <a:txBody>
                    <a:bodyPr/>
                    <a:lstStyle/>
                    <a:p>
                      <a:r>
                        <a:rPr lang="en-US" sz="2000">
                          <a:effectLst/>
                          <a:latin typeface="Times New Roman" panose="02020603050405020304" pitchFamily="18" charset="0"/>
                          <a:cs typeface="Times New Roman" panose="02020603050405020304" pitchFamily="18" charset="0"/>
                        </a:rPr>
                        <a:t>MPI_SUM</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sum</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integer, float</a:t>
                      </a:r>
                    </a:p>
                  </a:txBody>
                  <a:tcPr marL="62162" marR="62162" marT="31081" marB="31081"/>
                </a:tc>
                <a:extLst>
                  <a:ext uri="{0D108BD9-81ED-4DB2-BD59-A6C34878D82A}">
                    <a16:rowId xmlns:a16="http://schemas.microsoft.com/office/drawing/2014/main" val="102274539"/>
                  </a:ext>
                </a:extLst>
              </a:tr>
              <a:tr h="352448">
                <a:tc>
                  <a:txBody>
                    <a:bodyPr/>
                    <a:lstStyle/>
                    <a:p>
                      <a:r>
                        <a:rPr lang="en-US" sz="2000">
                          <a:effectLst/>
                          <a:latin typeface="Times New Roman" panose="02020603050405020304" pitchFamily="18" charset="0"/>
                          <a:cs typeface="Times New Roman" panose="02020603050405020304" pitchFamily="18" charset="0"/>
                        </a:rPr>
                        <a:t>MPI_PROD</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product</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integer, float</a:t>
                      </a:r>
                    </a:p>
                  </a:txBody>
                  <a:tcPr marL="62162" marR="62162" marT="31081" marB="31081"/>
                </a:tc>
                <a:extLst>
                  <a:ext uri="{0D108BD9-81ED-4DB2-BD59-A6C34878D82A}">
                    <a16:rowId xmlns:a16="http://schemas.microsoft.com/office/drawing/2014/main" val="3355754387"/>
                  </a:ext>
                </a:extLst>
              </a:tr>
              <a:tr h="352448">
                <a:tc>
                  <a:txBody>
                    <a:bodyPr/>
                    <a:lstStyle/>
                    <a:p>
                      <a:r>
                        <a:rPr lang="en-US" sz="2000">
                          <a:effectLst/>
                          <a:latin typeface="Times New Roman" panose="02020603050405020304" pitchFamily="18" charset="0"/>
                          <a:cs typeface="Times New Roman" panose="02020603050405020304" pitchFamily="18" charset="0"/>
                        </a:rPr>
                        <a:t>MPI_LAND</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logical and</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integer</a:t>
                      </a:r>
                    </a:p>
                  </a:txBody>
                  <a:tcPr marL="62162" marR="62162" marT="31081" marB="31081"/>
                </a:tc>
                <a:extLst>
                  <a:ext uri="{0D108BD9-81ED-4DB2-BD59-A6C34878D82A}">
                    <a16:rowId xmlns:a16="http://schemas.microsoft.com/office/drawing/2014/main" val="766403877"/>
                  </a:ext>
                </a:extLst>
              </a:tr>
              <a:tr h="352448">
                <a:tc>
                  <a:txBody>
                    <a:bodyPr/>
                    <a:lstStyle/>
                    <a:p>
                      <a:r>
                        <a:rPr lang="en-US" sz="2000">
                          <a:effectLst/>
                          <a:latin typeface="Times New Roman" panose="02020603050405020304" pitchFamily="18" charset="0"/>
                          <a:cs typeface="Times New Roman" panose="02020603050405020304" pitchFamily="18" charset="0"/>
                        </a:rPr>
                        <a:t>MPI_BAND</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bit-wise and</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integer, MPI_BYTE</a:t>
                      </a:r>
                    </a:p>
                  </a:txBody>
                  <a:tcPr marL="62162" marR="62162" marT="31081" marB="31081"/>
                </a:tc>
                <a:extLst>
                  <a:ext uri="{0D108BD9-81ED-4DB2-BD59-A6C34878D82A}">
                    <a16:rowId xmlns:a16="http://schemas.microsoft.com/office/drawing/2014/main" val="3537242151"/>
                  </a:ext>
                </a:extLst>
              </a:tr>
              <a:tr h="352448">
                <a:tc>
                  <a:txBody>
                    <a:bodyPr/>
                    <a:lstStyle/>
                    <a:p>
                      <a:r>
                        <a:rPr lang="en-US" sz="2000">
                          <a:effectLst/>
                          <a:latin typeface="Times New Roman" panose="02020603050405020304" pitchFamily="18" charset="0"/>
                          <a:cs typeface="Times New Roman" panose="02020603050405020304" pitchFamily="18" charset="0"/>
                        </a:rPr>
                        <a:t>MPI_LOR</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logical or</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integer</a:t>
                      </a:r>
                    </a:p>
                  </a:txBody>
                  <a:tcPr marL="62162" marR="62162" marT="31081" marB="31081"/>
                </a:tc>
                <a:extLst>
                  <a:ext uri="{0D108BD9-81ED-4DB2-BD59-A6C34878D82A}">
                    <a16:rowId xmlns:a16="http://schemas.microsoft.com/office/drawing/2014/main" val="2116282560"/>
                  </a:ext>
                </a:extLst>
              </a:tr>
              <a:tr h="352448">
                <a:tc>
                  <a:txBody>
                    <a:bodyPr/>
                    <a:lstStyle/>
                    <a:p>
                      <a:r>
                        <a:rPr lang="en-US" sz="2000">
                          <a:effectLst/>
                          <a:latin typeface="Times New Roman" panose="02020603050405020304" pitchFamily="18" charset="0"/>
                          <a:cs typeface="Times New Roman" panose="02020603050405020304" pitchFamily="18" charset="0"/>
                        </a:rPr>
                        <a:t>MPI_BOR</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bit-wise or</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integer, MPI_BYTE</a:t>
                      </a:r>
                    </a:p>
                  </a:txBody>
                  <a:tcPr marL="62162" marR="62162" marT="31081" marB="31081"/>
                </a:tc>
                <a:extLst>
                  <a:ext uri="{0D108BD9-81ED-4DB2-BD59-A6C34878D82A}">
                    <a16:rowId xmlns:a16="http://schemas.microsoft.com/office/drawing/2014/main" val="1000145816"/>
                  </a:ext>
                </a:extLst>
              </a:tr>
              <a:tr h="352448">
                <a:tc>
                  <a:txBody>
                    <a:bodyPr/>
                    <a:lstStyle/>
                    <a:p>
                      <a:r>
                        <a:rPr lang="en-US" sz="2000">
                          <a:effectLst/>
                          <a:latin typeface="Times New Roman" panose="02020603050405020304" pitchFamily="18" charset="0"/>
                          <a:cs typeface="Times New Roman" panose="02020603050405020304" pitchFamily="18" charset="0"/>
                        </a:rPr>
                        <a:t>MPI_LXOR</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logical xor</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integer</a:t>
                      </a:r>
                    </a:p>
                  </a:txBody>
                  <a:tcPr marL="62162" marR="62162" marT="31081" marB="31081"/>
                </a:tc>
                <a:extLst>
                  <a:ext uri="{0D108BD9-81ED-4DB2-BD59-A6C34878D82A}">
                    <a16:rowId xmlns:a16="http://schemas.microsoft.com/office/drawing/2014/main" val="3173460794"/>
                  </a:ext>
                </a:extLst>
              </a:tr>
              <a:tr h="352448">
                <a:tc>
                  <a:txBody>
                    <a:bodyPr/>
                    <a:lstStyle/>
                    <a:p>
                      <a:r>
                        <a:rPr lang="en-US" sz="2000">
                          <a:effectLst/>
                          <a:latin typeface="Times New Roman" panose="02020603050405020304" pitchFamily="18" charset="0"/>
                          <a:cs typeface="Times New Roman" panose="02020603050405020304" pitchFamily="18" charset="0"/>
                        </a:rPr>
                        <a:t>MPI_BXOR</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bit-wise xor</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integer, MPI_BYTE</a:t>
                      </a:r>
                    </a:p>
                  </a:txBody>
                  <a:tcPr marL="62162" marR="62162" marT="31081" marB="31081"/>
                </a:tc>
                <a:extLst>
                  <a:ext uri="{0D108BD9-81ED-4DB2-BD59-A6C34878D82A}">
                    <a16:rowId xmlns:a16="http://schemas.microsoft.com/office/drawing/2014/main" val="3752648130"/>
                  </a:ext>
                </a:extLst>
              </a:tr>
              <a:tr h="645192">
                <a:tc>
                  <a:txBody>
                    <a:bodyPr/>
                    <a:lstStyle/>
                    <a:p>
                      <a:r>
                        <a:rPr lang="en-US" sz="2000">
                          <a:effectLst/>
                          <a:latin typeface="Times New Roman" panose="02020603050405020304" pitchFamily="18" charset="0"/>
                          <a:cs typeface="Times New Roman" panose="02020603050405020304" pitchFamily="18" charset="0"/>
                        </a:rPr>
                        <a:t>MPI_MAXLOC</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max value and location</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combination of int, float, double, and long double</a:t>
                      </a:r>
                    </a:p>
                  </a:txBody>
                  <a:tcPr marL="62162" marR="62162" marT="31081" marB="31081"/>
                </a:tc>
                <a:extLst>
                  <a:ext uri="{0D108BD9-81ED-4DB2-BD59-A6C34878D82A}">
                    <a16:rowId xmlns:a16="http://schemas.microsoft.com/office/drawing/2014/main" val="123281774"/>
                  </a:ext>
                </a:extLst>
              </a:tr>
              <a:tr h="645192">
                <a:tc>
                  <a:txBody>
                    <a:bodyPr/>
                    <a:lstStyle/>
                    <a:p>
                      <a:r>
                        <a:rPr lang="en-US" sz="2000">
                          <a:effectLst/>
                          <a:latin typeface="Times New Roman" panose="02020603050405020304" pitchFamily="18" charset="0"/>
                          <a:cs typeface="Times New Roman" panose="02020603050405020304" pitchFamily="18" charset="0"/>
                        </a:rPr>
                        <a:t>MPI_MINLOC</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min value and location</a:t>
                      </a:r>
                    </a:p>
                  </a:txBody>
                  <a:tcPr marL="62162" marR="62162" marT="31081" marB="31081"/>
                </a:tc>
                <a:tc>
                  <a:txBody>
                    <a:bodyPr/>
                    <a:lstStyle/>
                    <a:p>
                      <a:r>
                        <a:rPr lang="en-US" sz="2000">
                          <a:effectLst/>
                          <a:latin typeface="Times New Roman" panose="02020603050405020304" pitchFamily="18" charset="0"/>
                          <a:cs typeface="Times New Roman" panose="02020603050405020304" pitchFamily="18" charset="0"/>
                        </a:rPr>
                        <a:t>combination of int, float, double, and long double</a:t>
                      </a:r>
                    </a:p>
                  </a:txBody>
                  <a:tcPr marL="62162" marR="62162" marT="31081" marB="31081"/>
                </a:tc>
                <a:extLst>
                  <a:ext uri="{0D108BD9-81ED-4DB2-BD59-A6C34878D82A}">
                    <a16:rowId xmlns:a16="http://schemas.microsoft.com/office/drawing/2014/main" val="1678968610"/>
                  </a:ext>
                </a:extLst>
              </a:tr>
            </a:tbl>
          </a:graphicData>
        </a:graphic>
      </p:graphicFrame>
      <p:sp>
        <p:nvSpPr>
          <p:cNvPr id="5" name="TextBox 4">
            <a:extLst>
              <a:ext uri="{FF2B5EF4-FFF2-40B4-BE49-F238E27FC236}">
                <a16:creationId xmlns:a16="http://schemas.microsoft.com/office/drawing/2014/main" id="{B54BFC93-473C-E220-7D6D-1583CC04B71D}"/>
              </a:ext>
            </a:extLst>
          </p:cNvPr>
          <p:cNvSpPr txBox="1"/>
          <p:nvPr/>
        </p:nvSpPr>
        <p:spPr>
          <a:xfrm>
            <a:off x="11353798" y="6596388"/>
            <a:ext cx="409086" cy="253916"/>
          </a:xfrm>
          <a:prstGeom prst="rect">
            <a:avLst/>
          </a:prstGeom>
          <a:noFill/>
        </p:spPr>
        <p:txBody>
          <a:bodyPr wrap="none" rtlCol="0">
            <a:spAutoFit/>
          </a:bodyPr>
          <a:lstStyle/>
          <a:p>
            <a:r>
              <a:rPr lang="en-US" sz="105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1882902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B9CC-62D7-B811-B336-5D9F8B07BE94}"/>
              </a:ext>
            </a:extLst>
          </p:cNvPr>
          <p:cNvSpPr>
            <a:spLocks noGrp="1"/>
          </p:cNvSpPr>
          <p:nvPr>
            <p:ph type="title"/>
          </p:nvPr>
        </p:nvSpPr>
        <p:spPr/>
        <p:txBody>
          <a:bodyPr/>
          <a:lstStyle/>
          <a:p>
            <a:r>
              <a:rPr lang="en-US"/>
              <a:t>Scan</a:t>
            </a:r>
          </a:p>
        </p:txBody>
      </p:sp>
      <p:sp>
        <p:nvSpPr>
          <p:cNvPr id="3" name="Content Placeholder 2">
            <a:extLst>
              <a:ext uri="{FF2B5EF4-FFF2-40B4-BE49-F238E27FC236}">
                <a16:creationId xmlns:a16="http://schemas.microsoft.com/office/drawing/2014/main" id="{26E7DBB6-6C3F-6085-AAED-CE2F28FF37EE}"/>
              </a:ext>
            </a:extLst>
          </p:cNvPr>
          <p:cNvSpPr>
            <a:spLocks noGrp="1"/>
          </p:cNvSpPr>
          <p:nvPr>
            <p:ph idx="1"/>
          </p:nvPr>
        </p:nvSpPr>
        <p:spPr/>
        <p:txBody>
          <a:bodyPr/>
          <a:lstStyle/>
          <a:p>
            <a:r>
              <a:rPr lang="en-US"/>
              <a:t>A collective operation that performs a prefix reduction (cumulative operation) across all processes in a communicator. Each process receives the result of the reduction up to its own rank.</a:t>
            </a:r>
          </a:p>
          <a:p>
            <a:pPr marL="457200" lvl="1" indent="0">
              <a:buNone/>
            </a:pPr>
            <a:r>
              <a:rPr lang="en-US">
                <a:solidFill>
                  <a:srgbClr val="0077AA"/>
                </a:solidFill>
                <a:effectLst/>
              </a:rPr>
              <a:t>int</a:t>
            </a:r>
            <a:r>
              <a:rPr lang="en-US"/>
              <a:t> </a:t>
            </a:r>
            <a:r>
              <a:rPr lang="en-US" err="1">
                <a:solidFill>
                  <a:srgbClr val="DD4A68"/>
                </a:solidFill>
                <a:effectLst/>
              </a:rPr>
              <a:t>MPI_Scan</a:t>
            </a:r>
            <a:r>
              <a:rPr lang="en-US">
                <a:solidFill>
                  <a:srgbClr val="999999"/>
                </a:solidFill>
                <a:effectLst/>
              </a:rPr>
              <a:t>(</a:t>
            </a:r>
            <a:r>
              <a:rPr lang="en-US">
                <a:solidFill>
                  <a:srgbClr val="0077AA"/>
                </a:solidFill>
                <a:effectLst/>
              </a:rPr>
              <a:t>void</a:t>
            </a:r>
            <a:r>
              <a:rPr lang="en-US"/>
              <a:t> </a:t>
            </a:r>
            <a:r>
              <a:rPr lang="en-US">
                <a:solidFill>
                  <a:srgbClr val="9A6E3A"/>
                </a:solidFill>
                <a:effectLst/>
              </a:rPr>
              <a:t>*</a:t>
            </a:r>
            <a:r>
              <a:rPr lang="en-US" err="1"/>
              <a:t>sbuf</a:t>
            </a:r>
            <a:r>
              <a:rPr lang="en-US">
                <a:solidFill>
                  <a:srgbClr val="999999"/>
                </a:solidFill>
                <a:effectLst/>
              </a:rPr>
              <a:t>,</a:t>
            </a:r>
            <a:r>
              <a:rPr lang="en-US"/>
              <a:t> </a:t>
            </a:r>
            <a:r>
              <a:rPr lang="en-US">
                <a:solidFill>
                  <a:srgbClr val="0077AA"/>
                </a:solidFill>
                <a:effectLst/>
              </a:rPr>
              <a:t>void</a:t>
            </a:r>
            <a:r>
              <a:rPr lang="en-US"/>
              <a:t> </a:t>
            </a:r>
            <a:r>
              <a:rPr lang="en-US">
                <a:solidFill>
                  <a:srgbClr val="9A6E3A"/>
                </a:solidFill>
                <a:effectLst/>
              </a:rPr>
              <a:t>*</a:t>
            </a:r>
            <a:r>
              <a:rPr lang="en-US" err="1"/>
              <a:t>rbuf</a:t>
            </a:r>
            <a:r>
              <a:rPr lang="en-US">
                <a:solidFill>
                  <a:srgbClr val="999999"/>
                </a:solidFill>
                <a:effectLst/>
              </a:rPr>
              <a:t>,</a:t>
            </a:r>
            <a:r>
              <a:rPr lang="en-US"/>
              <a:t> </a:t>
            </a:r>
            <a:r>
              <a:rPr lang="en-US">
                <a:solidFill>
                  <a:srgbClr val="0077AA"/>
                </a:solidFill>
                <a:effectLst/>
              </a:rPr>
              <a:t>int</a:t>
            </a:r>
            <a:r>
              <a:rPr lang="en-US"/>
              <a:t> count</a:t>
            </a:r>
            <a:r>
              <a:rPr lang="en-US">
                <a:solidFill>
                  <a:srgbClr val="999999"/>
                </a:solidFill>
                <a:effectLst/>
              </a:rPr>
              <a:t>,</a:t>
            </a:r>
            <a:r>
              <a:rPr lang="en-US"/>
              <a:t> </a:t>
            </a:r>
            <a:r>
              <a:rPr lang="en-US" err="1"/>
              <a:t>MPI_Datatype</a:t>
            </a:r>
            <a:r>
              <a:rPr lang="en-US"/>
              <a:t> datatype</a:t>
            </a:r>
            <a:r>
              <a:rPr lang="en-US">
                <a:solidFill>
                  <a:srgbClr val="999999"/>
                </a:solidFill>
                <a:effectLst/>
              </a:rPr>
              <a:t>,</a:t>
            </a:r>
            <a:r>
              <a:rPr lang="en-US"/>
              <a:t> </a:t>
            </a:r>
            <a:r>
              <a:rPr lang="en-US" err="1"/>
              <a:t>MPI_Op</a:t>
            </a:r>
            <a:r>
              <a:rPr lang="en-US"/>
              <a:t> op</a:t>
            </a:r>
            <a:r>
              <a:rPr lang="en-US">
                <a:solidFill>
                  <a:srgbClr val="999999"/>
                </a:solidFill>
                <a:effectLst/>
              </a:rPr>
              <a:t>,</a:t>
            </a:r>
            <a:r>
              <a:rPr lang="en-US"/>
              <a:t> </a:t>
            </a:r>
            <a:r>
              <a:rPr lang="en-US" err="1"/>
              <a:t>MPI_Comm</a:t>
            </a:r>
            <a:r>
              <a:rPr lang="en-US"/>
              <a:t> comm</a:t>
            </a:r>
            <a:r>
              <a:rPr lang="en-US">
                <a:solidFill>
                  <a:srgbClr val="999999"/>
                </a:solidFill>
                <a:effectLst/>
              </a:rPr>
              <a:t>)</a:t>
            </a:r>
            <a:endParaRPr lang="en-US"/>
          </a:p>
          <a:p>
            <a:endParaRPr lang="en-US"/>
          </a:p>
        </p:txBody>
      </p:sp>
      <p:pic>
        <p:nvPicPr>
          <p:cNvPr id="5" name="Picture 4" descr="A diagram of a scan&#10;&#10;Description automatically generated">
            <a:extLst>
              <a:ext uri="{FF2B5EF4-FFF2-40B4-BE49-F238E27FC236}">
                <a16:creationId xmlns:a16="http://schemas.microsoft.com/office/drawing/2014/main" id="{930663FD-3CF2-BB4C-F0B5-865E612D8170}"/>
              </a:ext>
            </a:extLst>
          </p:cNvPr>
          <p:cNvPicPr>
            <a:picLocks noChangeAspect="1"/>
          </p:cNvPicPr>
          <p:nvPr/>
        </p:nvPicPr>
        <p:blipFill>
          <a:blip r:embed="rId3">
            <a:extLst>
              <a:ext uri="{28A0092B-C50C-407E-A947-70E740481C1C}">
                <a14:useLocalDpi xmlns:a14="http://schemas.microsoft.com/office/drawing/2010/main" val="0"/>
              </a:ext>
            </a:extLst>
          </a:blip>
          <a:srcRect t="6497" b="7399"/>
          <a:stretch/>
        </p:blipFill>
        <p:spPr>
          <a:xfrm>
            <a:off x="2433902" y="3791878"/>
            <a:ext cx="6578600" cy="2700997"/>
          </a:xfrm>
          <a:prstGeom prst="rect">
            <a:avLst/>
          </a:prstGeom>
        </p:spPr>
      </p:pic>
      <p:sp>
        <p:nvSpPr>
          <p:cNvPr id="6" name="TextBox 5">
            <a:extLst>
              <a:ext uri="{FF2B5EF4-FFF2-40B4-BE49-F238E27FC236}">
                <a16:creationId xmlns:a16="http://schemas.microsoft.com/office/drawing/2014/main" id="{E661FF89-AD22-F149-3190-0011D9A12570}"/>
              </a:ext>
            </a:extLst>
          </p:cNvPr>
          <p:cNvSpPr txBox="1"/>
          <p:nvPr/>
        </p:nvSpPr>
        <p:spPr>
          <a:xfrm>
            <a:off x="8664330" y="6349609"/>
            <a:ext cx="348172" cy="261610"/>
          </a:xfrm>
          <a:prstGeom prst="rect">
            <a:avLst/>
          </a:prstGeom>
          <a:noFill/>
        </p:spPr>
        <p:txBody>
          <a:bodyPr wrap="none" rtlCol="0">
            <a:spAutoFit/>
          </a:bodyPr>
          <a:lstStyle/>
          <a:p>
            <a:r>
              <a:rPr lang="en-US" sz="105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491499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C09A-98D3-74AA-FC03-C2A13C09A09F}"/>
              </a:ext>
            </a:extLst>
          </p:cNvPr>
          <p:cNvSpPr>
            <a:spLocks noGrp="1"/>
          </p:cNvSpPr>
          <p:nvPr>
            <p:ph type="title"/>
          </p:nvPr>
        </p:nvSpPr>
        <p:spPr/>
        <p:txBody>
          <a:bodyPr/>
          <a:lstStyle/>
          <a:p>
            <a:r>
              <a:rPr lang="en-US" altLang="en-US"/>
              <a:t>Evaluating Parallel Programs</a:t>
            </a:r>
            <a:endParaRPr lang="en-US"/>
          </a:p>
        </p:txBody>
      </p:sp>
      <p:sp>
        <p:nvSpPr>
          <p:cNvPr id="3" name="Content Placeholder 2">
            <a:extLst>
              <a:ext uri="{FF2B5EF4-FFF2-40B4-BE49-F238E27FC236}">
                <a16:creationId xmlns:a16="http://schemas.microsoft.com/office/drawing/2014/main" id="{569FCBF8-A437-C21D-CB33-3A25653EDE23}"/>
              </a:ext>
            </a:extLst>
          </p:cNvPr>
          <p:cNvSpPr>
            <a:spLocks noGrp="1"/>
          </p:cNvSpPr>
          <p:nvPr>
            <p:ph idx="1"/>
          </p:nvPr>
        </p:nvSpPr>
        <p:spPr/>
        <p:txBody>
          <a:bodyPr/>
          <a:lstStyle/>
          <a:p>
            <a:pPr marL="0" indent="0">
              <a:buNone/>
            </a:pPr>
            <a:r>
              <a:rPr lang="en-US" altLang="en-US">
                <a:solidFill>
                  <a:srgbClr val="FF0000"/>
                </a:solidFill>
              </a:rPr>
              <a:t>Sequential execution time</a:t>
            </a:r>
            <a:r>
              <a:rPr lang="en-US" altLang="en-US"/>
              <a:t>, </a:t>
            </a:r>
            <a:r>
              <a:rPr lang="en-US" altLang="en-US" i="1" err="1"/>
              <a:t>t</a:t>
            </a:r>
            <a:r>
              <a:rPr lang="en-US" altLang="en-US" i="1" baseline="-25000" err="1"/>
              <a:t>s</a:t>
            </a:r>
            <a:r>
              <a:rPr lang="en-US" altLang="en-US"/>
              <a:t>: Estimate by counting computational steps of best sequential algorithm. </a:t>
            </a:r>
          </a:p>
          <a:p>
            <a:pPr marL="0" indent="0">
              <a:buNone/>
            </a:pPr>
            <a:endParaRPr lang="en-US" altLang="en-US"/>
          </a:p>
          <a:p>
            <a:pPr marL="0" indent="0">
              <a:buNone/>
            </a:pPr>
            <a:r>
              <a:rPr lang="en-US" altLang="en-US">
                <a:solidFill>
                  <a:srgbClr val="FF0000"/>
                </a:solidFill>
              </a:rPr>
              <a:t>Parallel execution time</a:t>
            </a:r>
            <a:r>
              <a:rPr lang="en-US" altLang="en-US"/>
              <a:t>, </a:t>
            </a:r>
            <a:r>
              <a:rPr lang="en-US" altLang="en-US" i="1" err="1"/>
              <a:t>t</a:t>
            </a:r>
            <a:r>
              <a:rPr lang="en-US" altLang="en-US" i="1" baseline="-25000" err="1"/>
              <a:t>p</a:t>
            </a:r>
            <a:r>
              <a:rPr lang="en-US" altLang="en-US"/>
              <a:t>: In addition to number of computational steps, </a:t>
            </a:r>
            <a:r>
              <a:rPr lang="en-US" altLang="en-US" i="1" err="1"/>
              <a:t>t</a:t>
            </a:r>
            <a:r>
              <a:rPr lang="en-US" altLang="en-US" baseline="-25000" err="1"/>
              <a:t>comp</a:t>
            </a:r>
            <a:r>
              <a:rPr lang="en-US" altLang="en-US"/>
              <a:t>, need to estimate communication overhead, </a:t>
            </a:r>
            <a:r>
              <a:rPr lang="en-US" altLang="en-US" i="1" err="1"/>
              <a:t>t</a:t>
            </a:r>
            <a:r>
              <a:rPr lang="en-US" altLang="en-US" baseline="-25000" err="1"/>
              <a:t>comm</a:t>
            </a:r>
            <a:r>
              <a:rPr lang="en-US" altLang="en-US"/>
              <a:t>:</a:t>
            </a:r>
          </a:p>
          <a:p>
            <a:pPr marL="0" indent="0">
              <a:buNone/>
            </a:pPr>
            <a:endParaRPr lang="en-US" altLang="en-US" sz="3200"/>
          </a:p>
          <a:p>
            <a:pPr marL="0" indent="0" algn="ctr">
              <a:buNone/>
            </a:pPr>
            <a:r>
              <a:rPr lang="en-US" altLang="en-US" i="1" err="1"/>
              <a:t>t</a:t>
            </a:r>
            <a:r>
              <a:rPr lang="en-US" altLang="en-US" i="1" baseline="-25000" err="1"/>
              <a:t>p</a:t>
            </a:r>
            <a:r>
              <a:rPr lang="en-US" altLang="en-US"/>
              <a:t> = </a:t>
            </a:r>
            <a:r>
              <a:rPr lang="en-US" altLang="en-US" i="1" err="1"/>
              <a:t>t</a:t>
            </a:r>
            <a:r>
              <a:rPr lang="en-US" altLang="en-US" baseline="-25000" err="1"/>
              <a:t>comp</a:t>
            </a:r>
            <a:r>
              <a:rPr lang="en-US" altLang="en-US"/>
              <a:t> + </a:t>
            </a:r>
            <a:r>
              <a:rPr lang="en-US" altLang="en-US" i="1" err="1"/>
              <a:t>t</a:t>
            </a:r>
            <a:r>
              <a:rPr lang="en-US" altLang="en-US" baseline="-25000" err="1"/>
              <a:t>comm</a:t>
            </a:r>
            <a:endParaRPr lang="en-US" altLang="en-US" sz="3200"/>
          </a:p>
          <a:p>
            <a:endParaRPr lang="en-US"/>
          </a:p>
        </p:txBody>
      </p:sp>
    </p:spTree>
    <p:extLst>
      <p:ext uri="{BB962C8B-B14F-4D97-AF65-F5344CB8AC3E}">
        <p14:creationId xmlns:p14="http://schemas.microsoft.com/office/powerpoint/2010/main" val="3034888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CDB8-1ABE-0628-296A-F019B49A24A5}"/>
              </a:ext>
            </a:extLst>
          </p:cNvPr>
          <p:cNvSpPr>
            <a:spLocks noGrp="1"/>
          </p:cNvSpPr>
          <p:nvPr>
            <p:ph type="title"/>
          </p:nvPr>
        </p:nvSpPr>
        <p:spPr/>
        <p:txBody>
          <a:bodyPr/>
          <a:lstStyle/>
          <a:p>
            <a:r>
              <a:rPr lang="en-US" altLang="en-US" sz="4400"/>
              <a:t>Communication Time</a:t>
            </a:r>
            <a:endParaRPr lang="en-US"/>
          </a:p>
        </p:txBody>
      </p:sp>
      <p:sp>
        <p:nvSpPr>
          <p:cNvPr id="3" name="Content Placeholder 2">
            <a:extLst>
              <a:ext uri="{FF2B5EF4-FFF2-40B4-BE49-F238E27FC236}">
                <a16:creationId xmlns:a16="http://schemas.microsoft.com/office/drawing/2014/main" id="{0AC40E7D-3ED4-F0E9-88F7-7AC3A4E5F03C}"/>
              </a:ext>
            </a:extLst>
          </p:cNvPr>
          <p:cNvSpPr>
            <a:spLocks noGrp="1"/>
          </p:cNvSpPr>
          <p:nvPr>
            <p:ph idx="1"/>
          </p:nvPr>
        </p:nvSpPr>
        <p:spPr/>
        <p:txBody>
          <a:bodyPr/>
          <a:lstStyle/>
          <a:p>
            <a:pPr marL="0" indent="0">
              <a:lnSpc>
                <a:spcPct val="90000"/>
              </a:lnSpc>
              <a:buNone/>
            </a:pPr>
            <a:r>
              <a:rPr lang="en-US" altLang="en-US"/>
              <a:t>Many factors, including network structure and network contention. As a first approximation, use</a:t>
            </a:r>
          </a:p>
          <a:p>
            <a:pPr marL="0" indent="0" algn="ctr">
              <a:lnSpc>
                <a:spcPct val="90000"/>
              </a:lnSpc>
              <a:buNone/>
            </a:pPr>
            <a:r>
              <a:rPr lang="en-US" altLang="en-US" i="1" err="1"/>
              <a:t>t</a:t>
            </a:r>
            <a:r>
              <a:rPr lang="en-US" altLang="en-US" baseline="-25000" err="1"/>
              <a:t>comm</a:t>
            </a:r>
            <a:r>
              <a:rPr lang="en-US" altLang="en-US"/>
              <a:t> = </a:t>
            </a:r>
            <a:r>
              <a:rPr lang="en-US" altLang="en-US" i="1" err="1"/>
              <a:t>t</a:t>
            </a:r>
            <a:r>
              <a:rPr lang="en-US" altLang="en-US" baseline="-25000" err="1"/>
              <a:t>startup</a:t>
            </a:r>
            <a:r>
              <a:rPr lang="en-US" altLang="en-US"/>
              <a:t> + </a:t>
            </a:r>
            <a:r>
              <a:rPr lang="en-US" altLang="en-US" i="1" err="1"/>
              <a:t>nt</a:t>
            </a:r>
            <a:r>
              <a:rPr lang="en-US" altLang="en-US" baseline="-25000" err="1"/>
              <a:t>data</a:t>
            </a:r>
            <a:endParaRPr lang="en-US" altLang="en-US"/>
          </a:p>
          <a:p>
            <a:pPr marL="0" indent="0">
              <a:lnSpc>
                <a:spcPct val="90000"/>
              </a:lnSpc>
              <a:buNone/>
            </a:pPr>
            <a:endParaRPr lang="en-US" altLang="en-US"/>
          </a:p>
          <a:p>
            <a:pPr marL="0" indent="0">
              <a:lnSpc>
                <a:spcPct val="90000"/>
              </a:lnSpc>
              <a:buNone/>
            </a:pPr>
            <a:r>
              <a:rPr lang="en-US" altLang="en-US" i="1" err="1"/>
              <a:t>t</a:t>
            </a:r>
            <a:r>
              <a:rPr lang="en-US" altLang="en-US" baseline="-25000" err="1"/>
              <a:t>startup</a:t>
            </a:r>
            <a:r>
              <a:rPr lang="en-US" altLang="en-US"/>
              <a:t> is startup time, essentially time to send a message with no data. Assumed to be constant. </a:t>
            </a:r>
          </a:p>
          <a:p>
            <a:pPr marL="0" indent="0">
              <a:lnSpc>
                <a:spcPct val="90000"/>
              </a:lnSpc>
              <a:buNone/>
            </a:pPr>
            <a:r>
              <a:rPr lang="en-US" altLang="en-US" i="1" err="1"/>
              <a:t>t</a:t>
            </a:r>
            <a:r>
              <a:rPr lang="en-US" altLang="en-US" baseline="-25000" err="1"/>
              <a:t>data</a:t>
            </a:r>
            <a:r>
              <a:rPr lang="en-US" altLang="en-US"/>
              <a:t> is transmission time to send one data word, also assumed constant, and there are </a:t>
            </a:r>
            <a:r>
              <a:rPr lang="en-US" altLang="en-US" i="1"/>
              <a:t>n</a:t>
            </a:r>
            <a:r>
              <a:rPr lang="en-US" altLang="en-US"/>
              <a:t> data words. </a:t>
            </a:r>
          </a:p>
          <a:p>
            <a:endParaRPr lang="en-US"/>
          </a:p>
        </p:txBody>
      </p:sp>
    </p:spTree>
    <p:extLst>
      <p:ext uri="{BB962C8B-B14F-4D97-AF65-F5344CB8AC3E}">
        <p14:creationId xmlns:p14="http://schemas.microsoft.com/office/powerpoint/2010/main" val="2951892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5870-F489-EF41-C059-17AA59A9CED0}"/>
              </a:ext>
            </a:extLst>
          </p:cNvPr>
          <p:cNvSpPr>
            <a:spLocks noGrp="1"/>
          </p:cNvSpPr>
          <p:nvPr>
            <p:ph type="title"/>
          </p:nvPr>
        </p:nvSpPr>
        <p:spPr/>
        <p:txBody>
          <a:bodyPr/>
          <a:lstStyle/>
          <a:p>
            <a:r>
              <a:rPr lang="en-US" altLang="en-US"/>
              <a:t>Benchmark Factors</a:t>
            </a:r>
            <a:endParaRPr lang="en-US"/>
          </a:p>
        </p:txBody>
      </p:sp>
      <p:sp>
        <p:nvSpPr>
          <p:cNvPr id="3" name="Content Placeholder 2">
            <a:extLst>
              <a:ext uri="{FF2B5EF4-FFF2-40B4-BE49-F238E27FC236}">
                <a16:creationId xmlns:a16="http://schemas.microsoft.com/office/drawing/2014/main" id="{7C676E19-7062-2F8A-F382-B8859DFD1D27}"/>
              </a:ext>
            </a:extLst>
          </p:cNvPr>
          <p:cNvSpPr>
            <a:spLocks noGrp="1"/>
          </p:cNvSpPr>
          <p:nvPr>
            <p:ph idx="1"/>
          </p:nvPr>
        </p:nvSpPr>
        <p:spPr/>
        <p:txBody>
          <a:bodyPr>
            <a:normAutofit fontScale="85000" lnSpcReduction="20000"/>
          </a:bodyPr>
          <a:lstStyle/>
          <a:p>
            <a:pPr marL="0" indent="0">
              <a:buNone/>
            </a:pPr>
            <a:r>
              <a:rPr lang="en-US" altLang="en-US"/>
              <a:t>With </a:t>
            </a:r>
            <a:r>
              <a:rPr lang="en-US" altLang="en-US" i="1" err="1"/>
              <a:t>t</a:t>
            </a:r>
            <a:r>
              <a:rPr lang="en-US" altLang="en-US" i="1" baseline="-25000" err="1"/>
              <a:t>s</a:t>
            </a:r>
            <a:r>
              <a:rPr lang="en-US" altLang="en-US"/>
              <a:t>, </a:t>
            </a:r>
            <a:r>
              <a:rPr lang="en-US" altLang="en-US" i="1" err="1"/>
              <a:t>t</a:t>
            </a:r>
            <a:r>
              <a:rPr lang="en-US" altLang="en-US" baseline="-25000" err="1"/>
              <a:t>comp</a:t>
            </a:r>
            <a:r>
              <a:rPr lang="en-US" altLang="en-US"/>
              <a:t>, and </a:t>
            </a:r>
            <a:r>
              <a:rPr lang="en-US" altLang="en-US" i="1" err="1"/>
              <a:t>t</a:t>
            </a:r>
            <a:r>
              <a:rPr lang="en-US" altLang="en-US" baseline="-25000" err="1"/>
              <a:t>comm</a:t>
            </a:r>
            <a:r>
              <a:rPr lang="en-US" altLang="en-US"/>
              <a:t>, can establish speedup factor and computation/communication ratio for a particular algorithm/implementation:</a:t>
            </a:r>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r>
              <a:rPr lang="en-US" altLang="en-US"/>
              <a:t>Both functions of number of processors, </a:t>
            </a:r>
            <a:r>
              <a:rPr lang="en-US" altLang="en-US" i="1"/>
              <a:t>p</a:t>
            </a:r>
            <a:r>
              <a:rPr lang="en-US" altLang="en-US"/>
              <a:t>, and number of data elements, </a:t>
            </a:r>
            <a:r>
              <a:rPr lang="en-US" altLang="en-US" i="1"/>
              <a:t>n</a:t>
            </a:r>
            <a:r>
              <a:rPr lang="en-US" altLang="en-US"/>
              <a:t>.</a:t>
            </a:r>
          </a:p>
          <a:p>
            <a:pPr marL="0" indent="0"/>
            <a:r>
              <a:rPr lang="en-US" altLang="en-US"/>
              <a:t>Speedup factor gives indication of scalability of parallel solution with increasing number of processors and problem size.</a:t>
            </a:r>
          </a:p>
          <a:p>
            <a:pPr marL="0" indent="0"/>
            <a:r>
              <a:rPr lang="en-US" altLang="en-US"/>
              <a:t>Computation/communication ratio will highlight effect of communication with increasing problem size and system size.</a:t>
            </a:r>
          </a:p>
          <a:p>
            <a:endParaRPr lang="en-US"/>
          </a:p>
        </p:txBody>
      </p:sp>
      <p:pic>
        <p:nvPicPr>
          <p:cNvPr id="4" name="Picture 7">
            <a:extLst>
              <a:ext uri="{FF2B5EF4-FFF2-40B4-BE49-F238E27FC236}">
                <a16:creationId xmlns:a16="http://schemas.microsoft.com/office/drawing/2014/main" id="{5B3A8CB3-69AC-DE26-1FBE-6D66C656B140}"/>
              </a:ext>
            </a:extLst>
          </p:cNvPr>
          <p:cNvPicPr>
            <a:picLocks noChangeAspect="1" noChangeArrowheads="1"/>
          </p:cNvPicPr>
          <p:nvPr/>
        </p:nvPicPr>
        <p:blipFill>
          <a:blip r:embed="rId2" cstate="print"/>
          <a:srcRect/>
          <a:stretch>
            <a:fillRect/>
          </a:stretch>
        </p:blipFill>
        <p:spPr bwMode="auto">
          <a:xfrm>
            <a:off x="3770312" y="2540859"/>
            <a:ext cx="4651375" cy="1776281"/>
          </a:xfrm>
          <a:prstGeom prst="rect">
            <a:avLst/>
          </a:prstGeom>
          <a:noFill/>
          <a:ln w="9525">
            <a:noFill/>
            <a:miter lim="800000"/>
            <a:headEnd/>
            <a:tailEnd/>
          </a:ln>
          <a:effectLst/>
        </p:spPr>
      </p:pic>
    </p:spTree>
    <p:extLst>
      <p:ext uri="{BB962C8B-B14F-4D97-AF65-F5344CB8AC3E}">
        <p14:creationId xmlns:p14="http://schemas.microsoft.com/office/powerpoint/2010/main" val="3988653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484D-A74F-F0F6-A59A-20B67E58C6F9}"/>
              </a:ext>
            </a:extLst>
          </p:cNvPr>
          <p:cNvSpPr>
            <a:spLocks noGrp="1"/>
          </p:cNvSpPr>
          <p:nvPr>
            <p:ph type="title"/>
          </p:nvPr>
        </p:nvSpPr>
        <p:spPr/>
        <p:txBody>
          <a:bodyPr/>
          <a:lstStyle/>
          <a:p>
            <a:r>
              <a:rPr lang="en-US" altLang="en-US"/>
              <a:t>Amdahl's Law </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849460-4BDF-4664-1E68-6B69A5A71DBE}"/>
                  </a:ext>
                </a:extLst>
              </p:cNvPr>
              <p:cNvSpPr>
                <a:spLocks noGrp="1"/>
              </p:cNvSpPr>
              <p:nvPr>
                <p:ph idx="1"/>
              </p:nvPr>
            </p:nvSpPr>
            <p:spPr/>
            <p:txBody>
              <a:bodyPr>
                <a:normAutofit fontScale="92500" lnSpcReduction="10000"/>
              </a:bodyPr>
              <a:lstStyle/>
              <a:p>
                <a:r>
                  <a:rPr lang="en-US" altLang="en-US">
                    <a:solidFill>
                      <a:schemeClr val="tx2"/>
                    </a:solidFill>
                  </a:rPr>
                  <a:t>F is the fraction of a calculation that is sequential</a:t>
                </a:r>
              </a:p>
              <a:p>
                <a:r>
                  <a:rPr lang="en-US" altLang="en-US">
                    <a:solidFill>
                      <a:schemeClr val="tx2"/>
                    </a:solidFill>
                  </a:rPr>
                  <a:t>1-F is the fraction that can be parallelized</a:t>
                </a:r>
              </a:p>
              <a:p>
                <a:r>
                  <a:rPr lang="en-US" altLang="en-US">
                    <a:solidFill>
                      <a:schemeClr val="tx2"/>
                    </a:solidFill>
                  </a:rPr>
                  <a:t>the maximum speed-up that can be achieved by using P processors is</a:t>
                </a:r>
                <a14:m>
                  <m:oMath xmlns:m="http://schemas.openxmlformats.org/officeDocument/2006/math">
                    <m:r>
                      <a:rPr lang="en-US" altLang="en-US" b="0" i="0" smtClean="0">
                        <a:solidFill>
                          <a:schemeClr val="tx2"/>
                        </a:solidFill>
                        <a:latin typeface="Cambria Math" panose="02040503050406030204" pitchFamily="18" charset="0"/>
                      </a:rPr>
                      <m:t>    </m:t>
                    </m:r>
                    <m:f>
                      <m:fPr>
                        <m:ctrlPr>
                          <a:rPr lang="en-US" altLang="en-US" i="1" smtClean="0">
                            <a:solidFill>
                              <a:schemeClr val="tx2"/>
                            </a:solidFill>
                            <a:latin typeface="Cambria Math" panose="02040503050406030204" pitchFamily="18" charset="0"/>
                          </a:rPr>
                        </m:ctrlPr>
                      </m:fPr>
                      <m:num>
                        <m:r>
                          <a:rPr lang="en-US" altLang="en-US" b="0" i="1" smtClean="0">
                            <a:solidFill>
                              <a:schemeClr val="tx2"/>
                            </a:solidFill>
                            <a:latin typeface="Cambria Math" panose="02040503050406030204" pitchFamily="18" charset="0"/>
                          </a:rPr>
                          <m:t>1</m:t>
                        </m:r>
                      </m:num>
                      <m:den>
                        <m:r>
                          <a:rPr lang="en-US" altLang="en-US" b="0" i="1" smtClean="0">
                            <a:solidFill>
                              <a:schemeClr val="tx2"/>
                            </a:solidFill>
                            <a:latin typeface="Cambria Math" panose="02040503050406030204" pitchFamily="18" charset="0"/>
                          </a:rPr>
                          <m:t>𝐹</m:t>
                        </m:r>
                        <m:r>
                          <a:rPr lang="en-US" altLang="en-US" b="0" i="1" smtClean="0">
                            <a:solidFill>
                              <a:schemeClr val="tx2"/>
                            </a:solidFill>
                            <a:latin typeface="Cambria Math" panose="02040503050406030204" pitchFamily="18" charset="0"/>
                          </a:rPr>
                          <m:t>+(1−</m:t>
                        </m:r>
                        <m:r>
                          <a:rPr lang="en-US" altLang="en-US" b="0" i="1" smtClean="0">
                            <a:solidFill>
                              <a:schemeClr val="tx2"/>
                            </a:solidFill>
                            <a:latin typeface="Cambria Math" panose="02040503050406030204" pitchFamily="18" charset="0"/>
                          </a:rPr>
                          <m:t>𝐹</m:t>
                        </m:r>
                        <m:r>
                          <a:rPr lang="en-US" altLang="en-US" b="0" i="1" smtClean="0">
                            <a:solidFill>
                              <a:schemeClr val="tx2"/>
                            </a:solidFill>
                            <a:latin typeface="Cambria Math" panose="02040503050406030204" pitchFamily="18" charset="0"/>
                          </a:rPr>
                          <m:t>)/</m:t>
                        </m:r>
                        <m:r>
                          <a:rPr lang="en-US" altLang="en-US" b="0" i="1" smtClean="0">
                            <a:solidFill>
                              <a:schemeClr val="tx2"/>
                            </a:solidFill>
                            <a:latin typeface="Cambria Math" panose="02040503050406030204" pitchFamily="18" charset="0"/>
                          </a:rPr>
                          <m:t>𝑃</m:t>
                        </m:r>
                      </m:den>
                    </m:f>
                  </m:oMath>
                </a14:m>
                <a:endParaRPr lang="en-US" altLang="en-US">
                  <a:solidFill>
                    <a:schemeClr val="tx2"/>
                  </a:solidFill>
                </a:endParaRPr>
              </a:p>
              <a:p>
                <a:r>
                  <a:rPr lang="en-US" altLang="en-US" sz="2800">
                    <a:solidFill>
                      <a:schemeClr val="tx2"/>
                    </a:solidFill>
                  </a:rPr>
                  <a:t>Example: if 90% of a calculation can be parallelized (i.e. 10% is sequential) then the maximum speed-up which can be achieved on 5 processors is 1/(0.1+(1-0.1)/5) or roughly 3.6 (i.e. the program can </a:t>
                </a:r>
                <a:r>
                  <a:rPr lang="en-US" altLang="en-US" sz="2800" err="1">
                    <a:solidFill>
                      <a:schemeClr val="tx2"/>
                    </a:solidFill>
                  </a:rPr>
                  <a:t>theoratically</a:t>
                </a:r>
                <a:r>
                  <a:rPr lang="en-US" altLang="en-US" sz="2800">
                    <a:solidFill>
                      <a:schemeClr val="tx2"/>
                    </a:solidFill>
                  </a:rPr>
                  <a:t> run 3.6 times faster on five processors than on one)</a:t>
                </a:r>
                <a:r>
                  <a:rPr lang="en-US" altLang="en-US" sz="2800"/>
                  <a:t> </a:t>
                </a:r>
              </a:p>
              <a:p>
                <a:r>
                  <a:rPr lang="en-US" altLang="en-US" sz="2800">
                    <a:solidFill>
                      <a:schemeClr val="tx2"/>
                    </a:solidFill>
                  </a:rPr>
                  <a:t>Amdahl's Law is a statement of the maximum theoretical speed-up you can ever hope to achieve. The actual speed-ups are always less than the speed-up predicted by Amdahl's Law.</a:t>
                </a:r>
                <a:endParaRPr lang="en-US" altLang="en-US" sz="2800"/>
              </a:p>
              <a:p>
                <a:endParaRPr lang="en-US"/>
              </a:p>
            </p:txBody>
          </p:sp>
        </mc:Choice>
        <mc:Fallback xmlns="">
          <p:sp>
            <p:nvSpPr>
              <p:cNvPr id="3" name="Content Placeholder 2">
                <a:extLst>
                  <a:ext uri="{FF2B5EF4-FFF2-40B4-BE49-F238E27FC236}">
                    <a16:creationId xmlns:a16="http://schemas.microsoft.com/office/drawing/2014/main" id="{C6849460-4BDF-4664-1E68-6B69A5A71DBE}"/>
                  </a:ext>
                </a:extLst>
              </p:cNvPr>
              <p:cNvSpPr>
                <a:spLocks noGrp="1" noRot="1" noChangeAspect="1" noMove="1" noResize="1" noEditPoints="1" noAdjustHandles="1" noChangeArrowheads="1" noChangeShapeType="1" noTextEdit="1"/>
              </p:cNvSpPr>
              <p:nvPr>
                <p:ph idx="1"/>
              </p:nvPr>
            </p:nvSpPr>
            <p:spPr>
              <a:blipFill>
                <a:blip r:embed="rId2"/>
                <a:stretch>
                  <a:fillRect l="-928" t="-3081" r="-1043" b="-1541"/>
                </a:stretch>
              </a:blipFill>
            </p:spPr>
            <p:txBody>
              <a:bodyPr/>
              <a:lstStyle/>
              <a:p>
                <a:r>
                  <a:rPr lang="en-US">
                    <a:noFill/>
                  </a:rPr>
                  <a:t> </a:t>
                </a:r>
              </a:p>
            </p:txBody>
          </p:sp>
        </mc:Fallback>
      </mc:AlternateContent>
    </p:spTree>
    <p:extLst>
      <p:ext uri="{BB962C8B-B14F-4D97-AF65-F5344CB8AC3E}">
        <p14:creationId xmlns:p14="http://schemas.microsoft.com/office/powerpoint/2010/main" val="1091133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97EE92-3098-D7BB-3CCB-F1407C1F4270}"/>
              </a:ext>
            </a:extLst>
          </p:cNvPr>
          <p:cNvSpPr txBox="1"/>
          <p:nvPr/>
        </p:nvSpPr>
        <p:spPr>
          <a:xfrm>
            <a:off x="1110421" y="427382"/>
            <a:ext cx="996949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a:solidFill>
                  <a:srgbClr val="FFFFFF"/>
                </a:solidFill>
                <a:latin typeface="Times New Roman"/>
                <a:cs typeface="Times New Roman"/>
              </a:rPr>
              <a:t>!!!! Trivia Time !!!!</a:t>
            </a:r>
            <a:endParaRPr lang="en-US"/>
          </a:p>
        </p:txBody>
      </p:sp>
      <p:sp>
        <p:nvSpPr>
          <p:cNvPr id="3" name="TextBox 2">
            <a:extLst>
              <a:ext uri="{FF2B5EF4-FFF2-40B4-BE49-F238E27FC236}">
                <a16:creationId xmlns:a16="http://schemas.microsoft.com/office/drawing/2014/main" id="{0F176206-6ED7-29C7-5391-322FE62F2D3C}"/>
              </a:ext>
            </a:extLst>
          </p:cNvPr>
          <p:cNvSpPr txBox="1"/>
          <p:nvPr/>
        </p:nvSpPr>
        <p:spPr>
          <a:xfrm>
            <a:off x="1258702" y="3429000"/>
            <a:ext cx="9283699"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a:latin typeface="Times New Roman"/>
                <a:cs typeface="Times New Roman"/>
                <a:hlinkClick r:id="rId2"/>
              </a:rPr>
              <a:t>https://www.flexiquiz.com/</a:t>
            </a:r>
            <a:r>
              <a:rPr lang="en-US" sz="2600" u="sng">
                <a:solidFill>
                  <a:schemeClr val="accent1"/>
                </a:solidFill>
                <a:latin typeface="Times New Roman"/>
                <a:cs typeface="Times New Roman"/>
              </a:rPr>
              <a:t>live</a:t>
            </a:r>
            <a:r>
              <a:rPr lang="en-US" sz="2600">
                <a:latin typeface="Times New Roman"/>
                <a:cs typeface="Times New Roman"/>
              </a:rPr>
              <a:t> </a:t>
            </a:r>
            <a:endParaRPr lang="en-US"/>
          </a:p>
        </p:txBody>
      </p:sp>
    </p:spTree>
    <p:extLst>
      <p:ext uri="{BB962C8B-B14F-4D97-AF65-F5344CB8AC3E}">
        <p14:creationId xmlns:p14="http://schemas.microsoft.com/office/powerpoint/2010/main" val="167387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7661-6BAD-6783-D92A-4D64E07A6812}"/>
              </a:ext>
            </a:extLst>
          </p:cNvPr>
          <p:cNvSpPr>
            <a:spLocks noGrp="1"/>
          </p:cNvSpPr>
          <p:nvPr>
            <p:ph type="title"/>
          </p:nvPr>
        </p:nvSpPr>
        <p:spPr/>
        <p:txBody>
          <a:bodyPr/>
          <a:lstStyle/>
          <a:p>
            <a:r>
              <a:rPr lang="en-US">
                <a:latin typeface="Times New Roman"/>
                <a:cs typeface="Times New Roman"/>
              </a:rPr>
              <a:t>Where Do I Find a Version of MPI</a:t>
            </a:r>
            <a:endParaRPr lang="en-US"/>
          </a:p>
        </p:txBody>
      </p:sp>
      <p:sp>
        <p:nvSpPr>
          <p:cNvPr id="3" name="Content Placeholder 2">
            <a:extLst>
              <a:ext uri="{FF2B5EF4-FFF2-40B4-BE49-F238E27FC236}">
                <a16:creationId xmlns:a16="http://schemas.microsoft.com/office/drawing/2014/main" id="{434286A0-C5ED-7FB8-F1C5-683AC9283E98}"/>
              </a:ext>
            </a:extLst>
          </p:cNvPr>
          <p:cNvSpPr>
            <a:spLocks noGrp="1"/>
          </p:cNvSpPr>
          <p:nvPr>
            <p:ph idx="1"/>
          </p:nvPr>
        </p:nvSpPr>
        <p:spPr>
          <a:xfrm>
            <a:off x="838200" y="1825625"/>
            <a:ext cx="10515600" cy="4910931"/>
          </a:xfrm>
        </p:spPr>
        <p:txBody>
          <a:bodyPr vert="horz" lIns="91440" tIns="45720" rIns="91440" bIns="45720" rtlCol="0" anchor="t">
            <a:normAutofit/>
          </a:bodyPr>
          <a:lstStyle/>
          <a:p>
            <a:r>
              <a:rPr lang="en-US">
                <a:latin typeface="Times New Roman"/>
                <a:cs typeface="Times New Roman"/>
              </a:rPr>
              <a:t>Most vendors have their own implementations optimized for their architecture and communication subsystems</a:t>
            </a:r>
          </a:p>
          <a:p>
            <a:pPr lvl="1"/>
            <a:r>
              <a:rPr lang="en-US">
                <a:latin typeface="Times New Roman"/>
                <a:cs typeface="Times New Roman"/>
              </a:rPr>
              <a:t>Microsoft (Microsoft MPI v10.1.13)[2]</a:t>
            </a:r>
          </a:p>
          <a:p>
            <a:pPr lvl="1"/>
            <a:r>
              <a:rPr lang="en-US">
                <a:latin typeface="Times New Roman"/>
                <a:cs typeface="Times New Roman"/>
              </a:rPr>
              <a:t>Cray (Cray MPICH)[3]</a:t>
            </a:r>
          </a:p>
          <a:p>
            <a:pPr lvl="1"/>
            <a:r>
              <a:rPr lang="en-US">
                <a:latin typeface="Times New Roman"/>
                <a:cs typeface="Times New Roman"/>
              </a:rPr>
              <a:t>IBM (IBM Spectrum MPI)[4]</a:t>
            </a:r>
          </a:p>
          <a:p>
            <a:pPr lvl="1"/>
            <a:r>
              <a:rPr lang="en-US">
                <a:latin typeface="Times New Roman"/>
                <a:cs typeface="Times New Roman"/>
              </a:rPr>
              <a:t>Intel (Intel MPI Library)[5]</a:t>
            </a:r>
          </a:p>
          <a:p>
            <a:r>
              <a:rPr lang="en-US">
                <a:latin typeface="Times New Roman"/>
                <a:cs typeface="Times New Roman"/>
              </a:rPr>
              <a:t>Open-source</a:t>
            </a:r>
          </a:p>
          <a:p>
            <a:pPr lvl="1"/>
            <a:r>
              <a:rPr lang="en-US">
                <a:latin typeface="Times New Roman"/>
                <a:cs typeface="Times New Roman"/>
              </a:rPr>
              <a:t>MPICH</a:t>
            </a:r>
          </a:p>
          <a:p>
            <a:pPr lvl="1"/>
            <a:r>
              <a:rPr lang="en-US" err="1"/>
              <a:t>OpenMPI</a:t>
            </a:r>
            <a:endParaRPr lang="en-US"/>
          </a:p>
          <a:p>
            <a:pPr lvl="1"/>
            <a:r>
              <a:rPr lang="en-US" err="1">
                <a:latin typeface="Times New Roman"/>
                <a:cs typeface="Times New Roman"/>
              </a:rPr>
              <a:t>DeinoMPI</a:t>
            </a:r>
            <a:r>
              <a:rPr lang="en-US">
                <a:latin typeface="Times New Roman"/>
                <a:cs typeface="Times New Roman"/>
              </a:rPr>
              <a:t>[6]</a:t>
            </a:r>
            <a:endParaRPr lang="en-US"/>
          </a:p>
          <a:p>
            <a:pPr marL="0" indent="0">
              <a:buNone/>
            </a:pPr>
            <a:endParaRPr lang="en-US"/>
          </a:p>
        </p:txBody>
      </p:sp>
    </p:spTree>
    <p:extLst>
      <p:ext uri="{BB962C8B-B14F-4D97-AF65-F5344CB8AC3E}">
        <p14:creationId xmlns:p14="http://schemas.microsoft.com/office/powerpoint/2010/main" val="1739212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484D-A74F-F0F6-A59A-20B67E58C6F9}"/>
              </a:ext>
            </a:extLst>
          </p:cNvPr>
          <p:cNvSpPr>
            <a:spLocks noGrp="1"/>
          </p:cNvSpPr>
          <p:nvPr>
            <p:ph type="title"/>
          </p:nvPr>
        </p:nvSpPr>
        <p:spPr/>
        <p:txBody>
          <a:bodyPr/>
          <a:lstStyle/>
          <a:p>
            <a:r>
              <a:rPr lang="en-US" altLang="en-US" dirty="0">
                <a:latin typeface="Times New Roman"/>
                <a:cs typeface="Times New Roman"/>
              </a:rPr>
              <a:t>GitHub</a:t>
            </a:r>
            <a:endParaRPr lang="en-US" dirty="0"/>
          </a:p>
        </p:txBody>
      </p:sp>
      <p:sp>
        <p:nvSpPr>
          <p:cNvPr id="5" name="Content Placeholder 4">
            <a:extLst>
              <a:ext uri="{FF2B5EF4-FFF2-40B4-BE49-F238E27FC236}">
                <a16:creationId xmlns:a16="http://schemas.microsoft.com/office/drawing/2014/main" id="{5A6F0EAD-F153-6399-1BA2-6990A248592F}"/>
              </a:ext>
            </a:extLst>
          </p:cNvPr>
          <p:cNvSpPr>
            <a:spLocks noGrp="1"/>
          </p:cNvSpPr>
          <p:nvPr>
            <p:ph idx="1"/>
          </p:nvPr>
        </p:nvSpPr>
        <p:spPr/>
        <p:txBody>
          <a:bodyPr vert="horz" lIns="91440" tIns="45720" rIns="91440" bIns="45720" rtlCol="0" anchor="t">
            <a:normAutofit/>
          </a:bodyPr>
          <a:lstStyle/>
          <a:p>
            <a:pPr marL="0" indent="0">
              <a:buNone/>
            </a:pPr>
            <a:r>
              <a:rPr lang="en-US" dirty="0">
                <a:latin typeface="Times New Roman"/>
                <a:cs typeface="Times New Roman"/>
                <a:hlinkClick r:id="rId2"/>
              </a:rPr>
              <a:t>https://github.com/jonathanoberry/MPI_Pres_Files</a:t>
            </a:r>
            <a:r>
              <a:rPr lang="en-US" dirty="0">
                <a:latin typeface="Times New Roman"/>
                <a:cs typeface="Times New Roman"/>
              </a:rPr>
              <a:t> </a:t>
            </a:r>
            <a:endParaRPr lang="en-US" dirty="0"/>
          </a:p>
        </p:txBody>
      </p:sp>
    </p:spTree>
    <p:extLst>
      <p:ext uri="{BB962C8B-B14F-4D97-AF65-F5344CB8AC3E}">
        <p14:creationId xmlns:p14="http://schemas.microsoft.com/office/powerpoint/2010/main" val="29285484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484D-A74F-F0F6-A59A-20B67E58C6F9}"/>
              </a:ext>
            </a:extLst>
          </p:cNvPr>
          <p:cNvSpPr>
            <a:spLocks noGrp="1"/>
          </p:cNvSpPr>
          <p:nvPr>
            <p:ph type="title"/>
          </p:nvPr>
        </p:nvSpPr>
        <p:spPr/>
        <p:txBody>
          <a:bodyPr/>
          <a:lstStyle/>
          <a:p>
            <a:r>
              <a:rPr lang="en-US" altLang="en-US">
                <a:latin typeface="Times New Roman"/>
                <a:cs typeface="Times New Roman"/>
              </a:rPr>
              <a:t>References</a:t>
            </a:r>
            <a:endParaRPr lang="en-US"/>
          </a:p>
        </p:txBody>
      </p:sp>
      <p:sp>
        <p:nvSpPr>
          <p:cNvPr id="5" name="Content Placeholder 4">
            <a:extLst>
              <a:ext uri="{FF2B5EF4-FFF2-40B4-BE49-F238E27FC236}">
                <a16:creationId xmlns:a16="http://schemas.microsoft.com/office/drawing/2014/main" id="{0F158B08-B4B9-209A-76A9-D92BD304BC46}"/>
              </a:ext>
            </a:extLst>
          </p:cNvPr>
          <p:cNvSpPr>
            <a:spLocks noGrp="1"/>
          </p:cNvSpPr>
          <p:nvPr>
            <p:ph idx="1"/>
          </p:nvPr>
        </p:nvSpPr>
        <p:spPr>
          <a:xfrm>
            <a:off x="838200" y="1825625"/>
            <a:ext cx="10515600" cy="4331018"/>
          </a:xfrm>
        </p:spPr>
        <p:txBody>
          <a:bodyPr vert="horz" lIns="91440" tIns="45720" rIns="91440" bIns="45720" rtlCol="0" anchor="t">
            <a:noAutofit/>
          </a:bodyPr>
          <a:lstStyle/>
          <a:p>
            <a:pPr>
              <a:buNone/>
            </a:pPr>
            <a:r>
              <a:rPr lang="en-US" sz="1600">
                <a:latin typeface="Times New Roman"/>
                <a:cs typeface="Times New Roman"/>
              </a:rPr>
              <a:t>[1] A. S. Gillis and S. J. Bigelow, “What is message passing interface (MPI)?,” Enterprise Desktop, </a:t>
            </a:r>
            <a:r>
              <a:rPr lang="en-US" sz="1600">
                <a:latin typeface="Times New Roman"/>
                <a:cs typeface="Times New Roman"/>
                <a:hlinkClick r:id="rId2"/>
              </a:rPr>
              <a:t>https://www.techtarget.com/searchenterprisedesktop/definition/message-passing-interface-MPI</a:t>
            </a:r>
            <a:r>
              <a:rPr lang="en-US" sz="1600">
                <a:latin typeface="Times New Roman"/>
                <a:cs typeface="Times New Roman"/>
              </a:rPr>
              <a:t> (accessed Sep. 13, 2024). </a:t>
            </a:r>
            <a:endParaRPr lang="en-US" sz="1600"/>
          </a:p>
          <a:p>
            <a:pPr>
              <a:buNone/>
            </a:pPr>
            <a:r>
              <a:rPr lang="en-US" sz="1600">
                <a:latin typeface="Times New Roman"/>
                <a:cs typeface="Times New Roman"/>
              </a:rPr>
              <a:t>[2] Download Microsoft MPI V10.1.3 from official Microsoft Download Center, </a:t>
            </a:r>
            <a:r>
              <a:rPr lang="en-US" sz="1600">
                <a:latin typeface="Times New Roman"/>
                <a:cs typeface="Times New Roman"/>
                <a:hlinkClick r:id="rId3"/>
              </a:rPr>
              <a:t>https://www.microsoft.com/en-us/download/details.aspx?id=105289</a:t>
            </a:r>
            <a:r>
              <a:rPr lang="en-US" sz="1600">
                <a:latin typeface="Times New Roman"/>
                <a:cs typeface="Times New Roman"/>
              </a:rPr>
              <a:t> (accessed Sep. 13, 2024). </a:t>
            </a:r>
          </a:p>
          <a:p>
            <a:pPr>
              <a:buNone/>
            </a:pPr>
            <a:r>
              <a:rPr lang="en-US" sz="1600">
                <a:latin typeface="Times New Roman"/>
                <a:cs typeface="Times New Roman"/>
              </a:rPr>
              <a:t>[3] NERSC, “Cray MPICH,” Cray MPICH - NERSC Documentation, </a:t>
            </a:r>
            <a:r>
              <a:rPr lang="en-US" sz="1600">
                <a:latin typeface="Times New Roman"/>
                <a:cs typeface="Times New Roman"/>
                <a:hlinkClick r:id="rId4"/>
              </a:rPr>
              <a:t>https://docs.nersc.gov/development/programming-models/mpi/cray-mpich/</a:t>
            </a:r>
            <a:r>
              <a:rPr lang="en-US" sz="1600">
                <a:latin typeface="Times New Roman"/>
                <a:cs typeface="Times New Roman"/>
              </a:rPr>
              <a:t> (accessed Sep. 13, 2024). </a:t>
            </a:r>
            <a:endParaRPr lang="en-US" sz="1600"/>
          </a:p>
          <a:p>
            <a:pPr>
              <a:buNone/>
            </a:pPr>
            <a:r>
              <a:rPr lang="en-US" sz="1600">
                <a:latin typeface="Times New Roman"/>
                <a:cs typeface="Times New Roman"/>
              </a:rPr>
              <a:t>[4] IBM, “IBM Spectrum MPI - Overview,” IBM, </a:t>
            </a:r>
            <a:r>
              <a:rPr lang="en-US" sz="1600">
                <a:latin typeface="Times New Roman"/>
                <a:cs typeface="Times New Roman"/>
                <a:hlinkClick r:id="rId5"/>
              </a:rPr>
              <a:t>https://www.ibm.com/products/spectrum-mpi?utm_content=SRCWW&amp;p1=Search&amp;p4=43700067987454015&amp;p5=p&amp;p9=58700007548292905&amp;gclid=CjwKCAjwxY-3BhAuEiwAu7Y6s5rb1xR9H6NwqLsTcAFoxi80pSOMxg87zUly_piX0KoPXaBqsFWRzhoC0qkQAvD_BwE&amp;gclsrc=aw.ds</a:t>
            </a:r>
            <a:r>
              <a:rPr lang="en-US" sz="1600">
                <a:latin typeface="Times New Roman"/>
                <a:cs typeface="Times New Roman"/>
              </a:rPr>
              <a:t> (accessed Sep. 13, 2024). </a:t>
            </a:r>
            <a:endParaRPr lang="en-US" sz="1600"/>
          </a:p>
          <a:p>
            <a:pPr>
              <a:buNone/>
            </a:pPr>
            <a:r>
              <a:rPr lang="en-US" sz="1600">
                <a:latin typeface="Times New Roman"/>
                <a:cs typeface="Times New Roman"/>
              </a:rPr>
              <a:t>[5] Intel, “Intel® MPI Library,” Intel, </a:t>
            </a:r>
            <a:r>
              <a:rPr lang="en-US" sz="1600">
                <a:latin typeface="Times New Roman"/>
                <a:cs typeface="Times New Roman"/>
                <a:hlinkClick r:id="rId6"/>
              </a:rPr>
              <a:t>https://www.intel.com/content/www/us/en/developer/tools/oneapi/mpi-library.html#gs.ejds3u</a:t>
            </a:r>
            <a:r>
              <a:rPr lang="en-US" sz="1600">
                <a:latin typeface="Times New Roman"/>
                <a:cs typeface="Times New Roman"/>
              </a:rPr>
              <a:t> (accessed Sep. 13, 2024). </a:t>
            </a:r>
          </a:p>
          <a:p>
            <a:pPr>
              <a:buNone/>
            </a:pPr>
            <a:r>
              <a:rPr lang="en-US" sz="1600">
                <a:latin typeface="Times New Roman"/>
                <a:cs typeface="Times New Roman"/>
              </a:rPr>
              <a:t>[6] “</a:t>
            </a:r>
            <a:r>
              <a:rPr lang="en-US" sz="1600" err="1">
                <a:latin typeface="Times New Roman"/>
                <a:cs typeface="Times New Roman"/>
              </a:rPr>
              <a:t>Deinompi</a:t>
            </a:r>
            <a:r>
              <a:rPr lang="en-US" sz="1600">
                <a:latin typeface="Times New Roman"/>
                <a:cs typeface="Times New Roman"/>
              </a:rPr>
              <a:t>,” </a:t>
            </a:r>
            <a:r>
              <a:rPr lang="en-US" sz="1600" err="1">
                <a:latin typeface="Times New Roman"/>
                <a:cs typeface="Times New Roman"/>
              </a:rPr>
              <a:t>DeinoMPI</a:t>
            </a:r>
            <a:r>
              <a:rPr lang="en-US" sz="1600">
                <a:latin typeface="Times New Roman"/>
                <a:cs typeface="Times New Roman"/>
              </a:rPr>
              <a:t> - High Performance Parallel Computing for Windows, </a:t>
            </a:r>
            <a:r>
              <a:rPr lang="en-US" sz="1600">
                <a:latin typeface="Times New Roman"/>
                <a:cs typeface="Times New Roman"/>
                <a:hlinkClick r:id="rId7"/>
              </a:rPr>
              <a:t>https://mpi.deino.net/</a:t>
            </a:r>
            <a:r>
              <a:rPr lang="en-US" sz="1600">
                <a:latin typeface="Times New Roman"/>
                <a:cs typeface="Times New Roman"/>
              </a:rPr>
              <a:t> (accessed Sep. 13, 2024). </a:t>
            </a:r>
          </a:p>
          <a:p>
            <a:pPr>
              <a:buNone/>
            </a:pPr>
            <a:r>
              <a:rPr lang="en-US" sz="1600">
                <a:latin typeface="Times New Roman"/>
                <a:cs typeface="Times New Roman"/>
              </a:rPr>
              <a:t>[7] OpenMPI, “9.1. quick start: Building MPI applications,” 9.1. Quick start: Building MPI applications - Open MPI 5.0.x documentation, </a:t>
            </a:r>
            <a:r>
              <a:rPr lang="en-US" sz="1600">
                <a:latin typeface="Times New Roman"/>
                <a:cs typeface="Times New Roman"/>
                <a:hlinkClick r:id="rId8"/>
              </a:rPr>
              <a:t>https://docs.open-mpi.org/en/v5.0.x/building-apps/quickstart.html</a:t>
            </a:r>
            <a:r>
              <a:rPr lang="en-US" sz="1600">
                <a:latin typeface="Times New Roman"/>
                <a:cs typeface="Times New Roman"/>
              </a:rPr>
              <a:t> (accessed Sep. 14, 2024). </a:t>
            </a:r>
          </a:p>
        </p:txBody>
      </p:sp>
    </p:spTree>
    <p:extLst>
      <p:ext uri="{BB962C8B-B14F-4D97-AF65-F5344CB8AC3E}">
        <p14:creationId xmlns:p14="http://schemas.microsoft.com/office/powerpoint/2010/main" val="533040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033BA-7497-FB0C-4B8E-11D96EE11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44E49-F735-495A-D162-CCC0892557EB}"/>
              </a:ext>
            </a:extLst>
          </p:cNvPr>
          <p:cNvSpPr>
            <a:spLocks noGrp="1"/>
          </p:cNvSpPr>
          <p:nvPr>
            <p:ph type="title"/>
          </p:nvPr>
        </p:nvSpPr>
        <p:spPr/>
        <p:txBody>
          <a:bodyPr/>
          <a:lstStyle/>
          <a:p>
            <a:r>
              <a:rPr lang="en-US" altLang="en-US">
                <a:latin typeface="Times New Roman"/>
                <a:cs typeface="Times New Roman"/>
              </a:rPr>
              <a:t>References</a:t>
            </a:r>
            <a:endParaRPr lang="en-US"/>
          </a:p>
        </p:txBody>
      </p:sp>
      <p:sp>
        <p:nvSpPr>
          <p:cNvPr id="5" name="Content Placeholder 4">
            <a:extLst>
              <a:ext uri="{FF2B5EF4-FFF2-40B4-BE49-F238E27FC236}">
                <a16:creationId xmlns:a16="http://schemas.microsoft.com/office/drawing/2014/main" id="{96393431-CE18-17CE-1A05-97B2EB3A2DF4}"/>
              </a:ext>
            </a:extLst>
          </p:cNvPr>
          <p:cNvSpPr>
            <a:spLocks noGrp="1"/>
          </p:cNvSpPr>
          <p:nvPr>
            <p:ph idx="1"/>
          </p:nvPr>
        </p:nvSpPr>
        <p:spPr>
          <a:xfrm>
            <a:off x="838200" y="1825625"/>
            <a:ext cx="10515600" cy="4331018"/>
          </a:xfrm>
        </p:spPr>
        <p:txBody>
          <a:bodyPr vert="horz" lIns="91440" tIns="45720" rIns="91440" bIns="45720" rtlCol="0" anchor="t">
            <a:noAutofit/>
          </a:bodyPr>
          <a:lstStyle/>
          <a:p>
            <a:pPr>
              <a:buNone/>
            </a:pPr>
            <a:r>
              <a:rPr lang="en-US" sz="1600">
                <a:latin typeface="Times New Roman"/>
                <a:cs typeface="Times New Roman"/>
              </a:rPr>
              <a:t>[8] Xiao Qin, Hong Jiang, A. Manzanares, Xiaojun Ruan, and Shu Yin, “Communication-aware load balancing for parallel applications on clusters,” </a:t>
            </a:r>
            <a:r>
              <a:rPr lang="en-US" sz="1600" i="1">
                <a:latin typeface="Times New Roman"/>
                <a:cs typeface="Times New Roman"/>
              </a:rPr>
              <a:t>IEEE Transactions on Computers</a:t>
            </a:r>
            <a:r>
              <a:rPr lang="en-US" sz="1600">
                <a:latin typeface="Times New Roman"/>
                <a:cs typeface="Times New Roman"/>
              </a:rPr>
              <a:t>, vol. 59, no. 1, pp. 42–52, Jan. 2010. doi:10.1109/tc.2009.108 </a:t>
            </a:r>
            <a:endParaRPr lang="en-US"/>
          </a:p>
          <a:p>
            <a:pPr>
              <a:buNone/>
            </a:pPr>
            <a:r>
              <a:rPr lang="en-US" sz="1600">
                <a:latin typeface="Times New Roman"/>
                <a:cs typeface="Times New Roman"/>
              </a:rPr>
              <a:t>[9] D. Bindel, ”Applications of Parallel Computers, MPI Programming," Cornell University, Oct. 6, 2020. [Online]. Available: </a:t>
            </a:r>
            <a:r>
              <a:rPr lang="en-US" sz="1600">
                <a:latin typeface="Times New Roman"/>
                <a:cs typeface="Times New Roman"/>
                <a:hlinkClick r:id="rId2"/>
              </a:rPr>
              <a:t>https://www.cs.cornell.edu/courses/cs5220/2020fa/lec/2020-10-06-mpi.html</a:t>
            </a:r>
            <a:r>
              <a:rPr lang="en-US" sz="1600">
                <a:latin typeface="Times New Roman"/>
                <a:cs typeface="Times New Roman"/>
              </a:rPr>
              <a:t>. [Accessed: Sep. 15, 2024].</a:t>
            </a:r>
            <a:endParaRPr lang="en-US"/>
          </a:p>
          <a:p>
            <a:pPr>
              <a:buNone/>
            </a:pPr>
            <a:r>
              <a:rPr lang="en-US" sz="1600">
                <a:latin typeface="Times New Roman"/>
                <a:cs typeface="Times New Roman"/>
              </a:rPr>
              <a:t>[10] Cornell Virtual Workshop, "Introduction to MPI Collective Communication," Cornell University. [Online]. Available: </a:t>
            </a:r>
            <a:r>
              <a:rPr lang="en-US" sz="1600">
                <a:latin typeface="Times New Roman"/>
                <a:cs typeface="Times New Roman"/>
                <a:hlinkClick r:id="rId3"/>
              </a:rPr>
              <a:t>https://cvw.cac.cornell.edu/mpicc/intro/index</a:t>
            </a:r>
            <a:r>
              <a:rPr lang="en-US" sz="1600">
                <a:latin typeface="Times New Roman"/>
                <a:cs typeface="Times New Roman"/>
              </a:rPr>
              <a:t>. [Accessed: Sep. 15, 2024].</a:t>
            </a:r>
          </a:p>
          <a:p>
            <a:pPr>
              <a:buNone/>
            </a:pPr>
            <a:r>
              <a:rPr lang="en-US" sz="1600">
                <a:latin typeface="Times New Roman"/>
                <a:cs typeface="Times New Roman"/>
              </a:rPr>
              <a:t>[11] NSA, “Capt. Grace Hopper on Future Possibilities: Data, Hardware, Software, and People (Part One, 1982),” YouTube, </a:t>
            </a:r>
            <a:r>
              <a:rPr lang="en-US" sz="1600">
                <a:latin typeface="Times New Roman"/>
                <a:cs typeface="Times New Roman"/>
                <a:hlinkClick r:id="rId4"/>
              </a:rPr>
              <a:t>https://www.youtube.com/watch?v=si9iqF5uTFk</a:t>
            </a:r>
            <a:r>
              <a:rPr lang="en-US" sz="1600">
                <a:latin typeface="Times New Roman"/>
                <a:cs typeface="Times New Roman"/>
              </a:rPr>
              <a:t> (accessed Sep. 15, 2024). </a:t>
            </a:r>
            <a:endParaRPr lang="en-US"/>
          </a:p>
          <a:p>
            <a:pPr>
              <a:buNone/>
            </a:pPr>
            <a:endParaRPr lang="en-US" sz="1600">
              <a:latin typeface="Times New Roman"/>
              <a:cs typeface="Times New Roman"/>
            </a:endParaRPr>
          </a:p>
        </p:txBody>
      </p:sp>
    </p:spTree>
    <p:extLst>
      <p:ext uri="{BB962C8B-B14F-4D97-AF65-F5344CB8AC3E}">
        <p14:creationId xmlns:p14="http://schemas.microsoft.com/office/powerpoint/2010/main" val="3205566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A2B4D8-384C-C419-82DA-42E992F0A146}"/>
              </a:ext>
            </a:extLst>
          </p:cNvPr>
          <p:cNvSpPr>
            <a:spLocks noGrp="1"/>
          </p:cNvSpPr>
          <p:nvPr>
            <p:ph type="ctrTitle"/>
          </p:nvPr>
        </p:nvSpPr>
        <p:spPr/>
        <p:txBody>
          <a:bodyPr/>
          <a:lstStyle/>
          <a:p>
            <a:r>
              <a:rPr lang="en-US">
                <a:latin typeface="Times New Roman"/>
                <a:cs typeface="Times New Roman"/>
              </a:rPr>
              <a:t>Thank You</a:t>
            </a:r>
            <a:endParaRPr lang="en-US"/>
          </a:p>
        </p:txBody>
      </p:sp>
    </p:spTree>
    <p:extLst>
      <p:ext uri="{BB962C8B-B14F-4D97-AF65-F5344CB8AC3E}">
        <p14:creationId xmlns:p14="http://schemas.microsoft.com/office/powerpoint/2010/main" val="7685595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6C3B-4B96-B433-C5A9-CAEEB62394C9}"/>
              </a:ext>
            </a:extLst>
          </p:cNvPr>
          <p:cNvSpPr>
            <a:spLocks noGrp="1"/>
          </p:cNvSpPr>
          <p:nvPr>
            <p:ph type="title"/>
          </p:nvPr>
        </p:nvSpPr>
        <p:spPr/>
        <p:txBody>
          <a:bodyPr/>
          <a:lstStyle/>
          <a:p>
            <a:r>
              <a:rPr lang="en-US"/>
              <a:t>Barrier</a:t>
            </a:r>
          </a:p>
        </p:txBody>
      </p:sp>
      <p:pic>
        <p:nvPicPr>
          <p:cNvPr id="4" name="Picture 2" descr="MPI_Barrier example">
            <a:extLst>
              <a:ext uri="{FF2B5EF4-FFF2-40B4-BE49-F238E27FC236}">
                <a16:creationId xmlns:a16="http://schemas.microsoft.com/office/drawing/2014/main" id="{7332F1E8-6FBE-7D8C-022F-9C7044B7D9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14551" y="1690688"/>
            <a:ext cx="4392612" cy="4448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8718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1D94-35DD-9444-A967-1E9ECA3FEE33}"/>
              </a:ext>
            </a:extLst>
          </p:cNvPr>
          <p:cNvSpPr>
            <a:spLocks noGrp="1"/>
          </p:cNvSpPr>
          <p:nvPr>
            <p:ph type="title"/>
          </p:nvPr>
        </p:nvSpPr>
        <p:spPr/>
        <p:txBody>
          <a:bodyPr/>
          <a:lstStyle/>
          <a:p>
            <a:endParaRPr lang="en-US"/>
          </a:p>
        </p:txBody>
      </p:sp>
      <p:pic>
        <p:nvPicPr>
          <p:cNvPr id="5" name="Content Placeholder 4" descr="A diagram of a memory&#10;&#10;Description automatically generated">
            <a:extLst>
              <a:ext uri="{FF2B5EF4-FFF2-40B4-BE49-F238E27FC236}">
                <a16:creationId xmlns:a16="http://schemas.microsoft.com/office/drawing/2014/main" id="{454BCEBF-7875-5248-FB10-C42B58BF29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62300" y="2667794"/>
            <a:ext cx="5867400" cy="2667000"/>
          </a:xfrm>
        </p:spPr>
      </p:pic>
    </p:spTree>
    <p:extLst>
      <p:ext uri="{BB962C8B-B14F-4D97-AF65-F5344CB8AC3E}">
        <p14:creationId xmlns:p14="http://schemas.microsoft.com/office/powerpoint/2010/main" val="17896439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2973-4B9D-3149-A419-38B7E6DBC050}"/>
              </a:ext>
            </a:extLst>
          </p:cNvPr>
          <p:cNvSpPr>
            <a:spLocks noGrp="1"/>
          </p:cNvSpPr>
          <p:nvPr>
            <p:ph type="title"/>
          </p:nvPr>
        </p:nvSpPr>
        <p:spPr/>
        <p:txBody>
          <a:bodyPr/>
          <a:lstStyle/>
          <a:p>
            <a:r>
              <a:rPr lang="en-US" altLang="en-US" sz="4400"/>
              <a:t>Message passing - Example</a:t>
            </a:r>
            <a:endParaRPr lang="en-US"/>
          </a:p>
        </p:txBody>
      </p:sp>
      <p:pic>
        <p:nvPicPr>
          <p:cNvPr id="328" name="Picture 327">
            <a:extLst>
              <a:ext uri="{FF2B5EF4-FFF2-40B4-BE49-F238E27FC236}">
                <a16:creationId xmlns:a16="http://schemas.microsoft.com/office/drawing/2014/main" id="{575A7457-AB60-071B-618C-3AB635C4C4E8}"/>
              </a:ext>
            </a:extLst>
          </p:cNvPr>
          <p:cNvPicPr>
            <a:picLocks noChangeAspect="1"/>
          </p:cNvPicPr>
          <p:nvPr/>
        </p:nvPicPr>
        <p:blipFill>
          <a:blip r:embed="rId2"/>
          <a:stretch>
            <a:fillRect/>
          </a:stretch>
        </p:blipFill>
        <p:spPr>
          <a:xfrm>
            <a:off x="2498357" y="1690688"/>
            <a:ext cx="7195285" cy="5053623"/>
          </a:xfrm>
          <a:prstGeom prst="rect">
            <a:avLst/>
          </a:prstGeom>
        </p:spPr>
      </p:pic>
    </p:spTree>
    <p:extLst>
      <p:ext uri="{BB962C8B-B14F-4D97-AF65-F5344CB8AC3E}">
        <p14:creationId xmlns:p14="http://schemas.microsoft.com/office/powerpoint/2010/main" val="722514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924F-C42D-2911-EF0A-5069B02FEBAF}"/>
              </a:ext>
            </a:extLst>
          </p:cNvPr>
          <p:cNvSpPr>
            <a:spLocks noGrp="1"/>
          </p:cNvSpPr>
          <p:nvPr>
            <p:ph type="title"/>
          </p:nvPr>
        </p:nvSpPr>
        <p:spPr/>
        <p:txBody>
          <a:bodyPr/>
          <a:lstStyle/>
          <a:p>
            <a:r>
              <a:rPr lang="en-US" altLang="en-US" sz="4400"/>
              <a:t>Message Tag</a:t>
            </a:r>
            <a:endParaRPr lang="en-US"/>
          </a:p>
        </p:txBody>
      </p:sp>
      <p:sp>
        <p:nvSpPr>
          <p:cNvPr id="3" name="Content Placeholder 2">
            <a:extLst>
              <a:ext uri="{FF2B5EF4-FFF2-40B4-BE49-F238E27FC236}">
                <a16:creationId xmlns:a16="http://schemas.microsoft.com/office/drawing/2014/main" id="{D54D54C5-5DAA-D69A-E9B9-4DB9ACEA6403}"/>
              </a:ext>
            </a:extLst>
          </p:cNvPr>
          <p:cNvSpPr>
            <a:spLocks noGrp="1"/>
          </p:cNvSpPr>
          <p:nvPr>
            <p:ph idx="1"/>
          </p:nvPr>
        </p:nvSpPr>
        <p:spPr/>
        <p:txBody>
          <a:bodyPr/>
          <a:lstStyle/>
          <a:p>
            <a:r>
              <a:rPr lang="en-US" altLang="en-US"/>
              <a:t>Used to differentiate between different types of messages being sent.</a:t>
            </a:r>
          </a:p>
          <a:p>
            <a:endParaRPr lang="en-US" altLang="en-US"/>
          </a:p>
          <a:p>
            <a:r>
              <a:rPr lang="en-US" altLang="en-US"/>
              <a:t>Message tag is carried within message.</a:t>
            </a:r>
          </a:p>
          <a:p>
            <a:endParaRPr lang="en-US" altLang="en-US"/>
          </a:p>
          <a:p>
            <a:r>
              <a:rPr lang="en-US" altLang="en-US"/>
              <a:t>If special type matching is not required, a wild card message tag, </a:t>
            </a:r>
            <a:r>
              <a:rPr lang="en-US" b="1">
                <a:latin typeface="Courier New" pitchFamily="49" charset="0"/>
              </a:rPr>
              <a:t>MPI_ANY_TAG</a:t>
            </a:r>
            <a:r>
              <a:rPr lang="en-US"/>
              <a:t>, </a:t>
            </a:r>
            <a:r>
              <a:rPr lang="en-US" altLang="en-US"/>
              <a:t>is used, so that the </a:t>
            </a:r>
            <a:r>
              <a:rPr lang="en-US" altLang="en-US" err="1"/>
              <a:t>recv</a:t>
            </a:r>
            <a:r>
              <a:rPr lang="en-US" altLang="en-US"/>
              <a:t>() will match with any send().</a:t>
            </a:r>
          </a:p>
          <a:p>
            <a:endParaRPr lang="en-US"/>
          </a:p>
        </p:txBody>
      </p:sp>
    </p:spTree>
    <p:extLst>
      <p:ext uri="{BB962C8B-B14F-4D97-AF65-F5344CB8AC3E}">
        <p14:creationId xmlns:p14="http://schemas.microsoft.com/office/powerpoint/2010/main" val="117812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56A6-577D-016B-05FC-4657DF200019}"/>
              </a:ext>
            </a:extLst>
          </p:cNvPr>
          <p:cNvSpPr>
            <a:spLocks noGrp="1"/>
          </p:cNvSpPr>
          <p:nvPr>
            <p:ph type="title"/>
          </p:nvPr>
        </p:nvSpPr>
        <p:spPr/>
        <p:txBody>
          <a:bodyPr/>
          <a:lstStyle/>
          <a:p>
            <a:r>
              <a:rPr lang="en-US" altLang="en-US" sz="4400"/>
              <a:t>Message Tag Example</a:t>
            </a:r>
            <a:endParaRPr lang="en-US"/>
          </a:p>
        </p:txBody>
      </p:sp>
      <p:sp>
        <p:nvSpPr>
          <p:cNvPr id="3" name="Content Placeholder 2">
            <a:extLst>
              <a:ext uri="{FF2B5EF4-FFF2-40B4-BE49-F238E27FC236}">
                <a16:creationId xmlns:a16="http://schemas.microsoft.com/office/drawing/2014/main" id="{58E9DC44-1A9D-1399-291B-582E386BF744}"/>
              </a:ext>
            </a:extLst>
          </p:cNvPr>
          <p:cNvSpPr>
            <a:spLocks noGrp="1"/>
          </p:cNvSpPr>
          <p:nvPr>
            <p:ph idx="1"/>
          </p:nvPr>
        </p:nvSpPr>
        <p:spPr/>
        <p:txBody>
          <a:bodyPr/>
          <a:lstStyle/>
          <a:p>
            <a:r>
              <a:rPr lang="en-US" altLang="en-US" sz="2800">
                <a:latin typeface="+mn-lt"/>
              </a:rPr>
              <a:t>To send a message, x, with message tag 5 from a source process, 1, to a destination process, 2, and assign to y:</a:t>
            </a:r>
          </a:p>
          <a:p>
            <a:endParaRPr lang="en-US"/>
          </a:p>
        </p:txBody>
      </p:sp>
      <p:pic>
        <p:nvPicPr>
          <p:cNvPr id="4" name="Picture 3">
            <a:extLst>
              <a:ext uri="{FF2B5EF4-FFF2-40B4-BE49-F238E27FC236}">
                <a16:creationId xmlns:a16="http://schemas.microsoft.com/office/drawing/2014/main" id="{B9137133-6BDC-9C3C-1256-FDF053961EEC}"/>
              </a:ext>
            </a:extLst>
          </p:cNvPr>
          <p:cNvPicPr>
            <a:picLocks noChangeAspect="1"/>
          </p:cNvPicPr>
          <p:nvPr/>
        </p:nvPicPr>
        <p:blipFill>
          <a:blip r:embed="rId2"/>
          <a:stretch>
            <a:fillRect/>
          </a:stretch>
        </p:blipFill>
        <p:spPr>
          <a:xfrm>
            <a:off x="3148328" y="2867361"/>
            <a:ext cx="5895343" cy="3444539"/>
          </a:xfrm>
          <a:prstGeom prst="rect">
            <a:avLst/>
          </a:prstGeom>
        </p:spPr>
      </p:pic>
    </p:spTree>
    <p:extLst>
      <p:ext uri="{BB962C8B-B14F-4D97-AF65-F5344CB8AC3E}">
        <p14:creationId xmlns:p14="http://schemas.microsoft.com/office/powerpoint/2010/main" val="7199805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9B9F-2F50-B037-39BE-6DDD4146C626}"/>
              </a:ext>
            </a:extLst>
          </p:cNvPr>
          <p:cNvSpPr>
            <a:spLocks noGrp="1"/>
          </p:cNvSpPr>
          <p:nvPr>
            <p:ph type="title"/>
          </p:nvPr>
        </p:nvSpPr>
        <p:spPr/>
        <p:txBody>
          <a:bodyPr/>
          <a:lstStyle/>
          <a:p>
            <a:r>
              <a:rPr lang="en-US"/>
              <a:t>Retrieving Further Information</a:t>
            </a:r>
          </a:p>
        </p:txBody>
      </p:sp>
      <p:sp>
        <p:nvSpPr>
          <p:cNvPr id="3" name="Content Placeholder 2">
            <a:extLst>
              <a:ext uri="{FF2B5EF4-FFF2-40B4-BE49-F238E27FC236}">
                <a16:creationId xmlns:a16="http://schemas.microsoft.com/office/drawing/2014/main" id="{EC80E489-8C1E-4BFA-285E-C29411BF3CD3}"/>
              </a:ext>
            </a:extLst>
          </p:cNvPr>
          <p:cNvSpPr>
            <a:spLocks noGrp="1"/>
          </p:cNvSpPr>
          <p:nvPr>
            <p:ph idx="1"/>
          </p:nvPr>
        </p:nvSpPr>
        <p:spPr/>
        <p:txBody>
          <a:bodyPr/>
          <a:lstStyle/>
          <a:p>
            <a:r>
              <a:rPr lang="en-US" sz="2200" b="1">
                <a:latin typeface="Courier New" pitchFamily="49" charset="0"/>
              </a:rPr>
              <a:t>Status</a:t>
            </a:r>
            <a:r>
              <a:rPr lang="en-US" sz="2200"/>
              <a:t> is a data structure allocated in the user’s program.</a:t>
            </a:r>
          </a:p>
          <a:p>
            <a:r>
              <a:rPr lang="en-US" sz="2200"/>
              <a:t>In C:</a:t>
            </a:r>
          </a:p>
          <a:p>
            <a:pPr lvl="1">
              <a:buFontTx/>
              <a:buNone/>
            </a:pPr>
            <a:r>
              <a:rPr lang="en-US" sz="2000" b="1">
                <a:latin typeface="Courier New" pitchFamily="49" charset="0"/>
              </a:rPr>
              <a:t>int </a:t>
            </a:r>
            <a:r>
              <a:rPr lang="en-US" sz="2000" b="1" err="1">
                <a:latin typeface="Courier New" pitchFamily="49" charset="0"/>
              </a:rPr>
              <a:t>recvd_tag</a:t>
            </a:r>
            <a:r>
              <a:rPr lang="en-US" sz="2000" b="1">
                <a:latin typeface="Courier New" pitchFamily="49" charset="0"/>
              </a:rPr>
              <a:t>, </a:t>
            </a:r>
            <a:r>
              <a:rPr lang="en-US" sz="2000" b="1" err="1">
                <a:latin typeface="Courier New" pitchFamily="49" charset="0"/>
              </a:rPr>
              <a:t>recvd_from</a:t>
            </a:r>
            <a:r>
              <a:rPr lang="en-US" sz="2000" b="1">
                <a:latin typeface="Courier New" pitchFamily="49" charset="0"/>
              </a:rPr>
              <a:t>, </a:t>
            </a:r>
            <a:r>
              <a:rPr lang="en-US" sz="2000" b="1" err="1">
                <a:latin typeface="Courier New" pitchFamily="49" charset="0"/>
              </a:rPr>
              <a:t>recvd_count</a:t>
            </a:r>
            <a:r>
              <a:rPr lang="en-US" sz="2000" b="1">
                <a:latin typeface="Courier New" pitchFamily="49" charset="0"/>
              </a:rPr>
              <a:t>;</a:t>
            </a:r>
          </a:p>
          <a:p>
            <a:pPr lvl="1">
              <a:buFontTx/>
              <a:buNone/>
            </a:pPr>
            <a:r>
              <a:rPr lang="en-US" sz="2000" b="1" err="1">
                <a:latin typeface="Courier New" pitchFamily="49" charset="0"/>
              </a:rPr>
              <a:t>MPI_Status</a:t>
            </a:r>
            <a:r>
              <a:rPr lang="en-US" sz="2000" b="1">
                <a:latin typeface="Courier New" pitchFamily="49" charset="0"/>
              </a:rPr>
              <a:t> status;</a:t>
            </a:r>
          </a:p>
          <a:p>
            <a:pPr lvl="1">
              <a:buFontTx/>
              <a:buNone/>
            </a:pPr>
            <a:r>
              <a:rPr lang="en-US" sz="2000" b="1" err="1">
                <a:latin typeface="Courier New" pitchFamily="49" charset="0"/>
              </a:rPr>
              <a:t>MPI_Recv</a:t>
            </a:r>
            <a:r>
              <a:rPr lang="en-US" sz="2000" b="1">
                <a:latin typeface="Courier New" pitchFamily="49" charset="0"/>
              </a:rPr>
              <a:t>(..., MPI_ANY_SOURCE, MPI_ANY_TAG, ..., &amp;status )</a:t>
            </a:r>
          </a:p>
          <a:p>
            <a:pPr lvl="1">
              <a:buFontTx/>
              <a:buNone/>
            </a:pPr>
            <a:r>
              <a:rPr lang="en-US" sz="2000" b="1" err="1">
                <a:latin typeface="Courier New" pitchFamily="49" charset="0"/>
              </a:rPr>
              <a:t>recvd_tag</a:t>
            </a:r>
            <a:r>
              <a:rPr lang="en-US" sz="2000" b="1">
                <a:latin typeface="Courier New" pitchFamily="49" charset="0"/>
              </a:rPr>
              <a:t>  = </a:t>
            </a:r>
            <a:r>
              <a:rPr lang="en-US" sz="2000" b="1" err="1">
                <a:latin typeface="Courier New" pitchFamily="49" charset="0"/>
              </a:rPr>
              <a:t>status.MPI_TAG</a:t>
            </a:r>
            <a:r>
              <a:rPr lang="en-US" sz="2000" b="1">
                <a:latin typeface="Courier New" pitchFamily="49" charset="0"/>
              </a:rPr>
              <a:t>;</a:t>
            </a:r>
          </a:p>
          <a:p>
            <a:pPr lvl="1">
              <a:buFontTx/>
              <a:buNone/>
            </a:pPr>
            <a:r>
              <a:rPr lang="en-US" sz="2000" b="1" err="1">
                <a:latin typeface="Courier New" pitchFamily="49" charset="0"/>
              </a:rPr>
              <a:t>recvd_from</a:t>
            </a:r>
            <a:r>
              <a:rPr lang="en-US" sz="2000" b="1">
                <a:latin typeface="Courier New" pitchFamily="49" charset="0"/>
              </a:rPr>
              <a:t> = </a:t>
            </a:r>
            <a:r>
              <a:rPr lang="en-US" sz="2000" b="1" err="1">
                <a:latin typeface="Courier New" pitchFamily="49" charset="0"/>
              </a:rPr>
              <a:t>status.MPI_SOURCE</a:t>
            </a:r>
            <a:r>
              <a:rPr lang="en-US" sz="2000" b="1">
                <a:latin typeface="Courier New" pitchFamily="49" charset="0"/>
              </a:rPr>
              <a:t>;</a:t>
            </a:r>
          </a:p>
          <a:p>
            <a:pPr lvl="1">
              <a:buFontTx/>
              <a:buNone/>
            </a:pPr>
            <a:r>
              <a:rPr lang="en-US" sz="2000" b="1" err="1">
                <a:latin typeface="Courier New" pitchFamily="49" charset="0"/>
              </a:rPr>
              <a:t>MPI_Get_count</a:t>
            </a:r>
            <a:r>
              <a:rPr lang="en-US" sz="2000" b="1">
                <a:latin typeface="Courier New" pitchFamily="49" charset="0"/>
              </a:rPr>
              <a:t>( &amp;status, datatype, &amp;</a:t>
            </a:r>
            <a:r>
              <a:rPr lang="en-US" sz="2000" b="1" err="1">
                <a:latin typeface="Courier New" pitchFamily="49" charset="0"/>
              </a:rPr>
              <a:t>recvd_count</a:t>
            </a:r>
            <a:r>
              <a:rPr lang="en-US" sz="2000" b="1">
                <a:latin typeface="Courier New" pitchFamily="49" charset="0"/>
              </a:rPr>
              <a:t> );</a:t>
            </a:r>
          </a:p>
          <a:p>
            <a:endParaRPr lang="en-US"/>
          </a:p>
        </p:txBody>
      </p:sp>
    </p:spTree>
    <p:extLst>
      <p:ext uri="{BB962C8B-B14F-4D97-AF65-F5344CB8AC3E}">
        <p14:creationId xmlns:p14="http://schemas.microsoft.com/office/powerpoint/2010/main" val="3128665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1E11-575D-86E1-C071-B528C709AE9E}"/>
              </a:ext>
            </a:extLst>
          </p:cNvPr>
          <p:cNvSpPr>
            <a:spLocks noGrp="1"/>
          </p:cNvSpPr>
          <p:nvPr>
            <p:ph type="title"/>
          </p:nvPr>
        </p:nvSpPr>
        <p:spPr/>
        <p:txBody>
          <a:bodyPr/>
          <a:lstStyle/>
          <a:p>
            <a:r>
              <a:rPr lang="en-US">
                <a:latin typeface="Times New Roman"/>
                <a:cs typeface="Times New Roman"/>
              </a:rPr>
              <a:t>MPI Languages and Compiling</a:t>
            </a:r>
            <a:endParaRPr lang="en-US"/>
          </a:p>
        </p:txBody>
      </p:sp>
      <p:sp>
        <p:nvSpPr>
          <p:cNvPr id="3" name="Content Placeholder 2">
            <a:extLst>
              <a:ext uri="{FF2B5EF4-FFF2-40B4-BE49-F238E27FC236}">
                <a16:creationId xmlns:a16="http://schemas.microsoft.com/office/drawing/2014/main" id="{BBCB8E7D-AC15-590B-2794-59494BB74D22}"/>
              </a:ext>
            </a:extLst>
          </p:cNvPr>
          <p:cNvSpPr>
            <a:spLocks noGrp="1"/>
          </p:cNvSpPr>
          <p:nvPr>
            <p:ph idx="1"/>
          </p:nvPr>
        </p:nvSpPr>
        <p:spPr/>
        <p:txBody>
          <a:bodyPr vert="horz" lIns="91440" tIns="45720" rIns="91440" bIns="45720" rtlCol="0" anchor="t">
            <a:normAutofit/>
          </a:bodyPr>
          <a:lstStyle/>
          <a:p>
            <a:r>
              <a:rPr lang="en-US">
                <a:latin typeface="Times New Roman"/>
                <a:cs typeface="Times New Roman"/>
              </a:rPr>
              <a:t>MPI has language bindings for C and Fortran</a:t>
            </a:r>
          </a:p>
          <a:p>
            <a:r>
              <a:rPr lang="en-US">
                <a:latin typeface="Times New Roman"/>
                <a:cs typeface="Times New Roman"/>
              </a:rPr>
              <a:t>MPI 1 and 2 also have language bindings for C++</a:t>
            </a:r>
          </a:p>
          <a:p>
            <a:r>
              <a:rPr lang="en-US">
                <a:latin typeface="Times New Roman"/>
                <a:cs typeface="Times New Roman"/>
              </a:rPr>
              <a:t>Python has a package </a:t>
            </a:r>
            <a:r>
              <a:rPr lang="en-US" err="1">
                <a:latin typeface="Times New Roman"/>
                <a:cs typeface="Times New Roman"/>
              </a:rPr>
              <a:t>PyMPI</a:t>
            </a:r>
          </a:p>
          <a:p>
            <a:endParaRPr lang="en-US"/>
          </a:p>
          <a:p>
            <a:r>
              <a:rPr lang="en-US">
                <a:latin typeface="Times New Roman"/>
                <a:cs typeface="Times New Roman"/>
              </a:rPr>
              <a:t>To compile MPI in C MPICC must be used rather than GCC.</a:t>
            </a:r>
          </a:p>
          <a:p>
            <a:r>
              <a:rPr lang="en-US">
                <a:latin typeface="Times New Roman"/>
                <a:cs typeface="Times New Roman"/>
              </a:rPr>
              <a:t>MPICC is necessary because it invokes a series of complex GCC compiler and linker flags that are necessary for programs using MPI [7].</a:t>
            </a:r>
            <a:endParaRPr lang="en-US"/>
          </a:p>
        </p:txBody>
      </p:sp>
    </p:spTree>
    <p:extLst>
      <p:ext uri="{BB962C8B-B14F-4D97-AF65-F5344CB8AC3E}">
        <p14:creationId xmlns:p14="http://schemas.microsoft.com/office/powerpoint/2010/main" val="32321608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BC1C-CA53-2A06-2639-EB9ACB1DD064}"/>
              </a:ext>
            </a:extLst>
          </p:cNvPr>
          <p:cNvSpPr>
            <a:spLocks noGrp="1"/>
          </p:cNvSpPr>
          <p:nvPr>
            <p:ph type="title"/>
          </p:nvPr>
        </p:nvSpPr>
        <p:spPr/>
        <p:txBody>
          <a:bodyPr/>
          <a:lstStyle/>
          <a:p>
            <a:r>
              <a:rPr lang="en-US" altLang="en-US"/>
              <a:t>Collective Communication</a:t>
            </a:r>
            <a:endParaRPr lang="en-US"/>
          </a:p>
        </p:txBody>
      </p:sp>
      <p:sp>
        <p:nvSpPr>
          <p:cNvPr id="3" name="Content Placeholder 2">
            <a:extLst>
              <a:ext uri="{FF2B5EF4-FFF2-40B4-BE49-F238E27FC236}">
                <a16:creationId xmlns:a16="http://schemas.microsoft.com/office/drawing/2014/main" id="{DF0F067C-7530-C87E-EBDE-0E50BD32C330}"/>
              </a:ext>
            </a:extLst>
          </p:cNvPr>
          <p:cNvSpPr>
            <a:spLocks noGrp="1"/>
          </p:cNvSpPr>
          <p:nvPr>
            <p:ph idx="1"/>
          </p:nvPr>
        </p:nvSpPr>
        <p:spPr/>
        <p:txBody>
          <a:bodyPr>
            <a:normAutofit fontScale="92500" lnSpcReduction="10000"/>
          </a:bodyPr>
          <a:lstStyle/>
          <a:p>
            <a:pPr>
              <a:buFontTx/>
              <a:buNone/>
            </a:pPr>
            <a:r>
              <a:rPr lang="en-US" altLang="en-US"/>
              <a:t>Involves set of processes, defined by a communicator. Message tags not present. Principal collective operations:</a:t>
            </a:r>
          </a:p>
          <a:p>
            <a:endParaRPr lang="en-US" altLang="en-US" sz="1600"/>
          </a:p>
          <a:p>
            <a:r>
              <a:rPr lang="en-US" altLang="en-US" sz="2800" b="1" err="1">
                <a:latin typeface="Courier New" pitchFamily="49" charset="0"/>
              </a:rPr>
              <a:t>MPI_Bcast</a:t>
            </a:r>
            <a:r>
              <a:rPr lang="en-US" altLang="en-US" sz="2800" b="1">
                <a:latin typeface="Courier New" pitchFamily="49" charset="0"/>
              </a:rPr>
              <a:t>()</a:t>
            </a:r>
            <a:r>
              <a:rPr lang="en-US" altLang="en-US" sz="2800"/>
              <a:t>	- Broadcast from root to all other processes</a:t>
            </a:r>
          </a:p>
          <a:p>
            <a:r>
              <a:rPr lang="en-US" altLang="en-US" sz="2800" b="1" err="1">
                <a:latin typeface="Courier New" pitchFamily="49" charset="0"/>
              </a:rPr>
              <a:t>MPI_Gather</a:t>
            </a:r>
            <a:r>
              <a:rPr lang="en-US" altLang="en-US" sz="2800" b="1">
                <a:latin typeface="Courier New" pitchFamily="49" charset="0"/>
              </a:rPr>
              <a:t>()</a:t>
            </a:r>
            <a:r>
              <a:rPr lang="en-US" altLang="en-US" sz="2800"/>
              <a:t>	- Gather values for group of processes</a:t>
            </a:r>
          </a:p>
          <a:p>
            <a:r>
              <a:rPr lang="en-US" altLang="en-US" sz="2800" b="1" err="1">
                <a:latin typeface="Courier New" pitchFamily="49" charset="0"/>
              </a:rPr>
              <a:t>MPI_Scatter</a:t>
            </a:r>
            <a:r>
              <a:rPr lang="en-US" altLang="en-US" sz="2800" b="1">
                <a:latin typeface="Courier New" pitchFamily="49" charset="0"/>
              </a:rPr>
              <a:t>()</a:t>
            </a:r>
            <a:r>
              <a:rPr lang="en-US" altLang="en-US" sz="2800"/>
              <a:t>	- Scatters buffer in parts to group of processes</a:t>
            </a:r>
          </a:p>
          <a:p>
            <a:r>
              <a:rPr lang="en-US" altLang="en-US" sz="2800" b="1" err="1">
                <a:latin typeface="Courier New" pitchFamily="49" charset="0"/>
              </a:rPr>
              <a:t>MPI_Alltoall</a:t>
            </a:r>
            <a:r>
              <a:rPr lang="en-US" altLang="en-US" sz="2800" b="1">
                <a:latin typeface="Courier New" pitchFamily="49" charset="0"/>
              </a:rPr>
              <a:t>()</a:t>
            </a:r>
            <a:r>
              <a:rPr lang="en-US" altLang="en-US" sz="2800"/>
              <a:t>	- Sends data from all processes to all processes</a:t>
            </a:r>
          </a:p>
          <a:p>
            <a:r>
              <a:rPr lang="en-US" altLang="en-US" sz="2800" b="1" err="1">
                <a:latin typeface="Courier New" pitchFamily="49" charset="0"/>
              </a:rPr>
              <a:t>MPI_Reduce</a:t>
            </a:r>
            <a:r>
              <a:rPr lang="en-US" altLang="en-US" sz="2800" b="1">
                <a:latin typeface="Courier New" pitchFamily="49" charset="0"/>
              </a:rPr>
              <a:t>()</a:t>
            </a:r>
            <a:r>
              <a:rPr lang="en-US" altLang="en-US" sz="2800"/>
              <a:t>	- Combine values on all processes to single value</a:t>
            </a:r>
          </a:p>
          <a:p>
            <a:r>
              <a:rPr lang="en-US" altLang="en-US" sz="2800" b="1" err="1">
                <a:latin typeface="Courier New" pitchFamily="49" charset="0"/>
              </a:rPr>
              <a:t>MPI_Reduce_scatter</a:t>
            </a:r>
            <a:r>
              <a:rPr lang="en-US" altLang="en-US" sz="2800" b="1">
                <a:latin typeface="Courier New" pitchFamily="49" charset="0"/>
              </a:rPr>
              <a:t>()</a:t>
            </a:r>
            <a:r>
              <a:rPr lang="en-US" altLang="en-US" sz="2800"/>
              <a:t>	- Combine values and scatter results</a:t>
            </a:r>
          </a:p>
          <a:p>
            <a:r>
              <a:rPr lang="en-US" altLang="en-US" sz="2800" b="1" err="1">
                <a:latin typeface="Courier New" pitchFamily="49" charset="0"/>
              </a:rPr>
              <a:t>MPI_Scan</a:t>
            </a:r>
            <a:r>
              <a:rPr lang="en-US" altLang="en-US" sz="2800" b="1">
                <a:latin typeface="Courier New" pitchFamily="49" charset="0"/>
              </a:rPr>
              <a:t>()</a:t>
            </a:r>
            <a:r>
              <a:rPr lang="en-US" altLang="en-US" sz="2800"/>
              <a:t>	- Compute prefix reductions of data on processes</a:t>
            </a:r>
          </a:p>
          <a:p>
            <a:endParaRPr lang="en-US"/>
          </a:p>
        </p:txBody>
      </p:sp>
      <p:pic>
        <p:nvPicPr>
          <p:cNvPr id="6" name="Picture 5">
            <a:extLst>
              <a:ext uri="{FF2B5EF4-FFF2-40B4-BE49-F238E27FC236}">
                <a16:creationId xmlns:a16="http://schemas.microsoft.com/office/drawing/2014/main" id="{8ED5F2DE-9898-AD20-F793-C3E0BB20AFB3}"/>
              </a:ext>
            </a:extLst>
          </p:cNvPr>
          <p:cNvPicPr>
            <a:picLocks noChangeAspect="1"/>
          </p:cNvPicPr>
          <p:nvPr/>
        </p:nvPicPr>
        <p:blipFill>
          <a:blip r:embed="rId2"/>
          <a:srcRect l="72453" b="50000"/>
          <a:stretch/>
        </p:blipFill>
        <p:spPr>
          <a:xfrm>
            <a:off x="9380681" y="2483258"/>
            <a:ext cx="2411658" cy="1518036"/>
          </a:xfrm>
          <a:prstGeom prst="rect">
            <a:avLst/>
          </a:prstGeom>
        </p:spPr>
      </p:pic>
    </p:spTree>
    <p:extLst>
      <p:ext uri="{BB962C8B-B14F-4D97-AF65-F5344CB8AC3E}">
        <p14:creationId xmlns:p14="http://schemas.microsoft.com/office/powerpoint/2010/main" val="4063926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5810-9A9A-91E2-C48F-E81B402E4021}"/>
              </a:ext>
            </a:extLst>
          </p:cNvPr>
          <p:cNvSpPr>
            <a:spLocks noGrp="1"/>
          </p:cNvSpPr>
          <p:nvPr>
            <p:ph type="title"/>
          </p:nvPr>
        </p:nvSpPr>
        <p:spPr/>
        <p:txBody>
          <a:bodyPr/>
          <a:lstStyle/>
          <a:p>
            <a:r>
              <a:rPr lang="en-US" altLang="en-US"/>
              <a:t>Broadcast</a:t>
            </a:r>
            <a:endParaRPr lang="en-US"/>
          </a:p>
        </p:txBody>
      </p:sp>
      <p:sp>
        <p:nvSpPr>
          <p:cNvPr id="3" name="Content Placeholder 2">
            <a:extLst>
              <a:ext uri="{FF2B5EF4-FFF2-40B4-BE49-F238E27FC236}">
                <a16:creationId xmlns:a16="http://schemas.microsoft.com/office/drawing/2014/main" id="{4108B7ED-EF4A-E704-4EA7-4FAC0BD9BC07}"/>
              </a:ext>
            </a:extLst>
          </p:cNvPr>
          <p:cNvSpPr>
            <a:spLocks noGrp="1"/>
          </p:cNvSpPr>
          <p:nvPr>
            <p:ph idx="1"/>
          </p:nvPr>
        </p:nvSpPr>
        <p:spPr/>
        <p:txBody>
          <a:bodyPr/>
          <a:lstStyle/>
          <a:p>
            <a:pPr marL="457200" indent="-457200">
              <a:buFont typeface="Wingdings" pitchFamily="2" charset="2"/>
              <a:buChar char="q"/>
            </a:pPr>
            <a:r>
              <a:rPr lang="en-US" altLang="en-US" sz="2400">
                <a:latin typeface="+mj-lt"/>
              </a:rPr>
              <a:t>Sending the same message to all processes.</a:t>
            </a:r>
          </a:p>
          <a:p>
            <a:pPr marL="914400" lvl="1" indent="-457200">
              <a:buFont typeface="Wingdings" pitchFamily="2" charset="2"/>
              <a:buChar char="Ø"/>
            </a:pPr>
            <a:r>
              <a:rPr lang="en-US">
                <a:solidFill>
                  <a:srgbClr val="339933"/>
                </a:solidFill>
              </a:rPr>
              <a:t>int </a:t>
            </a:r>
            <a:r>
              <a:rPr lang="en-US" err="1">
                <a:solidFill>
                  <a:srgbClr val="339933"/>
                </a:solidFill>
              </a:rPr>
              <a:t>MPI_Bcast</a:t>
            </a:r>
            <a:r>
              <a:rPr lang="en-US">
                <a:solidFill>
                  <a:srgbClr val="339933"/>
                </a:solidFill>
              </a:rPr>
              <a:t>(void *buffer, int count, </a:t>
            </a:r>
            <a:r>
              <a:rPr lang="en-US" err="1">
                <a:solidFill>
                  <a:srgbClr val="339933"/>
                </a:solidFill>
              </a:rPr>
              <a:t>MPI_Datatype</a:t>
            </a:r>
            <a:r>
              <a:rPr lang="en-US">
                <a:solidFill>
                  <a:srgbClr val="339933"/>
                </a:solidFill>
              </a:rPr>
              <a:t> datatype, int root, </a:t>
            </a:r>
            <a:r>
              <a:rPr lang="en-US" err="1">
                <a:solidFill>
                  <a:srgbClr val="339933"/>
                </a:solidFill>
              </a:rPr>
              <a:t>MPI_Comm</a:t>
            </a:r>
            <a:r>
              <a:rPr lang="en-US">
                <a:solidFill>
                  <a:srgbClr val="339933"/>
                </a:solidFill>
              </a:rPr>
              <a:t> comm)</a:t>
            </a:r>
          </a:p>
          <a:p>
            <a:endParaRPr lang="en-US"/>
          </a:p>
        </p:txBody>
      </p:sp>
      <p:sp>
        <p:nvSpPr>
          <p:cNvPr id="4" name="AutoShape 7">
            <a:extLst>
              <a:ext uri="{FF2B5EF4-FFF2-40B4-BE49-F238E27FC236}">
                <a16:creationId xmlns:a16="http://schemas.microsoft.com/office/drawing/2014/main" id="{56C72A6F-8C5A-12EB-8384-25F51242444E}"/>
              </a:ext>
            </a:extLst>
          </p:cNvPr>
          <p:cNvSpPr>
            <a:spLocks noChangeArrowheads="1"/>
          </p:cNvSpPr>
          <p:nvPr/>
        </p:nvSpPr>
        <p:spPr bwMode="auto">
          <a:xfrm>
            <a:off x="3128963" y="3470276"/>
            <a:ext cx="1406525" cy="2632075"/>
          </a:xfrm>
          <a:prstGeom prst="roundRect">
            <a:avLst>
              <a:gd name="adj" fmla="val 22500"/>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 name="Rectangle 8">
            <a:extLst>
              <a:ext uri="{FF2B5EF4-FFF2-40B4-BE49-F238E27FC236}">
                <a16:creationId xmlns:a16="http://schemas.microsoft.com/office/drawing/2014/main" id="{2B8A6ADE-FBB6-E20B-403E-E1CC6370B8B9}"/>
              </a:ext>
            </a:extLst>
          </p:cNvPr>
          <p:cNvSpPr>
            <a:spLocks noChangeArrowheads="1"/>
          </p:cNvSpPr>
          <p:nvPr/>
        </p:nvSpPr>
        <p:spPr bwMode="auto">
          <a:xfrm>
            <a:off x="3625850" y="4784726"/>
            <a:ext cx="411162" cy="161925"/>
          </a:xfrm>
          <a:prstGeom prst="rect">
            <a:avLst/>
          </a:prstGeom>
          <a:noFill/>
          <a:ln w="17463">
            <a:solidFill>
              <a:srgbClr val="FF0000"/>
            </a:solidFill>
            <a:miter lim="800000"/>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 name="Rectangle 9">
            <a:extLst>
              <a:ext uri="{FF2B5EF4-FFF2-40B4-BE49-F238E27FC236}">
                <a16:creationId xmlns:a16="http://schemas.microsoft.com/office/drawing/2014/main" id="{C2B852A5-66AC-FD5C-39CE-6A42153DB6D3}"/>
              </a:ext>
            </a:extLst>
          </p:cNvPr>
          <p:cNvSpPr>
            <a:spLocks noChangeArrowheads="1"/>
          </p:cNvSpPr>
          <p:nvPr/>
        </p:nvSpPr>
        <p:spPr bwMode="auto">
          <a:xfrm>
            <a:off x="3352801" y="5221287"/>
            <a:ext cx="727763"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bcast();</a:t>
            </a:r>
            <a:endParaRPr lang="en-US">
              <a:solidFill>
                <a:srgbClr val="000000"/>
              </a:solidFill>
              <a:latin typeface="Arial" charset="0"/>
              <a:ea typeface="宋体" pitchFamily="2" charset="-122"/>
            </a:endParaRPr>
          </a:p>
        </p:txBody>
      </p:sp>
      <p:sp>
        <p:nvSpPr>
          <p:cNvPr id="7" name="Rectangle 10">
            <a:extLst>
              <a:ext uri="{FF2B5EF4-FFF2-40B4-BE49-F238E27FC236}">
                <a16:creationId xmlns:a16="http://schemas.microsoft.com/office/drawing/2014/main" id="{E56D48D6-0419-4274-1414-2B0BFC1A38A3}"/>
              </a:ext>
            </a:extLst>
          </p:cNvPr>
          <p:cNvSpPr>
            <a:spLocks noChangeArrowheads="1"/>
          </p:cNvSpPr>
          <p:nvPr/>
        </p:nvSpPr>
        <p:spPr bwMode="auto">
          <a:xfrm>
            <a:off x="3263901" y="4492625"/>
            <a:ext cx="304571"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buf</a:t>
            </a:r>
            <a:endParaRPr lang="en-US">
              <a:solidFill>
                <a:srgbClr val="000000"/>
              </a:solidFill>
              <a:latin typeface="Arial" charset="0"/>
              <a:ea typeface="宋体" pitchFamily="2" charset="-122"/>
            </a:endParaRPr>
          </a:p>
        </p:txBody>
      </p:sp>
      <p:sp>
        <p:nvSpPr>
          <p:cNvPr id="8" name="AutoShape 11">
            <a:extLst>
              <a:ext uri="{FF2B5EF4-FFF2-40B4-BE49-F238E27FC236}">
                <a16:creationId xmlns:a16="http://schemas.microsoft.com/office/drawing/2014/main" id="{54B7D568-44C4-B7CB-797F-1E3CE0F91BF9}"/>
              </a:ext>
            </a:extLst>
          </p:cNvPr>
          <p:cNvSpPr>
            <a:spLocks noChangeArrowheads="1"/>
          </p:cNvSpPr>
          <p:nvPr/>
        </p:nvSpPr>
        <p:spPr bwMode="auto">
          <a:xfrm>
            <a:off x="5529263" y="3470276"/>
            <a:ext cx="1406525" cy="2632075"/>
          </a:xfrm>
          <a:prstGeom prst="roundRect">
            <a:avLst>
              <a:gd name="adj" fmla="val 22500"/>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9" name="Rectangle 12">
            <a:extLst>
              <a:ext uri="{FF2B5EF4-FFF2-40B4-BE49-F238E27FC236}">
                <a16:creationId xmlns:a16="http://schemas.microsoft.com/office/drawing/2014/main" id="{D62467DA-6165-6430-C542-3392A3815C07}"/>
              </a:ext>
            </a:extLst>
          </p:cNvPr>
          <p:cNvSpPr>
            <a:spLocks noChangeArrowheads="1"/>
          </p:cNvSpPr>
          <p:nvPr/>
        </p:nvSpPr>
        <p:spPr bwMode="auto">
          <a:xfrm>
            <a:off x="5937250" y="3914776"/>
            <a:ext cx="393700" cy="142875"/>
          </a:xfrm>
          <a:prstGeom prst="rect">
            <a:avLst/>
          </a:prstGeom>
          <a:noFill/>
          <a:ln w="17463">
            <a:solidFill>
              <a:srgbClr val="FF0000"/>
            </a:solidFill>
            <a:miter lim="800000"/>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0" name="Rectangle 13">
            <a:extLst>
              <a:ext uri="{FF2B5EF4-FFF2-40B4-BE49-F238E27FC236}">
                <a16:creationId xmlns:a16="http://schemas.microsoft.com/office/drawing/2014/main" id="{89C75662-92BF-DE4A-4E87-F6F54CBD028B}"/>
              </a:ext>
            </a:extLst>
          </p:cNvPr>
          <p:cNvSpPr>
            <a:spLocks noChangeArrowheads="1"/>
          </p:cNvSpPr>
          <p:nvPr/>
        </p:nvSpPr>
        <p:spPr bwMode="auto">
          <a:xfrm>
            <a:off x="5751513" y="5221287"/>
            <a:ext cx="727763"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bcast();</a:t>
            </a:r>
            <a:endParaRPr lang="en-US">
              <a:solidFill>
                <a:srgbClr val="000000"/>
              </a:solidFill>
              <a:latin typeface="Arial" charset="0"/>
              <a:ea typeface="宋体" pitchFamily="2" charset="-122"/>
            </a:endParaRPr>
          </a:p>
        </p:txBody>
      </p:sp>
      <p:sp>
        <p:nvSpPr>
          <p:cNvPr id="11" name="Rectangle 14">
            <a:extLst>
              <a:ext uri="{FF2B5EF4-FFF2-40B4-BE49-F238E27FC236}">
                <a16:creationId xmlns:a16="http://schemas.microsoft.com/office/drawing/2014/main" id="{ADED1746-4115-27CB-59EE-A494E6C82AC4}"/>
              </a:ext>
            </a:extLst>
          </p:cNvPr>
          <p:cNvSpPr>
            <a:spLocks noChangeArrowheads="1"/>
          </p:cNvSpPr>
          <p:nvPr/>
        </p:nvSpPr>
        <p:spPr bwMode="auto">
          <a:xfrm>
            <a:off x="5645151" y="3622675"/>
            <a:ext cx="426399"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data</a:t>
            </a:r>
            <a:endParaRPr lang="en-US">
              <a:solidFill>
                <a:srgbClr val="000000"/>
              </a:solidFill>
              <a:latin typeface="Arial" charset="0"/>
              <a:ea typeface="宋体" pitchFamily="2" charset="-122"/>
            </a:endParaRPr>
          </a:p>
        </p:txBody>
      </p:sp>
      <p:sp>
        <p:nvSpPr>
          <p:cNvPr id="12" name="AutoShape 15">
            <a:extLst>
              <a:ext uri="{FF2B5EF4-FFF2-40B4-BE49-F238E27FC236}">
                <a16:creationId xmlns:a16="http://schemas.microsoft.com/office/drawing/2014/main" id="{06BDA769-DE0F-EC0B-0778-A4216A6BE52B}"/>
              </a:ext>
            </a:extLst>
          </p:cNvPr>
          <p:cNvSpPr>
            <a:spLocks noChangeArrowheads="1"/>
          </p:cNvSpPr>
          <p:nvPr/>
        </p:nvSpPr>
        <p:spPr bwMode="auto">
          <a:xfrm>
            <a:off x="8337551" y="3470276"/>
            <a:ext cx="1406525" cy="2632075"/>
          </a:xfrm>
          <a:prstGeom prst="roundRect">
            <a:avLst>
              <a:gd name="adj" fmla="val 22500"/>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3" name="Rectangle 16">
            <a:extLst>
              <a:ext uri="{FF2B5EF4-FFF2-40B4-BE49-F238E27FC236}">
                <a16:creationId xmlns:a16="http://schemas.microsoft.com/office/drawing/2014/main" id="{D6D9C9F4-D100-91D2-44C0-5F4A80114D4B}"/>
              </a:ext>
            </a:extLst>
          </p:cNvPr>
          <p:cNvSpPr>
            <a:spLocks noChangeArrowheads="1"/>
          </p:cNvSpPr>
          <p:nvPr/>
        </p:nvSpPr>
        <p:spPr bwMode="auto">
          <a:xfrm>
            <a:off x="8728075" y="3914776"/>
            <a:ext cx="411162" cy="142875"/>
          </a:xfrm>
          <a:prstGeom prst="rect">
            <a:avLst/>
          </a:prstGeom>
          <a:noFill/>
          <a:ln w="17463">
            <a:solidFill>
              <a:srgbClr val="FF0000"/>
            </a:solidFill>
            <a:miter lim="800000"/>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4" name="Rectangle 17">
            <a:extLst>
              <a:ext uri="{FF2B5EF4-FFF2-40B4-BE49-F238E27FC236}">
                <a16:creationId xmlns:a16="http://schemas.microsoft.com/office/drawing/2014/main" id="{5D6A86DB-FA30-3135-3A2A-D4485C9F949A}"/>
              </a:ext>
            </a:extLst>
          </p:cNvPr>
          <p:cNvSpPr>
            <a:spLocks noChangeArrowheads="1"/>
          </p:cNvSpPr>
          <p:nvPr/>
        </p:nvSpPr>
        <p:spPr bwMode="auto">
          <a:xfrm>
            <a:off x="8561388" y="5221287"/>
            <a:ext cx="727763"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bcast();</a:t>
            </a:r>
            <a:endParaRPr lang="en-US">
              <a:solidFill>
                <a:srgbClr val="000000"/>
              </a:solidFill>
              <a:latin typeface="Arial" charset="0"/>
              <a:ea typeface="宋体" pitchFamily="2" charset="-122"/>
            </a:endParaRPr>
          </a:p>
        </p:txBody>
      </p:sp>
      <p:sp>
        <p:nvSpPr>
          <p:cNvPr id="15" name="Rectangle 18">
            <a:extLst>
              <a:ext uri="{FF2B5EF4-FFF2-40B4-BE49-F238E27FC236}">
                <a16:creationId xmlns:a16="http://schemas.microsoft.com/office/drawing/2014/main" id="{00884CA2-D4E1-80A8-381C-6FBEB192B706}"/>
              </a:ext>
            </a:extLst>
          </p:cNvPr>
          <p:cNvSpPr>
            <a:spLocks noChangeArrowheads="1"/>
          </p:cNvSpPr>
          <p:nvPr/>
        </p:nvSpPr>
        <p:spPr bwMode="auto">
          <a:xfrm>
            <a:off x="8455026" y="3622675"/>
            <a:ext cx="426399"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data</a:t>
            </a:r>
            <a:endParaRPr lang="en-US">
              <a:solidFill>
                <a:srgbClr val="000000"/>
              </a:solidFill>
              <a:latin typeface="Arial" charset="0"/>
              <a:ea typeface="宋体" pitchFamily="2" charset="-122"/>
            </a:endParaRPr>
          </a:p>
        </p:txBody>
      </p:sp>
      <p:sp>
        <p:nvSpPr>
          <p:cNvPr id="16" name="Rectangle 19">
            <a:extLst>
              <a:ext uri="{FF2B5EF4-FFF2-40B4-BE49-F238E27FC236}">
                <a16:creationId xmlns:a16="http://schemas.microsoft.com/office/drawing/2014/main" id="{078EECC8-C80F-0F2A-3CF9-0B78B149244E}"/>
              </a:ext>
            </a:extLst>
          </p:cNvPr>
          <p:cNvSpPr>
            <a:spLocks noChangeArrowheads="1"/>
          </p:cNvSpPr>
          <p:nvPr/>
        </p:nvSpPr>
        <p:spPr bwMode="auto">
          <a:xfrm>
            <a:off x="3538538" y="3914776"/>
            <a:ext cx="392113" cy="142875"/>
          </a:xfrm>
          <a:prstGeom prst="rect">
            <a:avLst/>
          </a:prstGeom>
          <a:noFill/>
          <a:ln w="17463">
            <a:solidFill>
              <a:srgbClr val="FF0000"/>
            </a:solidFill>
            <a:miter lim="800000"/>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7" name="Rectangle 20">
            <a:extLst>
              <a:ext uri="{FF2B5EF4-FFF2-40B4-BE49-F238E27FC236}">
                <a16:creationId xmlns:a16="http://schemas.microsoft.com/office/drawing/2014/main" id="{50A77F67-58A8-B149-1006-A574B8FC9E35}"/>
              </a:ext>
            </a:extLst>
          </p:cNvPr>
          <p:cNvSpPr>
            <a:spLocks noChangeArrowheads="1"/>
          </p:cNvSpPr>
          <p:nvPr/>
        </p:nvSpPr>
        <p:spPr bwMode="auto">
          <a:xfrm>
            <a:off x="3244851" y="3622675"/>
            <a:ext cx="426399"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data</a:t>
            </a:r>
            <a:endParaRPr lang="en-US">
              <a:solidFill>
                <a:srgbClr val="000000"/>
              </a:solidFill>
              <a:latin typeface="Arial" charset="0"/>
              <a:ea typeface="宋体" pitchFamily="2" charset="-122"/>
            </a:endParaRPr>
          </a:p>
        </p:txBody>
      </p:sp>
      <p:sp>
        <p:nvSpPr>
          <p:cNvPr id="18" name="Line 21">
            <a:extLst>
              <a:ext uri="{FF2B5EF4-FFF2-40B4-BE49-F238E27FC236}">
                <a16:creationId xmlns:a16="http://schemas.microsoft.com/office/drawing/2014/main" id="{B3E7CD49-D199-B0AD-89B2-1E1BB0C05D16}"/>
              </a:ext>
            </a:extLst>
          </p:cNvPr>
          <p:cNvSpPr>
            <a:spLocks noChangeShapeType="1"/>
          </p:cNvSpPr>
          <p:nvPr/>
        </p:nvSpPr>
        <p:spPr bwMode="auto">
          <a:xfrm flipV="1">
            <a:off x="6107112" y="4137025"/>
            <a:ext cx="1588" cy="3651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9" name="Freeform 22">
            <a:extLst>
              <a:ext uri="{FF2B5EF4-FFF2-40B4-BE49-F238E27FC236}">
                <a16:creationId xmlns:a16="http://schemas.microsoft.com/office/drawing/2014/main" id="{CBBC7798-96AF-89A7-D2E9-7B30D978D5E3}"/>
              </a:ext>
            </a:extLst>
          </p:cNvPr>
          <p:cNvSpPr>
            <a:spLocks/>
          </p:cNvSpPr>
          <p:nvPr/>
        </p:nvSpPr>
        <p:spPr bwMode="auto">
          <a:xfrm>
            <a:off x="6089651" y="4084637"/>
            <a:ext cx="34925" cy="88900"/>
          </a:xfrm>
          <a:custGeom>
            <a:avLst/>
            <a:gdLst/>
            <a:ahLst/>
            <a:cxnLst>
              <a:cxn ang="0">
                <a:pos x="11" y="33"/>
              </a:cxn>
              <a:cxn ang="0">
                <a:pos x="0" y="44"/>
              </a:cxn>
              <a:cxn ang="0">
                <a:pos x="22" y="0"/>
              </a:cxn>
              <a:cxn ang="0">
                <a:pos x="22" y="56"/>
              </a:cxn>
              <a:cxn ang="0">
                <a:pos x="11" y="33"/>
              </a:cxn>
            </a:cxnLst>
            <a:rect l="0" t="0" r="r" b="b"/>
            <a:pathLst>
              <a:path w="22" h="56">
                <a:moveTo>
                  <a:pt x="11" y="33"/>
                </a:moveTo>
                <a:lnTo>
                  <a:pt x="0" y="44"/>
                </a:lnTo>
                <a:lnTo>
                  <a:pt x="22" y="0"/>
                </a:lnTo>
                <a:lnTo>
                  <a:pt x="22" y="56"/>
                </a:lnTo>
                <a:lnTo>
                  <a:pt x="11" y="33"/>
                </a:lnTo>
                <a:close/>
              </a:path>
            </a:pathLst>
          </a:custGeom>
          <a:noFill/>
          <a:ln w="17463">
            <a:solidFill>
              <a:srgbClr val="FF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0" name="Freeform 23">
            <a:extLst>
              <a:ext uri="{FF2B5EF4-FFF2-40B4-BE49-F238E27FC236}">
                <a16:creationId xmlns:a16="http://schemas.microsoft.com/office/drawing/2014/main" id="{08156086-E484-141A-141D-B9EF24DAF810}"/>
              </a:ext>
            </a:extLst>
          </p:cNvPr>
          <p:cNvSpPr>
            <a:spLocks/>
          </p:cNvSpPr>
          <p:nvPr/>
        </p:nvSpPr>
        <p:spPr bwMode="auto">
          <a:xfrm>
            <a:off x="6089651" y="4084637"/>
            <a:ext cx="34925" cy="88900"/>
          </a:xfrm>
          <a:custGeom>
            <a:avLst/>
            <a:gdLst/>
            <a:ahLst/>
            <a:cxnLst>
              <a:cxn ang="0">
                <a:pos x="11" y="33"/>
              </a:cxn>
              <a:cxn ang="0">
                <a:pos x="0" y="44"/>
              </a:cxn>
              <a:cxn ang="0">
                <a:pos x="22" y="0"/>
              </a:cxn>
              <a:cxn ang="0">
                <a:pos x="22" y="56"/>
              </a:cxn>
              <a:cxn ang="0">
                <a:pos x="11" y="33"/>
              </a:cxn>
            </a:cxnLst>
            <a:rect l="0" t="0" r="r" b="b"/>
            <a:pathLst>
              <a:path w="22" h="56">
                <a:moveTo>
                  <a:pt x="11" y="33"/>
                </a:moveTo>
                <a:lnTo>
                  <a:pt x="0" y="44"/>
                </a:lnTo>
                <a:lnTo>
                  <a:pt x="22" y="0"/>
                </a:lnTo>
                <a:lnTo>
                  <a:pt x="22" y="56"/>
                </a:lnTo>
                <a:lnTo>
                  <a:pt x="11" y="33"/>
                </a:lnTo>
                <a:close/>
              </a:path>
            </a:pathLst>
          </a:custGeom>
          <a:solidFill>
            <a:srgbClr val="FF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1" name="Freeform 24">
            <a:extLst>
              <a:ext uri="{FF2B5EF4-FFF2-40B4-BE49-F238E27FC236}">
                <a16:creationId xmlns:a16="http://schemas.microsoft.com/office/drawing/2014/main" id="{0EFC5C06-70FF-2189-4BC2-9052D8DCF033}"/>
              </a:ext>
            </a:extLst>
          </p:cNvPr>
          <p:cNvSpPr>
            <a:spLocks/>
          </p:cNvSpPr>
          <p:nvPr/>
        </p:nvSpPr>
        <p:spPr bwMode="auto">
          <a:xfrm>
            <a:off x="4400550" y="4173537"/>
            <a:ext cx="1706562" cy="692150"/>
          </a:xfrm>
          <a:custGeom>
            <a:avLst/>
            <a:gdLst/>
            <a:ahLst/>
            <a:cxnLst>
              <a:cxn ang="0">
                <a:pos x="1075" y="0"/>
              </a:cxn>
              <a:cxn ang="0">
                <a:pos x="1042" y="89"/>
              </a:cxn>
              <a:cxn ang="0">
                <a:pos x="963" y="179"/>
              </a:cxn>
              <a:cxn ang="0">
                <a:pos x="863" y="246"/>
              </a:cxn>
              <a:cxn ang="0">
                <a:pos x="728" y="313"/>
              </a:cxn>
              <a:cxn ang="0">
                <a:pos x="392" y="403"/>
              </a:cxn>
              <a:cxn ang="0">
                <a:pos x="0" y="436"/>
              </a:cxn>
            </a:cxnLst>
            <a:rect l="0" t="0" r="r" b="b"/>
            <a:pathLst>
              <a:path w="1075" h="436">
                <a:moveTo>
                  <a:pt x="1075" y="0"/>
                </a:moveTo>
                <a:lnTo>
                  <a:pt x="1042" y="89"/>
                </a:lnTo>
                <a:lnTo>
                  <a:pt x="963" y="179"/>
                </a:lnTo>
                <a:lnTo>
                  <a:pt x="863" y="246"/>
                </a:lnTo>
                <a:lnTo>
                  <a:pt x="728" y="313"/>
                </a:lnTo>
                <a:lnTo>
                  <a:pt x="392" y="403"/>
                </a:lnTo>
                <a:lnTo>
                  <a:pt x="0" y="436"/>
                </a:lnTo>
              </a:path>
            </a:pathLst>
          </a:custGeom>
          <a:noFill/>
          <a:ln w="17463">
            <a:solidFill>
              <a:srgbClr val="FF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2" name="Line 25">
            <a:extLst>
              <a:ext uri="{FF2B5EF4-FFF2-40B4-BE49-F238E27FC236}">
                <a16:creationId xmlns:a16="http://schemas.microsoft.com/office/drawing/2014/main" id="{356DDAF0-79AD-0932-E73C-60CD2C585051}"/>
              </a:ext>
            </a:extLst>
          </p:cNvPr>
          <p:cNvSpPr>
            <a:spLocks noChangeShapeType="1"/>
          </p:cNvSpPr>
          <p:nvPr/>
        </p:nvSpPr>
        <p:spPr bwMode="auto">
          <a:xfrm flipH="1">
            <a:off x="4010026" y="3976687"/>
            <a:ext cx="34925" cy="1588"/>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3" name="Freeform 26">
            <a:extLst>
              <a:ext uri="{FF2B5EF4-FFF2-40B4-BE49-F238E27FC236}">
                <a16:creationId xmlns:a16="http://schemas.microsoft.com/office/drawing/2014/main" id="{BA501121-0ADE-AF02-8507-48938AC98609}"/>
              </a:ext>
            </a:extLst>
          </p:cNvPr>
          <p:cNvSpPr>
            <a:spLocks/>
          </p:cNvSpPr>
          <p:nvPr/>
        </p:nvSpPr>
        <p:spPr bwMode="auto">
          <a:xfrm>
            <a:off x="3956050" y="3959226"/>
            <a:ext cx="88900" cy="53975"/>
          </a:xfrm>
          <a:custGeom>
            <a:avLst/>
            <a:gdLst/>
            <a:ahLst/>
            <a:cxnLst>
              <a:cxn ang="0">
                <a:pos x="34" y="11"/>
              </a:cxn>
              <a:cxn ang="0">
                <a:pos x="45" y="34"/>
              </a:cxn>
              <a:cxn ang="0">
                <a:pos x="0" y="11"/>
              </a:cxn>
              <a:cxn ang="0">
                <a:pos x="56" y="0"/>
              </a:cxn>
              <a:cxn ang="0">
                <a:pos x="34" y="11"/>
              </a:cxn>
            </a:cxnLst>
            <a:rect l="0" t="0" r="r" b="b"/>
            <a:pathLst>
              <a:path w="56" h="34">
                <a:moveTo>
                  <a:pt x="34" y="11"/>
                </a:moveTo>
                <a:lnTo>
                  <a:pt x="45" y="34"/>
                </a:lnTo>
                <a:lnTo>
                  <a:pt x="0" y="11"/>
                </a:lnTo>
                <a:lnTo>
                  <a:pt x="56" y="0"/>
                </a:lnTo>
                <a:lnTo>
                  <a:pt x="34" y="11"/>
                </a:lnTo>
                <a:close/>
              </a:path>
            </a:pathLst>
          </a:custGeom>
          <a:noFill/>
          <a:ln w="17463">
            <a:solidFill>
              <a:srgbClr val="FF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4" name="Freeform 27">
            <a:extLst>
              <a:ext uri="{FF2B5EF4-FFF2-40B4-BE49-F238E27FC236}">
                <a16:creationId xmlns:a16="http://schemas.microsoft.com/office/drawing/2014/main" id="{F6BDB7F4-2DFC-D0FF-9B89-56559164ABEE}"/>
              </a:ext>
            </a:extLst>
          </p:cNvPr>
          <p:cNvSpPr>
            <a:spLocks/>
          </p:cNvSpPr>
          <p:nvPr/>
        </p:nvSpPr>
        <p:spPr bwMode="auto">
          <a:xfrm>
            <a:off x="3956050" y="3959226"/>
            <a:ext cx="88900" cy="53975"/>
          </a:xfrm>
          <a:custGeom>
            <a:avLst/>
            <a:gdLst/>
            <a:ahLst/>
            <a:cxnLst>
              <a:cxn ang="0">
                <a:pos x="34" y="11"/>
              </a:cxn>
              <a:cxn ang="0">
                <a:pos x="45" y="34"/>
              </a:cxn>
              <a:cxn ang="0">
                <a:pos x="0" y="11"/>
              </a:cxn>
              <a:cxn ang="0">
                <a:pos x="56" y="0"/>
              </a:cxn>
              <a:cxn ang="0">
                <a:pos x="34" y="11"/>
              </a:cxn>
            </a:cxnLst>
            <a:rect l="0" t="0" r="r" b="b"/>
            <a:pathLst>
              <a:path w="56" h="34">
                <a:moveTo>
                  <a:pt x="34" y="11"/>
                </a:moveTo>
                <a:lnTo>
                  <a:pt x="45" y="34"/>
                </a:lnTo>
                <a:lnTo>
                  <a:pt x="0" y="11"/>
                </a:lnTo>
                <a:lnTo>
                  <a:pt x="56" y="0"/>
                </a:lnTo>
                <a:lnTo>
                  <a:pt x="34" y="11"/>
                </a:lnTo>
                <a:close/>
              </a:path>
            </a:pathLst>
          </a:custGeom>
          <a:solidFill>
            <a:srgbClr val="FF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5" name="Freeform 28">
            <a:extLst>
              <a:ext uri="{FF2B5EF4-FFF2-40B4-BE49-F238E27FC236}">
                <a16:creationId xmlns:a16="http://schemas.microsoft.com/office/drawing/2014/main" id="{D140D1AC-E367-638A-6432-EA8E986A311D}"/>
              </a:ext>
            </a:extLst>
          </p:cNvPr>
          <p:cNvSpPr>
            <a:spLocks/>
          </p:cNvSpPr>
          <p:nvPr/>
        </p:nvSpPr>
        <p:spPr bwMode="auto">
          <a:xfrm>
            <a:off x="4044951" y="3976687"/>
            <a:ext cx="676275" cy="374650"/>
          </a:xfrm>
          <a:custGeom>
            <a:avLst/>
            <a:gdLst/>
            <a:ahLst/>
            <a:cxnLst>
              <a:cxn ang="0">
                <a:pos x="0" y="0"/>
              </a:cxn>
              <a:cxn ang="0">
                <a:pos x="168" y="23"/>
              </a:cxn>
              <a:cxn ang="0">
                <a:pos x="303" y="79"/>
              </a:cxn>
              <a:cxn ang="0">
                <a:pos x="392" y="146"/>
              </a:cxn>
              <a:cxn ang="0">
                <a:pos x="426" y="236"/>
              </a:cxn>
            </a:cxnLst>
            <a:rect l="0" t="0" r="r" b="b"/>
            <a:pathLst>
              <a:path w="426" h="236">
                <a:moveTo>
                  <a:pt x="0" y="0"/>
                </a:moveTo>
                <a:lnTo>
                  <a:pt x="168" y="23"/>
                </a:lnTo>
                <a:lnTo>
                  <a:pt x="303" y="79"/>
                </a:lnTo>
                <a:lnTo>
                  <a:pt x="392" y="146"/>
                </a:lnTo>
                <a:lnTo>
                  <a:pt x="426" y="236"/>
                </a:lnTo>
              </a:path>
            </a:pathLst>
          </a:custGeom>
          <a:noFill/>
          <a:ln w="17463">
            <a:solidFill>
              <a:srgbClr val="FF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6" name="Line 29">
            <a:extLst>
              <a:ext uri="{FF2B5EF4-FFF2-40B4-BE49-F238E27FC236}">
                <a16:creationId xmlns:a16="http://schemas.microsoft.com/office/drawing/2014/main" id="{0725117A-045E-1577-D13A-52FFD4EE6C62}"/>
              </a:ext>
            </a:extLst>
          </p:cNvPr>
          <p:cNvSpPr>
            <a:spLocks noChangeShapeType="1"/>
          </p:cNvSpPr>
          <p:nvPr/>
        </p:nvSpPr>
        <p:spPr bwMode="auto">
          <a:xfrm flipV="1">
            <a:off x="8897937" y="4137025"/>
            <a:ext cx="1588" cy="3651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7" name="Freeform 30">
            <a:extLst>
              <a:ext uri="{FF2B5EF4-FFF2-40B4-BE49-F238E27FC236}">
                <a16:creationId xmlns:a16="http://schemas.microsoft.com/office/drawing/2014/main" id="{6F953DC0-046C-941E-82F2-2BEAEE276B47}"/>
              </a:ext>
            </a:extLst>
          </p:cNvPr>
          <p:cNvSpPr>
            <a:spLocks/>
          </p:cNvSpPr>
          <p:nvPr/>
        </p:nvSpPr>
        <p:spPr bwMode="auto">
          <a:xfrm>
            <a:off x="8863013" y="4084637"/>
            <a:ext cx="53975" cy="88900"/>
          </a:xfrm>
          <a:custGeom>
            <a:avLst/>
            <a:gdLst/>
            <a:ahLst/>
            <a:cxnLst>
              <a:cxn ang="0">
                <a:pos x="22" y="33"/>
              </a:cxn>
              <a:cxn ang="0">
                <a:pos x="0" y="44"/>
              </a:cxn>
              <a:cxn ang="0">
                <a:pos x="34" y="0"/>
              </a:cxn>
              <a:cxn ang="0">
                <a:pos x="34" y="56"/>
              </a:cxn>
              <a:cxn ang="0">
                <a:pos x="22" y="33"/>
              </a:cxn>
            </a:cxnLst>
            <a:rect l="0" t="0" r="r" b="b"/>
            <a:pathLst>
              <a:path w="34" h="56">
                <a:moveTo>
                  <a:pt x="22" y="33"/>
                </a:moveTo>
                <a:lnTo>
                  <a:pt x="0" y="44"/>
                </a:lnTo>
                <a:lnTo>
                  <a:pt x="34" y="0"/>
                </a:lnTo>
                <a:lnTo>
                  <a:pt x="34" y="56"/>
                </a:lnTo>
                <a:lnTo>
                  <a:pt x="22" y="33"/>
                </a:lnTo>
                <a:close/>
              </a:path>
            </a:pathLst>
          </a:custGeom>
          <a:noFill/>
          <a:ln w="17463">
            <a:solidFill>
              <a:srgbClr val="FF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8" name="Freeform 31">
            <a:extLst>
              <a:ext uri="{FF2B5EF4-FFF2-40B4-BE49-F238E27FC236}">
                <a16:creationId xmlns:a16="http://schemas.microsoft.com/office/drawing/2014/main" id="{E567BFF8-C974-6885-4470-A02F315E7AB0}"/>
              </a:ext>
            </a:extLst>
          </p:cNvPr>
          <p:cNvSpPr>
            <a:spLocks/>
          </p:cNvSpPr>
          <p:nvPr/>
        </p:nvSpPr>
        <p:spPr bwMode="auto">
          <a:xfrm>
            <a:off x="8863013" y="4084637"/>
            <a:ext cx="53975" cy="88900"/>
          </a:xfrm>
          <a:custGeom>
            <a:avLst/>
            <a:gdLst/>
            <a:ahLst/>
            <a:cxnLst>
              <a:cxn ang="0">
                <a:pos x="22" y="33"/>
              </a:cxn>
              <a:cxn ang="0">
                <a:pos x="0" y="44"/>
              </a:cxn>
              <a:cxn ang="0">
                <a:pos x="34" y="0"/>
              </a:cxn>
              <a:cxn ang="0">
                <a:pos x="34" y="56"/>
              </a:cxn>
              <a:cxn ang="0">
                <a:pos x="22" y="33"/>
              </a:cxn>
            </a:cxnLst>
            <a:rect l="0" t="0" r="r" b="b"/>
            <a:pathLst>
              <a:path w="34" h="56">
                <a:moveTo>
                  <a:pt x="22" y="33"/>
                </a:moveTo>
                <a:lnTo>
                  <a:pt x="0" y="44"/>
                </a:lnTo>
                <a:lnTo>
                  <a:pt x="34" y="0"/>
                </a:lnTo>
                <a:lnTo>
                  <a:pt x="34" y="56"/>
                </a:lnTo>
                <a:lnTo>
                  <a:pt x="22" y="33"/>
                </a:lnTo>
                <a:close/>
              </a:path>
            </a:pathLst>
          </a:custGeom>
          <a:solidFill>
            <a:srgbClr val="FF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9" name="Freeform 32">
            <a:extLst>
              <a:ext uri="{FF2B5EF4-FFF2-40B4-BE49-F238E27FC236}">
                <a16:creationId xmlns:a16="http://schemas.microsoft.com/office/drawing/2014/main" id="{24017A8B-C7A4-3E16-F0EA-782311E4C262}"/>
              </a:ext>
            </a:extLst>
          </p:cNvPr>
          <p:cNvSpPr>
            <a:spLocks/>
          </p:cNvSpPr>
          <p:nvPr/>
        </p:nvSpPr>
        <p:spPr bwMode="auto">
          <a:xfrm>
            <a:off x="4400551" y="4173537"/>
            <a:ext cx="4497387" cy="763588"/>
          </a:xfrm>
          <a:custGeom>
            <a:avLst/>
            <a:gdLst/>
            <a:ahLst/>
            <a:cxnLst>
              <a:cxn ang="0">
                <a:pos x="2833" y="0"/>
              </a:cxn>
              <a:cxn ang="0">
                <a:pos x="2800" y="56"/>
              </a:cxn>
              <a:cxn ang="0">
                <a:pos x="2733" y="100"/>
              </a:cxn>
              <a:cxn ang="0">
                <a:pos x="2542" y="201"/>
              </a:cxn>
              <a:cxn ang="0">
                <a:pos x="2274" y="280"/>
              </a:cxn>
              <a:cxn ang="0">
                <a:pos x="1915" y="347"/>
              </a:cxn>
              <a:cxn ang="0">
                <a:pos x="1042" y="447"/>
              </a:cxn>
              <a:cxn ang="0">
                <a:pos x="0" y="481"/>
              </a:cxn>
            </a:cxnLst>
            <a:rect l="0" t="0" r="r" b="b"/>
            <a:pathLst>
              <a:path w="2833" h="481">
                <a:moveTo>
                  <a:pt x="2833" y="0"/>
                </a:moveTo>
                <a:lnTo>
                  <a:pt x="2800" y="56"/>
                </a:lnTo>
                <a:lnTo>
                  <a:pt x="2733" y="100"/>
                </a:lnTo>
                <a:lnTo>
                  <a:pt x="2542" y="201"/>
                </a:lnTo>
                <a:lnTo>
                  <a:pt x="2274" y="280"/>
                </a:lnTo>
                <a:lnTo>
                  <a:pt x="1915" y="347"/>
                </a:lnTo>
                <a:lnTo>
                  <a:pt x="1042" y="447"/>
                </a:lnTo>
                <a:lnTo>
                  <a:pt x="0" y="481"/>
                </a:lnTo>
              </a:path>
            </a:pathLst>
          </a:custGeom>
          <a:noFill/>
          <a:ln w="17463">
            <a:solidFill>
              <a:srgbClr val="FF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0" name="Arc 33">
            <a:extLst>
              <a:ext uri="{FF2B5EF4-FFF2-40B4-BE49-F238E27FC236}">
                <a16:creationId xmlns:a16="http://schemas.microsoft.com/office/drawing/2014/main" id="{A101F9C0-6A85-6F21-DA21-1A730D49DE61}"/>
              </a:ext>
            </a:extLst>
          </p:cNvPr>
          <p:cNvSpPr>
            <a:spLocks/>
          </p:cNvSpPr>
          <p:nvPr/>
        </p:nvSpPr>
        <p:spPr bwMode="auto">
          <a:xfrm>
            <a:off x="4391025" y="4340226"/>
            <a:ext cx="323850" cy="428625"/>
          </a:xfrm>
          <a:custGeom>
            <a:avLst/>
            <a:gdLst>
              <a:gd name="G0" fmla="+- 156 0 0"/>
              <a:gd name="G1" fmla="+- 119 0 0"/>
              <a:gd name="G2" fmla="+- 21600 0 0"/>
              <a:gd name="T0" fmla="*/ 21756 w 21756"/>
              <a:gd name="T1" fmla="*/ 0 h 21719"/>
              <a:gd name="T2" fmla="*/ 0 w 21756"/>
              <a:gd name="T3" fmla="*/ 21718 h 21719"/>
              <a:gd name="T4" fmla="*/ 156 w 21756"/>
              <a:gd name="T5" fmla="*/ 119 h 21719"/>
            </a:gdLst>
            <a:ahLst/>
            <a:cxnLst>
              <a:cxn ang="0">
                <a:pos x="T0" y="T1"/>
              </a:cxn>
              <a:cxn ang="0">
                <a:pos x="T2" y="T3"/>
              </a:cxn>
              <a:cxn ang="0">
                <a:pos x="T4" y="T5"/>
              </a:cxn>
            </a:cxnLst>
            <a:rect l="0" t="0" r="r" b="b"/>
            <a:pathLst>
              <a:path w="21756" h="21719" fill="none" extrusionOk="0">
                <a:moveTo>
                  <a:pt x="21755" y="0"/>
                </a:moveTo>
                <a:cubicBezTo>
                  <a:pt x="21755" y="39"/>
                  <a:pt x="21756" y="79"/>
                  <a:pt x="21756" y="119"/>
                </a:cubicBezTo>
                <a:cubicBezTo>
                  <a:pt x="21756" y="12048"/>
                  <a:pt x="12085" y="21719"/>
                  <a:pt x="156" y="21719"/>
                </a:cubicBezTo>
                <a:cubicBezTo>
                  <a:pt x="103" y="21719"/>
                  <a:pt x="51" y="21718"/>
                  <a:pt x="-1" y="21718"/>
                </a:cubicBezTo>
              </a:path>
              <a:path w="21756" h="21719" stroke="0" extrusionOk="0">
                <a:moveTo>
                  <a:pt x="21755" y="0"/>
                </a:moveTo>
                <a:cubicBezTo>
                  <a:pt x="21755" y="39"/>
                  <a:pt x="21756" y="79"/>
                  <a:pt x="21756" y="119"/>
                </a:cubicBezTo>
                <a:cubicBezTo>
                  <a:pt x="21756" y="12048"/>
                  <a:pt x="12085" y="21719"/>
                  <a:pt x="156" y="21719"/>
                </a:cubicBezTo>
                <a:cubicBezTo>
                  <a:pt x="103" y="21719"/>
                  <a:pt x="51" y="21718"/>
                  <a:pt x="-1" y="21718"/>
                </a:cubicBezTo>
                <a:lnTo>
                  <a:pt x="156" y="119"/>
                </a:lnTo>
                <a:close/>
              </a:path>
            </a:pathLst>
          </a:cu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1" name="Rectangle 34">
            <a:extLst>
              <a:ext uri="{FF2B5EF4-FFF2-40B4-BE49-F238E27FC236}">
                <a16:creationId xmlns:a16="http://schemas.microsoft.com/office/drawing/2014/main" id="{32B0BBBD-17A3-A85C-1377-51C241DEC6B5}"/>
              </a:ext>
            </a:extLst>
          </p:cNvPr>
          <p:cNvSpPr>
            <a:spLocks noChangeArrowheads="1"/>
          </p:cNvSpPr>
          <p:nvPr/>
        </p:nvSpPr>
        <p:spPr bwMode="auto">
          <a:xfrm>
            <a:off x="3352800" y="3124200"/>
            <a:ext cx="971420"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Process 0</a:t>
            </a:r>
            <a:endParaRPr lang="en-US">
              <a:solidFill>
                <a:srgbClr val="000000"/>
              </a:solidFill>
              <a:latin typeface="Arial" charset="0"/>
              <a:ea typeface="宋体" pitchFamily="2" charset="-122"/>
            </a:endParaRPr>
          </a:p>
        </p:txBody>
      </p:sp>
      <p:sp>
        <p:nvSpPr>
          <p:cNvPr id="32" name="Rectangle 35">
            <a:extLst>
              <a:ext uri="{FF2B5EF4-FFF2-40B4-BE49-F238E27FC236}">
                <a16:creationId xmlns:a16="http://schemas.microsoft.com/office/drawing/2014/main" id="{153FC737-414B-14C8-4DD2-1B437FBD1A86}"/>
              </a:ext>
            </a:extLst>
          </p:cNvPr>
          <p:cNvSpPr>
            <a:spLocks noChangeArrowheads="1"/>
          </p:cNvSpPr>
          <p:nvPr/>
        </p:nvSpPr>
        <p:spPr bwMode="auto">
          <a:xfrm>
            <a:off x="8383587" y="3124200"/>
            <a:ext cx="849592"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Process </a:t>
            </a:r>
            <a:endParaRPr lang="en-US">
              <a:solidFill>
                <a:srgbClr val="000000"/>
              </a:solidFill>
              <a:latin typeface="Arial" charset="0"/>
              <a:ea typeface="宋体" pitchFamily="2" charset="-122"/>
            </a:endParaRPr>
          </a:p>
        </p:txBody>
      </p:sp>
      <p:sp>
        <p:nvSpPr>
          <p:cNvPr id="33" name="Rectangle 36">
            <a:extLst>
              <a:ext uri="{FF2B5EF4-FFF2-40B4-BE49-F238E27FC236}">
                <a16:creationId xmlns:a16="http://schemas.microsoft.com/office/drawing/2014/main" id="{3DD7FFE4-9576-9AEC-270C-D39D0E27B1A7}"/>
              </a:ext>
            </a:extLst>
          </p:cNvPr>
          <p:cNvSpPr>
            <a:spLocks noChangeArrowheads="1"/>
          </p:cNvSpPr>
          <p:nvPr/>
        </p:nvSpPr>
        <p:spPr bwMode="auto">
          <a:xfrm>
            <a:off x="9218612" y="3124200"/>
            <a:ext cx="121828"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i="1">
                <a:solidFill>
                  <a:srgbClr val="000000"/>
                </a:solidFill>
                <a:latin typeface="Arial" charset="0"/>
                <a:ea typeface="宋体" pitchFamily="2" charset="-122"/>
              </a:rPr>
              <a:t>p</a:t>
            </a:r>
            <a:endParaRPr lang="en-US">
              <a:solidFill>
                <a:srgbClr val="000000"/>
              </a:solidFill>
              <a:latin typeface="Arial" charset="0"/>
              <a:ea typeface="宋体" pitchFamily="2" charset="-122"/>
            </a:endParaRPr>
          </a:p>
        </p:txBody>
      </p:sp>
      <p:sp>
        <p:nvSpPr>
          <p:cNvPr id="34" name="Rectangle 37">
            <a:extLst>
              <a:ext uri="{FF2B5EF4-FFF2-40B4-BE49-F238E27FC236}">
                <a16:creationId xmlns:a16="http://schemas.microsoft.com/office/drawing/2014/main" id="{79B4484B-946D-2FDB-96AD-7E7A0F74148A}"/>
              </a:ext>
            </a:extLst>
          </p:cNvPr>
          <p:cNvSpPr>
            <a:spLocks noChangeArrowheads="1"/>
          </p:cNvSpPr>
          <p:nvPr/>
        </p:nvSpPr>
        <p:spPr bwMode="auto">
          <a:xfrm>
            <a:off x="9342437" y="3124200"/>
            <a:ext cx="60914"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 </a:t>
            </a:r>
            <a:endParaRPr lang="en-US">
              <a:solidFill>
                <a:srgbClr val="000000"/>
              </a:solidFill>
              <a:latin typeface="Arial" charset="0"/>
              <a:ea typeface="宋体" pitchFamily="2" charset="-122"/>
            </a:endParaRPr>
          </a:p>
        </p:txBody>
      </p:sp>
      <p:sp>
        <p:nvSpPr>
          <p:cNvPr id="35" name="Rectangle 38">
            <a:extLst>
              <a:ext uri="{FF2B5EF4-FFF2-40B4-BE49-F238E27FC236}">
                <a16:creationId xmlns:a16="http://schemas.microsoft.com/office/drawing/2014/main" id="{7F5E1093-1F44-9840-C664-624B3F936272}"/>
              </a:ext>
            </a:extLst>
          </p:cNvPr>
          <p:cNvSpPr>
            <a:spLocks noChangeArrowheads="1"/>
          </p:cNvSpPr>
          <p:nvPr/>
        </p:nvSpPr>
        <p:spPr bwMode="auto">
          <a:xfrm>
            <a:off x="9396412" y="3124200"/>
            <a:ext cx="72136"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a:t>
            </a:r>
            <a:endParaRPr lang="en-US">
              <a:solidFill>
                <a:srgbClr val="000000"/>
              </a:solidFill>
              <a:latin typeface="Arial" charset="0"/>
              <a:ea typeface="宋体" pitchFamily="2" charset="-122"/>
            </a:endParaRPr>
          </a:p>
        </p:txBody>
      </p:sp>
      <p:sp>
        <p:nvSpPr>
          <p:cNvPr id="36" name="Rectangle 39">
            <a:extLst>
              <a:ext uri="{FF2B5EF4-FFF2-40B4-BE49-F238E27FC236}">
                <a16:creationId xmlns:a16="http://schemas.microsoft.com/office/drawing/2014/main" id="{CA59DBB2-A21D-32A9-8452-4AE58EE02DD2}"/>
              </a:ext>
            </a:extLst>
          </p:cNvPr>
          <p:cNvSpPr>
            <a:spLocks noChangeArrowheads="1"/>
          </p:cNvSpPr>
          <p:nvPr/>
        </p:nvSpPr>
        <p:spPr bwMode="auto">
          <a:xfrm>
            <a:off x="9502775" y="3124200"/>
            <a:ext cx="182742"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 1</a:t>
            </a:r>
            <a:endParaRPr lang="en-US">
              <a:solidFill>
                <a:srgbClr val="000000"/>
              </a:solidFill>
              <a:latin typeface="Arial" charset="0"/>
              <a:ea typeface="宋体" pitchFamily="2" charset="-122"/>
            </a:endParaRPr>
          </a:p>
        </p:txBody>
      </p:sp>
      <p:sp>
        <p:nvSpPr>
          <p:cNvPr id="37" name="Rectangle 40">
            <a:extLst>
              <a:ext uri="{FF2B5EF4-FFF2-40B4-BE49-F238E27FC236}">
                <a16:creationId xmlns:a16="http://schemas.microsoft.com/office/drawing/2014/main" id="{2E0C4917-8CA4-6304-3EEA-62B2A3A2AD5A}"/>
              </a:ext>
            </a:extLst>
          </p:cNvPr>
          <p:cNvSpPr>
            <a:spLocks noChangeArrowheads="1"/>
          </p:cNvSpPr>
          <p:nvPr/>
        </p:nvSpPr>
        <p:spPr bwMode="auto">
          <a:xfrm>
            <a:off x="5751512" y="3124200"/>
            <a:ext cx="971420"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Process 1</a:t>
            </a:r>
            <a:endParaRPr lang="en-US">
              <a:solidFill>
                <a:srgbClr val="000000"/>
              </a:solidFill>
              <a:latin typeface="Arial" charset="0"/>
              <a:ea typeface="宋体" pitchFamily="2" charset="-122"/>
            </a:endParaRPr>
          </a:p>
        </p:txBody>
      </p:sp>
      <p:sp>
        <p:nvSpPr>
          <p:cNvPr id="38" name="Line 41">
            <a:extLst>
              <a:ext uri="{FF2B5EF4-FFF2-40B4-BE49-F238E27FC236}">
                <a16:creationId xmlns:a16="http://schemas.microsoft.com/office/drawing/2014/main" id="{E6448EE1-546A-2782-1E01-7DFA9C6AE51B}"/>
              </a:ext>
            </a:extLst>
          </p:cNvPr>
          <p:cNvSpPr>
            <a:spLocks noChangeShapeType="1"/>
          </p:cNvSpPr>
          <p:nvPr/>
        </p:nvSpPr>
        <p:spPr bwMode="auto">
          <a:xfrm>
            <a:off x="3832226" y="4991100"/>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9" name="Line 42">
            <a:extLst>
              <a:ext uri="{FF2B5EF4-FFF2-40B4-BE49-F238E27FC236}">
                <a16:creationId xmlns:a16="http://schemas.microsoft.com/office/drawing/2014/main" id="{857853DE-D6A8-937E-DF40-6F6932BBBA4D}"/>
              </a:ext>
            </a:extLst>
          </p:cNvPr>
          <p:cNvSpPr>
            <a:spLocks noChangeShapeType="1"/>
          </p:cNvSpPr>
          <p:nvPr/>
        </p:nvSpPr>
        <p:spPr bwMode="auto">
          <a:xfrm>
            <a:off x="3832226" y="5080001"/>
            <a:ext cx="1587" cy="34925"/>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0" name="Line 43">
            <a:extLst>
              <a:ext uri="{FF2B5EF4-FFF2-40B4-BE49-F238E27FC236}">
                <a16:creationId xmlns:a16="http://schemas.microsoft.com/office/drawing/2014/main" id="{2E4BEBE1-0E94-3687-1302-D065A468567A}"/>
              </a:ext>
            </a:extLst>
          </p:cNvPr>
          <p:cNvSpPr>
            <a:spLocks noChangeShapeType="1"/>
          </p:cNvSpPr>
          <p:nvPr/>
        </p:nvSpPr>
        <p:spPr bwMode="auto">
          <a:xfrm>
            <a:off x="3832226" y="5203826"/>
            <a:ext cx="1587" cy="1587"/>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1" name="Line 44">
            <a:extLst>
              <a:ext uri="{FF2B5EF4-FFF2-40B4-BE49-F238E27FC236}">
                <a16:creationId xmlns:a16="http://schemas.microsoft.com/office/drawing/2014/main" id="{9ACDE187-FDFE-BD4B-C9DB-FE18CE36FC50}"/>
              </a:ext>
            </a:extLst>
          </p:cNvPr>
          <p:cNvSpPr>
            <a:spLocks noChangeShapeType="1"/>
          </p:cNvSpPr>
          <p:nvPr/>
        </p:nvSpPr>
        <p:spPr bwMode="auto">
          <a:xfrm>
            <a:off x="3832226" y="5470525"/>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2" name="Line 45">
            <a:extLst>
              <a:ext uri="{FF2B5EF4-FFF2-40B4-BE49-F238E27FC236}">
                <a16:creationId xmlns:a16="http://schemas.microsoft.com/office/drawing/2014/main" id="{EAEEAB7B-0A36-57A2-958C-C796ED7031A9}"/>
              </a:ext>
            </a:extLst>
          </p:cNvPr>
          <p:cNvSpPr>
            <a:spLocks noChangeShapeType="1"/>
          </p:cNvSpPr>
          <p:nvPr/>
        </p:nvSpPr>
        <p:spPr bwMode="auto">
          <a:xfrm>
            <a:off x="3832226" y="5559425"/>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3" name="Line 46">
            <a:extLst>
              <a:ext uri="{FF2B5EF4-FFF2-40B4-BE49-F238E27FC236}">
                <a16:creationId xmlns:a16="http://schemas.microsoft.com/office/drawing/2014/main" id="{DA9624EB-5236-3E08-959B-DB18869A79A6}"/>
              </a:ext>
            </a:extLst>
          </p:cNvPr>
          <p:cNvSpPr>
            <a:spLocks noChangeShapeType="1"/>
          </p:cNvSpPr>
          <p:nvPr/>
        </p:nvSpPr>
        <p:spPr bwMode="auto">
          <a:xfrm>
            <a:off x="3832226" y="5665788"/>
            <a:ext cx="1587" cy="1746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4" name="Line 47">
            <a:extLst>
              <a:ext uri="{FF2B5EF4-FFF2-40B4-BE49-F238E27FC236}">
                <a16:creationId xmlns:a16="http://schemas.microsoft.com/office/drawing/2014/main" id="{AB5FF11F-BA2C-6760-FEEF-50FA8E6ACD50}"/>
              </a:ext>
            </a:extLst>
          </p:cNvPr>
          <p:cNvSpPr>
            <a:spLocks noChangeShapeType="1"/>
          </p:cNvSpPr>
          <p:nvPr/>
        </p:nvSpPr>
        <p:spPr bwMode="auto">
          <a:xfrm>
            <a:off x="3832226" y="5754688"/>
            <a:ext cx="1587" cy="3651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5" name="Line 48">
            <a:extLst>
              <a:ext uri="{FF2B5EF4-FFF2-40B4-BE49-F238E27FC236}">
                <a16:creationId xmlns:a16="http://schemas.microsoft.com/office/drawing/2014/main" id="{6751D244-50DD-475D-4229-2029B2C603F7}"/>
              </a:ext>
            </a:extLst>
          </p:cNvPr>
          <p:cNvSpPr>
            <a:spLocks noChangeShapeType="1"/>
          </p:cNvSpPr>
          <p:nvPr/>
        </p:nvSpPr>
        <p:spPr bwMode="auto">
          <a:xfrm>
            <a:off x="3832226" y="5861050"/>
            <a:ext cx="1587" cy="19050"/>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6" name="Line 49">
            <a:extLst>
              <a:ext uri="{FF2B5EF4-FFF2-40B4-BE49-F238E27FC236}">
                <a16:creationId xmlns:a16="http://schemas.microsoft.com/office/drawing/2014/main" id="{26BD3AAD-1539-147A-01B7-2990678D1438}"/>
              </a:ext>
            </a:extLst>
          </p:cNvPr>
          <p:cNvSpPr>
            <a:spLocks noChangeShapeType="1"/>
          </p:cNvSpPr>
          <p:nvPr/>
        </p:nvSpPr>
        <p:spPr bwMode="auto">
          <a:xfrm>
            <a:off x="3832226" y="5969000"/>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7" name="Line 50">
            <a:extLst>
              <a:ext uri="{FF2B5EF4-FFF2-40B4-BE49-F238E27FC236}">
                <a16:creationId xmlns:a16="http://schemas.microsoft.com/office/drawing/2014/main" id="{46A79382-E634-D5C9-06A8-FC14E7BBF103}"/>
              </a:ext>
            </a:extLst>
          </p:cNvPr>
          <p:cNvSpPr>
            <a:spLocks noChangeShapeType="1"/>
          </p:cNvSpPr>
          <p:nvPr/>
        </p:nvSpPr>
        <p:spPr bwMode="auto">
          <a:xfrm>
            <a:off x="9040812" y="5470525"/>
            <a:ext cx="1588"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8" name="Line 51">
            <a:extLst>
              <a:ext uri="{FF2B5EF4-FFF2-40B4-BE49-F238E27FC236}">
                <a16:creationId xmlns:a16="http://schemas.microsoft.com/office/drawing/2014/main" id="{6F188103-9ACA-9A52-7DAC-957033028DC6}"/>
              </a:ext>
            </a:extLst>
          </p:cNvPr>
          <p:cNvSpPr>
            <a:spLocks noChangeShapeType="1"/>
          </p:cNvSpPr>
          <p:nvPr/>
        </p:nvSpPr>
        <p:spPr bwMode="auto">
          <a:xfrm>
            <a:off x="9040812" y="5559425"/>
            <a:ext cx="1588"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9" name="Line 52">
            <a:extLst>
              <a:ext uri="{FF2B5EF4-FFF2-40B4-BE49-F238E27FC236}">
                <a16:creationId xmlns:a16="http://schemas.microsoft.com/office/drawing/2014/main" id="{313E3343-81AB-37C1-3649-0FE5E6BED205}"/>
              </a:ext>
            </a:extLst>
          </p:cNvPr>
          <p:cNvSpPr>
            <a:spLocks noChangeShapeType="1"/>
          </p:cNvSpPr>
          <p:nvPr/>
        </p:nvSpPr>
        <p:spPr bwMode="auto">
          <a:xfrm>
            <a:off x="9040812" y="5665788"/>
            <a:ext cx="1588" cy="1746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0" name="Line 53">
            <a:extLst>
              <a:ext uri="{FF2B5EF4-FFF2-40B4-BE49-F238E27FC236}">
                <a16:creationId xmlns:a16="http://schemas.microsoft.com/office/drawing/2014/main" id="{D2AEE618-B41F-B2D8-5503-89D2C92022F5}"/>
              </a:ext>
            </a:extLst>
          </p:cNvPr>
          <p:cNvSpPr>
            <a:spLocks noChangeShapeType="1"/>
          </p:cNvSpPr>
          <p:nvPr/>
        </p:nvSpPr>
        <p:spPr bwMode="auto">
          <a:xfrm>
            <a:off x="9040812" y="5754688"/>
            <a:ext cx="1588" cy="3651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1" name="Line 54">
            <a:extLst>
              <a:ext uri="{FF2B5EF4-FFF2-40B4-BE49-F238E27FC236}">
                <a16:creationId xmlns:a16="http://schemas.microsoft.com/office/drawing/2014/main" id="{05B2043A-5E5F-F8D1-9761-41C9B215EEC8}"/>
              </a:ext>
            </a:extLst>
          </p:cNvPr>
          <p:cNvSpPr>
            <a:spLocks noChangeShapeType="1"/>
          </p:cNvSpPr>
          <p:nvPr/>
        </p:nvSpPr>
        <p:spPr bwMode="auto">
          <a:xfrm>
            <a:off x="9040812" y="5861050"/>
            <a:ext cx="1588" cy="19050"/>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2" name="Line 55">
            <a:extLst>
              <a:ext uri="{FF2B5EF4-FFF2-40B4-BE49-F238E27FC236}">
                <a16:creationId xmlns:a16="http://schemas.microsoft.com/office/drawing/2014/main" id="{9C99BE55-F73C-91A9-AE42-9DCF01CF72CE}"/>
              </a:ext>
            </a:extLst>
          </p:cNvPr>
          <p:cNvSpPr>
            <a:spLocks noChangeShapeType="1"/>
          </p:cNvSpPr>
          <p:nvPr/>
        </p:nvSpPr>
        <p:spPr bwMode="auto">
          <a:xfrm>
            <a:off x="9040812" y="5969000"/>
            <a:ext cx="1588"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3" name="Line 56">
            <a:extLst>
              <a:ext uri="{FF2B5EF4-FFF2-40B4-BE49-F238E27FC236}">
                <a16:creationId xmlns:a16="http://schemas.microsoft.com/office/drawing/2014/main" id="{53E0F2B1-29EC-9C7F-33F4-05F61478451D}"/>
              </a:ext>
            </a:extLst>
          </p:cNvPr>
          <p:cNvSpPr>
            <a:spLocks noChangeShapeType="1"/>
          </p:cNvSpPr>
          <p:nvPr/>
        </p:nvSpPr>
        <p:spPr bwMode="auto">
          <a:xfrm>
            <a:off x="6232526" y="5470525"/>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4" name="Line 57">
            <a:extLst>
              <a:ext uri="{FF2B5EF4-FFF2-40B4-BE49-F238E27FC236}">
                <a16:creationId xmlns:a16="http://schemas.microsoft.com/office/drawing/2014/main" id="{09D27202-CD80-A972-FEC4-D8506DCC55E1}"/>
              </a:ext>
            </a:extLst>
          </p:cNvPr>
          <p:cNvSpPr>
            <a:spLocks noChangeShapeType="1"/>
          </p:cNvSpPr>
          <p:nvPr/>
        </p:nvSpPr>
        <p:spPr bwMode="auto">
          <a:xfrm>
            <a:off x="6232526" y="5559425"/>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5" name="Line 58">
            <a:extLst>
              <a:ext uri="{FF2B5EF4-FFF2-40B4-BE49-F238E27FC236}">
                <a16:creationId xmlns:a16="http://schemas.microsoft.com/office/drawing/2014/main" id="{9371B219-4E36-0CB5-6E54-0392BAFDB3F1}"/>
              </a:ext>
            </a:extLst>
          </p:cNvPr>
          <p:cNvSpPr>
            <a:spLocks noChangeShapeType="1"/>
          </p:cNvSpPr>
          <p:nvPr/>
        </p:nvSpPr>
        <p:spPr bwMode="auto">
          <a:xfrm>
            <a:off x="6232526" y="5665788"/>
            <a:ext cx="1587" cy="1746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6" name="Line 59">
            <a:extLst>
              <a:ext uri="{FF2B5EF4-FFF2-40B4-BE49-F238E27FC236}">
                <a16:creationId xmlns:a16="http://schemas.microsoft.com/office/drawing/2014/main" id="{74D1E074-0374-BD2E-9497-659DA647A5C0}"/>
              </a:ext>
            </a:extLst>
          </p:cNvPr>
          <p:cNvSpPr>
            <a:spLocks noChangeShapeType="1"/>
          </p:cNvSpPr>
          <p:nvPr/>
        </p:nvSpPr>
        <p:spPr bwMode="auto">
          <a:xfrm>
            <a:off x="6232526" y="5754688"/>
            <a:ext cx="1587" cy="3651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7" name="Line 60">
            <a:extLst>
              <a:ext uri="{FF2B5EF4-FFF2-40B4-BE49-F238E27FC236}">
                <a16:creationId xmlns:a16="http://schemas.microsoft.com/office/drawing/2014/main" id="{F057831A-828B-F9AB-47DD-0C242EA87DEA}"/>
              </a:ext>
            </a:extLst>
          </p:cNvPr>
          <p:cNvSpPr>
            <a:spLocks noChangeShapeType="1"/>
          </p:cNvSpPr>
          <p:nvPr/>
        </p:nvSpPr>
        <p:spPr bwMode="auto">
          <a:xfrm>
            <a:off x="6232526" y="5861050"/>
            <a:ext cx="1587" cy="19050"/>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8" name="Line 61">
            <a:extLst>
              <a:ext uri="{FF2B5EF4-FFF2-40B4-BE49-F238E27FC236}">
                <a16:creationId xmlns:a16="http://schemas.microsoft.com/office/drawing/2014/main" id="{A280C9ED-CFA5-2A0C-F102-7384AB195CFA}"/>
              </a:ext>
            </a:extLst>
          </p:cNvPr>
          <p:cNvSpPr>
            <a:spLocks noChangeShapeType="1"/>
          </p:cNvSpPr>
          <p:nvPr/>
        </p:nvSpPr>
        <p:spPr bwMode="auto">
          <a:xfrm>
            <a:off x="6232526" y="5969000"/>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9" name="Line 62">
            <a:extLst>
              <a:ext uri="{FF2B5EF4-FFF2-40B4-BE49-F238E27FC236}">
                <a16:creationId xmlns:a16="http://schemas.microsoft.com/office/drawing/2014/main" id="{DDD09AE1-EBB7-BF62-0636-63A9C6111943}"/>
              </a:ext>
            </a:extLst>
          </p:cNvPr>
          <p:cNvSpPr>
            <a:spLocks noChangeShapeType="1"/>
          </p:cNvSpPr>
          <p:nvPr/>
        </p:nvSpPr>
        <p:spPr bwMode="auto">
          <a:xfrm>
            <a:off x="9023351" y="4991100"/>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0" name="Line 63">
            <a:extLst>
              <a:ext uri="{FF2B5EF4-FFF2-40B4-BE49-F238E27FC236}">
                <a16:creationId xmlns:a16="http://schemas.microsoft.com/office/drawing/2014/main" id="{6BDC67D3-BF13-1B0D-6072-ACCA17DEBB31}"/>
              </a:ext>
            </a:extLst>
          </p:cNvPr>
          <p:cNvSpPr>
            <a:spLocks noChangeShapeType="1"/>
          </p:cNvSpPr>
          <p:nvPr/>
        </p:nvSpPr>
        <p:spPr bwMode="auto">
          <a:xfrm>
            <a:off x="9023351" y="5080001"/>
            <a:ext cx="1587" cy="34925"/>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1" name="Line 64">
            <a:extLst>
              <a:ext uri="{FF2B5EF4-FFF2-40B4-BE49-F238E27FC236}">
                <a16:creationId xmlns:a16="http://schemas.microsoft.com/office/drawing/2014/main" id="{A87F02F2-DFFE-429F-B320-8D2D68A1367A}"/>
              </a:ext>
            </a:extLst>
          </p:cNvPr>
          <p:cNvSpPr>
            <a:spLocks noChangeShapeType="1"/>
          </p:cNvSpPr>
          <p:nvPr/>
        </p:nvSpPr>
        <p:spPr bwMode="auto">
          <a:xfrm>
            <a:off x="9023351" y="5203826"/>
            <a:ext cx="1587" cy="1587"/>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2" name="Line 65">
            <a:extLst>
              <a:ext uri="{FF2B5EF4-FFF2-40B4-BE49-F238E27FC236}">
                <a16:creationId xmlns:a16="http://schemas.microsoft.com/office/drawing/2014/main" id="{3414537A-23FA-766D-07E4-B03187CBC715}"/>
              </a:ext>
            </a:extLst>
          </p:cNvPr>
          <p:cNvSpPr>
            <a:spLocks noChangeShapeType="1"/>
          </p:cNvSpPr>
          <p:nvPr/>
        </p:nvSpPr>
        <p:spPr bwMode="auto">
          <a:xfrm>
            <a:off x="6232526" y="4991100"/>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3" name="Line 66">
            <a:extLst>
              <a:ext uri="{FF2B5EF4-FFF2-40B4-BE49-F238E27FC236}">
                <a16:creationId xmlns:a16="http://schemas.microsoft.com/office/drawing/2014/main" id="{253A1EED-E9A5-1CE1-4228-5DFE381BA42F}"/>
              </a:ext>
            </a:extLst>
          </p:cNvPr>
          <p:cNvSpPr>
            <a:spLocks noChangeShapeType="1"/>
          </p:cNvSpPr>
          <p:nvPr/>
        </p:nvSpPr>
        <p:spPr bwMode="auto">
          <a:xfrm>
            <a:off x="6232526" y="5080001"/>
            <a:ext cx="1587" cy="34925"/>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4" name="Line 67">
            <a:extLst>
              <a:ext uri="{FF2B5EF4-FFF2-40B4-BE49-F238E27FC236}">
                <a16:creationId xmlns:a16="http://schemas.microsoft.com/office/drawing/2014/main" id="{1045B47A-9AFD-94D7-4EDC-00859CAC2F6C}"/>
              </a:ext>
            </a:extLst>
          </p:cNvPr>
          <p:cNvSpPr>
            <a:spLocks noChangeShapeType="1"/>
          </p:cNvSpPr>
          <p:nvPr/>
        </p:nvSpPr>
        <p:spPr bwMode="auto">
          <a:xfrm>
            <a:off x="6232526" y="5203826"/>
            <a:ext cx="1587" cy="1587"/>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5" name="Line 68">
            <a:extLst>
              <a:ext uri="{FF2B5EF4-FFF2-40B4-BE49-F238E27FC236}">
                <a16:creationId xmlns:a16="http://schemas.microsoft.com/office/drawing/2014/main" id="{6F5B1C27-7CAC-CD60-A9C7-03A5E9FB1B2B}"/>
              </a:ext>
            </a:extLst>
          </p:cNvPr>
          <p:cNvSpPr>
            <a:spLocks noChangeShapeType="1"/>
          </p:cNvSpPr>
          <p:nvPr/>
        </p:nvSpPr>
        <p:spPr bwMode="auto">
          <a:xfrm>
            <a:off x="4027487" y="4776787"/>
            <a:ext cx="355600" cy="1588"/>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6" name="Line 69">
            <a:extLst>
              <a:ext uri="{FF2B5EF4-FFF2-40B4-BE49-F238E27FC236}">
                <a16:creationId xmlns:a16="http://schemas.microsoft.com/office/drawing/2014/main" id="{95C1D083-4C21-5556-B7BE-173989FA0B2F}"/>
              </a:ext>
            </a:extLst>
          </p:cNvPr>
          <p:cNvSpPr>
            <a:spLocks noChangeShapeType="1"/>
          </p:cNvSpPr>
          <p:nvPr/>
        </p:nvSpPr>
        <p:spPr bwMode="auto">
          <a:xfrm>
            <a:off x="4027487" y="4865687"/>
            <a:ext cx="355600" cy="1588"/>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7" name="Line 70">
            <a:extLst>
              <a:ext uri="{FF2B5EF4-FFF2-40B4-BE49-F238E27FC236}">
                <a16:creationId xmlns:a16="http://schemas.microsoft.com/office/drawing/2014/main" id="{CDE94306-2C69-A4DA-FF24-2A48EC138BC9}"/>
              </a:ext>
            </a:extLst>
          </p:cNvPr>
          <p:cNvSpPr>
            <a:spLocks noChangeShapeType="1"/>
          </p:cNvSpPr>
          <p:nvPr/>
        </p:nvSpPr>
        <p:spPr bwMode="auto">
          <a:xfrm>
            <a:off x="4027487" y="4937126"/>
            <a:ext cx="355600" cy="1587"/>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8" name="Line 71">
            <a:extLst>
              <a:ext uri="{FF2B5EF4-FFF2-40B4-BE49-F238E27FC236}">
                <a16:creationId xmlns:a16="http://schemas.microsoft.com/office/drawing/2014/main" id="{1864FEC7-B4CA-2FCA-18C4-FEF6FD3E77AD}"/>
              </a:ext>
            </a:extLst>
          </p:cNvPr>
          <p:cNvSpPr>
            <a:spLocks noChangeShapeType="1"/>
          </p:cNvSpPr>
          <p:nvPr/>
        </p:nvSpPr>
        <p:spPr bwMode="auto">
          <a:xfrm flipV="1">
            <a:off x="2960687" y="3798888"/>
            <a:ext cx="1588" cy="36513"/>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9" name="Freeform 72">
            <a:extLst>
              <a:ext uri="{FF2B5EF4-FFF2-40B4-BE49-F238E27FC236}">
                <a16:creationId xmlns:a16="http://schemas.microsoft.com/office/drawing/2014/main" id="{DC95F10D-0E08-8D38-FBD2-3526739D8EDB}"/>
              </a:ext>
            </a:extLst>
          </p:cNvPr>
          <p:cNvSpPr>
            <a:spLocks/>
          </p:cNvSpPr>
          <p:nvPr/>
        </p:nvSpPr>
        <p:spPr bwMode="auto">
          <a:xfrm>
            <a:off x="2943226" y="3746501"/>
            <a:ext cx="34925" cy="71437"/>
          </a:xfrm>
          <a:custGeom>
            <a:avLst/>
            <a:gdLst/>
            <a:ahLst/>
            <a:cxnLst>
              <a:cxn ang="0">
                <a:pos x="11" y="33"/>
              </a:cxn>
              <a:cxn ang="0">
                <a:pos x="0" y="45"/>
              </a:cxn>
              <a:cxn ang="0">
                <a:pos x="11" y="0"/>
              </a:cxn>
              <a:cxn ang="0">
                <a:pos x="22" y="45"/>
              </a:cxn>
              <a:cxn ang="0">
                <a:pos x="11" y="33"/>
              </a:cxn>
            </a:cxnLst>
            <a:rect l="0" t="0" r="r" b="b"/>
            <a:pathLst>
              <a:path w="22" h="45">
                <a:moveTo>
                  <a:pt x="11" y="33"/>
                </a:moveTo>
                <a:lnTo>
                  <a:pt x="0" y="45"/>
                </a:lnTo>
                <a:lnTo>
                  <a:pt x="11" y="0"/>
                </a:lnTo>
                <a:lnTo>
                  <a:pt x="22" y="45"/>
                </a:lnTo>
                <a:lnTo>
                  <a:pt x="11" y="33"/>
                </a:lnTo>
                <a:close/>
              </a:path>
            </a:pathLst>
          </a:custGeom>
          <a:noFill/>
          <a:ln w="17463">
            <a:solidFill>
              <a:srgbClr val="00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0" name="Freeform 73">
            <a:extLst>
              <a:ext uri="{FF2B5EF4-FFF2-40B4-BE49-F238E27FC236}">
                <a16:creationId xmlns:a16="http://schemas.microsoft.com/office/drawing/2014/main" id="{7761CFA9-037E-D519-F8D6-12C09C66DF99}"/>
              </a:ext>
            </a:extLst>
          </p:cNvPr>
          <p:cNvSpPr>
            <a:spLocks/>
          </p:cNvSpPr>
          <p:nvPr/>
        </p:nvSpPr>
        <p:spPr bwMode="auto">
          <a:xfrm>
            <a:off x="2943226" y="3746501"/>
            <a:ext cx="34925" cy="71437"/>
          </a:xfrm>
          <a:custGeom>
            <a:avLst/>
            <a:gdLst/>
            <a:ahLst/>
            <a:cxnLst>
              <a:cxn ang="0">
                <a:pos x="11" y="33"/>
              </a:cxn>
              <a:cxn ang="0">
                <a:pos x="0" y="45"/>
              </a:cxn>
              <a:cxn ang="0">
                <a:pos x="11" y="0"/>
              </a:cxn>
              <a:cxn ang="0">
                <a:pos x="22" y="45"/>
              </a:cxn>
              <a:cxn ang="0">
                <a:pos x="11" y="33"/>
              </a:cxn>
            </a:cxnLst>
            <a:rect l="0" t="0" r="r" b="b"/>
            <a:pathLst>
              <a:path w="22" h="45">
                <a:moveTo>
                  <a:pt x="11" y="33"/>
                </a:moveTo>
                <a:lnTo>
                  <a:pt x="0" y="45"/>
                </a:lnTo>
                <a:lnTo>
                  <a:pt x="11" y="0"/>
                </a:lnTo>
                <a:lnTo>
                  <a:pt x="22" y="45"/>
                </a:lnTo>
                <a:lnTo>
                  <a:pt x="11" y="33"/>
                </a:lnTo>
                <a:close/>
              </a:path>
            </a:pathLst>
          </a:custGeom>
          <a:solidFill>
            <a:srgbClr val="00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1" name="Line 74">
            <a:extLst>
              <a:ext uri="{FF2B5EF4-FFF2-40B4-BE49-F238E27FC236}">
                <a16:creationId xmlns:a16="http://schemas.microsoft.com/office/drawing/2014/main" id="{A69DC49C-508A-127C-8062-00BF1FE9E351}"/>
              </a:ext>
            </a:extLst>
          </p:cNvPr>
          <p:cNvSpPr>
            <a:spLocks noChangeShapeType="1"/>
          </p:cNvSpPr>
          <p:nvPr/>
        </p:nvSpPr>
        <p:spPr bwMode="auto">
          <a:xfrm>
            <a:off x="2960687" y="4759325"/>
            <a:ext cx="1588" cy="36512"/>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2" name="Freeform 75">
            <a:extLst>
              <a:ext uri="{FF2B5EF4-FFF2-40B4-BE49-F238E27FC236}">
                <a16:creationId xmlns:a16="http://schemas.microsoft.com/office/drawing/2014/main" id="{C4E7B36B-0516-CF1E-04D5-BC9A12F4A506}"/>
              </a:ext>
            </a:extLst>
          </p:cNvPr>
          <p:cNvSpPr>
            <a:spLocks/>
          </p:cNvSpPr>
          <p:nvPr/>
        </p:nvSpPr>
        <p:spPr bwMode="auto">
          <a:xfrm>
            <a:off x="2943226" y="4776787"/>
            <a:ext cx="34925" cy="71438"/>
          </a:xfrm>
          <a:custGeom>
            <a:avLst/>
            <a:gdLst/>
            <a:ahLst/>
            <a:cxnLst>
              <a:cxn ang="0">
                <a:pos x="11" y="12"/>
              </a:cxn>
              <a:cxn ang="0">
                <a:pos x="22" y="0"/>
              </a:cxn>
              <a:cxn ang="0">
                <a:pos x="11" y="45"/>
              </a:cxn>
              <a:cxn ang="0">
                <a:pos x="0" y="0"/>
              </a:cxn>
              <a:cxn ang="0">
                <a:pos x="11" y="12"/>
              </a:cxn>
            </a:cxnLst>
            <a:rect l="0" t="0" r="r" b="b"/>
            <a:pathLst>
              <a:path w="22" h="45">
                <a:moveTo>
                  <a:pt x="11" y="12"/>
                </a:moveTo>
                <a:lnTo>
                  <a:pt x="22" y="0"/>
                </a:lnTo>
                <a:lnTo>
                  <a:pt x="11" y="45"/>
                </a:lnTo>
                <a:lnTo>
                  <a:pt x="0" y="0"/>
                </a:lnTo>
                <a:lnTo>
                  <a:pt x="11" y="12"/>
                </a:lnTo>
                <a:close/>
              </a:path>
            </a:pathLst>
          </a:custGeom>
          <a:noFill/>
          <a:ln w="17463">
            <a:solidFill>
              <a:srgbClr val="00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3" name="Freeform 76">
            <a:extLst>
              <a:ext uri="{FF2B5EF4-FFF2-40B4-BE49-F238E27FC236}">
                <a16:creationId xmlns:a16="http://schemas.microsoft.com/office/drawing/2014/main" id="{7057E1D0-7AD6-0636-117B-40C79D794341}"/>
              </a:ext>
            </a:extLst>
          </p:cNvPr>
          <p:cNvSpPr>
            <a:spLocks/>
          </p:cNvSpPr>
          <p:nvPr/>
        </p:nvSpPr>
        <p:spPr bwMode="auto">
          <a:xfrm>
            <a:off x="2943226" y="4776787"/>
            <a:ext cx="34925" cy="71438"/>
          </a:xfrm>
          <a:custGeom>
            <a:avLst/>
            <a:gdLst/>
            <a:ahLst/>
            <a:cxnLst>
              <a:cxn ang="0">
                <a:pos x="11" y="12"/>
              </a:cxn>
              <a:cxn ang="0">
                <a:pos x="22" y="0"/>
              </a:cxn>
              <a:cxn ang="0">
                <a:pos x="11" y="45"/>
              </a:cxn>
              <a:cxn ang="0">
                <a:pos x="0" y="0"/>
              </a:cxn>
              <a:cxn ang="0">
                <a:pos x="11" y="12"/>
              </a:cxn>
            </a:cxnLst>
            <a:rect l="0" t="0" r="r" b="b"/>
            <a:pathLst>
              <a:path w="22" h="45">
                <a:moveTo>
                  <a:pt x="11" y="12"/>
                </a:moveTo>
                <a:lnTo>
                  <a:pt x="22" y="0"/>
                </a:lnTo>
                <a:lnTo>
                  <a:pt x="11" y="45"/>
                </a:lnTo>
                <a:lnTo>
                  <a:pt x="0" y="0"/>
                </a:lnTo>
                <a:lnTo>
                  <a:pt x="11" y="12"/>
                </a:lnTo>
                <a:close/>
              </a:path>
            </a:pathLst>
          </a:custGeom>
          <a:solidFill>
            <a:srgbClr val="00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4" name="Line 77">
            <a:extLst>
              <a:ext uri="{FF2B5EF4-FFF2-40B4-BE49-F238E27FC236}">
                <a16:creationId xmlns:a16="http://schemas.microsoft.com/office/drawing/2014/main" id="{D14D6EC6-0FF8-CBF5-ABFC-F84623DA49C9}"/>
              </a:ext>
            </a:extLst>
          </p:cNvPr>
          <p:cNvSpPr>
            <a:spLocks noChangeShapeType="1"/>
          </p:cNvSpPr>
          <p:nvPr/>
        </p:nvSpPr>
        <p:spPr bwMode="auto">
          <a:xfrm>
            <a:off x="2960687" y="3835401"/>
            <a:ext cx="1588" cy="923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5" name="Rectangle 78">
            <a:extLst>
              <a:ext uri="{FF2B5EF4-FFF2-40B4-BE49-F238E27FC236}">
                <a16:creationId xmlns:a16="http://schemas.microsoft.com/office/drawing/2014/main" id="{274CE963-2C9A-DB4E-87F6-6606A7A08173}"/>
              </a:ext>
            </a:extLst>
          </p:cNvPr>
          <p:cNvSpPr>
            <a:spLocks noChangeArrowheads="1"/>
          </p:cNvSpPr>
          <p:nvPr/>
        </p:nvSpPr>
        <p:spPr bwMode="auto">
          <a:xfrm>
            <a:off x="2338388" y="4173537"/>
            <a:ext cx="607539"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Action</a:t>
            </a:r>
            <a:endParaRPr lang="en-US">
              <a:solidFill>
                <a:srgbClr val="000000"/>
              </a:solidFill>
              <a:latin typeface="Arial" charset="0"/>
              <a:ea typeface="宋体" pitchFamily="2" charset="-122"/>
            </a:endParaRPr>
          </a:p>
        </p:txBody>
      </p:sp>
      <p:sp>
        <p:nvSpPr>
          <p:cNvPr id="76" name="Rectangle 79">
            <a:extLst>
              <a:ext uri="{FF2B5EF4-FFF2-40B4-BE49-F238E27FC236}">
                <a16:creationId xmlns:a16="http://schemas.microsoft.com/office/drawing/2014/main" id="{DF24315E-F83C-9DA5-567F-5EB5C7E62F58}"/>
              </a:ext>
            </a:extLst>
          </p:cNvPr>
          <p:cNvSpPr>
            <a:spLocks noChangeArrowheads="1"/>
          </p:cNvSpPr>
          <p:nvPr/>
        </p:nvSpPr>
        <p:spPr bwMode="auto">
          <a:xfrm>
            <a:off x="2409826" y="5381625"/>
            <a:ext cx="522579"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Code</a:t>
            </a:r>
            <a:endParaRPr lang="en-US">
              <a:solidFill>
                <a:srgbClr val="000000"/>
              </a:solidFill>
              <a:latin typeface="Arial" charset="0"/>
              <a:ea typeface="宋体" pitchFamily="2" charset="-122"/>
            </a:endParaRPr>
          </a:p>
        </p:txBody>
      </p:sp>
      <p:sp>
        <p:nvSpPr>
          <p:cNvPr id="77" name="Line 80">
            <a:extLst>
              <a:ext uri="{FF2B5EF4-FFF2-40B4-BE49-F238E27FC236}">
                <a16:creationId xmlns:a16="http://schemas.microsoft.com/office/drawing/2014/main" id="{3E4D11D7-4670-BB57-A98C-F8E0A53086EB}"/>
              </a:ext>
            </a:extLst>
          </p:cNvPr>
          <p:cNvSpPr>
            <a:spLocks noChangeShapeType="1"/>
          </p:cNvSpPr>
          <p:nvPr/>
        </p:nvSpPr>
        <p:spPr bwMode="auto">
          <a:xfrm flipV="1">
            <a:off x="2960687" y="5114926"/>
            <a:ext cx="1588"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8" name="Freeform 81">
            <a:extLst>
              <a:ext uri="{FF2B5EF4-FFF2-40B4-BE49-F238E27FC236}">
                <a16:creationId xmlns:a16="http://schemas.microsoft.com/office/drawing/2014/main" id="{85FA5BD0-4AA8-10BF-613A-C0A75DFB0767}"/>
              </a:ext>
            </a:extLst>
          </p:cNvPr>
          <p:cNvSpPr>
            <a:spLocks/>
          </p:cNvSpPr>
          <p:nvPr/>
        </p:nvSpPr>
        <p:spPr bwMode="auto">
          <a:xfrm>
            <a:off x="2943226" y="5060951"/>
            <a:ext cx="34925" cy="71437"/>
          </a:xfrm>
          <a:custGeom>
            <a:avLst/>
            <a:gdLst/>
            <a:ahLst/>
            <a:cxnLst>
              <a:cxn ang="0">
                <a:pos x="11" y="34"/>
              </a:cxn>
              <a:cxn ang="0">
                <a:pos x="0" y="45"/>
              </a:cxn>
              <a:cxn ang="0">
                <a:pos x="11" y="0"/>
              </a:cxn>
              <a:cxn ang="0">
                <a:pos x="22" y="45"/>
              </a:cxn>
              <a:cxn ang="0">
                <a:pos x="11" y="34"/>
              </a:cxn>
            </a:cxnLst>
            <a:rect l="0" t="0" r="r" b="b"/>
            <a:pathLst>
              <a:path w="22" h="45">
                <a:moveTo>
                  <a:pt x="11" y="34"/>
                </a:moveTo>
                <a:lnTo>
                  <a:pt x="0" y="45"/>
                </a:lnTo>
                <a:lnTo>
                  <a:pt x="11" y="0"/>
                </a:lnTo>
                <a:lnTo>
                  <a:pt x="22" y="45"/>
                </a:lnTo>
                <a:lnTo>
                  <a:pt x="11" y="34"/>
                </a:lnTo>
                <a:close/>
              </a:path>
            </a:pathLst>
          </a:custGeom>
          <a:noFill/>
          <a:ln w="17463">
            <a:solidFill>
              <a:srgbClr val="00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9" name="Freeform 82">
            <a:extLst>
              <a:ext uri="{FF2B5EF4-FFF2-40B4-BE49-F238E27FC236}">
                <a16:creationId xmlns:a16="http://schemas.microsoft.com/office/drawing/2014/main" id="{104A627A-C410-5170-63B0-E95B3D508CD5}"/>
              </a:ext>
            </a:extLst>
          </p:cNvPr>
          <p:cNvSpPr>
            <a:spLocks/>
          </p:cNvSpPr>
          <p:nvPr/>
        </p:nvSpPr>
        <p:spPr bwMode="auto">
          <a:xfrm>
            <a:off x="2943226" y="5060951"/>
            <a:ext cx="34925" cy="71437"/>
          </a:xfrm>
          <a:custGeom>
            <a:avLst/>
            <a:gdLst/>
            <a:ahLst/>
            <a:cxnLst>
              <a:cxn ang="0">
                <a:pos x="11" y="34"/>
              </a:cxn>
              <a:cxn ang="0">
                <a:pos x="0" y="45"/>
              </a:cxn>
              <a:cxn ang="0">
                <a:pos x="11" y="0"/>
              </a:cxn>
              <a:cxn ang="0">
                <a:pos x="22" y="45"/>
              </a:cxn>
              <a:cxn ang="0">
                <a:pos x="11" y="34"/>
              </a:cxn>
            </a:cxnLst>
            <a:rect l="0" t="0" r="r" b="b"/>
            <a:pathLst>
              <a:path w="22" h="45">
                <a:moveTo>
                  <a:pt x="11" y="34"/>
                </a:moveTo>
                <a:lnTo>
                  <a:pt x="0" y="45"/>
                </a:lnTo>
                <a:lnTo>
                  <a:pt x="11" y="0"/>
                </a:lnTo>
                <a:lnTo>
                  <a:pt x="22" y="45"/>
                </a:lnTo>
                <a:lnTo>
                  <a:pt x="11" y="34"/>
                </a:lnTo>
                <a:close/>
              </a:path>
            </a:pathLst>
          </a:custGeom>
          <a:solidFill>
            <a:srgbClr val="00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80" name="Line 83">
            <a:extLst>
              <a:ext uri="{FF2B5EF4-FFF2-40B4-BE49-F238E27FC236}">
                <a16:creationId xmlns:a16="http://schemas.microsoft.com/office/drawing/2014/main" id="{998E2F37-8E65-EC3F-3F56-AD38E401831D}"/>
              </a:ext>
            </a:extLst>
          </p:cNvPr>
          <p:cNvSpPr>
            <a:spLocks noChangeShapeType="1"/>
          </p:cNvSpPr>
          <p:nvPr/>
        </p:nvSpPr>
        <p:spPr bwMode="auto">
          <a:xfrm>
            <a:off x="2960687" y="5861050"/>
            <a:ext cx="1588" cy="36512"/>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81" name="Freeform 84">
            <a:extLst>
              <a:ext uri="{FF2B5EF4-FFF2-40B4-BE49-F238E27FC236}">
                <a16:creationId xmlns:a16="http://schemas.microsoft.com/office/drawing/2014/main" id="{CBD6B3B9-4D71-09E9-48A8-5245483F5D47}"/>
              </a:ext>
            </a:extLst>
          </p:cNvPr>
          <p:cNvSpPr>
            <a:spLocks/>
          </p:cNvSpPr>
          <p:nvPr/>
        </p:nvSpPr>
        <p:spPr bwMode="auto">
          <a:xfrm>
            <a:off x="2943226" y="5861050"/>
            <a:ext cx="34925" cy="88900"/>
          </a:xfrm>
          <a:custGeom>
            <a:avLst/>
            <a:gdLst/>
            <a:ahLst/>
            <a:cxnLst>
              <a:cxn ang="0">
                <a:pos x="11" y="23"/>
              </a:cxn>
              <a:cxn ang="0">
                <a:pos x="22" y="0"/>
              </a:cxn>
              <a:cxn ang="0">
                <a:pos x="11" y="56"/>
              </a:cxn>
              <a:cxn ang="0">
                <a:pos x="0" y="0"/>
              </a:cxn>
              <a:cxn ang="0">
                <a:pos x="11" y="23"/>
              </a:cxn>
            </a:cxnLst>
            <a:rect l="0" t="0" r="r" b="b"/>
            <a:pathLst>
              <a:path w="22" h="56">
                <a:moveTo>
                  <a:pt x="11" y="23"/>
                </a:moveTo>
                <a:lnTo>
                  <a:pt x="22" y="0"/>
                </a:lnTo>
                <a:lnTo>
                  <a:pt x="11" y="56"/>
                </a:lnTo>
                <a:lnTo>
                  <a:pt x="0" y="0"/>
                </a:lnTo>
                <a:lnTo>
                  <a:pt x="11" y="23"/>
                </a:lnTo>
                <a:close/>
              </a:path>
            </a:pathLst>
          </a:custGeom>
          <a:noFill/>
          <a:ln w="17463">
            <a:solidFill>
              <a:srgbClr val="00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82" name="Freeform 85">
            <a:extLst>
              <a:ext uri="{FF2B5EF4-FFF2-40B4-BE49-F238E27FC236}">
                <a16:creationId xmlns:a16="http://schemas.microsoft.com/office/drawing/2014/main" id="{1E7ED856-6818-0F60-CFC9-5422DF700D5B}"/>
              </a:ext>
            </a:extLst>
          </p:cNvPr>
          <p:cNvSpPr>
            <a:spLocks/>
          </p:cNvSpPr>
          <p:nvPr/>
        </p:nvSpPr>
        <p:spPr bwMode="auto">
          <a:xfrm>
            <a:off x="2943226" y="5861050"/>
            <a:ext cx="34925" cy="88900"/>
          </a:xfrm>
          <a:custGeom>
            <a:avLst/>
            <a:gdLst/>
            <a:ahLst/>
            <a:cxnLst>
              <a:cxn ang="0">
                <a:pos x="11" y="23"/>
              </a:cxn>
              <a:cxn ang="0">
                <a:pos x="22" y="0"/>
              </a:cxn>
              <a:cxn ang="0">
                <a:pos x="11" y="56"/>
              </a:cxn>
              <a:cxn ang="0">
                <a:pos x="0" y="0"/>
              </a:cxn>
              <a:cxn ang="0">
                <a:pos x="11" y="23"/>
              </a:cxn>
            </a:cxnLst>
            <a:rect l="0" t="0" r="r" b="b"/>
            <a:pathLst>
              <a:path w="22" h="56">
                <a:moveTo>
                  <a:pt x="11" y="23"/>
                </a:moveTo>
                <a:lnTo>
                  <a:pt x="22" y="0"/>
                </a:lnTo>
                <a:lnTo>
                  <a:pt x="11" y="56"/>
                </a:lnTo>
                <a:lnTo>
                  <a:pt x="0" y="0"/>
                </a:lnTo>
                <a:lnTo>
                  <a:pt x="11" y="23"/>
                </a:lnTo>
                <a:close/>
              </a:path>
            </a:pathLst>
          </a:custGeom>
          <a:solidFill>
            <a:srgbClr val="00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83" name="Line 86">
            <a:extLst>
              <a:ext uri="{FF2B5EF4-FFF2-40B4-BE49-F238E27FC236}">
                <a16:creationId xmlns:a16="http://schemas.microsoft.com/office/drawing/2014/main" id="{1BCB3FFC-A951-B437-4B50-D8B5ED1B68B8}"/>
              </a:ext>
            </a:extLst>
          </p:cNvPr>
          <p:cNvSpPr>
            <a:spLocks noChangeShapeType="1"/>
          </p:cNvSpPr>
          <p:nvPr/>
        </p:nvSpPr>
        <p:spPr bwMode="auto">
          <a:xfrm>
            <a:off x="2960687" y="5149850"/>
            <a:ext cx="1588" cy="711200"/>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Tree>
    <p:extLst>
      <p:ext uri="{BB962C8B-B14F-4D97-AF65-F5344CB8AC3E}">
        <p14:creationId xmlns:p14="http://schemas.microsoft.com/office/powerpoint/2010/main" val="31102975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0040-5EED-F4A7-C049-7E5158A5C646}"/>
              </a:ext>
            </a:extLst>
          </p:cNvPr>
          <p:cNvSpPr>
            <a:spLocks noGrp="1"/>
          </p:cNvSpPr>
          <p:nvPr>
            <p:ph type="title"/>
          </p:nvPr>
        </p:nvSpPr>
        <p:spPr/>
        <p:txBody>
          <a:bodyPr/>
          <a:lstStyle/>
          <a:p>
            <a:r>
              <a:rPr lang="en-US" altLang="en-US"/>
              <a:t>Reduce</a:t>
            </a:r>
            <a:endParaRPr lang="en-US"/>
          </a:p>
        </p:txBody>
      </p:sp>
      <p:sp>
        <p:nvSpPr>
          <p:cNvPr id="3" name="Content Placeholder 2">
            <a:extLst>
              <a:ext uri="{FF2B5EF4-FFF2-40B4-BE49-F238E27FC236}">
                <a16:creationId xmlns:a16="http://schemas.microsoft.com/office/drawing/2014/main" id="{C4CB3363-4E16-91A6-0F7B-9310255287B7}"/>
              </a:ext>
            </a:extLst>
          </p:cNvPr>
          <p:cNvSpPr>
            <a:spLocks noGrp="1"/>
          </p:cNvSpPr>
          <p:nvPr>
            <p:ph idx="1"/>
          </p:nvPr>
        </p:nvSpPr>
        <p:spPr/>
        <p:txBody>
          <a:bodyPr/>
          <a:lstStyle/>
          <a:p>
            <a:pPr>
              <a:buFont typeface="Wingdings" pitchFamily="2" charset="2"/>
              <a:buChar char="q"/>
            </a:pPr>
            <a:r>
              <a:rPr lang="en-US" altLang="en-US" sz="2400">
                <a:latin typeface="+mj-lt"/>
              </a:rPr>
              <a:t>Gather operation combined with specified arithmetic/logical operation.</a:t>
            </a:r>
          </a:p>
          <a:p>
            <a:pPr lvl="1">
              <a:buFont typeface="Wingdings" pitchFamily="2" charset="2"/>
              <a:buChar char="Ø"/>
            </a:pPr>
            <a:r>
              <a:rPr lang="en-US" altLang="en-US" sz="2400">
                <a:latin typeface="+mj-lt"/>
              </a:rPr>
              <a:t>Example: Values could be gathered and then added together by root:</a:t>
            </a:r>
          </a:p>
          <a:p>
            <a:pPr lvl="1">
              <a:buFont typeface="Wingdings" pitchFamily="2" charset="2"/>
              <a:buChar char="Ø"/>
            </a:pPr>
            <a:r>
              <a:rPr lang="en-US" sz="2000">
                <a:solidFill>
                  <a:srgbClr val="339933"/>
                </a:solidFill>
              </a:rPr>
              <a:t> int </a:t>
            </a:r>
            <a:r>
              <a:rPr lang="en-US" sz="2000" err="1">
                <a:solidFill>
                  <a:srgbClr val="339933"/>
                </a:solidFill>
              </a:rPr>
              <a:t>MPI_Reduce</a:t>
            </a:r>
            <a:r>
              <a:rPr lang="en-US" sz="2000">
                <a:solidFill>
                  <a:srgbClr val="339933"/>
                </a:solidFill>
              </a:rPr>
              <a:t>(void *</a:t>
            </a:r>
            <a:r>
              <a:rPr lang="en-US" sz="2000" err="1">
                <a:solidFill>
                  <a:srgbClr val="339933"/>
                </a:solidFill>
              </a:rPr>
              <a:t>sendbuf</a:t>
            </a:r>
            <a:r>
              <a:rPr lang="en-US" sz="2000">
                <a:solidFill>
                  <a:srgbClr val="339933"/>
                </a:solidFill>
              </a:rPr>
              <a:t>, void *</a:t>
            </a:r>
            <a:r>
              <a:rPr lang="en-US" sz="2000" err="1">
                <a:solidFill>
                  <a:srgbClr val="339933"/>
                </a:solidFill>
              </a:rPr>
              <a:t>recvbuf</a:t>
            </a:r>
            <a:r>
              <a:rPr lang="en-US" sz="2000">
                <a:solidFill>
                  <a:srgbClr val="339933"/>
                </a:solidFill>
              </a:rPr>
              <a:t>, int count, </a:t>
            </a:r>
            <a:r>
              <a:rPr lang="en-US" sz="2000" err="1">
                <a:solidFill>
                  <a:srgbClr val="339933"/>
                </a:solidFill>
              </a:rPr>
              <a:t>MPI_Datatype</a:t>
            </a:r>
            <a:r>
              <a:rPr lang="en-US" sz="2000">
                <a:solidFill>
                  <a:srgbClr val="339933"/>
                </a:solidFill>
              </a:rPr>
              <a:t> datatype, </a:t>
            </a:r>
            <a:r>
              <a:rPr lang="en-US" sz="2000" err="1">
                <a:solidFill>
                  <a:srgbClr val="339933"/>
                </a:solidFill>
              </a:rPr>
              <a:t>MPI_Op</a:t>
            </a:r>
            <a:r>
              <a:rPr lang="en-US" sz="2000">
                <a:solidFill>
                  <a:srgbClr val="339933"/>
                </a:solidFill>
              </a:rPr>
              <a:t> op, int root, </a:t>
            </a:r>
            <a:r>
              <a:rPr lang="en-US" sz="2000" err="1">
                <a:solidFill>
                  <a:srgbClr val="339933"/>
                </a:solidFill>
              </a:rPr>
              <a:t>MPI_Comm</a:t>
            </a:r>
            <a:r>
              <a:rPr lang="en-US" sz="2000">
                <a:solidFill>
                  <a:srgbClr val="339933"/>
                </a:solidFill>
              </a:rPr>
              <a:t> comm)</a:t>
            </a:r>
          </a:p>
          <a:p>
            <a:endParaRPr lang="en-US"/>
          </a:p>
        </p:txBody>
      </p:sp>
      <p:sp>
        <p:nvSpPr>
          <p:cNvPr id="4" name="AutoShape 6">
            <a:extLst>
              <a:ext uri="{FF2B5EF4-FFF2-40B4-BE49-F238E27FC236}">
                <a16:creationId xmlns:a16="http://schemas.microsoft.com/office/drawing/2014/main" id="{43E1B9F8-42B5-33E8-70B5-319EFC7B8229}"/>
              </a:ext>
            </a:extLst>
          </p:cNvPr>
          <p:cNvSpPr>
            <a:spLocks noChangeArrowheads="1"/>
          </p:cNvSpPr>
          <p:nvPr/>
        </p:nvSpPr>
        <p:spPr bwMode="auto">
          <a:xfrm>
            <a:off x="3295651" y="3792539"/>
            <a:ext cx="1387475" cy="2401887"/>
          </a:xfrm>
          <a:prstGeom prst="roundRect">
            <a:avLst>
              <a:gd name="adj" fmla="val 22787"/>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 name="Rectangle 7">
            <a:extLst>
              <a:ext uri="{FF2B5EF4-FFF2-40B4-BE49-F238E27FC236}">
                <a16:creationId xmlns:a16="http://schemas.microsoft.com/office/drawing/2014/main" id="{45C36A7B-2A50-EB8C-917F-CBBAF2A0F0A1}"/>
              </a:ext>
            </a:extLst>
          </p:cNvPr>
          <p:cNvSpPr>
            <a:spLocks noChangeArrowheads="1"/>
          </p:cNvSpPr>
          <p:nvPr/>
        </p:nvSpPr>
        <p:spPr bwMode="auto">
          <a:xfrm>
            <a:off x="3490913" y="4911726"/>
            <a:ext cx="127000" cy="144463"/>
          </a:xfrm>
          <a:prstGeom prst="rect">
            <a:avLst/>
          </a:prstGeom>
          <a:noFill/>
          <a:ln w="17463">
            <a:solidFill>
              <a:srgbClr val="FF0000"/>
            </a:solidFill>
            <a:miter lim="800000"/>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 name="Rectangle 8">
            <a:extLst>
              <a:ext uri="{FF2B5EF4-FFF2-40B4-BE49-F238E27FC236}">
                <a16:creationId xmlns:a16="http://schemas.microsoft.com/office/drawing/2014/main" id="{4648D124-2661-C192-DB99-7EBD5F8903AC}"/>
              </a:ext>
            </a:extLst>
          </p:cNvPr>
          <p:cNvSpPr>
            <a:spLocks noChangeArrowheads="1"/>
          </p:cNvSpPr>
          <p:nvPr/>
        </p:nvSpPr>
        <p:spPr bwMode="auto">
          <a:xfrm>
            <a:off x="3411539" y="5365750"/>
            <a:ext cx="873637"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reduce();</a:t>
            </a:r>
            <a:endParaRPr lang="en-US">
              <a:solidFill>
                <a:srgbClr val="000000"/>
              </a:solidFill>
              <a:latin typeface="Arial" charset="0"/>
              <a:ea typeface="宋体" pitchFamily="2" charset="-122"/>
            </a:endParaRPr>
          </a:p>
        </p:txBody>
      </p:sp>
      <p:sp>
        <p:nvSpPr>
          <p:cNvPr id="7" name="Rectangle 9">
            <a:extLst>
              <a:ext uri="{FF2B5EF4-FFF2-40B4-BE49-F238E27FC236}">
                <a16:creationId xmlns:a16="http://schemas.microsoft.com/office/drawing/2014/main" id="{F596F4B9-6D60-96CC-3738-63C086CF1927}"/>
              </a:ext>
            </a:extLst>
          </p:cNvPr>
          <p:cNvSpPr>
            <a:spLocks noChangeArrowheads="1"/>
          </p:cNvSpPr>
          <p:nvPr/>
        </p:nvSpPr>
        <p:spPr bwMode="auto">
          <a:xfrm>
            <a:off x="3394076" y="4619625"/>
            <a:ext cx="304571"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buf</a:t>
            </a:r>
            <a:endParaRPr lang="en-US">
              <a:solidFill>
                <a:srgbClr val="000000"/>
              </a:solidFill>
              <a:latin typeface="Arial" charset="0"/>
              <a:ea typeface="宋体" pitchFamily="2" charset="-122"/>
            </a:endParaRPr>
          </a:p>
        </p:txBody>
      </p:sp>
      <p:sp>
        <p:nvSpPr>
          <p:cNvPr id="8" name="AutoShape 10">
            <a:extLst>
              <a:ext uri="{FF2B5EF4-FFF2-40B4-BE49-F238E27FC236}">
                <a16:creationId xmlns:a16="http://schemas.microsoft.com/office/drawing/2014/main" id="{88469953-7EDA-D8A7-C602-785AB8454E50}"/>
              </a:ext>
            </a:extLst>
          </p:cNvPr>
          <p:cNvSpPr>
            <a:spLocks noChangeArrowheads="1"/>
          </p:cNvSpPr>
          <p:nvPr/>
        </p:nvSpPr>
        <p:spPr bwMode="auto">
          <a:xfrm>
            <a:off x="5694364" y="3792539"/>
            <a:ext cx="1387475" cy="2401887"/>
          </a:xfrm>
          <a:prstGeom prst="roundRect">
            <a:avLst>
              <a:gd name="adj" fmla="val 22787"/>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9" name="Rectangle 11">
            <a:extLst>
              <a:ext uri="{FF2B5EF4-FFF2-40B4-BE49-F238E27FC236}">
                <a16:creationId xmlns:a16="http://schemas.microsoft.com/office/drawing/2014/main" id="{5675D9F3-CA62-3BAE-52C4-771E13E8959A}"/>
              </a:ext>
            </a:extLst>
          </p:cNvPr>
          <p:cNvSpPr>
            <a:spLocks noChangeArrowheads="1"/>
          </p:cNvSpPr>
          <p:nvPr/>
        </p:nvSpPr>
        <p:spPr bwMode="auto">
          <a:xfrm>
            <a:off x="6015039" y="4130676"/>
            <a:ext cx="142875" cy="125413"/>
          </a:xfrm>
          <a:prstGeom prst="rect">
            <a:avLst/>
          </a:prstGeom>
          <a:noFill/>
          <a:ln w="17463">
            <a:solidFill>
              <a:srgbClr val="FF0000"/>
            </a:solidFill>
            <a:miter lim="800000"/>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0" name="Rectangle 12">
            <a:extLst>
              <a:ext uri="{FF2B5EF4-FFF2-40B4-BE49-F238E27FC236}">
                <a16:creationId xmlns:a16="http://schemas.microsoft.com/office/drawing/2014/main" id="{A0CE255E-ACC1-951F-2EC4-D589F2D1AC3C}"/>
              </a:ext>
            </a:extLst>
          </p:cNvPr>
          <p:cNvSpPr>
            <a:spLocks noChangeArrowheads="1"/>
          </p:cNvSpPr>
          <p:nvPr/>
        </p:nvSpPr>
        <p:spPr bwMode="auto">
          <a:xfrm>
            <a:off x="5810251" y="5365750"/>
            <a:ext cx="873637"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reduce();</a:t>
            </a:r>
            <a:endParaRPr lang="en-US">
              <a:solidFill>
                <a:srgbClr val="000000"/>
              </a:solidFill>
              <a:latin typeface="Arial" charset="0"/>
              <a:ea typeface="宋体" pitchFamily="2" charset="-122"/>
            </a:endParaRPr>
          </a:p>
        </p:txBody>
      </p:sp>
      <p:sp>
        <p:nvSpPr>
          <p:cNvPr id="11" name="Rectangle 13">
            <a:extLst>
              <a:ext uri="{FF2B5EF4-FFF2-40B4-BE49-F238E27FC236}">
                <a16:creationId xmlns:a16="http://schemas.microsoft.com/office/drawing/2014/main" id="{EF625F8F-C3AD-E2EF-5F7A-729BDF8E0CDB}"/>
              </a:ext>
            </a:extLst>
          </p:cNvPr>
          <p:cNvSpPr>
            <a:spLocks noChangeArrowheads="1"/>
          </p:cNvSpPr>
          <p:nvPr/>
        </p:nvSpPr>
        <p:spPr bwMode="auto">
          <a:xfrm>
            <a:off x="5829301" y="3873500"/>
            <a:ext cx="426399"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data</a:t>
            </a:r>
            <a:endParaRPr lang="en-US">
              <a:solidFill>
                <a:srgbClr val="000000"/>
              </a:solidFill>
              <a:latin typeface="Arial" charset="0"/>
              <a:ea typeface="宋体" pitchFamily="2" charset="-122"/>
            </a:endParaRPr>
          </a:p>
        </p:txBody>
      </p:sp>
      <p:sp>
        <p:nvSpPr>
          <p:cNvPr id="12" name="AutoShape 14">
            <a:extLst>
              <a:ext uri="{FF2B5EF4-FFF2-40B4-BE49-F238E27FC236}">
                <a16:creationId xmlns:a16="http://schemas.microsoft.com/office/drawing/2014/main" id="{03239AD7-5892-D8F4-64E8-CC4E93FB0608}"/>
              </a:ext>
            </a:extLst>
          </p:cNvPr>
          <p:cNvSpPr>
            <a:spLocks noChangeArrowheads="1"/>
          </p:cNvSpPr>
          <p:nvPr/>
        </p:nvSpPr>
        <p:spPr bwMode="auto">
          <a:xfrm>
            <a:off x="8483601" y="3792539"/>
            <a:ext cx="1406525" cy="2401887"/>
          </a:xfrm>
          <a:prstGeom prst="roundRect">
            <a:avLst>
              <a:gd name="adj" fmla="val 22500"/>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3" name="Rectangle 15">
            <a:extLst>
              <a:ext uri="{FF2B5EF4-FFF2-40B4-BE49-F238E27FC236}">
                <a16:creationId xmlns:a16="http://schemas.microsoft.com/office/drawing/2014/main" id="{4D48A0A0-B802-5D4C-19F2-62EDB283AB8A}"/>
              </a:ext>
            </a:extLst>
          </p:cNvPr>
          <p:cNvSpPr>
            <a:spLocks noChangeArrowheads="1"/>
          </p:cNvSpPr>
          <p:nvPr/>
        </p:nvSpPr>
        <p:spPr bwMode="auto">
          <a:xfrm>
            <a:off x="8821738" y="4130676"/>
            <a:ext cx="127000" cy="125413"/>
          </a:xfrm>
          <a:prstGeom prst="rect">
            <a:avLst/>
          </a:prstGeom>
          <a:noFill/>
          <a:ln w="17463">
            <a:solidFill>
              <a:srgbClr val="FF0000"/>
            </a:solidFill>
            <a:miter lim="800000"/>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4" name="Rectangle 16">
            <a:extLst>
              <a:ext uri="{FF2B5EF4-FFF2-40B4-BE49-F238E27FC236}">
                <a16:creationId xmlns:a16="http://schemas.microsoft.com/office/drawing/2014/main" id="{36DA4239-5341-66E4-A32D-CD7111A1E46F}"/>
              </a:ext>
            </a:extLst>
          </p:cNvPr>
          <p:cNvSpPr>
            <a:spLocks noChangeArrowheads="1"/>
          </p:cNvSpPr>
          <p:nvPr/>
        </p:nvSpPr>
        <p:spPr bwMode="auto">
          <a:xfrm>
            <a:off x="8618539" y="5365750"/>
            <a:ext cx="873637"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reduce();</a:t>
            </a:r>
            <a:endParaRPr lang="en-US">
              <a:solidFill>
                <a:srgbClr val="000000"/>
              </a:solidFill>
              <a:latin typeface="Arial" charset="0"/>
              <a:ea typeface="宋体" pitchFamily="2" charset="-122"/>
            </a:endParaRPr>
          </a:p>
        </p:txBody>
      </p:sp>
      <p:sp>
        <p:nvSpPr>
          <p:cNvPr id="15" name="Rectangle 17">
            <a:extLst>
              <a:ext uri="{FF2B5EF4-FFF2-40B4-BE49-F238E27FC236}">
                <a16:creationId xmlns:a16="http://schemas.microsoft.com/office/drawing/2014/main" id="{6C09A208-4EED-A817-811D-181753652F81}"/>
              </a:ext>
            </a:extLst>
          </p:cNvPr>
          <p:cNvSpPr>
            <a:spLocks noChangeArrowheads="1"/>
          </p:cNvSpPr>
          <p:nvPr/>
        </p:nvSpPr>
        <p:spPr bwMode="auto">
          <a:xfrm>
            <a:off x="8636001" y="3873500"/>
            <a:ext cx="426399"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data</a:t>
            </a:r>
            <a:endParaRPr lang="en-US">
              <a:solidFill>
                <a:srgbClr val="000000"/>
              </a:solidFill>
              <a:latin typeface="Arial" charset="0"/>
              <a:ea typeface="宋体" pitchFamily="2" charset="-122"/>
            </a:endParaRPr>
          </a:p>
        </p:txBody>
      </p:sp>
      <p:sp>
        <p:nvSpPr>
          <p:cNvPr id="16" name="Rectangle 18">
            <a:extLst>
              <a:ext uri="{FF2B5EF4-FFF2-40B4-BE49-F238E27FC236}">
                <a16:creationId xmlns:a16="http://schemas.microsoft.com/office/drawing/2014/main" id="{189546A9-28B4-26AB-CAFA-1FB0E08CA470}"/>
              </a:ext>
            </a:extLst>
          </p:cNvPr>
          <p:cNvSpPr>
            <a:spLocks noChangeArrowheads="1"/>
          </p:cNvSpPr>
          <p:nvPr/>
        </p:nvSpPr>
        <p:spPr bwMode="auto">
          <a:xfrm>
            <a:off x="3614738" y="4130676"/>
            <a:ext cx="144462" cy="125413"/>
          </a:xfrm>
          <a:prstGeom prst="rect">
            <a:avLst/>
          </a:prstGeom>
          <a:noFill/>
          <a:ln w="17463">
            <a:solidFill>
              <a:srgbClr val="FF0000"/>
            </a:solidFill>
            <a:miter lim="800000"/>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17" name="Rectangle 19">
            <a:extLst>
              <a:ext uri="{FF2B5EF4-FFF2-40B4-BE49-F238E27FC236}">
                <a16:creationId xmlns:a16="http://schemas.microsoft.com/office/drawing/2014/main" id="{E2B6A61F-4D66-C549-E849-20FD572B5463}"/>
              </a:ext>
            </a:extLst>
          </p:cNvPr>
          <p:cNvSpPr>
            <a:spLocks noChangeArrowheads="1"/>
          </p:cNvSpPr>
          <p:nvPr/>
        </p:nvSpPr>
        <p:spPr bwMode="auto">
          <a:xfrm>
            <a:off x="3429001" y="3873500"/>
            <a:ext cx="426399"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FF0000"/>
                </a:solidFill>
                <a:latin typeface="Arial" charset="0"/>
                <a:ea typeface="宋体" pitchFamily="2" charset="-122"/>
              </a:rPr>
              <a:t>data</a:t>
            </a:r>
            <a:endParaRPr lang="en-US">
              <a:solidFill>
                <a:srgbClr val="000000"/>
              </a:solidFill>
              <a:latin typeface="Arial" charset="0"/>
              <a:ea typeface="宋体" pitchFamily="2" charset="-122"/>
            </a:endParaRPr>
          </a:p>
        </p:txBody>
      </p:sp>
      <p:sp>
        <p:nvSpPr>
          <p:cNvPr id="18" name="Rectangle 20">
            <a:extLst>
              <a:ext uri="{FF2B5EF4-FFF2-40B4-BE49-F238E27FC236}">
                <a16:creationId xmlns:a16="http://schemas.microsoft.com/office/drawing/2014/main" id="{D2F495C0-A16C-CC6E-4E15-499A7005D2ED}"/>
              </a:ext>
            </a:extLst>
          </p:cNvPr>
          <p:cNvSpPr>
            <a:spLocks noChangeArrowheads="1"/>
          </p:cNvSpPr>
          <p:nvPr/>
        </p:nvSpPr>
        <p:spPr bwMode="auto">
          <a:xfrm>
            <a:off x="3429000" y="3448050"/>
            <a:ext cx="971420"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Process 0</a:t>
            </a:r>
            <a:endParaRPr lang="en-US">
              <a:solidFill>
                <a:srgbClr val="000000"/>
              </a:solidFill>
              <a:latin typeface="Arial" charset="0"/>
              <a:ea typeface="宋体" pitchFamily="2" charset="-122"/>
            </a:endParaRPr>
          </a:p>
        </p:txBody>
      </p:sp>
      <p:sp>
        <p:nvSpPr>
          <p:cNvPr id="19" name="Rectangle 21">
            <a:extLst>
              <a:ext uri="{FF2B5EF4-FFF2-40B4-BE49-F238E27FC236}">
                <a16:creationId xmlns:a16="http://schemas.microsoft.com/office/drawing/2014/main" id="{11ADF036-F9FC-34C2-F7D8-53EC591DC67C}"/>
              </a:ext>
            </a:extLst>
          </p:cNvPr>
          <p:cNvSpPr>
            <a:spLocks noChangeArrowheads="1"/>
          </p:cNvSpPr>
          <p:nvPr/>
        </p:nvSpPr>
        <p:spPr bwMode="auto">
          <a:xfrm>
            <a:off x="8388350" y="3448050"/>
            <a:ext cx="849592"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Process </a:t>
            </a:r>
            <a:endParaRPr lang="en-US">
              <a:solidFill>
                <a:srgbClr val="000000"/>
              </a:solidFill>
              <a:latin typeface="Arial" charset="0"/>
              <a:ea typeface="宋体" pitchFamily="2" charset="-122"/>
            </a:endParaRPr>
          </a:p>
        </p:txBody>
      </p:sp>
      <p:sp>
        <p:nvSpPr>
          <p:cNvPr id="20" name="Rectangle 22">
            <a:extLst>
              <a:ext uri="{FF2B5EF4-FFF2-40B4-BE49-F238E27FC236}">
                <a16:creationId xmlns:a16="http://schemas.microsoft.com/office/drawing/2014/main" id="{26E9DE0D-961E-EF45-594D-477C76A7F3BE}"/>
              </a:ext>
            </a:extLst>
          </p:cNvPr>
          <p:cNvSpPr>
            <a:spLocks noChangeArrowheads="1"/>
          </p:cNvSpPr>
          <p:nvPr/>
        </p:nvSpPr>
        <p:spPr bwMode="auto">
          <a:xfrm>
            <a:off x="9223375" y="3448050"/>
            <a:ext cx="121828"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i="1">
                <a:solidFill>
                  <a:srgbClr val="000000"/>
                </a:solidFill>
                <a:latin typeface="Arial" charset="0"/>
                <a:ea typeface="宋体" pitchFamily="2" charset="-122"/>
              </a:rPr>
              <a:t>p</a:t>
            </a:r>
            <a:endParaRPr lang="en-US">
              <a:solidFill>
                <a:srgbClr val="000000"/>
              </a:solidFill>
              <a:latin typeface="Arial" charset="0"/>
              <a:ea typeface="宋体" pitchFamily="2" charset="-122"/>
            </a:endParaRPr>
          </a:p>
        </p:txBody>
      </p:sp>
      <p:sp>
        <p:nvSpPr>
          <p:cNvPr id="21" name="Rectangle 23">
            <a:extLst>
              <a:ext uri="{FF2B5EF4-FFF2-40B4-BE49-F238E27FC236}">
                <a16:creationId xmlns:a16="http://schemas.microsoft.com/office/drawing/2014/main" id="{9B75B88B-CF29-887A-C7B8-D89C86344525}"/>
              </a:ext>
            </a:extLst>
          </p:cNvPr>
          <p:cNvSpPr>
            <a:spLocks noChangeArrowheads="1"/>
          </p:cNvSpPr>
          <p:nvPr/>
        </p:nvSpPr>
        <p:spPr bwMode="auto">
          <a:xfrm>
            <a:off x="9347200" y="3448050"/>
            <a:ext cx="60914"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 </a:t>
            </a:r>
            <a:endParaRPr lang="en-US">
              <a:solidFill>
                <a:srgbClr val="000000"/>
              </a:solidFill>
              <a:latin typeface="Arial" charset="0"/>
              <a:ea typeface="宋体" pitchFamily="2" charset="-122"/>
            </a:endParaRPr>
          </a:p>
        </p:txBody>
      </p:sp>
      <p:sp>
        <p:nvSpPr>
          <p:cNvPr id="22" name="Rectangle 24">
            <a:extLst>
              <a:ext uri="{FF2B5EF4-FFF2-40B4-BE49-F238E27FC236}">
                <a16:creationId xmlns:a16="http://schemas.microsoft.com/office/drawing/2014/main" id="{B682FDF6-B859-C149-EAE4-9AFA254FF738}"/>
              </a:ext>
            </a:extLst>
          </p:cNvPr>
          <p:cNvSpPr>
            <a:spLocks noChangeArrowheads="1"/>
          </p:cNvSpPr>
          <p:nvPr/>
        </p:nvSpPr>
        <p:spPr bwMode="auto">
          <a:xfrm>
            <a:off x="9401175" y="3465513"/>
            <a:ext cx="63500" cy="22860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500">
                <a:solidFill>
                  <a:srgbClr val="000000"/>
                </a:solidFill>
                <a:latin typeface="Arial" charset="0"/>
                <a:ea typeface="宋体" pitchFamily="2" charset="-122"/>
              </a:rPr>
              <a:t>-</a:t>
            </a:r>
            <a:endParaRPr lang="en-US">
              <a:solidFill>
                <a:srgbClr val="000000"/>
              </a:solidFill>
              <a:latin typeface="Arial" charset="0"/>
              <a:ea typeface="宋体" pitchFamily="2" charset="-122"/>
            </a:endParaRPr>
          </a:p>
        </p:txBody>
      </p:sp>
      <p:sp>
        <p:nvSpPr>
          <p:cNvPr id="23" name="Rectangle 25">
            <a:extLst>
              <a:ext uri="{FF2B5EF4-FFF2-40B4-BE49-F238E27FC236}">
                <a16:creationId xmlns:a16="http://schemas.microsoft.com/office/drawing/2014/main" id="{2E6A7635-3461-21CF-AAD4-BBA6B25DF9C6}"/>
              </a:ext>
            </a:extLst>
          </p:cNvPr>
          <p:cNvSpPr>
            <a:spLocks noChangeArrowheads="1"/>
          </p:cNvSpPr>
          <p:nvPr/>
        </p:nvSpPr>
        <p:spPr bwMode="auto">
          <a:xfrm>
            <a:off x="9507538" y="3448050"/>
            <a:ext cx="182742"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 1</a:t>
            </a:r>
            <a:endParaRPr lang="en-US">
              <a:solidFill>
                <a:srgbClr val="000000"/>
              </a:solidFill>
              <a:latin typeface="Arial" charset="0"/>
              <a:ea typeface="宋体" pitchFamily="2" charset="-122"/>
            </a:endParaRPr>
          </a:p>
        </p:txBody>
      </p:sp>
      <p:sp>
        <p:nvSpPr>
          <p:cNvPr id="24" name="Rectangle 26">
            <a:extLst>
              <a:ext uri="{FF2B5EF4-FFF2-40B4-BE49-F238E27FC236}">
                <a16:creationId xmlns:a16="http://schemas.microsoft.com/office/drawing/2014/main" id="{99FA1A10-DBB8-4F0F-731F-B9CB90DE17E5}"/>
              </a:ext>
            </a:extLst>
          </p:cNvPr>
          <p:cNvSpPr>
            <a:spLocks noChangeArrowheads="1"/>
          </p:cNvSpPr>
          <p:nvPr/>
        </p:nvSpPr>
        <p:spPr bwMode="auto">
          <a:xfrm>
            <a:off x="5829300" y="3448050"/>
            <a:ext cx="971420"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Process 1</a:t>
            </a:r>
            <a:endParaRPr lang="en-US">
              <a:solidFill>
                <a:srgbClr val="000000"/>
              </a:solidFill>
              <a:latin typeface="Arial" charset="0"/>
              <a:ea typeface="宋体" pitchFamily="2" charset="-122"/>
            </a:endParaRPr>
          </a:p>
        </p:txBody>
      </p:sp>
      <p:sp>
        <p:nvSpPr>
          <p:cNvPr id="25" name="Line 27">
            <a:extLst>
              <a:ext uri="{FF2B5EF4-FFF2-40B4-BE49-F238E27FC236}">
                <a16:creationId xmlns:a16="http://schemas.microsoft.com/office/drawing/2014/main" id="{A83DA8F5-7368-BBC8-951E-6166FE2B40EF}"/>
              </a:ext>
            </a:extLst>
          </p:cNvPr>
          <p:cNvSpPr>
            <a:spLocks noChangeShapeType="1"/>
          </p:cNvSpPr>
          <p:nvPr/>
        </p:nvSpPr>
        <p:spPr bwMode="auto">
          <a:xfrm>
            <a:off x="3979864" y="5614989"/>
            <a:ext cx="1587" cy="1587"/>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6" name="Line 28">
            <a:extLst>
              <a:ext uri="{FF2B5EF4-FFF2-40B4-BE49-F238E27FC236}">
                <a16:creationId xmlns:a16="http://schemas.microsoft.com/office/drawing/2014/main" id="{18285414-DFC5-5510-A595-96C7BB731095}"/>
              </a:ext>
            </a:extLst>
          </p:cNvPr>
          <p:cNvSpPr>
            <a:spLocks noChangeShapeType="1"/>
          </p:cNvSpPr>
          <p:nvPr/>
        </p:nvSpPr>
        <p:spPr bwMode="auto">
          <a:xfrm>
            <a:off x="3979864" y="5686426"/>
            <a:ext cx="1587" cy="34925"/>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7" name="Line 29">
            <a:extLst>
              <a:ext uri="{FF2B5EF4-FFF2-40B4-BE49-F238E27FC236}">
                <a16:creationId xmlns:a16="http://schemas.microsoft.com/office/drawing/2014/main" id="{E0222DCB-7992-ADD3-617C-1886C8BFCB01}"/>
              </a:ext>
            </a:extLst>
          </p:cNvPr>
          <p:cNvSpPr>
            <a:spLocks noChangeShapeType="1"/>
          </p:cNvSpPr>
          <p:nvPr/>
        </p:nvSpPr>
        <p:spPr bwMode="auto">
          <a:xfrm>
            <a:off x="3979864" y="5792788"/>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8" name="Line 30">
            <a:extLst>
              <a:ext uri="{FF2B5EF4-FFF2-40B4-BE49-F238E27FC236}">
                <a16:creationId xmlns:a16="http://schemas.microsoft.com/office/drawing/2014/main" id="{4ED9FC1E-800C-CAFF-84BC-4D2E18E27E5D}"/>
              </a:ext>
            </a:extLst>
          </p:cNvPr>
          <p:cNvSpPr>
            <a:spLocks noChangeShapeType="1"/>
          </p:cNvSpPr>
          <p:nvPr/>
        </p:nvSpPr>
        <p:spPr bwMode="auto">
          <a:xfrm>
            <a:off x="3979864" y="5881688"/>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29" name="Line 31">
            <a:extLst>
              <a:ext uri="{FF2B5EF4-FFF2-40B4-BE49-F238E27FC236}">
                <a16:creationId xmlns:a16="http://schemas.microsoft.com/office/drawing/2014/main" id="{C346A3F7-73AA-7322-53BB-149B5C59CB39}"/>
              </a:ext>
            </a:extLst>
          </p:cNvPr>
          <p:cNvSpPr>
            <a:spLocks noChangeShapeType="1"/>
          </p:cNvSpPr>
          <p:nvPr/>
        </p:nvSpPr>
        <p:spPr bwMode="auto">
          <a:xfrm>
            <a:off x="3979864" y="5970588"/>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0" name="Line 32">
            <a:extLst>
              <a:ext uri="{FF2B5EF4-FFF2-40B4-BE49-F238E27FC236}">
                <a16:creationId xmlns:a16="http://schemas.microsoft.com/office/drawing/2014/main" id="{C6422064-386B-3457-4FFF-14FF6B91F02B}"/>
              </a:ext>
            </a:extLst>
          </p:cNvPr>
          <p:cNvSpPr>
            <a:spLocks noChangeShapeType="1"/>
          </p:cNvSpPr>
          <p:nvPr/>
        </p:nvSpPr>
        <p:spPr bwMode="auto">
          <a:xfrm>
            <a:off x="3979864" y="6059488"/>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1" name="Line 33">
            <a:extLst>
              <a:ext uri="{FF2B5EF4-FFF2-40B4-BE49-F238E27FC236}">
                <a16:creationId xmlns:a16="http://schemas.microsoft.com/office/drawing/2014/main" id="{871A6466-9D7F-F14C-9B7E-314E8F4645E8}"/>
              </a:ext>
            </a:extLst>
          </p:cNvPr>
          <p:cNvSpPr>
            <a:spLocks noChangeShapeType="1"/>
          </p:cNvSpPr>
          <p:nvPr/>
        </p:nvSpPr>
        <p:spPr bwMode="auto">
          <a:xfrm>
            <a:off x="9169400" y="5614989"/>
            <a:ext cx="1588" cy="1587"/>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2" name="Line 34">
            <a:extLst>
              <a:ext uri="{FF2B5EF4-FFF2-40B4-BE49-F238E27FC236}">
                <a16:creationId xmlns:a16="http://schemas.microsoft.com/office/drawing/2014/main" id="{B79668A1-D098-615B-9C72-61BCD3D39DFD}"/>
              </a:ext>
            </a:extLst>
          </p:cNvPr>
          <p:cNvSpPr>
            <a:spLocks noChangeShapeType="1"/>
          </p:cNvSpPr>
          <p:nvPr/>
        </p:nvSpPr>
        <p:spPr bwMode="auto">
          <a:xfrm>
            <a:off x="9169400" y="5686426"/>
            <a:ext cx="1588" cy="34925"/>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3" name="Line 35">
            <a:extLst>
              <a:ext uri="{FF2B5EF4-FFF2-40B4-BE49-F238E27FC236}">
                <a16:creationId xmlns:a16="http://schemas.microsoft.com/office/drawing/2014/main" id="{B1664A54-7BCE-9F14-85B4-44EAB457176F}"/>
              </a:ext>
            </a:extLst>
          </p:cNvPr>
          <p:cNvSpPr>
            <a:spLocks noChangeShapeType="1"/>
          </p:cNvSpPr>
          <p:nvPr/>
        </p:nvSpPr>
        <p:spPr bwMode="auto">
          <a:xfrm>
            <a:off x="9169400" y="5792788"/>
            <a:ext cx="1588"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4" name="Line 36">
            <a:extLst>
              <a:ext uri="{FF2B5EF4-FFF2-40B4-BE49-F238E27FC236}">
                <a16:creationId xmlns:a16="http://schemas.microsoft.com/office/drawing/2014/main" id="{1A849EE0-6CF3-B9DB-BF92-FEAD03391D5B}"/>
              </a:ext>
            </a:extLst>
          </p:cNvPr>
          <p:cNvSpPr>
            <a:spLocks noChangeShapeType="1"/>
          </p:cNvSpPr>
          <p:nvPr/>
        </p:nvSpPr>
        <p:spPr bwMode="auto">
          <a:xfrm>
            <a:off x="9169400" y="5881688"/>
            <a:ext cx="1588"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5" name="Line 37">
            <a:extLst>
              <a:ext uri="{FF2B5EF4-FFF2-40B4-BE49-F238E27FC236}">
                <a16:creationId xmlns:a16="http://schemas.microsoft.com/office/drawing/2014/main" id="{2A0B8088-1773-A431-E8E1-E433FE5C8975}"/>
              </a:ext>
            </a:extLst>
          </p:cNvPr>
          <p:cNvSpPr>
            <a:spLocks noChangeShapeType="1"/>
          </p:cNvSpPr>
          <p:nvPr/>
        </p:nvSpPr>
        <p:spPr bwMode="auto">
          <a:xfrm>
            <a:off x="9169400" y="5970588"/>
            <a:ext cx="1588"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6" name="Line 38">
            <a:extLst>
              <a:ext uri="{FF2B5EF4-FFF2-40B4-BE49-F238E27FC236}">
                <a16:creationId xmlns:a16="http://schemas.microsoft.com/office/drawing/2014/main" id="{B40B9EA5-E54D-BC58-6EA3-C4C3F8428F87}"/>
              </a:ext>
            </a:extLst>
          </p:cNvPr>
          <p:cNvSpPr>
            <a:spLocks noChangeShapeType="1"/>
          </p:cNvSpPr>
          <p:nvPr/>
        </p:nvSpPr>
        <p:spPr bwMode="auto">
          <a:xfrm>
            <a:off x="9169400" y="6059488"/>
            <a:ext cx="1588"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7" name="Line 39">
            <a:extLst>
              <a:ext uri="{FF2B5EF4-FFF2-40B4-BE49-F238E27FC236}">
                <a16:creationId xmlns:a16="http://schemas.microsoft.com/office/drawing/2014/main" id="{878EDF03-A0D7-70F8-3B32-470694ABD57A}"/>
              </a:ext>
            </a:extLst>
          </p:cNvPr>
          <p:cNvSpPr>
            <a:spLocks noChangeShapeType="1"/>
          </p:cNvSpPr>
          <p:nvPr/>
        </p:nvSpPr>
        <p:spPr bwMode="auto">
          <a:xfrm>
            <a:off x="6380164" y="5614989"/>
            <a:ext cx="1587" cy="1587"/>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8" name="Line 40">
            <a:extLst>
              <a:ext uri="{FF2B5EF4-FFF2-40B4-BE49-F238E27FC236}">
                <a16:creationId xmlns:a16="http://schemas.microsoft.com/office/drawing/2014/main" id="{FC087BD9-F477-DF6E-D992-F505BEEF25E6}"/>
              </a:ext>
            </a:extLst>
          </p:cNvPr>
          <p:cNvSpPr>
            <a:spLocks noChangeShapeType="1"/>
          </p:cNvSpPr>
          <p:nvPr/>
        </p:nvSpPr>
        <p:spPr bwMode="auto">
          <a:xfrm>
            <a:off x="6380164" y="5686426"/>
            <a:ext cx="1587" cy="34925"/>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39" name="Line 41">
            <a:extLst>
              <a:ext uri="{FF2B5EF4-FFF2-40B4-BE49-F238E27FC236}">
                <a16:creationId xmlns:a16="http://schemas.microsoft.com/office/drawing/2014/main" id="{16C8E098-F111-7FFC-5F67-E727ADA7E637}"/>
              </a:ext>
            </a:extLst>
          </p:cNvPr>
          <p:cNvSpPr>
            <a:spLocks noChangeShapeType="1"/>
          </p:cNvSpPr>
          <p:nvPr/>
        </p:nvSpPr>
        <p:spPr bwMode="auto">
          <a:xfrm>
            <a:off x="6380164" y="5792788"/>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0" name="Line 42">
            <a:extLst>
              <a:ext uri="{FF2B5EF4-FFF2-40B4-BE49-F238E27FC236}">
                <a16:creationId xmlns:a16="http://schemas.microsoft.com/office/drawing/2014/main" id="{53F25272-8C5C-2DC1-4CD8-BE047CE6FDAC}"/>
              </a:ext>
            </a:extLst>
          </p:cNvPr>
          <p:cNvSpPr>
            <a:spLocks noChangeShapeType="1"/>
          </p:cNvSpPr>
          <p:nvPr/>
        </p:nvSpPr>
        <p:spPr bwMode="auto">
          <a:xfrm>
            <a:off x="6380164" y="5881688"/>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1" name="Line 43">
            <a:extLst>
              <a:ext uri="{FF2B5EF4-FFF2-40B4-BE49-F238E27FC236}">
                <a16:creationId xmlns:a16="http://schemas.microsoft.com/office/drawing/2014/main" id="{B6C4E0B4-6F70-5293-5CA1-A64BFCDF7E65}"/>
              </a:ext>
            </a:extLst>
          </p:cNvPr>
          <p:cNvSpPr>
            <a:spLocks noChangeShapeType="1"/>
          </p:cNvSpPr>
          <p:nvPr/>
        </p:nvSpPr>
        <p:spPr bwMode="auto">
          <a:xfrm>
            <a:off x="6380164" y="5970588"/>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2" name="Line 44">
            <a:extLst>
              <a:ext uri="{FF2B5EF4-FFF2-40B4-BE49-F238E27FC236}">
                <a16:creationId xmlns:a16="http://schemas.microsoft.com/office/drawing/2014/main" id="{4202477E-960D-B7B0-E3A8-9C72FE6C4619}"/>
              </a:ext>
            </a:extLst>
          </p:cNvPr>
          <p:cNvSpPr>
            <a:spLocks noChangeShapeType="1"/>
          </p:cNvSpPr>
          <p:nvPr/>
        </p:nvSpPr>
        <p:spPr bwMode="auto">
          <a:xfrm>
            <a:off x="6380164" y="6059488"/>
            <a:ext cx="1587" cy="17462"/>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3" name="Line 45">
            <a:extLst>
              <a:ext uri="{FF2B5EF4-FFF2-40B4-BE49-F238E27FC236}">
                <a16:creationId xmlns:a16="http://schemas.microsoft.com/office/drawing/2014/main" id="{5D9A3B9A-ECEE-E1DE-F4B0-EE5DE4D2F6C1}"/>
              </a:ext>
            </a:extLst>
          </p:cNvPr>
          <p:cNvSpPr>
            <a:spLocks noChangeShapeType="1"/>
          </p:cNvSpPr>
          <p:nvPr/>
        </p:nvSpPr>
        <p:spPr bwMode="auto">
          <a:xfrm>
            <a:off x="3979864" y="5118101"/>
            <a:ext cx="1587" cy="1746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4" name="Line 46">
            <a:extLst>
              <a:ext uri="{FF2B5EF4-FFF2-40B4-BE49-F238E27FC236}">
                <a16:creationId xmlns:a16="http://schemas.microsoft.com/office/drawing/2014/main" id="{9E020825-8F31-D85C-5205-C64845810232}"/>
              </a:ext>
            </a:extLst>
          </p:cNvPr>
          <p:cNvSpPr>
            <a:spLocks noChangeShapeType="1"/>
          </p:cNvSpPr>
          <p:nvPr/>
        </p:nvSpPr>
        <p:spPr bwMode="auto">
          <a:xfrm>
            <a:off x="3979864" y="5207001"/>
            <a:ext cx="1587" cy="1746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5" name="Line 47">
            <a:extLst>
              <a:ext uri="{FF2B5EF4-FFF2-40B4-BE49-F238E27FC236}">
                <a16:creationId xmlns:a16="http://schemas.microsoft.com/office/drawing/2014/main" id="{F670DF3A-05BE-8F6A-69F9-BD284D81EC50}"/>
              </a:ext>
            </a:extLst>
          </p:cNvPr>
          <p:cNvSpPr>
            <a:spLocks noChangeShapeType="1"/>
          </p:cNvSpPr>
          <p:nvPr/>
        </p:nvSpPr>
        <p:spPr bwMode="auto">
          <a:xfrm>
            <a:off x="3979864" y="5295901"/>
            <a:ext cx="1587" cy="1746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6" name="Line 48">
            <a:extLst>
              <a:ext uri="{FF2B5EF4-FFF2-40B4-BE49-F238E27FC236}">
                <a16:creationId xmlns:a16="http://schemas.microsoft.com/office/drawing/2014/main" id="{BC7563E8-161B-B60B-BDB8-8E6A131E05D2}"/>
              </a:ext>
            </a:extLst>
          </p:cNvPr>
          <p:cNvSpPr>
            <a:spLocks noChangeShapeType="1"/>
          </p:cNvSpPr>
          <p:nvPr/>
        </p:nvSpPr>
        <p:spPr bwMode="auto">
          <a:xfrm>
            <a:off x="3979864" y="5365750"/>
            <a:ext cx="1587" cy="19050"/>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7" name="Line 49">
            <a:extLst>
              <a:ext uri="{FF2B5EF4-FFF2-40B4-BE49-F238E27FC236}">
                <a16:creationId xmlns:a16="http://schemas.microsoft.com/office/drawing/2014/main" id="{C993EC52-7A10-9D00-3039-2077A5AA62DD}"/>
              </a:ext>
            </a:extLst>
          </p:cNvPr>
          <p:cNvSpPr>
            <a:spLocks noChangeShapeType="1"/>
          </p:cNvSpPr>
          <p:nvPr/>
        </p:nvSpPr>
        <p:spPr bwMode="auto">
          <a:xfrm>
            <a:off x="6380164" y="5118101"/>
            <a:ext cx="1587" cy="1746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8" name="Line 50">
            <a:extLst>
              <a:ext uri="{FF2B5EF4-FFF2-40B4-BE49-F238E27FC236}">
                <a16:creationId xmlns:a16="http://schemas.microsoft.com/office/drawing/2014/main" id="{B909A138-A323-03B5-3535-E6F8C57B6733}"/>
              </a:ext>
            </a:extLst>
          </p:cNvPr>
          <p:cNvSpPr>
            <a:spLocks noChangeShapeType="1"/>
          </p:cNvSpPr>
          <p:nvPr/>
        </p:nvSpPr>
        <p:spPr bwMode="auto">
          <a:xfrm>
            <a:off x="6380164" y="5207001"/>
            <a:ext cx="1587" cy="1746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49" name="Line 51">
            <a:extLst>
              <a:ext uri="{FF2B5EF4-FFF2-40B4-BE49-F238E27FC236}">
                <a16:creationId xmlns:a16="http://schemas.microsoft.com/office/drawing/2014/main" id="{9AFA44C1-0174-F52B-4D19-11017B95C3BF}"/>
              </a:ext>
            </a:extLst>
          </p:cNvPr>
          <p:cNvSpPr>
            <a:spLocks noChangeShapeType="1"/>
          </p:cNvSpPr>
          <p:nvPr/>
        </p:nvSpPr>
        <p:spPr bwMode="auto">
          <a:xfrm>
            <a:off x="6380164" y="5295901"/>
            <a:ext cx="1587" cy="1746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0" name="Line 52">
            <a:extLst>
              <a:ext uri="{FF2B5EF4-FFF2-40B4-BE49-F238E27FC236}">
                <a16:creationId xmlns:a16="http://schemas.microsoft.com/office/drawing/2014/main" id="{78EA9014-9531-E6B1-8748-697D90B48CFB}"/>
              </a:ext>
            </a:extLst>
          </p:cNvPr>
          <p:cNvSpPr>
            <a:spLocks noChangeShapeType="1"/>
          </p:cNvSpPr>
          <p:nvPr/>
        </p:nvSpPr>
        <p:spPr bwMode="auto">
          <a:xfrm>
            <a:off x="6380164" y="5365750"/>
            <a:ext cx="1587" cy="19050"/>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1" name="Line 53">
            <a:extLst>
              <a:ext uri="{FF2B5EF4-FFF2-40B4-BE49-F238E27FC236}">
                <a16:creationId xmlns:a16="http://schemas.microsoft.com/office/drawing/2014/main" id="{2AFC656C-BDAD-291D-4194-14DBD1ADD890}"/>
              </a:ext>
            </a:extLst>
          </p:cNvPr>
          <p:cNvSpPr>
            <a:spLocks noChangeShapeType="1"/>
          </p:cNvSpPr>
          <p:nvPr/>
        </p:nvSpPr>
        <p:spPr bwMode="auto">
          <a:xfrm>
            <a:off x="9169400" y="5118101"/>
            <a:ext cx="1588" cy="1746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2" name="Line 54">
            <a:extLst>
              <a:ext uri="{FF2B5EF4-FFF2-40B4-BE49-F238E27FC236}">
                <a16:creationId xmlns:a16="http://schemas.microsoft.com/office/drawing/2014/main" id="{CDE75E1F-34F7-D146-56D7-11E373C1BE80}"/>
              </a:ext>
            </a:extLst>
          </p:cNvPr>
          <p:cNvSpPr>
            <a:spLocks noChangeShapeType="1"/>
          </p:cNvSpPr>
          <p:nvPr/>
        </p:nvSpPr>
        <p:spPr bwMode="auto">
          <a:xfrm>
            <a:off x="9169400" y="5207001"/>
            <a:ext cx="1588" cy="1746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3" name="Line 55">
            <a:extLst>
              <a:ext uri="{FF2B5EF4-FFF2-40B4-BE49-F238E27FC236}">
                <a16:creationId xmlns:a16="http://schemas.microsoft.com/office/drawing/2014/main" id="{E0E5A6E9-E39C-D51B-4378-A4F818C9BF08}"/>
              </a:ext>
            </a:extLst>
          </p:cNvPr>
          <p:cNvSpPr>
            <a:spLocks noChangeShapeType="1"/>
          </p:cNvSpPr>
          <p:nvPr/>
        </p:nvSpPr>
        <p:spPr bwMode="auto">
          <a:xfrm>
            <a:off x="9169400" y="5295901"/>
            <a:ext cx="1588" cy="1746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4" name="Line 56">
            <a:extLst>
              <a:ext uri="{FF2B5EF4-FFF2-40B4-BE49-F238E27FC236}">
                <a16:creationId xmlns:a16="http://schemas.microsoft.com/office/drawing/2014/main" id="{B291E43E-61CC-3A9E-4CD4-F39E9E7ED00F}"/>
              </a:ext>
            </a:extLst>
          </p:cNvPr>
          <p:cNvSpPr>
            <a:spLocks noChangeShapeType="1"/>
          </p:cNvSpPr>
          <p:nvPr/>
        </p:nvSpPr>
        <p:spPr bwMode="auto">
          <a:xfrm>
            <a:off x="9169400" y="5365750"/>
            <a:ext cx="1588" cy="19050"/>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5" name="Line 57">
            <a:extLst>
              <a:ext uri="{FF2B5EF4-FFF2-40B4-BE49-F238E27FC236}">
                <a16:creationId xmlns:a16="http://schemas.microsoft.com/office/drawing/2014/main" id="{61A63832-31BB-F106-D56C-63D7A0CD06F3}"/>
              </a:ext>
            </a:extLst>
          </p:cNvPr>
          <p:cNvSpPr>
            <a:spLocks noChangeShapeType="1"/>
          </p:cNvSpPr>
          <p:nvPr/>
        </p:nvSpPr>
        <p:spPr bwMode="auto">
          <a:xfrm flipH="1">
            <a:off x="3695701" y="4975225"/>
            <a:ext cx="36513" cy="1588"/>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6" name="Freeform 58">
            <a:extLst>
              <a:ext uri="{FF2B5EF4-FFF2-40B4-BE49-F238E27FC236}">
                <a16:creationId xmlns:a16="http://schemas.microsoft.com/office/drawing/2014/main" id="{0FD802DB-E7B6-D8BE-0F00-7F61234B95B7}"/>
              </a:ext>
            </a:extLst>
          </p:cNvPr>
          <p:cNvSpPr>
            <a:spLocks/>
          </p:cNvSpPr>
          <p:nvPr/>
        </p:nvSpPr>
        <p:spPr bwMode="auto">
          <a:xfrm>
            <a:off x="3643313" y="4957764"/>
            <a:ext cx="88900" cy="34925"/>
          </a:xfrm>
          <a:custGeom>
            <a:avLst/>
            <a:gdLst/>
            <a:ahLst/>
            <a:cxnLst>
              <a:cxn ang="0">
                <a:pos x="33" y="11"/>
              </a:cxn>
              <a:cxn ang="0">
                <a:pos x="56" y="22"/>
              </a:cxn>
              <a:cxn ang="0">
                <a:pos x="0" y="11"/>
              </a:cxn>
              <a:cxn ang="0">
                <a:pos x="56" y="0"/>
              </a:cxn>
              <a:cxn ang="0">
                <a:pos x="33" y="11"/>
              </a:cxn>
            </a:cxnLst>
            <a:rect l="0" t="0" r="r" b="b"/>
            <a:pathLst>
              <a:path w="56" h="22">
                <a:moveTo>
                  <a:pt x="33" y="11"/>
                </a:moveTo>
                <a:lnTo>
                  <a:pt x="56" y="22"/>
                </a:lnTo>
                <a:lnTo>
                  <a:pt x="0" y="11"/>
                </a:lnTo>
                <a:lnTo>
                  <a:pt x="56" y="0"/>
                </a:lnTo>
                <a:lnTo>
                  <a:pt x="33" y="11"/>
                </a:lnTo>
                <a:close/>
              </a:path>
            </a:pathLst>
          </a:custGeom>
          <a:noFill/>
          <a:ln w="17463">
            <a:solidFill>
              <a:srgbClr val="FF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7" name="Freeform 59">
            <a:extLst>
              <a:ext uri="{FF2B5EF4-FFF2-40B4-BE49-F238E27FC236}">
                <a16:creationId xmlns:a16="http://schemas.microsoft.com/office/drawing/2014/main" id="{81E022F8-1157-6F86-ED7E-FE2A4DBE3235}"/>
              </a:ext>
            </a:extLst>
          </p:cNvPr>
          <p:cNvSpPr>
            <a:spLocks/>
          </p:cNvSpPr>
          <p:nvPr/>
        </p:nvSpPr>
        <p:spPr bwMode="auto">
          <a:xfrm>
            <a:off x="3643313" y="4957764"/>
            <a:ext cx="88900" cy="34925"/>
          </a:xfrm>
          <a:custGeom>
            <a:avLst/>
            <a:gdLst/>
            <a:ahLst/>
            <a:cxnLst>
              <a:cxn ang="0">
                <a:pos x="33" y="11"/>
              </a:cxn>
              <a:cxn ang="0">
                <a:pos x="56" y="22"/>
              </a:cxn>
              <a:cxn ang="0">
                <a:pos x="0" y="11"/>
              </a:cxn>
              <a:cxn ang="0">
                <a:pos x="56" y="0"/>
              </a:cxn>
              <a:cxn ang="0">
                <a:pos x="33" y="11"/>
              </a:cxn>
            </a:cxnLst>
            <a:rect l="0" t="0" r="r" b="b"/>
            <a:pathLst>
              <a:path w="56" h="22">
                <a:moveTo>
                  <a:pt x="33" y="11"/>
                </a:moveTo>
                <a:lnTo>
                  <a:pt x="56" y="22"/>
                </a:lnTo>
                <a:lnTo>
                  <a:pt x="0" y="11"/>
                </a:lnTo>
                <a:lnTo>
                  <a:pt x="56" y="0"/>
                </a:lnTo>
                <a:lnTo>
                  <a:pt x="33" y="11"/>
                </a:lnTo>
                <a:close/>
              </a:path>
            </a:pathLst>
          </a:custGeom>
          <a:solidFill>
            <a:srgbClr val="FF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8" name="Line 60">
            <a:extLst>
              <a:ext uri="{FF2B5EF4-FFF2-40B4-BE49-F238E27FC236}">
                <a16:creationId xmlns:a16="http://schemas.microsoft.com/office/drawing/2014/main" id="{5D043047-49BF-90B6-FF13-45B9936BC119}"/>
              </a:ext>
            </a:extLst>
          </p:cNvPr>
          <p:cNvSpPr>
            <a:spLocks noChangeShapeType="1"/>
          </p:cNvSpPr>
          <p:nvPr/>
        </p:nvSpPr>
        <p:spPr bwMode="auto">
          <a:xfrm flipH="1">
            <a:off x="3732213" y="4975225"/>
            <a:ext cx="1154112" cy="1588"/>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59" name="Line 61">
            <a:extLst>
              <a:ext uri="{FF2B5EF4-FFF2-40B4-BE49-F238E27FC236}">
                <a16:creationId xmlns:a16="http://schemas.microsoft.com/office/drawing/2014/main" id="{E10069F1-A8C1-15EE-B37E-67EA779E97E4}"/>
              </a:ext>
            </a:extLst>
          </p:cNvPr>
          <p:cNvSpPr>
            <a:spLocks noChangeShapeType="1"/>
          </p:cNvSpPr>
          <p:nvPr/>
        </p:nvSpPr>
        <p:spPr bwMode="auto">
          <a:xfrm flipH="1">
            <a:off x="5278438" y="5064125"/>
            <a:ext cx="17462" cy="1588"/>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0" name="Freeform 62">
            <a:extLst>
              <a:ext uri="{FF2B5EF4-FFF2-40B4-BE49-F238E27FC236}">
                <a16:creationId xmlns:a16="http://schemas.microsoft.com/office/drawing/2014/main" id="{8A53CA3C-13B1-1F05-518F-3F1F691381B5}"/>
              </a:ext>
            </a:extLst>
          </p:cNvPr>
          <p:cNvSpPr>
            <a:spLocks/>
          </p:cNvSpPr>
          <p:nvPr/>
        </p:nvSpPr>
        <p:spPr bwMode="auto">
          <a:xfrm>
            <a:off x="5224464" y="5046664"/>
            <a:ext cx="71437" cy="52387"/>
          </a:xfrm>
          <a:custGeom>
            <a:avLst/>
            <a:gdLst/>
            <a:ahLst/>
            <a:cxnLst>
              <a:cxn ang="0">
                <a:pos x="34" y="11"/>
              </a:cxn>
              <a:cxn ang="0">
                <a:pos x="45" y="33"/>
              </a:cxn>
              <a:cxn ang="0">
                <a:pos x="0" y="22"/>
              </a:cxn>
              <a:cxn ang="0">
                <a:pos x="45" y="0"/>
              </a:cxn>
              <a:cxn ang="0">
                <a:pos x="34" y="11"/>
              </a:cxn>
            </a:cxnLst>
            <a:rect l="0" t="0" r="r" b="b"/>
            <a:pathLst>
              <a:path w="45" h="33">
                <a:moveTo>
                  <a:pt x="34" y="11"/>
                </a:moveTo>
                <a:lnTo>
                  <a:pt x="45" y="33"/>
                </a:lnTo>
                <a:lnTo>
                  <a:pt x="0" y="22"/>
                </a:lnTo>
                <a:lnTo>
                  <a:pt x="45" y="0"/>
                </a:lnTo>
                <a:lnTo>
                  <a:pt x="34" y="11"/>
                </a:lnTo>
                <a:close/>
              </a:path>
            </a:pathLst>
          </a:custGeom>
          <a:noFill/>
          <a:ln w="17463">
            <a:solidFill>
              <a:srgbClr val="FF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1" name="Freeform 63">
            <a:extLst>
              <a:ext uri="{FF2B5EF4-FFF2-40B4-BE49-F238E27FC236}">
                <a16:creationId xmlns:a16="http://schemas.microsoft.com/office/drawing/2014/main" id="{4513D1B7-EF00-C0E2-1BE4-521517676837}"/>
              </a:ext>
            </a:extLst>
          </p:cNvPr>
          <p:cNvSpPr>
            <a:spLocks/>
          </p:cNvSpPr>
          <p:nvPr/>
        </p:nvSpPr>
        <p:spPr bwMode="auto">
          <a:xfrm>
            <a:off x="5224464" y="5046664"/>
            <a:ext cx="71437" cy="52387"/>
          </a:xfrm>
          <a:custGeom>
            <a:avLst/>
            <a:gdLst/>
            <a:ahLst/>
            <a:cxnLst>
              <a:cxn ang="0">
                <a:pos x="34" y="11"/>
              </a:cxn>
              <a:cxn ang="0">
                <a:pos x="45" y="33"/>
              </a:cxn>
              <a:cxn ang="0">
                <a:pos x="0" y="22"/>
              </a:cxn>
              <a:cxn ang="0">
                <a:pos x="45" y="0"/>
              </a:cxn>
              <a:cxn ang="0">
                <a:pos x="34" y="11"/>
              </a:cxn>
            </a:cxnLst>
            <a:rect l="0" t="0" r="r" b="b"/>
            <a:pathLst>
              <a:path w="45" h="33">
                <a:moveTo>
                  <a:pt x="34" y="11"/>
                </a:moveTo>
                <a:lnTo>
                  <a:pt x="45" y="33"/>
                </a:lnTo>
                <a:lnTo>
                  <a:pt x="0" y="22"/>
                </a:lnTo>
                <a:lnTo>
                  <a:pt x="45" y="0"/>
                </a:lnTo>
                <a:lnTo>
                  <a:pt x="34" y="11"/>
                </a:lnTo>
                <a:close/>
              </a:path>
            </a:pathLst>
          </a:custGeom>
          <a:solidFill>
            <a:srgbClr val="FF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2" name="Freeform 64">
            <a:extLst>
              <a:ext uri="{FF2B5EF4-FFF2-40B4-BE49-F238E27FC236}">
                <a16:creationId xmlns:a16="http://schemas.microsoft.com/office/drawing/2014/main" id="{8FFEB374-0C5B-00E8-9FF5-07CB69E2D1D2}"/>
              </a:ext>
            </a:extLst>
          </p:cNvPr>
          <p:cNvSpPr>
            <a:spLocks/>
          </p:cNvSpPr>
          <p:nvPr/>
        </p:nvSpPr>
        <p:spPr bwMode="auto">
          <a:xfrm>
            <a:off x="5295900" y="4246563"/>
            <a:ext cx="3589338" cy="817562"/>
          </a:xfrm>
          <a:custGeom>
            <a:avLst/>
            <a:gdLst/>
            <a:ahLst/>
            <a:cxnLst>
              <a:cxn ang="0">
                <a:pos x="2261" y="0"/>
              </a:cxn>
              <a:cxn ang="0">
                <a:pos x="2250" y="56"/>
              </a:cxn>
              <a:cxn ang="0">
                <a:pos x="2205" y="112"/>
              </a:cxn>
              <a:cxn ang="0">
                <a:pos x="2082" y="202"/>
              </a:cxn>
              <a:cxn ang="0">
                <a:pos x="1869" y="291"/>
              </a:cxn>
              <a:cxn ang="0">
                <a:pos x="1601" y="369"/>
              </a:cxn>
              <a:cxn ang="0">
                <a:pos x="1265" y="425"/>
              </a:cxn>
              <a:cxn ang="0">
                <a:pos x="884" y="481"/>
              </a:cxn>
              <a:cxn ang="0">
                <a:pos x="0" y="515"/>
              </a:cxn>
            </a:cxnLst>
            <a:rect l="0" t="0" r="r" b="b"/>
            <a:pathLst>
              <a:path w="2261" h="515">
                <a:moveTo>
                  <a:pt x="2261" y="0"/>
                </a:moveTo>
                <a:lnTo>
                  <a:pt x="2250" y="56"/>
                </a:lnTo>
                <a:lnTo>
                  <a:pt x="2205" y="112"/>
                </a:lnTo>
                <a:lnTo>
                  <a:pt x="2082" y="202"/>
                </a:lnTo>
                <a:lnTo>
                  <a:pt x="1869" y="291"/>
                </a:lnTo>
                <a:lnTo>
                  <a:pt x="1601" y="369"/>
                </a:lnTo>
                <a:lnTo>
                  <a:pt x="1265" y="425"/>
                </a:lnTo>
                <a:lnTo>
                  <a:pt x="884" y="481"/>
                </a:lnTo>
                <a:lnTo>
                  <a:pt x="0" y="515"/>
                </a:lnTo>
              </a:path>
            </a:pathLst>
          </a:custGeom>
          <a:noFill/>
          <a:ln w="17463">
            <a:solidFill>
              <a:srgbClr val="FF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3" name="Line 65">
            <a:extLst>
              <a:ext uri="{FF2B5EF4-FFF2-40B4-BE49-F238E27FC236}">
                <a16:creationId xmlns:a16="http://schemas.microsoft.com/office/drawing/2014/main" id="{2E351968-58C2-AE65-9707-493B560F0AEE}"/>
              </a:ext>
            </a:extLst>
          </p:cNvPr>
          <p:cNvSpPr>
            <a:spLocks noChangeShapeType="1"/>
          </p:cNvSpPr>
          <p:nvPr/>
        </p:nvSpPr>
        <p:spPr bwMode="auto">
          <a:xfrm flipH="1">
            <a:off x="5295901" y="5010150"/>
            <a:ext cx="34925" cy="1588"/>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4" name="Freeform 66">
            <a:extLst>
              <a:ext uri="{FF2B5EF4-FFF2-40B4-BE49-F238E27FC236}">
                <a16:creationId xmlns:a16="http://schemas.microsoft.com/office/drawing/2014/main" id="{A7D19F90-100E-CC27-3826-E64C7C918A50}"/>
              </a:ext>
            </a:extLst>
          </p:cNvPr>
          <p:cNvSpPr>
            <a:spLocks/>
          </p:cNvSpPr>
          <p:nvPr/>
        </p:nvSpPr>
        <p:spPr bwMode="auto">
          <a:xfrm>
            <a:off x="5241925" y="4975226"/>
            <a:ext cx="88900" cy="53975"/>
          </a:xfrm>
          <a:custGeom>
            <a:avLst/>
            <a:gdLst/>
            <a:ahLst/>
            <a:cxnLst>
              <a:cxn ang="0">
                <a:pos x="34" y="22"/>
              </a:cxn>
              <a:cxn ang="0">
                <a:pos x="56" y="34"/>
              </a:cxn>
              <a:cxn ang="0">
                <a:pos x="0" y="22"/>
              </a:cxn>
              <a:cxn ang="0">
                <a:pos x="45" y="0"/>
              </a:cxn>
              <a:cxn ang="0">
                <a:pos x="34" y="22"/>
              </a:cxn>
            </a:cxnLst>
            <a:rect l="0" t="0" r="r" b="b"/>
            <a:pathLst>
              <a:path w="56" h="34">
                <a:moveTo>
                  <a:pt x="34" y="22"/>
                </a:moveTo>
                <a:lnTo>
                  <a:pt x="56" y="34"/>
                </a:lnTo>
                <a:lnTo>
                  <a:pt x="0" y="22"/>
                </a:lnTo>
                <a:lnTo>
                  <a:pt x="45" y="0"/>
                </a:lnTo>
                <a:lnTo>
                  <a:pt x="34" y="22"/>
                </a:lnTo>
                <a:close/>
              </a:path>
            </a:pathLst>
          </a:custGeom>
          <a:noFill/>
          <a:ln w="17463">
            <a:solidFill>
              <a:srgbClr val="FF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5" name="Freeform 67">
            <a:extLst>
              <a:ext uri="{FF2B5EF4-FFF2-40B4-BE49-F238E27FC236}">
                <a16:creationId xmlns:a16="http://schemas.microsoft.com/office/drawing/2014/main" id="{F3BE2655-898C-C4D5-4B15-DCBA3C591ED9}"/>
              </a:ext>
            </a:extLst>
          </p:cNvPr>
          <p:cNvSpPr>
            <a:spLocks/>
          </p:cNvSpPr>
          <p:nvPr/>
        </p:nvSpPr>
        <p:spPr bwMode="auto">
          <a:xfrm>
            <a:off x="5241925" y="4975226"/>
            <a:ext cx="88900" cy="53975"/>
          </a:xfrm>
          <a:custGeom>
            <a:avLst/>
            <a:gdLst/>
            <a:ahLst/>
            <a:cxnLst>
              <a:cxn ang="0">
                <a:pos x="34" y="22"/>
              </a:cxn>
              <a:cxn ang="0">
                <a:pos x="56" y="34"/>
              </a:cxn>
              <a:cxn ang="0">
                <a:pos x="0" y="22"/>
              </a:cxn>
              <a:cxn ang="0">
                <a:pos x="45" y="0"/>
              </a:cxn>
              <a:cxn ang="0">
                <a:pos x="34" y="22"/>
              </a:cxn>
            </a:cxnLst>
            <a:rect l="0" t="0" r="r" b="b"/>
            <a:pathLst>
              <a:path w="56" h="34">
                <a:moveTo>
                  <a:pt x="34" y="22"/>
                </a:moveTo>
                <a:lnTo>
                  <a:pt x="56" y="34"/>
                </a:lnTo>
                <a:lnTo>
                  <a:pt x="0" y="22"/>
                </a:lnTo>
                <a:lnTo>
                  <a:pt x="45" y="0"/>
                </a:lnTo>
                <a:lnTo>
                  <a:pt x="34" y="22"/>
                </a:lnTo>
                <a:close/>
              </a:path>
            </a:pathLst>
          </a:custGeom>
          <a:solidFill>
            <a:srgbClr val="FF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6" name="Freeform 68">
            <a:extLst>
              <a:ext uri="{FF2B5EF4-FFF2-40B4-BE49-F238E27FC236}">
                <a16:creationId xmlns:a16="http://schemas.microsoft.com/office/drawing/2014/main" id="{A169AA67-51D5-8362-4938-E630084B8C64}"/>
              </a:ext>
            </a:extLst>
          </p:cNvPr>
          <p:cNvSpPr>
            <a:spLocks/>
          </p:cNvSpPr>
          <p:nvPr/>
        </p:nvSpPr>
        <p:spPr bwMode="auto">
          <a:xfrm>
            <a:off x="5330826" y="4246564"/>
            <a:ext cx="746125" cy="763587"/>
          </a:xfrm>
          <a:custGeom>
            <a:avLst/>
            <a:gdLst/>
            <a:ahLst/>
            <a:cxnLst>
              <a:cxn ang="0">
                <a:pos x="470" y="0"/>
              </a:cxn>
              <a:cxn ang="0">
                <a:pos x="437" y="179"/>
              </a:cxn>
              <a:cxn ang="0">
                <a:pos x="336" y="325"/>
              </a:cxn>
              <a:cxn ang="0">
                <a:pos x="190" y="425"/>
              </a:cxn>
              <a:cxn ang="0">
                <a:pos x="0" y="481"/>
              </a:cxn>
            </a:cxnLst>
            <a:rect l="0" t="0" r="r" b="b"/>
            <a:pathLst>
              <a:path w="470" h="481">
                <a:moveTo>
                  <a:pt x="470" y="0"/>
                </a:moveTo>
                <a:lnTo>
                  <a:pt x="437" y="179"/>
                </a:lnTo>
                <a:lnTo>
                  <a:pt x="336" y="325"/>
                </a:lnTo>
                <a:lnTo>
                  <a:pt x="190" y="425"/>
                </a:lnTo>
                <a:lnTo>
                  <a:pt x="0" y="481"/>
                </a:lnTo>
              </a:path>
            </a:pathLst>
          </a:custGeom>
          <a:noFill/>
          <a:ln w="17463">
            <a:solidFill>
              <a:srgbClr val="FF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7" name="Line 69">
            <a:extLst>
              <a:ext uri="{FF2B5EF4-FFF2-40B4-BE49-F238E27FC236}">
                <a16:creationId xmlns:a16="http://schemas.microsoft.com/office/drawing/2014/main" id="{356F13B2-5F6B-F46A-25E4-234859532626}"/>
              </a:ext>
            </a:extLst>
          </p:cNvPr>
          <p:cNvSpPr>
            <a:spLocks noChangeShapeType="1"/>
          </p:cNvSpPr>
          <p:nvPr/>
        </p:nvSpPr>
        <p:spPr bwMode="auto">
          <a:xfrm flipH="1">
            <a:off x="5278438" y="4851401"/>
            <a:ext cx="17462" cy="17463"/>
          </a:xfrm>
          <a:prstGeom prst="lin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8" name="Freeform 70">
            <a:extLst>
              <a:ext uri="{FF2B5EF4-FFF2-40B4-BE49-F238E27FC236}">
                <a16:creationId xmlns:a16="http://schemas.microsoft.com/office/drawing/2014/main" id="{3416863C-B1C9-B995-4D86-17CFF2797374}"/>
              </a:ext>
            </a:extLst>
          </p:cNvPr>
          <p:cNvSpPr>
            <a:spLocks/>
          </p:cNvSpPr>
          <p:nvPr/>
        </p:nvSpPr>
        <p:spPr bwMode="auto">
          <a:xfrm>
            <a:off x="5224463" y="4832350"/>
            <a:ext cx="88900" cy="71438"/>
          </a:xfrm>
          <a:custGeom>
            <a:avLst/>
            <a:gdLst/>
            <a:ahLst/>
            <a:cxnLst>
              <a:cxn ang="0">
                <a:pos x="34" y="23"/>
              </a:cxn>
              <a:cxn ang="0">
                <a:pos x="56" y="23"/>
              </a:cxn>
              <a:cxn ang="0">
                <a:pos x="0" y="45"/>
              </a:cxn>
              <a:cxn ang="0">
                <a:pos x="34" y="0"/>
              </a:cxn>
              <a:cxn ang="0">
                <a:pos x="34" y="23"/>
              </a:cxn>
            </a:cxnLst>
            <a:rect l="0" t="0" r="r" b="b"/>
            <a:pathLst>
              <a:path w="56" h="45">
                <a:moveTo>
                  <a:pt x="34" y="23"/>
                </a:moveTo>
                <a:lnTo>
                  <a:pt x="56" y="23"/>
                </a:lnTo>
                <a:lnTo>
                  <a:pt x="0" y="45"/>
                </a:lnTo>
                <a:lnTo>
                  <a:pt x="34" y="0"/>
                </a:lnTo>
                <a:lnTo>
                  <a:pt x="34" y="23"/>
                </a:lnTo>
                <a:close/>
              </a:path>
            </a:pathLst>
          </a:custGeom>
          <a:noFill/>
          <a:ln w="17463">
            <a:solidFill>
              <a:srgbClr val="FF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69" name="Freeform 71">
            <a:extLst>
              <a:ext uri="{FF2B5EF4-FFF2-40B4-BE49-F238E27FC236}">
                <a16:creationId xmlns:a16="http://schemas.microsoft.com/office/drawing/2014/main" id="{8070C909-6320-9FF9-F1C5-A0E967C4A602}"/>
              </a:ext>
            </a:extLst>
          </p:cNvPr>
          <p:cNvSpPr>
            <a:spLocks/>
          </p:cNvSpPr>
          <p:nvPr/>
        </p:nvSpPr>
        <p:spPr bwMode="auto">
          <a:xfrm>
            <a:off x="5224463" y="4832350"/>
            <a:ext cx="88900" cy="71438"/>
          </a:xfrm>
          <a:custGeom>
            <a:avLst/>
            <a:gdLst/>
            <a:ahLst/>
            <a:cxnLst>
              <a:cxn ang="0">
                <a:pos x="34" y="23"/>
              </a:cxn>
              <a:cxn ang="0">
                <a:pos x="56" y="23"/>
              </a:cxn>
              <a:cxn ang="0">
                <a:pos x="0" y="45"/>
              </a:cxn>
              <a:cxn ang="0">
                <a:pos x="34" y="0"/>
              </a:cxn>
              <a:cxn ang="0">
                <a:pos x="34" y="23"/>
              </a:cxn>
            </a:cxnLst>
            <a:rect l="0" t="0" r="r" b="b"/>
            <a:pathLst>
              <a:path w="56" h="45">
                <a:moveTo>
                  <a:pt x="34" y="23"/>
                </a:moveTo>
                <a:lnTo>
                  <a:pt x="56" y="23"/>
                </a:lnTo>
                <a:lnTo>
                  <a:pt x="0" y="45"/>
                </a:lnTo>
                <a:lnTo>
                  <a:pt x="34" y="0"/>
                </a:lnTo>
                <a:lnTo>
                  <a:pt x="34" y="23"/>
                </a:lnTo>
                <a:close/>
              </a:path>
            </a:pathLst>
          </a:custGeom>
          <a:solidFill>
            <a:srgbClr val="FF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0" name="Freeform 72">
            <a:extLst>
              <a:ext uri="{FF2B5EF4-FFF2-40B4-BE49-F238E27FC236}">
                <a16:creationId xmlns:a16="http://schemas.microsoft.com/office/drawing/2014/main" id="{1DFB8D8C-F952-3220-4353-9606C4428616}"/>
              </a:ext>
            </a:extLst>
          </p:cNvPr>
          <p:cNvSpPr>
            <a:spLocks/>
          </p:cNvSpPr>
          <p:nvPr/>
        </p:nvSpPr>
        <p:spPr bwMode="auto">
          <a:xfrm>
            <a:off x="3749675" y="4192588"/>
            <a:ext cx="1670050" cy="658812"/>
          </a:xfrm>
          <a:custGeom>
            <a:avLst/>
            <a:gdLst/>
            <a:ahLst/>
            <a:cxnLst>
              <a:cxn ang="0">
                <a:pos x="0" y="0"/>
              </a:cxn>
              <a:cxn ang="0">
                <a:pos x="526" y="34"/>
              </a:cxn>
              <a:cxn ang="0">
                <a:pos x="739" y="90"/>
              </a:cxn>
              <a:cxn ang="0">
                <a:pos x="907" y="146"/>
              </a:cxn>
              <a:cxn ang="0">
                <a:pos x="996" y="213"/>
              </a:cxn>
              <a:cxn ang="0">
                <a:pos x="1052" y="280"/>
              </a:cxn>
              <a:cxn ang="0">
                <a:pos x="1041" y="347"/>
              </a:cxn>
              <a:cxn ang="0">
                <a:pos x="974" y="415"/>
              </a:cxn>
            </a:cxnLst>
            <a:rect l="0" t="0" r="r" b="b"/>
            <a:pathLst>
              <a:path w="1052" h="415">
                <a:moveTo>
                  <a:pt x="0" y="0"/>
                </a:moveTo>
                <a:lnTo>
                  <a:pt x="526" y="34"/>
                </a:lnTo>
                <a:lnTo>
                  <a:pt x="739" y="90"/>
                </a:lnTo>
                <a:lnTo>
                  <a:pt x="907" y="146"/>
                </a:lnTo>
                <a:lnTo>
                  <a:pt x="996" y="213"/>
                </a:lnTo>
                <a:lnTo>
                  <a:pt x="1052" y="280"/>
                </a:lnTo>
                <a:lnTo>
                  <a:pt x="1041" y="347"/>
                </a:lnTo>
                <a:lnTo>
                  <a:pt x="974" y="415"/>
                </a:lnTo>
              </a:path>
            </a:pathLst>
          </a:custGeom>
          <a:noFill/>
          <a:ln w="17463">
            <a:solidFill>
              <a:srgbClr val="FF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1" name="Oval 73">
            <a:extLst>
              <a:ext uri="{FF2B5EF4-FFF2-40B4-BE49-F238E27FC236}">
                <a16:creationId xmlns:a16="http://schemas.microsoft.com/office/drawing/2014/main" id="{6D16784D-CB64-7A32-FD70-6EF47347ED1A}"/>
              </a:ext>
            </a:extLst>
          </p:cNvPr>
          <p:cNvSpPr>
            <a:spLocks noChangeArrowheads="1"/>
          </p:cNvSpPr>
          <p:nvPr/>
        </p:nvSpPr>
        <p:spPr bwMode="auto">
          <a:xfrm>
            <a:off x="4894263" y="4822825"/>
            <a:ext cx="304800" cy="304800"/>
          </a:xfrm>
          <a:prstGeom prst="ellipse">
            <a:avLst/>
          </a:prstGeom>
          <a:noFill/>
          <a:ln w="17463">
            <a:solidFill>
              <a:srgbClr val="FF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2" name="Rectangle 74">
            <a:extLst>
              <a:ext uri="{FF2B5EF4-FFF2-40B4-BE49-F238E27FC236}">
                <a16:creationId xmlns:a16="http://schemas.microsoft.com/office/drawing/2014/main" id="{017ECDA8-2D27-A6FE-AC27-B5049D3B2B33}"/>
              </a:ext>
            </a:extLst>
          </p:cNvPr>
          <p:cNvSpPr>
            <a:spLocks noChangeArrowheads="1"/>
          </p:cNvSpPr>
          <p:nvPr/>
        </p:nvSpPr>
        <p:spPr bwMode="auto">
          <a:xfrm>
            <a:off x="4992688" y="4851400"/>
            <a:ext cx="104196" cy="215444"/>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400">
                <a:solidFill>
                  <a:srgbClr val="FF0000"/>
                </a:solidFill>
                <a:latin typeface="Arial" charset="0"/>
                <a:ea typeface="宋体" pitchFamily="2" charset="-122"/>
              </a:rPr>
              <a:t>+</a:t>
            </a:r>
            <a:endParaRPr lang="en-US">
              <a:solidFill>
                <a:srgbClr val="000000"/>
              </a:solidFill>
              <a:latin typeface="Arial" charset="0"/>
              <a:ea typeface="宋体" pitchFamily="2" charset="-122"/>
            </a:endParaRPr>
          </a:p>
        </p:txBody>
      </p:sp>
      <p:sp>
        <p:nvSpPr>
          <p:cNvPr id="73" name="Line 75">
            <a:extLst>
              <a:ext uri="{FF2B5EF4-FFF2-40B4-BE49-F238E27FC236}">
                <a16:creationId xmlns:a16="http://schemas.microsoft.com/office/drawing/2014/main" id="{A64494B9-ECD7-EC2D-BB29-082C6636620D}"/>
              </a:ext>
            </a:extLst>
          </p:cNvPr>
          <p:cNvSpPr>
            <a:spLocks noChangeShapeType="1"/>
          </p:cNvSpPr>
          <p:nvPr/>
        </p:nvSpPr>
        <p:spPr bwMode="auto">
          <a:xfrm flipV="1">
            <a:off x="2932114" y="4103688"/>
            <a:ext cx="1587" cy="19050"/>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4" name="Freeform 76">
            <a:extLst>
              <a:ext uri="{FF2B5EF4-FFF2-40B4-BE49-F238E27FC236}">
                <a16:creationId xmlns:a16="http://schemas.microsoft.com/office/drawing/2014/main" id="{94240479-6658-3CBA-D523-92AA09EEBB9C}"/>
              </a:ext>
            </a:extLst>
          </p:cNvPr>
          <p:cNvSpPr>
            <a:spLocks/>
          </p:cNvSpPr>
          <p:nvPr/>
        </p:nvSpPr>
        <p:spPr bwMode="auto">
          <a:xfrm>
            <a:off x="2914651" y="4033838"/>
            <a:ext cx="34925" cy="88900"/>
          </a:xfrm>
          <a:custGeom>
            <a:avLst/>
            <a:gdLst/>
            <a:ahLst/>
            <a:cxnLst>
              <a:cxn ang="0">
                <a:pos x="11" y="44"/>
              </a:cxn>
              <a:cxn ang="0">
                <a:pos x="0" y="56"/>
              </a:cxn>
              <a:cxn ang="0">
                <a:pos x="11" y="0"/>
              </a:cxn>
              <a:cxn ang="0">
                <a:pos x="22" y="56"/>
              </a:cxn>
              <a:cxn ang="0">
                <a:pos x="11" y="44"/>
              </a:cxn>
            </a:cxnLst>
            <a:rect l="0" t="0" r="r" b="b"/>
            <a:pathLst>
              <a:path w="22" h="56">
                <a:moveTo>
                  <a:pt x="11" y="44"/>
                </a:moveTo>
                <a:lnTo>
                  <a:pt x="0" y="56"/>
                </a:lnTo>
                <a:lnTo>
                  <a:pt x="11" y="0"/>
                </a:lnTo>
                <a:lnTo>
                  <a:pt x="22" y="56"/>
                </a:lnTo>
                <a:lnTo>
                  <a:pt x="11" y="44"/>
                </a:lnTo>
                <a:close/>
              </a:path>
            </a:pathLst>
          </a:custGeom>
          <a:noFill/>
          <a:ln w="17463">
            <a:solidFill>
              <a:srgbClr val="00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5" name="Freeform 77">
            <a:extLst>
              <a:ext uri="{FF2B5EF4-FFF2-40B4-BE49-F238E27FC236}">
                <a16:creationId xmlns:a16="http://schemas.microsoft.com/office/drawing/2014/main" id="{92C4CAF0-8854-8D53-B12C-E06E3E10EEF7}"/>
              </a:ext>
            </a:extLst>
          </p:cNvPr>
          <p:cNvSpPr>
            <a:spLocks/>
          </p:cNvSpPr>
          <p:nvPr/>
        </p:nvSpPr>
        <p:spPr bwMode="auto">
          <a:xfrm>
            <a:off x="2914651" y="4033838"/>
            <a:ext cx="34925" cy="88900"/>
          </a:xfrm>
          <a:custGeom>
            <a:avLst/>
            <a:gdLst/>
            <a:ahLst/>
            <a:cxnLst>
              <a:cxn ang="0">
                <a:pos x="11" y="44"/>
              </a:cxn>
              <a:cxn ang="0">
                <a:pos x="0" y="56"/>
              </a:cxn>
              <a:cxn ang="0">
                <a:pos x="11" y="0"/>
              </a:cxn>
              <a:cxn ang="0">
                <a:pos x="22" y="56"/>
              </a:cxn>
              <a:cxn ang="0">
                <a:pos x="11" y="44"/>
              </a:cxn>
            </a:cxnLst>
            <a:rect l="0" t="0" r="r" b="b"/>
            <a:pathLst>
              <a:path w="22" h="56">
                <a:moveTo>
                  <a:pt x="11" y="44"/>
                </a:moveTo>
                <a:lnTo>
                  <a:pt x="0" y="56"/>
                </a:lnTo>
                <a:lnTo>
                  <a:pt x="11" y="0"/>
                </a:lnTo>
                <a:lnTo>
                  <a:pt x="22" y="56"/>
                </a:lnTo>
                <a:lnTo>
                  <a:pt x="11" y="44"/>
                </a:lnTo>
                <a:close/>
              </a:path>
            </a:pathLst>
          </a:custGeom>
          <a:solidFill>
            <a:srgbClr val="00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6" name="Line 78">
            <a:extLst>
              <a:ext uri="{FF2B5EF4-FFF2-40B4-BE49-F238E27FC236}">
                <a16:creationId xmlns:a16="http://schemas.microsoft.com/office/drawing/2014/main" id="{0E4A94BE-802E-48A5-6B98-1FF3681B718D}"/>
              </a:ext>
            </a:extLst>
          </p:cNvPr>
          <p:cNvSpPr>
            <a:spLocks noChangeShapeType="1"/>
          </p:cNvSpPr>
          <p:nvPr/>
        </p:nvSpPr>
        <p:spPr bwMode="auto">
          <a:xfrm>
            <a:off x="2932114" y="4957764"/>
            <a:ext cx="1587"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7" name="Freeform 79">
            <a:extLst>
              <a:ext uri="{FF2B5EF4-FFF2-40B4-BE49-F238E27FC236}">
                <a16:creationId xmlns:a16="http://schemas.microsoft.com/office/drawing/2014/main" id="{A164B5E8-FFB0-19C8-DC19-D1E201919B3F}"/>
              </a:ext>
            </a:extLst>
          </p:cNvPr>
          <p:cNvSpPr>
            <a:spLocks/>
          </p:cNvSpPr>
          <p:nvPr/>
        </p:nvSpPr>
        <p:spPr bwMode="auto">
          <a:xfrm>
            <a:off x="2914651" y="4957763"/>
            <a:ext cx="34925" cy="88900"/>
          </a:xfrm>
          <a:custGeom>
            <a:avLst/>
            <a:gdLst/>
            <a:ahLst/>
            <a:cxnLst>
              <a:cxn ang="0">
                <a:pos x="11" y="22"/>
              </a:cxn>
              <a:cxn ang="0">
                <a:pos x="22" y="0"/>
              </a:cxn>
              <a:cxn ang="0">
                <a:pos x="11" y="56"/>
              </a:cxn>
              <a:cxn ang="0">
                <a:pos x="0" y="0"/>
              </a:cxn>
              <a:cxn ang="0">
                <a:pos x="11" y="22"/>
              </a:cxn>
            </a:cxnLst>
            <a:rect l="0" t="0" r="r" b="b"/>
            <a:pathLst>
              <a:path w="22" h="56">
                <a:moveTo>
                  <a:pt x="11" y="22"/>
                </a:moveTo>
                <a:lnTo>
                  <a:pt x="22" y="0"/>
                </a:lnTo>
                <a:lnTo>
                  <a:pt x="11" y="56"/>
                </a:lnTo>
                <a:lnTo>
                  <a:pt x="0" y="0"/>
                </a:lnTo>
                <a:lnTo>
                  <a:pt x="11" y="22"/>
                </a:lnTo>
                <a:close/>
              </a:path>
            </a:pathLst>
          </a:custGeom>
          <a:noFill/>
          <a:ln w="17463">
            <a:solidFill>
              <a:srgbClr val="00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8" name="Freeform 80">
            <a:extLst>
              <a:ext uri="{FF2B5EF4-FFF2-40B4-BE49-F238E27FC236}">
                <a16:creationId xmlns:a16="http://schemas.microsoft.com/office/drawing/2014/main" id="{FC0A3E16-6C90-77E1-A673-15927AFD1A2B}"/>
              </a:ext>
            </a:extLst>
          </p:cNvPr>
          <p:cNvSpPr>
            <a:spLocks/>
          </p:cNvSpPr>
          <p:nvPr/>
        </p:nvSpPr>
        <p:spPr bwMode="auto">
          <a:xfrm>
            <a:off x="2914651" y="4957763"/>
            <a:ext cx="34925" cy="88900"/>
          </a:xfrm>
          <a:custGeom>
            <a:avLst/>
            <a:gdLst/>
            <a:ahLst/>
            <a:cxnLst>
              <a:cxn ang="0">
                <a:pos x="11" y="22"/>
              </a:cxn>
              <a:cxn ang="0">
                <a:pos x="22" y="0"/>
              </a:cxn>
              <a:cxn ang="0">
                <a:pos x="11" y="56"/>
              </a:cxn>
              <a:cxn ang="0">
                <a:pos x="0" y="0"/>
              </a:cxn>
              <a:cxn ang="0">
                <a:pos x="11" y="22"/>
              </a:cxn>
            </a:cxnLst>
            <a:rect l="0" t="0" r="r" b="b"/>
            <a:pathLst>
              <a:path w="22" h="56">
                <a:moveTo>
                  <a:pt x="11" y="22"/>
                </a:moveTo>
                <a:lnTo>
                  <a:pt x="22" y="0"/>
                </a:lnTo>
                <a:lnTo>
                  <a:pt x="11" y="56"/>
                </a:lnTo>
                <a:lnTo>
                  <a:pt x="0" y="0"/>
                </a:lnTo>
                <a:lnTo>
                  <a:pt x="11" y="22"/>
                </a:lnTo>
                <a:close/>
              </a:path>
            </a:pathLst>
          </a:custGeom>
          <a:solidFill>
            <a:srgbClr val="00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79" name="Line 81">
            <a:extLst>
              <a:ext uri="{FF2B5EF4-FFF2-40B4-BE49-F238E27FC236}">
                <a16:creationId xmlns:a16="http://schemas.microsoft.com/office/drawing/2014/main" id="{A540C268-4502-A231-39EB-E0CE75302219}"/>
              </a:ext>
            </a:extLst>
          </p:cNvPr>
          <p:cNvSpPr>
            <a:spLocks noChangeShapeType="1"/>
          </p:cNvSpPr>
          <p:nvPr/>
        </p:nvSpPr>
        <p:spPr bwMode="auto">
          <a:xfrm>
            <a:off x="2932114" y="4122739"/>
            <a:ext cx="1587" cy="8350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80" name="Rectangle 82">
            <a:extLst>
              <a:ext uri="{FF2B5EF4-FFF2-40B4-BE49-F238E27FC236}">
                <a16:creationId xmlns:a16="http://schemas.microsoft.com/office/drawing/2014/main" id="{3C0368F2-2476-4FB4-C07A-CD9D93E5C4EC}"/>
              </a:ext>
            </a:extLst>
          </p:cNvPr>
          <p:cNvSpPr>
            <a:spLocks noChangeArrowheads="1"/>
          </p:cNvSpPr>
          <p:nvPr/>
        </p:nvSpPr>
        <p:spPr bwMode="auto">
          <a:xfrm>
            <a:off x="2309814" y="4406900"/>
            <a:ext cx="607539"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Action</a:t>
            </a:r>
            <a:endParaRPr lang="en-US">
              <a:solidFill>
                <a:srgbClr val="000000"/>
              </a:solidFill>
              <a:latin typeface="Arial" charset="0"/>
              <a:ea typeface="宋体" pitchFamily="2" charset="-122"/>
            </a:endParaRPr>
          </a:p>
        </p:txBody>
      </p:sp>
      <p:sp>
        <p:nvSpPr>
          <p:cNvPr id="81" name="Rectangle 83">
            <a:extLst>
              <a:ext uri="{FF2B5EF4-FFF2-40B4-BE49-F238E27FC236}">
                <a16:creationId xmlns:a16="http://schemas.microsoft.com/office/drawing/2014/main" id="{80EE3225-EA0A-9B90-2106-26D68A83D2FE}"/>
              </a:ext>
            </a:extLst>
          </p:cNvPr>
          <p:cNvSpPr>
            <a:spLocks noChangeArrowheads="1"/>
          </p:cNvSpPr>
          <p:nvPr/>
        </p:nvSpPr>
        <p:spPr bwMode="auto">
          <a:xfrm>
            <a:off x="2309814" y="5508625"/>
            <a:ext cx="522579" cy="261610"/>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sz="1700">
                <a:solidFill>
                  <a:srgbClr val="000000"/>
                </a:solidFill>
                <a:latin typeface="Arial" charset="0"/>
                <a:ea typeface="宋体" pitchFamily="2" charset="-122"/>
              </a:rPr>
              <a:t>Code</a:t>
            </a:r>
            <a:endParaRPr lang="en-US">
              <a:solidFill>
                <a:srgbClr val="000000"/>
              </a:solidFill>
              <a:latin typeface="Arial" charset="0"/>
              <a:ea typeface="宋体" pitchFamily="2" charset="-122"/>
            </a:endParaRPr>
          </a:p>
        </p:txBody>
      </p:sp>
      <p:sp>
        <p:nvSpPr>
          <p:cNvPr id="82" name="Line 84">
            <a:extLst>
              <a:ext uri="{FF2B5EF4-FFF2-40B4-BE49-F238E27FC236}">
                <a16:creationId xmlns:a16="http://schemas.microsoft.com/office/drawing/2014/main" id="{A9DCC1B8-2DB2-E24D-EFF3-F163533BA288}"/>
              </a:ext>
            </a:extLst>
          </p:cNvPr>
          <p:cNvSpPr>
            <a:spLocks noChangeShapeType="1"/>
          </p:cNvSpPr>
          <p:nvPr/>
        </p:nvSpPr>
        <p:spPr bwMode="auto">
          <a:xfrm flipV="1">
            <a:off x="2932114" y="5295901"/>
            <a:ext cx="1587"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83" name="Freeform 85">
            <a:extLst>
              <a:ext uri="{FF2B5EF4-FFF2-40B4-BE49-F238E27FC236}">
                <a16:creationId xmlns:a16="http://schemas.microsoft.com/office/drawing/2014/main" id="{45FFD700-6B3B-FAC2-307F-C409FD2AD534}"/>
              </a:ext>
            </a:extLst>
          </p:cNvPr>
          <p:cNvSpPr>
            <a:spLocks/>
          </p:cNvSpPr>
          <p:nvPr/>
        </p:nvSpPr>
        <p:spPr bwMode="auto">
          <a:xfrm>
            <a:off x="2914651" y="5241925"/>
            <a:ext cx="34925" cy="71438"/>
          </a:xfrm>
          <a:custGeom>
            <a:avLst/>
            <a:gdLst/>
            <a:ahLst/>
            <a:cxnLst>
              <a:cxn ang="0">
                <a:pos x="11" y="34"/>
              </a:cxn>
              <a:cxn ang="0">
                <a:pos x="0" y="45"/>
              </a:cxn>
              <a:cxn ang="0">
                <a:pos x="11" y="0"/>
              </a:cxn>
              <a:cxn ang="0">
                <a:pos x="22" y="45"/>
              </a:cxn>
              <a:cxn ang="0">
                <a:pos x="11" y="34"/>
              </a:cxn>
            </a:cxnLst>
            <a:rect l="0" t="0" r="r" b="b"/>
            <a:pathLst>
              <a:path w="22" h="45">
                <a:moveTo>
                  <a:pt x="11" y="34"/>
                </a:moveTo>
                <a:lnTo>
                  <a:pt x="0" y="45"/>
                </a:lnTo>
                <a:lnTo>
                  <a:pt x="11" y="0"/>
                </a:lnTo>
                <a:lnTo>
                  <a:pt x="22" y="45"/>
                </a:lnTo>
                <a:lnTo>
                  <a:pt x="11" y="34"/>
                </a:lnTo>
                <a:close/>
              </a:path>
            </a:pathLst>
          </a:custGeom>
          <a:noFill/>
          <a:ln w="17463">
            <a:solidFill>
              <a:srgbClr val="00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84" name="Freeform 86">
            <a:extLst>
              <a:ext uri="{FF2B5EF4-FFF2-40B4-BE49-F238E27FC236}">
                <a16:creationId xmlns:a16="http://schemas.microsoft.com/office/drawing/2014/main" id="{94E04478-42E7-922D-323B-D19949C1CA26}"/>
              </a:ext>
            </a:extLst>
          </p:cNvPr>
          <p:cNvSpPr>
            <a:spLocks/>
          </p:cNvSpPr>
          <p:nvPr/>
        </p:nvSpPr>
        <p:spPr bwMode="auto">
          <a:xfrm>
            <a:off x="2914651" y="5241925"/>
            <a:ext cx="34925" cy="71438"/>
          </a:xfrm>
          <a:custGeom>
            <a:avLst/>
            <a:gdLst/>
            <a:ahLst/>
            <a:cxnLst>
              <a:cxn ang="0">
                <a:pos x="11" y="34"/>
              </a:cxn>
              <a:cxn ang="0">
                <a:pos x="0" y="45"/>
              </a:cxn>
              <a:cxn ang="0">
                <a:pos x="11" y="0"/>
              </a:cxn>
              <a:cxn ang="0">
                <a:pos x="22" y="45"/>
              </a:cxn>
              <a:cxn ang="0">
                <a:pos x="11" y="34"/>
              </a:cxn>
            </a:cxnLst>
            <a:rect l="0" t="0" r="r" b="b"/>
            <a:pathLst>
              <a:path w="22" h="45">
                <a:moveTo>
                  <a:pt x="11" y="34"/>
                </a:moveTo>
                <a:lnTo>
                  <a:pt x="0" y="45"/>
                </a:lnTo>
                <a:lnTo>
                  <a:pt x="11" y="0"/>
                </a:lnTo>
                <a:lnTo>
                  <a:pt x="22" y="45"/>
                </a:lnTo>
                <a:lnTo>
                  <a:pt x="11" y="34"/>
                </a:lnTo>
                <a:close/>
              </a:path>
            </a:pathLst>
          </a:custGeom>
          <a:solidFill>
            <a:srgbClr val="00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85" name="Line 87">
            <a:extLst>
              <a:ext uri="{FF2B5EF4-FFF2-40B4-BE49-F238E27FC236}">
                <a16:creationId xmlns:a16="http://schemas.microsoft.com/office/drawing/2014/main" id="{C7D7D6A2-389F-FCE7-2124-3E010790C8D9}"/>
              </a:ext>
            </a:extLst>
          </p:cNvPr>
          <p:cNvSpPr>
            <a:spLocks noChangeShapeType="1"/>
          </p:cNvSpPr>
          <p:nvPr/>
        </p:nvSpPr>
        <p:spPr bwMode="auto">
          <a:xfrm>
            <a:off x="2932114" y="5953126"/>
            <a:ext cx="1587" cy="34925"/>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86" name="Freeform 88">
            <a:extLst>
              <a:ext uri="{FF2B5EF4-FFF2-40B4-BE49-F238E27FC236}">
                <a16:creationId xmlns:a16="http://schemas.microsoft.com/office/drawing/2014/main" id="{16289738-49D4-6617-2C08-6700D2B75721}"/>
              </a:ext>
            </a:extLst>
          </p:cNvPr>
          <p:cNvSpPr>
            <a:spLocks/>
          </p:cNvSpPr>
          <p:nvPr/>
        </p:nvSpPr>
        <p:spPr bwMode="auto">
          <a:xfrm>
            <a:off x="2914651" y="5970589"/>
            <a:ext cx="34925" cy="71437"/>
          </a:xfrm>
          <a:custGeom>
            <a:avLst/>
            <a:gdLst/>
            <a:ahLst/>
            <a:cxnLst>
              <a:cxn ang="0">
                <a:pos x="11" y="11"/>
              </a:cxn>
              <a:cxn ang="0">
                <a:pos x="22" y="0"/>
              </a:cxn>
              <a:cxn ang="0">
                <a:pos x="11" y="45"/>
              </a:cxn>
              <a:cxn ang="0">
                <a:pos x="0" y="0"/>
              </a:cxn>
              <a:cxn ang="0">
                <a:pos x="11" y="11"/>
              </a:cxn>
            </a:cxnLst>
            <a:rect l="0" t="0" r="r" b="b"/>
            <a:pathLst>
              <a:path w="22" h="45">
                <a:moveTo>
                  <a:pt x="11" y="11"/>
                </a:moveTo>
                <a:lnTo>
                  <a:pt x="22" y="0"/>
                </a:lnTo>
                <a:lnTo>
                  <a:pt x="11" y="45"/>
                </a:lnTo>
                <a:lnTo>
                  <a:pt x="0" y="0"/>
                </a:lnTo>
                <a:lnTo>
                  <a:pt x="11" y="11"/>
                </a:lnTo>
                <a:close/>
              </a:path>
            </a:pathLst>
          </a:custGeom>
          <a:noFill/>
          <a:ln w="17463">
            <a:solidFill>
              <a:srgbClr val="000000"/>
            </a:solidFill>
            <a:prstDash val="solid"/>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87" name="Freeform 89">
            <a:extLst>
              <a:ext uri="{FF2B5EF4-FFF2-40B4-BE49-F238E27FC236}">
                <a16:creationId xmlns:a16="http://schemas.microsoft.com/office/drawing/2014/main" id="{8E6AB7CD-A0FA-CD6F-B024-471A1AB2C521}"/>
              </a:ext>
            </a:extLst>
          </p:cNvPr>
          <p:cNvSpPr>
            <a:spLocks/>
          </p:cNvSpPr>
          <p:nvPr/>
        </p:nvSpPr>
        <p:spPr bwMode="auto">
          <a:xfrm>
            <a:off x="2914651" y="5970589"/>
            <a:ext cx="34925" cy="71437"/>
          </a:xfrm>
          <a:custGeom>
            <a:avLst/>
            <a:gdLst/>
            <a:ahLst/>
            <a:cxnLst>
              <a:cxn ang="0">
                <a:pos x="11" y="11"/>
              </a:cxn>
              <a:cxn ang="0">
                <a:pos x="22" y="0"/>
              </a:cxn>
              <a:cxn ang="0">
                <a:pos x="11" y="45"/>
              </a:cxn>
              <a:cxn ang="0">
                <a:pos x="0" y="0"/>
              </a:cxn>
              <a:cxn ang="0">
                <a:pos x="11" y="11"/>
              </a:cxn>
            </a:cxnLst>
            <a:rect l="0" t="0" r="r" b="b"/>
            <a:pathLst>
              <a:path w="22" h="45">
                <a:moveTo>
                  <a:pt x="11" y="11"/>
                </a:moveTo>
                <a:lnTo>
                  <a:pt x="22" y="0"/>
                </a:lnTo>
                <a:lnTo>
                  <a:pt x="11" y="45"/>
                </a:lnTo>
                <a:lnTo>
                  <a:pt x="0" y="0"/>
                </a:lnTo>
                <a:lnTo>
                  <a:pt x="11" y="11"/>
                </a:lnTo>
                <a:close/>
              </a:path>
            </a:pathLst>
          </a:custGeom>
          <a:solidFill>
            <a:srgbClr val="000000"/>
          </a:solidFill>
          <a:ln w="9525">
            <a:no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p:sp>
        <p:nvSpPr>
          <p:cNvPr id="88" name="Line 90">
            <a:extLst>
              <a:ext uri="{FF2B5EF4-FFF2-40B4-BE49-F238E27FC236}">
                <a16:creationId xmlns:a16="http://schemas.microsoft.com/office/drawing/2014/main" id="{D91BA69E-B845-3C82-6088-F671591E9DEF}"/>
              </a:ext>
            </a:extLst>
          </p:cNvPr>
          <p:cNvSpPr>
            <a:spLocks noChangeShapeType="1"/>
          </p:cNvSpPr>
          <p:nvPr/>
        </p:nvSpPr>
        <p:spPr bwMode="auto">
          <a:xfrm>
            <a:off x="2932114" y="5330825"/>
            <a:ext cx="1587" cy="622300"/>
          </a:xfrm>
          <a:prstGeom prst="line">
            <a:avLst/>
          </a:prstGeom>
          <a:noFill/>
          <a:ln w="17463">
            <a:solidFill>
              <a:srgbClr val="000000"/>
            </a:solidFill>
            <a:round/>
            <a:headEnd/>
            <a:tailEnd/>
          </a:ln>
        </p:spPr>
        <p:txBody>
          <a:bodyPr/>
          <a:lstStyle/>
          <a:p>
            <a:pPr fontAlgn="base">
              <a:spcBef>
                <a:spcPct val="0"/>
              </a:spcBef>
              <a:spcAft>
                <a:spcPct val="0"/>
              </a:spcAft>
            </a:pPr>
            <a:endParaRPr lang="en-US">
              <a:solidFill>
                <a:srgbClr val="000000"/>
              </a:solidFill>
              <a:latin typeface="Arial" charset="0"/>
              <a:ea typeface="宋体" pitchFamily="2" charset="-122"/>
            </a:endParaRPr>
          </a:p>
        </p:txBody>
      </p:sp>
      <mc:AlternateContent xmlns:mc="http://schemas.openxmlformats.org/markup-compatibility/2006" xmlns:p14="http://schemas.microsoft.com/office/powerpoint/2010/main">
        <mc:Choice Requires="p14">
          <p:contentPart p14:bwMode="auto" r:id="rId2">
            <p14:nvContentPartPr>
              <p14:cNvPr id="89" name="Ink 88">
                <a:extLst>
                  <a:ext uri="{FF2B5EF4-FFF2-40B4-BE49-F238E27FC236}">
                    <a16:creationId xmlns:a16="http://schemas.microsoft.com/office/drawing/2014/main" id="{58E6CAE9-9A1F-A28E-3F07-63F56B8F25DD}"/>
                  </a:ext>
                </a:extLst>
              </p14:cNvPr>
              <p14:cNvContentPartPr/>
              <p14:nvPr/>
            </p14:nvContentPartPr>
            <p14:xfrm>
              <a:off x="4959360" y="5200560"/>
              <a:ext cx="159120" cy="19440"/>
            </p14:xfrm>
          </p:contentPart>
        </mc:Choice>
        <mc:Fallback xmlns="">
          <p:pic>
            <p:nvPicPr>
              <p:cNvPr id="89" name="Ink 88">
                <a:extLst>
                  <a:ext uri="{FF2B5EF4-FFF2-40B4-BE49-F238E27FC236}">
                    <a16:creationId xmlns:a16="http://schemas.microsoft.com/office/drawing/2014/main" id="{58E6CAE9-9A1F-A28E-3F07-63F56B8F25DD}"/>
                  </a:ext>
                </a:extLst>
              </p:cNvPr>
              <p:cNvPicPr/>
              <p:nvPr/>
            </p:nvPicPr>
            <p:blipFill>
              <a:blip r:embed="rId3"/>
              <a:stretch>
                <a:fillRect/>
              </a:stretch>
            </p:blipFill>
            <p:spPr>
              <a:xfrm>
                <a:off x="4950000" y="5191200"/>
                <a:ext cx="177840" cy="38160"/>
              </a:xfrm>
              <a:prstGeom prst="rect">
                <a:avLst/>
              </a:prstGeom>
            </p:spPr>
          </p:pic>
        </mc:Fallback>
      </mc:AlternateContent>
    </p:spTree>
    <p:extLst>
      <p:ext uri="{BB962C8B-B14F-4D97-AF65-F5344CB8AC3E}">
        <p14:creationId xmlns:p14="http://schemas.microsoft.com/office/powerpoint/2010/main" val="32081561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5ABF-7786-7D05-8FA8-DB7BD845F409}"/>
              </a:ext>
            </a:extLst>
          </p:cNvPr>
          <p:cNvSpPr>
            <a:spLocks noGrp="1"/>
          </p:cNvSpPr>
          <p:nvPr>
            <p:ph type="title"/>
          </p:nvPr>
        </p:nvSpPr>
        <p:spPr/>
        <p:txBody>
          <a:bodyPr/>
          <a:lstStyle/>
          <a:p>
            <a:r>
              <a:rPr lang="en-US"/>
              <a:t>MPI Operations for </a:t>
            </a:r>
            <a:r>
              <a:rPr lang="en-US" err="1"/>
              <a:t>MPI_Reduce</a:t>
            </a:r>
            <a:endParaRPr lang="en-US"/>
          </a:p>
        </p:txBody>
      </p:sp>
      <p:sp>
        <p:nvSpPr>
          <p:cNvPr id="3" name="Content Placeholder 2">
            <a:extLst>
              <a:ext uri="{FF2B5EF4-FFF2-40B4-BE49-F238E27FC236}">
                <a16:creationId xmlns:a16="http://schemas.microsoft.com/office/drawing/2014/main" id="{43940C22-DB41-7EAD-9C7E-1FFB4EE978C8}"/>
              </a:ext>
            </a:extLst>
          </p:cNvPr>
          <p:cNvSpPr>
            <a:spLocks noGrp="1"/>
          </p:cNvSpPr>
          <p:nvPr>
            <p:ph idx="1"/>
          </p:nvPr>
        </p:nvSpPr>
        <p:spPr/>
        <p:txBody>
          <a:bodyPr/>
          <a:lstStyle/>
          <a:p>
            <a:r>
              <a:rPr lang="en-US"/>
              <a:t>MPI operation     Meaning</a:t>
            </a:r>
            <a:br>
              <a:rPr lang="en-US"/>
            </a:br>
            <a:r>
              <a:rPr lang="en-US"/>
              <a:t>MPI_MAX           maximum, max</a:t>
            </a:r>
            <a:br>
              <a:rPr lang="en-US"/>
            </a:br>
            <a:r>
              <a:rPr lang="en-US"/>
              <a:t>MPI_MIN            minimum, min</a:t>
            </a:r>
            <a:br>
              <a:rPr lang="en-US"/>
            </a:br>
            <a:r>
              <a:rPr lang="en-US"/>
              <a:t>MPI_SUM           sum</a:t>
            </a:r>
            <a:br>
              <a:rPr lang="en-US"/>
            </a:br>
            <a:r>
              <a:rPr lang="en-US"/>
              <a:t>MPI_PROD          product</a:t>
            </a:r>
            <a:br>
              <a:rPr lang="en-US"/>
            </a:br>
            <a:r>
              <a:rPr lang="en-US"/>
              <a:t>MPI_LAND          logical and</a:t>
            </a:r>
            <a:br>
              <a:rPr lang="en-US"/>
            </a:br>
            <a:r>
              <a:rPr lang="en-US"/>
              <a:t>MPI_LOR            logical or</a:t>
            </a:r>
            <a:br>
              <a:rPr lang="en-US"/>
            </a:br>
            <a:r>
              <a:rPr lang="en-US"/>
              <a:t>MPI_LXOR          logical exclusive or</a:t>
            </a:r>
            <a:br>
              <a:rPr lang="en-US"/>
            </a:br>
            <a:r>
              <a:rPr lang="en-US"/>
              <a:t>MPI_BAND          bitwise and</a:t>
            </a:r>
            <a:br>
              <a:rPr lang="en-US"/>
            </a:br>
            <a:r>
              <a:rPr lang="en-US"/>
              <a:t>MPI_BOR            bitwise or</a:t>
            </a:r>
            <a:br>
              <a:rPr lang="en-US"/>
            </a:br>
            <a:r>
              <a:rPr lang="en-US"/>
              <a:t>MPI_BXOR          bitwise exclusive or</a:t>
            </a:r>
          </a:p>
        </p:txBody>
      </p:sp>
    </p:spTree>
    <p:extLst>
      <p:ext uri="{BB962C8B-B14F-4D97-AF65-F5344CB8AC3E}">
        <p14:creationId xmlns:p14="http://schemas.microsoft.com/office/powerpoint/2010/main" val="39161002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9352-5B4D-6E34-FA99-7CAC83A913F2}"/>
              </a:ext>
            </a:extLst>
          </p:cNvPr>
          <p:cNvSpPr>
            <a:spLocks noGrp="1"/>
          </p:cNvSpPr>
          <p:nvPr>
            <p:ph type="title"/>
          </p:nvPr>
        </p:nvSpPr>
        <p:spPr/>
        <p:txBody>
          <a:bodyPr/>
          <a:lstStyle/>
          <a:p>
            <a:r>
              <a:rPr lang="en-US"/>
              <a:t>Example: Factorial of n</a:t>
            </a:r>
          </a:p>
        </p:txBody>
      </p:sp>
      <p:sp>
        <p:nvSpPr>
          <p:cNvPr id="3" name="Content Placeholder 2">
            <a:extLst>
              <a:ext uri="{FF2B5EF4-FFF2-40B4-BE49-F238E27FC236}">
                <a16:creationId xmlns:a16="http://schemas.microsoft.com/office/drawing/2014/main" id="{4D83FBE9-7D5E-4201-964B-10DC370A1471}"/>
              </a:ext>
            </a:extLst>
          </p:cNvPr>
          <p:cNvSpPr>
            <a:spLocks noGrp="1"/>
          </p:cNvSpPr>
          <p:nvPr>
            <p:ph idx="1"/>
          </p:nvPr>
        </p:nvSpPr>
        <p:spPr/>
        <p:txBody>
          <a:bodyPr>
            <a:normAutofit fontScale="47500" lnSpcReduction="20000"/>
          </a:bodyPr>
          <a:lstStyle/>
          <a:p>
            <a:pPr marL="0" indent="0">
              <a:buNone/>
            </a:pPr>
            <a:r>
              <a:rPr lang="en-US" sz="2800"/>
              <a:t>#include &lt;</a:t>
            </a:r>
            <a:r>
              <a:rPr lang="en-US" sz="2800" err="1"/>
              <a:t>stdio.h</a:t>
            </a:r>
            <a:r>
              <a:rPr lang="en-US" sz="2800"/>
              <a:t>&gt;</a:t>
            </a:r>
            <a:br>
              <a:rPr lang="en-US" sz="2800"/>
            </a:br>
            <a:r>
              <a:rPr lang="en-US" sz="2800"/>
              <a:t>#include &lt;</a:t>
            </a:r>
            <a:r>
              <a:rPr lang="en-US" sz="2800" err="1"/>
              <a:t>stdlib.h</a:t>
            </a:r>
            <a:r>
              <a:rPr lang="en-US" sz="2800"/>
              <a:t>&gt;</a:t>
            </a:r>
            <a:br>
              <a:rPr lang="en-US" sz="2800"/>
            </a:br>
            <a:r>
              <a:rPr lang="en-US" sz="2800"/>
              <a:t>#include &lt;</a:t>
            </a:r>
            <a:r>
              <a:rPr lang="en-US" sz="2800" err="1"/>
              <a:t>mpi.h</a:t>
            </a:r>
            <a:r>
              <a:rPr lang="en-US" sz="2800"/>
              <a:t>&gt;</a:t>
            </a:r>
            <a:br>
              <a:rPr lang="en-US" sz="2800"/>
            </a:br>
            <a:br>
              <a:rPr lang="en-US" sz="2800"/>
            </a:br>
            <a:r>
              <a:rPr lang="en-US" sz="2800"/>
              <a:t>int main(int </a:t>
            </a:r>
            <a:r>
              <a:rPr lang="en-US" sz="2800" err="1"/>
              <a:t>argc</a:t>
            </a:r>
            <a:r>
              <a:rPr lang="en-US" sz="2800"/>
              <a:t>, char** </a:t>
            </a:r>
            <a:r>
              <a:rPr lang="en-US" sz="2800" err="1"/>
              <a:t>argv</a:t>
            </a:r>
            <a:r>
              <a:rPr lang="en-US" sz="2800"/>
              <a:t>)</a:t>
            </a:r>
            <a:br>
              <a:rPr lang="en-US" sz="2800"/>
            </a:br>
            <a:r>
              <a:rPr lang="en-US" sz="2800"/>
              <a:t>{</a:t>
            </a:r>
            <a:br>
              <a:rPr lang="en-US" sz="2800"/>
            </a:br>
            <a:r>
              <a:rPr lang="en-US" sz="2800"/>
              <a:t>int </a:t>
            </a:r>
            <a:r>
              <a:rPr lang="en-US" sz="2800" err="1"/>
              <a:t>MyRank</a:t>
            </a:r>
            <a:r>
              <a:rPr lang="en-US" sz="2800"/>
              <a:t>, </a:t>
            </a:r>
            <a:r>
              <a:rPr lang="en-US" sz="2800" err="1"/>
              <a:t>NumProcs</a:t>
            </a:r>
            <a:r>
              <a:rPr lang="en-US" sz="2800"/>
              <a:t>, </a:t>
            </a:r>
            <a:r>
              <a:rPr lang="en-US" sz="2800" err="1"/>
              <a:t>i</a:t>
            </a:r>
            <a:r>
              <a:rPr lang="en-US" sz="2800"/>
              <a:t>, n, first, last, prod=1, result=1, Root=0;</a:t>
            </a:r>
            <a:br>
              <a:rPr lang="en-US" sz="2800"/>
            </a:br>
            <a:br>
              <a:rPr lang="en-US" sz="2800"/>
            </a:br>
            <a:r>
              <a:rPr lang="en-US" sz="2800" err="1"/>
              <a:t>MPI_Init</a:t>
            </a:r>
            <a:r>
              <a:rPr lang="en-US" sz="2800"/>
              <a:t>(&amp;</a:t>
            </a:r>
            <a:r>
              <a:rPr lang="en-US" sz="2800" err="1"/>
              <a:t>argc</a:t>
            </a:r>
            <a:r>
              <a:rPr lang="en-US" sz="2800"/>
              <a:t>, &amp;</a:t>
            </a:r>
            <a:r>
              <a:rPr lang="en-US" sz="2800" err="1"/>
              <a:t>argv</a:t>
            </a:r>
            <a:r>
              <a:rPr lang="en-US" sz="2800"/>
              <a:t>);</a:t>
            </a:r>
            <a:br>
              <a:rPr lang="en-US" sz="2800"/>
            </a:br>
            <a:r>
              <a:rPr lang="en-US" sz="2800" err="1"/>
              <a:t>MPI_Comm_rank</a:t>
            </a:r>
            <a:r>
              <a:rPr lang="en-US" sz="2800"/>
              <a:t>(MPI_COMM_WORLD, &amp;</a:t>
            </a:r>
            <a:r>
              <a:rPr lang="en-US" sz="2800" err="1"/>
              <a:t>MyRank</a:t>
            </a:r>
            <a:r>
              <a:rPr lang="en-US" sz="2800"/>
              <a:t>);</a:t>
            </a:r>
            <a:br>
              <a:rPr lang="en-US" sz="2800"/>
            </a:br>
            <a:r>
              <a:rPr lang="en-US" sz="2800" err="1"/>
              <a:t>MPI_Comm_size</a:t>
            </a:r>
            <a:r>
              <a:rPr lang="en-US" sz="2800"/>
              <a:t>(MPI_COMM_WORLD, &amp;</a:t>
            </a:r>
            <a:r>
              <a:rPr lang="en-US" sz="2800" err="1"/>
              <a:t>NumProcs</a:t>
            </a:r>
            <a:r>
              <a:rPr lang="en-US" sz="2800"/>
              <a:t>);</a:t>
            </a:r>
            <a:br>
              <a:rPr lang="en-US" sz="2800"/>
            </a:br>
            <a:br>
              <a:rPr lang="en-US" sz="2800"/>
            </a:br>
            <a:r>
              <a:rPr lang="en-US" sz="2800" err="1"/>
              <a:t>MPI_Bcast</a:t>
            </a:r>
            <a:r>
              <a:rPr lang="en-US" sz="2800"/>
              <a:t>(&amp;n, 1, MPI_INT, Root, MPI_COMM_WORLD);</a:t>
            </a:r>
            <a:br>
              <a:rPr lang="en-US" sz="2800"/>
            </a:br>
            <a:br>
              <a:rPr lang="en-US" sz="2800"/>
            </a:br>
            <a:r>
              <a:rPr lang="en-US" sz="2800"/>
              <a:t>first = (</a:t>
            </a:r>
            <a:r>
              <a:rPr lang="en-US" sz="2800" err="1"/>
              <a:t>MyRank</a:t>
            </a:r>
            <a:r>
              <a:rPr lang="en-US" sz="2800"/>
              <a:t>*n)/</a:t>
            </a:r>
            <a:r>
              <a:rPr lang="en-US" sz="2800" err="1"/>
              <a:t>NumProcs</a:t>
            </a:r>
            <a:r>
              <a:rPr lang="en-US" sz="2800"/>
              <a:t>;</a:t>
            </a:r>
            <a:br>
              <a:rPr lang="en-US" sz="2800"/>
            </a:br>
            <a:r>
              <a:rPr lang="en-US" sz="2800"/>
              <a:t>last = ((MyRank+1)*n)/</a:t>
            </a:r>
            <a:r>
              <a:rPr lang="en-US" sz="2800" err="1"/>
              <a:t>NumProcs</a:t>
            </a:r>
            <a:r>
              <a:rPr lang="en-US" sz="2800"/>
              <a:t>;</a:t>
            </a:r>
            <a:br>
              <a:rPr lang="en-US" sz="2800"/>
            </a:br>
            <a:r>
              <a:rPr lang="en-US" sz="2800"/>
              <a:t>//Last is the first element of the next processor</a:t>
            </a:r>
            <a:br>
              <a:rPr lang="en-US" sz="2800"/>
            </a:br>
            <a:br>
              <a:rPr lang="en-US" sz="2800"/>
            </a:br>
            <a:r>
              <a:rPr lang="en-US" sz="2800"/>
              <a:t>for(</a:t>
            </a:r>
            <a:r>
              <a:rPr lang="en-US" sz="2800" err="1"/>
              <a:t>i</a:t>
            </a:r>
            <a:r>
              <a:rPr lang="en-US" sz="2800"/>
              <a:t>=first+1; </a:t>
            </a:r>
            <a:r>
              <a:rPr lang="en-US" sz="2800" err="1"/>
              <a:t>i</a:t>
            </a:r>
            <a:r>
              <a:rPr lang="en-US" sz="2800"/>
              <a:t>&lt;=last; </a:t>
            </a:r>
            <a:r>
              <a:rPr lang="en-US" sz="2800" err="1"/>
              <a:t>i</a:t>
            </a:r>
            <a:r>
              <a:rPr lang="en-US" sz="2800"/>
              <a:t>++)</a:t>
            </a:r>
            <a:br>
              <a:rPr lang="en-US" sz="2800"/>
            </a:br>
            <a:r>
              <a:rPr lang="en-US" sz="2800"/>
              <a:t>        prod*=</a:t>
            </a:r>
            <a:r>
              <a:rPr lang="en-US" sz="2800" err="1"/>
              <a:t>i</a:t>
            </a:r>
            <a:r>
              <a:rPr lang="en-US" sz="2800"/>
              <a:t>;</a:t>
            </a:r>
            <a:br>
              <a:rPr lang="en-US" sz="2800"/>
            </a:br>
            <a:br>
              <a:rPr lang="en-US" sz="2800"/>
            </a:br>
            <a:r>
              <a:rPr lang="en-US" sz="2800" err="1"/>
              <a:t>MPI_Reduce</a:t>
            </a:r>
            <a:r>
              <a:rPr lang="en-US" sz="2800"/>
              <a:t>(&amp;prod, &amp;result, 1, MPI_INT, MPI_PROD, Root, MPI_COMM_WORLD);</a:t>
            </a:r>
            <a:br>
              <a:rPr lang="en-US" sz="2800"/>
            </a:br>
            <a:br>
              <a:rPr lang="en-US" sz="2800"/>
            </a:br>
            <a:r>
              <a:rPr lang="en-US" sz="2800"/>
              <a:t>if(</a:t>
            </a:r>
            <a:r>
              <a:rPr lang="en-US" sz="2800" err="1"/>
              <a:t>MyRank</a:t>
            </a:r>
            <a:r>
              <a:rPr lang="en-US" sz="2800"/>
              <a:t> == Root)</a:t>
            </a:r>
            <a:br>
              <a:rPr lang="en-US" sz="2800"/>
            </a:br>
            <a:r>
              <a:rPr lang="en-US" sz="2800"/>
              <a:t>     </a:t>
            </a:r>
            <a:r>
              <a:rPr lang="en-US" sz="2800" err="1"/>
              <a:t>printf</a:t>
            </a:r>
            <a:r>
              <a:rPr lang="en-US" sz="2800"/>
              <a:t>("\</a:t>
            </a:r>
            <a:r>
              <a:rPr lang="en-US" sz="2800" err="1"/>
              <a:t>nFactorial</a:t>
            </a:r>
            <a:r>
              <a:rPr lang="en-US" sz="2800"/>
              <a:t> %d is %d", n, result);</a:t>
            </a:r>
            <a:br>
              <a:rPr lang="en-US" sz="2800"/>
            </a:br>
            <a:br>
              <a:rPr lang="en-US" sz="2800"/>
            </a:br>
            <a:r>
              <a:rPr lang="en-US" sz="2800" err="1"/>
              <a:t>MPI_Finalize</a:t>
            </a:r>
            <a:r>
              <a:rPr lang="en-US" sz="2800"/>
              <a:t>();</a:t>
            </a:r>
            <a:br>
              <a:rPr lang="en-US" sz="2800"/>
            </a:br>
            <a:r>
              <a:rPr lang="en-US" sz="2800"/>
              <a:t>return 0;</a:t>
            </a:r>
            <a:br>
              <a:rPr lang="en-US" sz="2800"/>
            </a:br>
            <a:r>
              <a:rPr lang="en-US" sz="2800"/>
              <a:t>}</a:t>
            </a:r>
            <a:endParaRPr lang="en-US"/>
          </a:p>
        </p:txBody>
      </p:sp>
      <p:sp>
        <p:nvSpPr>
          <p:cNvPr id="4" name="Rounded Rectangle 7">
            <a:extLst>
              <a:ext uri="{FF2B5EF4-FFF2-40B4-BE49-F238E27FC236}">
                <a16:creationId xmlns:a16="http://schemas.microsoft.com/office/drawing/2014/main" id="{60203E54-82B2-830F-578A-2C4A587D3F4F}"/>
              </a:ext>
            </a:extLst>
          </p:cNvPr>
          <p:cNvSpPr/>
          <p:nvPr/>
        </p:nvSpPr>
        <p:spPr>
          <a:xfrm>
            <a:off x="7567126" y="1905000"/>
            <a:ext cx="3352800" cy="3048000"/>
          </a:xfrm>
          <a:prstGeom prst="roundRect">
            <a:avLst/>
          </a:prstGeom>
          <a:solidFill>
            <a:srgbClr val="BBE0E3"/>
          </a:solidFill>
          <a:ln w="25400" cap="flat" cmpd="sng" algn="ctr">
            <a:solidFill>
              <a:srgbClr val="BBE0E3">
                <a:shade val="50000"/>
              </a:srgbClr>
            </a:solidFill>
            <a:prstDash val="solid"/>
          </a:ln>
          <a:effectLst/>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a:ea typeface="宋体"/>
                <a:cs typeface="+mn-cs"/>
              </a:rPr>
              <a:t>A program to calculate the factorial of n numbers using p processors. The number n is input by the user. Root broadcasts the number to all the processes in MPI_COMM_WORLD. Each processor computes its share of the product, and the result is collected back in root using MPI_PROD as the reduce function.</a:t>
            </a:r>
            <a:endParaRPr kumimoji="0" lang="en-US" sz="1600" b="0" i="0" u="none" strike="noStrike" kern="0" cap="none" spc="0" normalizeH="0" baseline="0" noProof="0">
              <a:ln>
                <a:noFill/>
              </a:ln>
              <a:solidFill>
                <a:srgbClr val="FFFFFF"/>
              </a:solidFill>
              <a:effectLst/>
              <a:uLnTx/>
              <a:uFillTx/>
              <a:latin typeface="Times New Roman"/>
              <a:ea typeface="宋体"/>
              <a:cs typeface="+mn-cs"/>
            </a:endParaRPr>
          </a:p>
        </p:txBody>
      </p:sp>
    </p:spTree>
    <p:extLst>
      <p:ext uri="{BB962C8B-B14F-4D97-AF65-F5344CB8AC3E}">
        <p14:creationId xmlns:p14="http://schemas.microsoft.com/office/powerpoint/2010/main" val="3766598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video&#10;&#10;Description automatically generated">
            <a:extLst>
              <a:ext uri="{FF2B5EF4-FFF2-40B4-BE49-F238E27FC236}">
                <a16:creationId xmlns:a16="http://schemas.microsoft.com/office/drawing/2014/main" id="{0C14F18E-DB53-5F38-EF86-CC9FFDA36B6A}"/>
              </a:ext>
            </a:extLst>
          </p:cNvPr>
          <p:cNvPicPr>
            <a:picLocks noChangeAspect="1"/>
          </p:cNvPicPr>
          <p:nvPr/>
        </p:nvPicPr>
        <p:blipFill>
          <a:blip r:embed="rId2"/>
          <a:stretch>
            <a:fillRect/>
          </a:stretch>
        </p:blipFill>
        <p:spPr>
          <a:xfrm>
            <a:off x="0" y="3236"/>
            <a:ext cx="12192000" cy="6873614"/>
          </a:xfrm>
          <a:prstGeom prst="rect">
            <a:avLst/>
          </a:prstGeom>
        </p:spPr>
      </p:pic>
    </p:spTree>
    <p:extLst>
      <p:ext uri="{BB962C8B-B14F-4D97-AF65-F5344CB8AC3E}">
        <p14:creationId xmlns:p14="http://schemas.microsoft.com/office/powerpoint/2010/main" val="25190855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video&#10;&#10;Description automatically generated">
            <a:extLst>
              <a:ext uri="{FF2B5EF4-FFF2-40B4-BE49-F238E27FC236}">
                <a16:creationId xmlns:a16="http://schemas.microsoft.com/office/drawing/2014/main" id="{DB4EDAC9-E380-3549-FF40-609E7803C92E}"/>
              </a:ext>
            </a:extLst>
          </p:cNvPr>
          <p:cNvPicPr>
            <a:picLocks noChangeAspect="1"/>
          </p:cNvPicPr>
          <p:nvPr/>
        </p:nvPicPr>
        <p:blipFill>
          <a:blip r:embed="rId2"/>
          <a:srcRect t="69094" r="49250" b="16345"/>
          <a:stretch/>
        </p:blipFill>
        <p:spPr>
          <a:xfrm>
            <a:off x="274320" y="3425486"/>
            <a:ext cx="11633213" cy="1870678"/>
          </a:xfrm>
          <a:prstGeom prst="rect">
            <a:avLst/>
          </a:prstGeom>
        </p:spPr>
      </p:pic>
      <p:sp>
        <p:nvSpPr>
          <p:cNvPr id="3" name="TextBox 2">
            <a:extLst>
              <a:ext uri="{FF2B5EF4-FFF2-40B4-BE49-F238E27FC236}">
                <a16:creationId xmlns:a16="http://schemas.microsoft.com/office/drawing/2014/main" id="{C000F870-7A0A-2944-7281-14361CC199B5}"/>
              </a:ext>
            </a:extLst>
          </p:cNvPr>
          <p:cNvSpPr txBox="1"/>
          <p:nvPr/>
        </p:nvSpPr>
        <p:spPr>
          <a:xfrm>
            <a:off x="277586" y="433614"/>
            <a:ext cx="100203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chemeClr val="bg1"/>
                </a:solidFill>
                <a:latin typeface="Times New Roman"/>
                <a:ea typeface="Calibri"/>
                <a:cs typeface="Calibri"/>
              </a:rPr>
              <a:t>The Correct Answer Is:</a:t>
            </a:r>
            <a:endParaRPr lang="en-US" sz="4400">
              <a:solidFill>
                <a:schemeClr val="bg1"/>
              </a:solidFill>
              <a:latin typeface="Times New Roman"/>
            </a:endParaRPr>
          </a:p>
        </p:txBody>
      </p:sp>
    </p:spTree>
    <p:extLst>
      <p:ext uri="{BB962C8B-B14F-4D97-AF65-F5344CB8AC3E}">
        <p14:creationId xmlns:p14="http://schemas.microsoft.com/office/powerpoint/2010/main" val="332745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video game&#10;&#10;Description automatically generated">
            <a:extLst>
              <a:ext uri="{FF2B5EF4-FFF2-40B4-BE49-F238E27FC236}">
                <a16:creationId xmlns:a16="http://schemas.microsoft.com/office/drawing/2014/main" id="{8FF0BF83-AFFC-EFDF-621E-57B67163A501}"/>
              </a:ext>
            </a:extLst>
          </p:cNvPr>
          <p:cNvPicPr>
            <a:picLocks noChangeAspect="1"/>
          </p:cNvPicPr>
          <p:nvPr/>
        </p:nvPicPr>
        <p:blipFill>
          <a:blip r:embed="rId2"/>
          <a:stretch>
            <a:fillRect/>
          </a:stretch>
        </p:blipFill>
        <p:spPr>
          <a:xfrm>
            <a:off x="0" y="3640"/>
            <a:ext cx="12192000" cy="6861605"/>
          </a:xfrm>
          <a:prstGeom prst="rect">
            <a:avLst/>
          </a:prstGeom>
        </p:spPr>
      </p:pic>
    </p:spTree>
    <p:extLst>
      <p:ext uri="{BB962C8B-B14F-4D97-AF65-F5344CB8AC3E}">
        <p14:creationId xmlns:p14="http://schemas.microsoft.com/office/powerpoint/2010/main" val="40274594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video game&#10;&#10;Description automatically generated">
            <a:extLst>
              <a:ext uri="{FF2B5EF4-FFF2-40B4-BE49-F238E27FC236}">
                <a16:creationId xmlns:a16="http://schemas.microsoft.com/office/drawing/2014/main" id="{8FF0BF83-AFFC-EFDF-621E-57B67163A501}"/>
              </a:ext>
            </a:extLst>
          </p:cNvPr>
          <p:cNvPicPr>
            <a:picLocks noChangeAspect="1"/>
          </p:cNvPicPr>
          <p:nvPr/>
        </p:nvPicPr>
        <p:blipFill>
          <a:blip r:embed="rId2"/>
          <a:srcRect l="50011" t="83820" b="2214"/>
          <a:stretch/>
        </p:blipFill>
        <p:spPr>
          <a:xfrm>
            <a:off x="142821" y="3429728"/>
            <a:ext cx="11907667" cy="1872707"/>
          </a:xfrm>
          <a:prstGeom prst="rect">
            <a:avLst/>
          </a:prstGeom>
        </p:spPr>
      </p:pic>
      <p:sp>
        <p:nvSpPr>
          <p:cNvPr id="4" name="TextBox 3">
            <a:extLst>
              <a:ext uri="{FF2B5EF4-FFF2-40B4-BE49-F238E27FC236}">
                <a16:creationId xmlns:a16="http://schemas.microsoft.com/office/drawing/2014/main" id="{4F1D815B-5B28-033C-8CB6-B155094CD050}"/>
              </a:ext>
            </a:extLst>
          </p:cNvPr>
          <p:cNvSpPr txBox="1"/>
          <p:nvPr/>
        </p:nvSpPr>
        <p:spPr>
          <a:xfrm>
            <a:off x="266700" y="292100"/>
            <a:ext cx="100203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chemeClr val="bg1"/>
                </a:solidFill>
                <a:latin typeface="Times New Roman"/>
                <a:ea typeface="Calibri"/>
                <a:cs typeface="Calibri"/>
              </a:rPr>
              <a:t>The Correct Answer Is:</a:t>
            </a:r>
            <a:endParaRPr lang="en-US" sz="4400">
              <a:solidFill>
                <a:schemeClr val="bg1"/>
              </a:solidFill>
              <a:latin typeface="Times New Roman"/>
            </a:endParaRPr>
          </a:p>
        </p:txBody>
      </p:sp>
    </p:spTree>
    <p:extLst>
      <p:ext uri="{BB962C8B-B14F-4D97-AF65-F5344CB8AC3E}">
        <p14:creationId xmlns:p14="http://schemas.microsoft.com/office/powerpoint/2010/main" val="356847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12E1DC79-2763-5165-15BF-679573035858}"/>
              </a:ext>
            </a:extLst>
          </p:cNvPr>
          <p:cNvPicPr>
            <a:picLocks noChangeAspect="1"/>
          </p:cNvPicPr>
          <p:nvPr/>
        </p:nvPicPr>
        <p:blipFill>
          <a:blip r:embed="rId2"/>
          <a:stretch>
            <a:fillRect/>
          </a:stretch>
        </p:blipFill>
        <p:spPr>
          <a:xfrm>
            <a:off x="0" y="-4295"/>
            <a:ext cx="12192000" cy="6866590"/>
          </a:xfrm>
          <a:prstGeom prst="rect">
            <a:avLst/>
          </a:prstGeom>
        </p:spPr>
      </p:pic>
    </p:spTree>
    <p:extLst>
      <p:ext uri="{BB962C8B-B14F-4D97-AF65-F5344CB8AC3E}">
        <p14:creationId xmlns:p14="http://schemas.microsoft.com/office/powerpoint/2010/main" val="962375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9075-6B49-8491-3931-FD12DA8BDE81}"/>
              </a:ext>
            </a:extLst>
          </p:cNvPr>
          <p:cNvSpPr>
            <a:spLocks noGrp="1"/>
          </p:cNvSpPr>
          <p:nvPr>
            <p:ph type="title"/>
          </p:nvPr>
        </p:nvSpPr>
        <p:spPr/>
        <p:txBody>
          <a:bodyPr/>
          <a:lstStyle/>
          <a:p>
            <a:r>
              <a:rPr lang="en-US"/>
              <a:t>A Minimal MPI Program (C)</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04F1CE8D-86BA-8147-4520-FAA22B6BC14B}"/>
              </a:ext>
            </a:extLst>
          </p:cNvPr>
          <p:cNvSpPr>
            <a:spLocks noGrp="1"/>
          </p:cNvSpPr>
          <p:nvPr>
            <p:ph idx="1"/>
          </p:nvPr>
        </p:nvSpPr>
        <p:spPr>
          <a:xfrm>
            <a:off x="838200" y="1825625"/>
            <a:ext cx="10515600" cy="4351338"/>
          </a:xfrm>
        </p:spPr>
        <p:txBody>
          <a:bodyPr vert="horz" lIns="91440" tIns="45720" rIns="91440" bIns="45720" rtlCol="0" anchor="t">
            <a:normAutofit fontScale="92500" lnSpcReduction="20000"/>
          </a:bodyPr>
          <a:lstStyle/>
          <a:p>
            <a:pPr>
              <a:buFontTx/>
              <a:buNone/>
            </a:pPr>
            <a:r>
              <a:rPr lang="en-US" sz="2800" b="1">
                <a:latin typeface="Courier New"/>
                <a:cs typeface="Times New Roman"/>
              </a:rPr>
              <a:t>#include </a:t>
            </a:r>
            <a:r>
              <a:rPr lang="en-US" b="1">
                <a:latin typeface="Courier New"/>
                <a:cs typeface="Times New Roman"/>
              </a:rPr>
              <a:t>&lt;</a:t>
            </a:r>
            <a:r>
              <a:rPr lang="en-US" sz="2800" b="1">
                <a:latin typeface="Courier New"/>
                <a:cs typeface="Times New Roman"/>
              </a:rPr>
              <a:t>mpi.h</a:t>
            </a:r>
            <a:r>
              <a:rPr lang="en-US" b="1">
                <a:latin typeface="Courier New"/>
                <a:cs typeface="Times New Roman"/>
              </a:rPr>
              <a:t>&gt;</a:t>
            </a:r>
            <a:endParaRPr lang="en-US" sz="2800" b="1">
              <a:latin typeface="Courier New"/>
              <a:cs typeface="Times New Roman"/>
            </a:endParaRPr>
          </a:p>
          <a:p>
            <a:pPr>
              <a:buFontTx/>
              <a:buNone/>
            </a:pPr>
            <a:r>
              <a:rPr lang="en-US" sz="2800" b="1">
                <a:latin typeface="Courier New"/>
                <a:cs typeface="Times New Roman"/>
              </a:rPr>
              <a:t>#include &lt;</a:t>
            </a:r>
            <a:r>
              <a:rPr lang="en-US" sz="2800" b="1" err="1">
                <a:latin typeface="Courier New"/>
                <a:cs typeface="Times New Roman"/>
              </a:rPr>
              <a:t>stdio.h</a:t>
            </a:r>
            <a:r>
              <a:rPr lang="en-US" sz="2800" b="1">
                <a:latin typeface="Courier New"/>
                <a:cs typeface="Times New Roman"/>
              </a:rPr>
              <a:t>&gt;</a:t>
            </a:r>
          </a:p>
          <a:p>
            <a:pPr>
              <a:buFontTx/>
              <a:buNone/>
            </a:pPr>
            <a:endParaRPr lang="en-US" sz="2800" b="1">
              <a:latin typeface="Courier New" pitchFamily="49" charset="0"/>
            </a:endParaRPr>
          </a:p>
          <a:p>
            <a:pPr>
              <a:buFontTx/>
              <a:buNone/>
            </a:pPr>
            <a:r>
              <a:rPr lang="en-US" sz="2800" b="1">
                <a:latin typeface="Courier New"/>
                <a:cs typeface="Times New Roman"/>
              </a:rPr>
              <a:t>int main( int </a:t>
            </a:r>
            <a:r>
              <a:rPr lang="en-US" sz="2800" b="1" err="1">
                <a:latin typeface="Courier New"/>
                <a:cs typeface="Times New Roman"/>
              </a:rPr>
              <a:t>argc</a:t>
            </a:r>
            <a:r>
              <a:rPr lang="en-US" sz="2800" b="1">
                <a:latin typeface="Courier New"/>
                <a:cs typeface="Times New Roman"/>
              </a:rPr>
              <a:t>, char *</a:t>
            </a:r>
            <a:r>
              <a:rPr lang="en-US" sz="2800" b="1" err="1">
                <a:latin typeface="Courier New"/>
                <a:cs typeface="Times New Roman"/>
              </a:rPr>
              <a:t>argv</a:t>
            </a:r>
            <a:r>
              <a:rPr lang="en-US" sz="2800" b="1">
                <a:latin typeface="Courier New"/>
                <a:cs typeface="Times New Roman"/>
              </a:rPr>
              <a:t>[] )</a:t>
            </a:r>
          </a:p>
          <a:p>
            <a:pPr>
              <a:buFontTx/>
              <a:buNone/>
            </a:pPr>
            <a:r>
              <a:rPr lang="en-US" sz="2800" b="1">
                <a:latin typeface="Courier New"/>
                <a:cs typeface="Times New Roman"/>
              </a:rPr>
              <a:t>{</a:t>
            </a:r>
          </a:p>
          <a:p>
            <a:pPr>
              <a:buFontTx/>
              <a:buNone/>
            </a:pPr>
            <a:r>
              <a:rPr lang="en-US" sz="2800" b="1">
                <a:latin typeface="Courier New"/>
                <a:cs typeface="Times New Roman"/>
              </a:rPr>
              <a:t>    </a:t>
            </a:r>
            <a:r>
              <a:rPr lang="en-US" sz="2800" b="1" err="1">
                <a:latin typeface="Courier New"/>
                <a:cs typeface="Times New Roman"/>
              </a:rPr>
              <a:t>MPI_Init</a:t>
            </a:r>
            <a:r>
              <a:rPr lang="en-US" sz="2800" b="1">
                <a:latin typeface="Courier New"/>
                <a:cs typeface="Times New Roman"/>
              </a:rPr>
              <a:t>( &amp;</a:t>
            </a:r>
            <a:r>
              <a:rPr lang="en-US" sz="2800" b="1" err="1">
                <a:latin typeface="Courier New"/>
                <a:cs typeface="Times New Roman"/>
              </a:rPr>
              <a:t>argc</a:t>
            </a:r>
            <a:r>
              <a:rPr lang="en-US" sz="2800" b="1">
                <a:latin typeface="Courier New"/>
                <a:cs typeface="Times New Roman"/>
              </a:rPr>
              <a:t>, &amp;</a:t>
            </a:r>
            <a:r>
              <a:rPr lang="en-US" sz="2800" b="1" err="1">
                <a:latin typeface="Courier New"/>
                <a:cs typeface="Times New Roman"/>
              </a:rPr>
              <a:t>argv</a:t>
            </a:r>
            <a:r>
              <a:rPr lang="en-US" sz="2800" b="1">
                <a:latin typeface="Courier New"/>
                <a:cs typeface="Times New Roman"/>
              </a:rPr>
              <a:t> );</a:t>
            </a:r>
          </a:p>
          <a:p>
            <a:pPr>
              <a:buFontTx/>
              <a:buNone/>
            </a:pPr>
            <a:r>
              <a:rPr lang="en-US" sz="2800" b="1">
                <a:latin typeface="Courier New"/>
                <a:cs typeface="Times New Roman"/>
              </a:rPr>
              <a:t>    </a:t>
            </a:r>
            <a:r>
              <a:rPr lang="en-US" sz="2800" b="1" err="1">
                <a:latin typeface="Courier New"/>
                <a:cs typeface="Times New Roman"/>
              </a:rPr>
              <a:t>printf</a:t>
            </a:r>
            <a:r>
              <a:rPr lang="en-US" sz="2800" b="1">
                <a:latin typeface="Courier New"/>
                <a:cs typeface="Times New Roman"/>
              </a:rPr>
              <a:t>( "Hello, world!\n" );</a:t>
            </a:r>
          </a:p>
          <a:p>
            <a:pPr>
              <a:buFontTx/>
              <a:buNone/>
            </a:pPr>
            <a:r>
              <a:rPr lang="en-US" sz="2800" b="1">
                <a:latin typeface="Courier New"/>
                <a:cs typeface="Times New Roman"/>
              </a:rPr>
              <a:t>    </a:t>
            </a:r>
            <a:r>
              <a:rPr lang="en-US" sz="2800" b="1" err="1">
                <a:latin typeface="Courier New"/>
                <a:cs typeface="Times New Roman"/>
              </a:rPr>
              <a:t>MPI_Finalize</a:t>
            </a:r>
            <a:r>
              <a:rPr lang="en-US" sz="2800" b="1">
                <a:latin typeface="Courier New"/>
                <a:cs typeface="Times New Roman"/>
              </a:rPr>
              <a:t>();</a:t>
            </a:r>
          </a:p>
          <a:p>
            <a:pPr>
              <a:buFontTx/>
              <a:buNone/>
            </a:pPr>
            <a:r>
              <a:rPr lang="en-US" sz="2800" b="1">
                <a:latin typeface="Courier New"/>
                <a:cs typeface="Times New Roman"/>
              </a:rPr>
              <a:t>    return 0;</a:t>
            </a:r>
          </a:p>
          <a:p>
            <a:pPr>
              <a:buFontTx/>
              <a:buNone/>
            </a:pPr>
            <a:r>
              <a:rPr lang="en-US" sz="2800">
                <a:latin typeface="Courier New"/>
                <a:cs typeface="Times New Roman"/>
              </a:rPr>
              <a:t>}</a:t>
            </a:r>
          </a:p>
        </p:txBody>
      </p:sp>
    </p:spTree>
    <p:extLst>
      <p:ext uri="{BB962C8B-B14F-4D97-AF65-F5344CB8AC3E}">
        <p14:creationId xmlns:p14="http://schemas.microsoft.com/office/powerpoint/2010/main" val="7532620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12E1DC79-2763-5165-15BF-679573035858}"/>
              </a:ext>
            </a:extLst>
          </p:cNvPr>
          <p:cNvPicPr>
            <a:picLocks noChangeAspect="1"/>
          </p:cNvPicPr>
          <p:nvPr/>
        </p:nvPicPr>
        <p:blipFill>
          <a:blip r:embed="rId2"/>
          <a:srcRect l="49993" t="69574" r="25" b="1375"/>
          <a:stretch/>
        </p:blipFill>
        <p:spPr>
          <a:xfrm>
            <a:off x="216844" y="3428141"/>
            <a:ext cx="11754403" cy="2234313"/>
          </a:xfrm>
          <a:prstGeom prst="rect">
            <a:avLst/>
          </a:prstGeom>
        </p:spPr>
      </p:pic>
      <p:sp>
        <p:nvSpPr>
          <p:cNvPr id="4" name="TextBox 3">
            <a:extLst>
              <a:ext uri="{FF2B5EF4-FFF2-40B4-BE49-F238E27FC236}">
                <a16:creationId xmlns:a16="http://schemas.microsoft.com/office/drawing/2014/main" id="{01B9CF05-C0DC-9C34-3542-D93595B5935D}"/>
              </a:ext>
            </a:extLst>
          </p:cNvPr>
          <p:cNvSpPr txBox="1"/>
          <p:nvPr/>
        </p:nvSpPr>
        <p:spPr>
          <a:xfrm>
            <a:off x="212271" y="455386"/>
            <a:ext cx="100203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chemeClr val="bg1"/>
                </a:solidFill>
                <a:latin typeface="Times New Roman"/>
                <a:ea typeface="Calibri"/>
                <a:cs typeface="Calibri"/>
              </a:rPr>
              <a:t>The Correct Answer Is:</a:t>
            </a:r>
            <a:endParaRPr lang="en-US" sz="4400">
              <a:solidFill>
                <a:schemeClr val="bg1"/>
              </a:solidFill>
              <a:latin typeface="Times New Roman"/>
            </a:endParaRPr>
          </a:p>
        </p:txBody>
      </p:sp>
    </p:spTree>
    <p:extLst>
      <p:ext uri="{BB962C8B-B14F-4D97-AF65-F5344CB8AC3E}">
        <p14:creationId xmlns:p14="http://schemas.microsoft.com/office/powerpoint/2010/main" val="378154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Description automatically generated">
            <a:extLst>
              <a:ext uri="{FF2B5EF4-FFF2-40B4-BE49-F238E27FC236}">
                <a16:creationId xmlns:a16="http://schemas.microsoft.com/office/drawing/2014/main" id="{E462D52D-E0B1-208B-2A18-929BC02B4836}"/>
              </a:ext>
            </a:extLst>
          </p:cNvPr>
          <p:cNvPicPr>
            <a:picLocks noChangeAspect="1"/>
          </p:cNvPicPr>
          <p:nvPr/>
        </p:nvPicPr>
        <p:blipFill>
          <a:blip r:embed="rId2"/>
          <a:stretch>
            <a:fillRect/>
          </a:stretch>
        </p:blipFill>
        <p:spPr>
          <a:xfrm>
            <a:off x="0" y="2030"/>
            <a:ext cx="12191999" cy="6853940"/>
          </a:xfrm>
          <a:prstGeom prst="rect">
            <a:avLst/>
          </a:prstGeom>
        </p:spPr>
      </p:pic>
    </p:spTree>
    <p:extLst>
      <p:ext uri="{BB962C8B-B14F-4D97-AF65-F5344CB8AC3E}">
        <p14:creationId xmlns:p14="http://schemas.microsoft.com/office/powerpoint/2010/main" val="29802626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Description automatically generated">
            <a:extLst>
              <a:ext uri="{FF2B5EF4-FFF2-40B4-BE49-F238E27FC236}">
                <a16:creationId xmlns:a16="http://schemas.microsoft.com/office/drawing/2014/main" id="{E462D52D-E0B1-208B-2A18-929BC02B4836}"/>
              </a:ext>
            </a:extLst>
          </p:cNvPr>
          <p:cNvPicPr>
            <a:picLocks noChangeAspect="1"/>
          </p:cNvPicPr>
          <p:nvPr/>
        </p:nvPicPr>
        <p:blipFill>
          <a:blip r:embed="rId2"/>
          <a:srcRect l="804" t="83466" r="49687" b="2703"/>
          <a:stretch/>
        </p:blipFill>
        <p:spPr>
          <a:xfrm>
            <a:off x="1480459" y="4682887"/>
            <a:ext cx="9236415" cy="1448813"/>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0B0B9C0D-AE1B-715B-4CC4-03CF2B089889}"/>
              </a:ext>
            </a:extLst>
          </p:cNvPr>
          <p:cNvPicPr>
            <a:picLocks noChangeAspect="1"/>
          </p:cNvPicPr>
          <p:nvPr/>
        </p:nvPicPr>
        <p:blipFill>
          <a:blip r:embed="rId2"/>
          <a:srcRect l="50053" t="68591" r="-95" b="16526"/>
          <a:stretch/>
        </p:blipFill>
        <p:spPr>
          <a:xfrm>
            <a:off x="1478510" y="2388971"/>
            <a:ext cx="9229913" cy="1551184"/>
          </a:xfrm>
          <a:prstGeom prst="rect">
            <a:avLst/>
          </a:prstGeom>
        </p:spPr>
      </p:pic>
      <p:sp>
        <p:nvSpPr>
          <p:cNvPr id="6" name="TextBox 5">
            <a:extLst>
              <a:ext uri="{FF2B5EF4-FFF2-40B4-BE49-F238E27FC236}">
                <a16:creationId xmlns:a16="http://schemas.microsoft.com/office/drawing/2014/main" id="{4C973365-C0D4-BBD2-4F44-F99B03C4FC31}"/>
              </a:ext>
            </a:extLst>
          </p:cNvPr>
          <p:cNvSpPr txBox="1"/>
          <p:nvPr/>
        </p:nvSpPr>
        <p:spPr>
          <a:xfrm>
            <a:off x="277586" y="488043"/>
            <a:ext cx="100203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chemeClr val="bg1"/>
                </a:solidFill>
                <a:latin typeface="Times New Roman"/>
                <a:ea typeface="Calibri"/>
                <a:cs typeface="Calibri"/>
              </a:rPr>
              <a:t>The Correct Answer Is:</a:t>
            </a:r>
            <a:endParaRPr lang="en-US" sz="4400">
              <a:solidFill>
                <a:schemeClr val="bg1"/>
              </a:solidFill>
              <a:latin typeface="Times New Roman"/>
            </a:endParaRPr>
          </a:p>
        </p:txBody>
      </p:sp>
    </p:spTree>
    <p:extLst>
      <p:ext uri="{BB962C8B-B14F-4D97-AF65-F5344CB8AC3E}">
        <p14:creationId xmlns:p14="http://schemas.microsoft.com/office/powerpoint/2010/main" val="339225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DBE7-CCE0-2377-C206-36D716A5A26D}"/>
              </a:ext>
            </a:extLst>
          </p:cNvPr>
          <p:cNvSpPr>
            <a:spLocks noGrp="1"/>
          </p:cNvSpPr>
          <p:nvPr>
            <p:ph type="title"/>
          </p:nvPr>
        </p:nvSpPr>
        <p:spPr/>
        <p:txBody>
          <a:bodyPr/>
          <a:lstStyle/>
          <a:p>
            <a:r>
              <a:rPr lang="en-US"/>
              <a:t>Better Hello (C)</a:t>
            </a:r>
          </a:p>
        </p:txBody>
      </p:sp>
      <p:sp>
        <p:nvSpPr>
          <p:cNvPr id="3" name="Content Placeholder 2">
            <a:extLst>
              <a:ext uri="{FF2B5EF4-FFF2-40B4-BE49-F238E27FC236}">
                <a16:creationId xmlns:a16="http://schemas.microsoft.com/office/drawing/2014/main" id="{6BADEB42-43CC-8F1C-97CC-C036BB06FD70}"/>
              </a:ext>
            </a:extLst>
          </p:cNvPr>
          <p:cNvSpPr>
            <a:spLocks noGrp="1"/>
          </p:cNvSpPr>
          <p:nvPr>
            <p:ph idx="1"/>
          </p:nvPr>
        </p:nvSpPr>
        <p:spPr>
          <a:xfrm>
            <a:off x="435429" y="1924569"/>
            <a:ext cx="6999514" cy="4627691"/>
          </a:xfrm>
        </p:spPr>
        <p:txBody>
          <a:bodyPr vert="horz" lIns="91440" tIns="45720" rIns="91440" bIns="45720" rtlCol="0" anchor="t">
            <a:normAutofit fontScale="70000" lnSpcReduction="20000"/>
          </a:bodyPr>
          <a:lstStyle/>
          <a:p>
            <a:pPr>
              <a:lnSpc>
                <a:spcPct val="80000"/>
              </a:lnSpc>
              <a:buFontTx/>
              <a:buNone/>
            </a:pPr>
            <a:r>
              <a:rPr lang="en-US" sz="2800" b="1">
                <a:latin typeface="Courier New"/>
                <a:cs typeface="Times New Roman"/>
              </a:rPr>
              <a:t>#include </a:t>
            </a:r>
            <a:r>
              <a:rPr lang="en-US" b="1">
                <a:latin typeface="Courier New"/>
                <a:cs typeface="Times New Roman"/>
              </a:rPr>
              <a:t>&lt;</a:t>
            </a:r>
            <a:r>
              <a:rPr lang="en-US" sz="2800" b="1">
                <a:latin typeface="Courier New"/>
                <a:cs typeface="Times New Roman"/>
              </a:rPr>
              <a:t>mpi.h</a:t>
            </a:r>
            <a:r>
              <a:rPr lang="en-US" b="1">
                <a:latin typeface="Courier New"/>
                <a:cs typeface="Times New Roman"/>
              </a:rPr>
              <a:t>&gt;</a:t>
            </a:r>
            <a:endParaRPr lang="en-US" sz="2800" b="1">
              <a:latin typeface="Courier New"/>
              <a:cs typeface="Times New Roman"/>
            </a:endParaRPr>
          </a:p>
          <a:p>
            <a:pPr>
              <a:lnSpc>
                <a:spcPct val="80000"/>
              </a:lnSpc>
              <a:buFontTx/>
              <a:buNone/>
            </a:pPr>
            <a:r>
              <a:rPr lang="en-US" sz="2800" b="1">
                <a:latin typeface="Courier New"/>
                <a:cs typeface="Times New Roman"/>
              </a:rPr>
              <a:t>#include &lt;</a:t>
            </a:r>
            <a:r>
              <a:rPr lang="en-US" sz="2800" b="1" err="1">
                <a:latin typeface="Courier New"/>
                <a:cs typeface="Times New Roman"/>
              </a:rPr>
              <a:t>stdio.h</a:t>
            </a:r>
            <a:r>
              <a:rPr lang="en-US" sz="2800" b="1">
                <a:latin typeface="Courier New"/>
                <a:cs typeface="Times New Roman"/>
              </a:rPr>
              <a:t>&gt;</a:t>
            </a:r>
          </a:p>
          <a:p>
            <a:pPr>
              <a:lnSpc>
                <a:spcPct val="80000"/>
              </a:lnSpc>
              <a:buFontTx/>
              <a:buNone/>
            </a:pPr>
            <a:endParaRPr lang="en-US" sz="2800" b="1">
              <a:latin typeface="Courier New" pitchFamily="49" charset="0"/>
            </a:endParaRPr>
          </a:p>
          <a:p>
            <a:pPr>
              <a:lnSpc>
                <a:spcPct val="80000"/>
              </a:lnSpc>
              <a:buFontTx/>
              <a:buNone/>
            </a:pPr>
            <a:r>
              <a:rPr lang="en-US" sz="2800" b="1">
                <a:latin typeface="Courier New"/>
                <a:cs typeface="Times New Roman"/>
              </a:rPr>
              <a:t>int main( int </a:t>
            </a:r>
            <a:r>
              <a:rPr lang="en-US" sz="2800" b="1" err="1">
                <a:latin typeface="Courier New"/>
                <a:cs typeface="Times New Roman"/>
              </a:rPr>
              <a:t>argc</a:t>
            </a:r>
            <a:r>
              <a:rPr lang="en-US" sz="2800" b="1">
                <a:latin typeface="Courier New"/>
                <a:cs typeface="Times New Roman"/>
              </a:rPr>
              <a:t>, char *</a:t>
            </a:r>
            <a:r>
              <a:rPr lang="en-US" sz="2800" b="1" err="1">
                <a:latin typeface="Courier New"/>
                <a:cs typeface="Times New Roman"/>
              </a:rPr>
              <a:t>argv</a:t>
            </a:r>
            <a:r>
              <a:rPr lang="en-US" sz="2800" b="1">
                <a:latin typeface="Courier New"/>
                <a:cs typeface="Times New Roman"/>
              </a:rPr>
              <a:t>[] )</a:t>
            </a:r>
          </a:p>
          <a:p>
            <a:pPr>
              <a:lnSpc>
                <a:spcPct val="80000"/>
              </a:lnSpc>
              <a:buFontTx/>
              <a:buNone/>
            </a:pPr>
            <a:r>
              <a:rPr lang="en-US" sz="2800" b="1">
                <a:latin typeface="Courier New"/>
                <a:cs typeface="Times New Roman"/>
              </a:rPr>
              <a:t>{</a:t>
            </a:r>
          </a:p>
          <a:p>
            <a:pPr>
              <a:lnSpc>
                <a:spcPct val="80000"/>
              </a:lnSpc>
              <a:buFontTx/>
              <a:buNone/>
            </a:pPr>
            <a:r>
              <a:rPr lang="en-US" sz="2800" b="1">
                <a:latin typeface="Courier New"/>
                <a:cs typeface="Times New Roman"/>
              </a:rPr>
              <a:t>    int rank, size;</a:t>
            </a:r>
          </a:p>
          <a:p>
            <a:pPr>
              <a:lnSpc>
                <a:spcPct val="80000"/>
              </a:lnSpc>
              <a:buFontTx/>
              <a:buNone/>
            </a:pPr>
            <a:r>
              <a:rPr lang="en-US" sz="2800" b="1">
                <a:latin typeface="Courier New"/>
                <a:cs typeface="Times New Roman"/>
              </a:rPr>
              <a:t>    </a:t>
            </a:r>
            <a:r>
              <a:rPr lang="en-US" sz="2800" b="1" err="1">
                <a:latin typeface="Courier New"/>
                <a:cs typeface="Times New Roman"/>
              </a:rPr>
              <a:t>MPI_Init</a:t>
            </a:r>
            <a:r>
              <a:rPr lang="en-US" sz="2800" b="1">
                <a:latin typeface="Courier New"/>
                <a:cs typeface="Times New Roman"/>
              </a:rPr>
              <a:t>( &amp;</a:t>
            </a:r>
            <a:r>
              <a:rPr lang="en-US" sz="2800" b="1" err="1">
                <a:latin typeface="Courier New"/>
                <a:cs typeface="Times New Roman"/>
              </a:rPr>
              <a:t>argc</a:t>
            </a:r>
            <a:r>
              <a:rPr lang="en-US" sz="2800" b="1">
                <a:latin typeface="Courier New"/>
                <a:cs typeface="Times New Roman"/>
              </a:rPr>
              <a:t>, &amp;</a:t>
            </a:r>
            <a:r>
              <a:rPr lang="en-US" sz="2800" b="1" err="1">
                <a:latin typeface="Courier New"/>
                <a:cs typeface="Times New Roman"/>
              </a:rPr>
              <a:t>argv</a:t>
            </a:r>
            <a:r>
              <a:rPr lang="en-US" sz="2800" b="1">
                <a:latin typeface="Courier New"/>
                <a:cs typeface="Times New Roman"/>
              </a:rPr>
              <a:t> );</a:t>
            </a:r>
          </a:p>
          <a:p>
            <a:pPr>
              <a:lnSpc>
                <a:spcPct val="80000"/>
              </a:lnSpc>
              <a:buFontTx/>
              <a:buNone/>
            </a:pPr>
            <a:r>
              <a:rPr lang="en-US" sz="2800" b="1">
                <a:latin typeface="Courier New"/>
                <a:cs typeface="Times New Roman"/>
              </a:rPr>
              <a:t>    </a:t>
            </a:r>
            <a:r>
              <a:rPr lang="en-US" sz="2800" b="1" err="1">
                <a:latin typeface="Courier New"/>
                <a:cs typeface="Times New Roman"/>
              </a:rPr>
              <a:t>MPI_Comm_rank</a:t>
            </a:r>
            <a:r>
              <a:rPr lang="en-US" sz="2800" b="1">
                <a:latin typeface="Courier New"/>
                <a:cs typeface="Times New Roman"/>
              </a:rPr>
              <a:t>( MPI_COMM_WORLD, &amp;rank );</a:t>
            </a:r>
          </a:p>
          <a:p>
            <a:pPr>
              <a:lnSpc>
                <a:spcPct val="80000"/>
              </a:lnSpc>
              <a:buFontTx/>
              <a:buNone/>
            </a:pPr>
            <a:r>
              <a:rPr lang="en-US" sz="2800" b="1">
                <a:latin typeface="Courier New"/>
                <a:cs typeface="Times New Roman"/>
              </a:rPr>
              <a:t>    </a:t>
            </a:r>
            <a:r>
              <a:rPr lang="en-US" sz="2800" b="1" err="1">
                <a:latin typeface="Courier New"/>
                <a:cs typeface="Times New Roman"/>
              </a:rPr>
              <a:t>MPI_Comm_size</a:t>
            </a:r>
            <a:r>
              <a:rPr lang="en-US" sz="2800" b="1">
                <a:latin typeface="Courier New"/>
                <a:cs typeface="Times New Roman"/>
              </a:rPr>
              <a:t>( MPI_COMM_WORLD, &amp;size );</a:t>
            </a:r>
          </a:p>
          <a:p>
            <a:pPr>
              <a:lnSpc>
                <a:spcPct val="80000"/>
              </a:lnSpc>
              <a:buFontTx/>
              <a:buNone/>
            </a:pPr>
            <a:r>
              <a:rPr lang="en-US" sz="2800" b="1">
                <a:latin typeface="Courier New"/>
                <a:cs typeface="Times New Roman"/>
              </a:rPr>
              <a:t>    </a:t>
            </a:r>
            <a:r>
              <a:rPr lang="en-US" sz="2800" b="1" err="1">
                <a:latin typeface="Courier New"/>
                <a:cs typeface="Times New Roman"/>
              </a:rPr>
              <a:t>printf</a:t>
            </a:r>
            <a:r>
              <a:rPr lang="en-US" sz="2800" b="1">
                <a:latin typeface="Courier New"/>
                <a:cs typeface="Times New Roman"/>
              </a:rPr>
              <a:t>( "I am %d of %d\n", rank, size );</a:t>
            </a:r>
          </a:p>
          <a:p>
            <a:pPr>
              <a:lnSpc>
                <a:spcPct val="80000"/>
              </a:lnSpc>
              <a:buFontTx/>
              <a:buNone/>
            </a:pPr>
            <a:r>
              <a:rPr lang="en-US" sz="2800" b="1">
                <a:latin typeface="Courier New"/>
                <a:cs typeface="Times New Roman"/>
              </a:rPr>
              <a:t>    </a:t>
            </a:r>
            <a:r>
              <a:rPr lang="en-US" sz="2800" b="1" err="1">
                <a:latin typeface="Courier New"/>
                <a:cs typeface="Times New Roman"/>
              </a:rPr>
              <a:t>MPI_Finalize</a:t>
            </a:r>
            <a:r>
              <a:rPr lang="en-US" sz="2800" b="1">
                <a:latin typeface="Courier New"/>
                <a:cs typeface="Times New Roman"/>
              </a:rPr>
              <a:t>();</a:t>
            </a:r>
          </a:p>
          <a:p>
            <a:pPr>
              <a:lnSpc>
                <a:spcPct val="80000"/>
              </a:lnSpc>
              <a:buFontTx/>
              <a:buNone/>
            </a:pPr>
            <a:r>
              <a:rPr lang="en-US" sz="2800" b="1">
                <a:latin typeface="Courier New"/>
                <a:cs typeface="Times New Roman"/>
              </a:rPr>
              <a:t>    return 0;</a:t>
            </a:r>
          </a:p>
          <a:p>
            <a:pPr>
              <a:lnSpc>
                <a:spcPct val="80000"/>
              </a:lnSpc>
              <a:buFontTx/>
              <a:buNone/>
            </a:pPr>
            <a:r>
              <a:rPr lang="en-US" sz="2800" b="1">
                <a:latin typeface="Courier New"/>
                <a:cs typeface="Times New Roman"/>
              </a:rPr>
              <a:t>}</a:t>
            </a:r>
          </a:p>
        </p:txBody>
      </p:sp>
      <p:pic>
        <p:nvPicPr>
          <p:cNvPr id="4" name="Picture 3" descr="A screenshot of a computer&#10;&#10;Description automatically generated">
            <a:extLst>
              <a:ext uri="{FF2B5EF4-FFF2-40B4-BE49-F238E27FC236}">
                <a16:creationId xmlns:a16="http://schemas.microsoft.com/office/drawing/2014/main" id="{1AF24E8D-D2C1-7DE4-DD60-2EA168B0A491}"/>
              </a:ext>
            </a:extLst>
          </p:cNvPr>
          <p:cNvPicPr>
            <a:picLocks noChangeAspect="1"/>
          </p:cNvPicPr>
          <p:nvPr/>
        </p:nvPicPr>
        <p:blipFill>
          <a:blip r:embed="rId2"/>
          <a:srcRect r="7021"/>
          <a:stretch/>
        </p:blipFill>
        <p:spPr>
          <a:xfrm>
            <a:off x="7435215" y="1927225"/>
            <a:ext cx="4536052" cy="4629150"/>
          </a:xfrm>
          <a:prstGeom prst="rect">
            <a:avLst/>
          </a:prstGeom>
        </p:spPr>
      </p:pic>
    </p:spTree>
    <p:extLst>
      <p:ext uri="{BB962C8B-B14F-4D97-AF65-F5344CB8AC3E}">
        <p14:creationId xmlns:p14="http://schemas.microsoft.com/office/powerpoint/2010/main" val="176001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EFF4-98DF-8F10-0A67-977636483983}"/>
              </a:ext>
            </a:extLst>
          </p:cNvPr>
          <p:cNvSpPr>
            <a:spLocks noGrp="1"/>
          </p:cNvSpPr>
          <p:nvPr>
            <p:ph type="title"/>
          </p:nvPr>
        </p:nvSpPr>
        <p:spPr>
          <a:xfrm>
            <a:off x="513080" y="395605"/>
            <a:ext cx="10515600" cy="1325563"/>
          </a:xfrm>
        </p:spPr>
        <p:txBody>
          <a:bodyPr/>
          <a:lstStyle/>
          <a:p>
            <a:r>
              <a:rPr lang="en-US" altLang="en-US"/>
              <a:t>Using SPMD (Single Program Multiple Data) Computational Model</a:t>
            </a:r>
            <a:endParaRPr lang="en-US"/>
          </a:p>
        </p:txBody>
      </p:sp>
      <p:sp>
        <p:nvSpPr>
          <p:cNvPr id="3" name="Content Placeholder 2">
            <a:extLst>
              <a:ext uri="{FF2B5EF4-FFF2-40B4-BE49-F238E27FC236}">
                <a16:creationId xmlns:a16="http://schemas.microsoft.com/office/drawing/2014/main" id="{1933C60F-C0C9-6C8E-AF5D-6E9999F30E66}"/>
              </a:ext>
            </a:extLst>
          </p:cNvPr>
          <p:cNvSpPr>
            <a:spLocks noGrp="1"/>
          </p:cNvSpPr>
          <p:nvPr>
            <p:ph idx="1"/>
          </p:nvPr>
        </p:nvSpPr>
        <p:spPr>
          <a:xfrm>
            <a:off x="838200" y="1825625"/>
            <a:ext cx="4937760" cy="4534218"/>
          </a:xfrm>
        </p:spPr>
        <p:txBody>
          <a:bodyPr vert="horz" lIns="91440" tIns="45720" rIns="91440" bIns="45720" rtlCol="0" anchor="t">
            <a:normAutofit fontScale="62500" lnSpcReduction="20000"/>
          </a:bodyPr>
          <a:lstStyle/>
          <a:p>
            <a:pPr>
              <a:buNone/>
            </a:pPr>
            <a:r>
              <a:rPr lang="en-US" sz="1800">
                <a:latin typeface="Times New Roman"/>
                <a:cs typeface="Times New Roman"/>
              </a:rPr>
              <a:t>#include &lt;mpi.h&gt;</a:t>
            </a:r>
            <a:endParaRPr lang="en-US" sz="1800"/>
          </a:p>
          <a:p>
            <a:pPr>
              <a:buNone/>
            </a:pPr>
            <a:r>
              <a:rPr lang="en-US" sz="1800">
                <a:latin typeface="Times New Roman"/>
                <a:cs typeface="Times New Roman"/>
              </a:rPr>
              <a:t>#include &lt;stdio.h&gt;</a:t>
            </a:r>
            <a:endParaRPr lang="en-US" sz="1800"/>
          </a:p>
          <a:p>
            <a:pPr>
              <a:buNone/>
            </a:pPr>
            <a:endParaRPr lang="en-US" sz="1800"/>
          </a:p>
          <a:p>
            <a:pPr>
              <a:buNone/>
            </a:pPr>
            <a:r>
              <a:rPr lang="en-US" sz="1800">
                <a:latin typeface="Times New Roman"/>
                <a:cs typeface="Times New Roman"/>
              </a:rPr>
              <a:t>int main (int argc, char *argv[])</a:t>
            </a:r>
            <a:endParaRPr lang="en-US" sz="1800">
              <a:latin typeface="Times New Roman"/>
            </a:endParaRPr>
          </a:p>
          <a:p>
            <a:pPr>
              <a:buNone/>
            </a:pPr>
            <a:r>
              <a:rPr lang="en-US" sz="1800">
                <a:latin typeface="Times New Roman"/>
                <a:cs typeface="Times New Roman"/>
              </a:rPr>
              <a:t>{</a:t>
            </a:r>
            <a:endParaRPr lang="en-US" sz="1800">
              <a:latin typeface="Times New Roman"/>
            </a:endParaRPr>
          </a:p>
          <a:p>
            <a:pPr>
              <a:buNone/>
            </a:pPr>
            <a:r>
              <a:rPr lang="en-US" sz="1800">
                <a:latin typeface="Times New Roman"/>
                <a:cs typeface="Times New Roman"/>
              </a:rPr>
              <a:t>   int myrank, mysize;</a:t>
            </a:r>
            <a:endParaRPr lang="en-US" sz="1800"/>
          </a:p>
          <a:p>
            <a:pPr>
              <a:buNone/>
            </a:pPr>
            <a:r>
              <a:rPr lang="en-US" sz="1800">
                <a:latin typeface="Times New Roman"/>
                <a:cs typeface="Times New Roman"/>
              </a:rPr>
              <a:t>   MPI_Init(&amp;argc, &amp;argv);</a:t>
            </a:r>
            <a:endParaRPr lang="en-US" sz="1800">
              <a:latin typeface="Times New Roman"/>
            </a:endParaRPr>
          </a:p>
          <a:p>
            <a:pPr>
              <a:buNone/>
            </a:pPr>
            <a:r>
              <a:rPr lang="en-US" sz="1800">
                <a:latin typeface="Times New Roman"/>
                <a:cs typeface="Times New Roman"/>
              </a:rPr>
              <a:t>   MPI_Comm_rank(MPI_COMM_WORLD, &amp;myrank); /*find process rank */</a:t>
            </a:r>
            <a:endParaRPr lang="en-US" sz="1800">
              <a:latin typeface="Times New Roman"/>
            </a:endParaRPr>
          </a:p>
          <a:p>
            <a:pPr>
              <a:buNone/>
            </a:pPr>
            <a:r>
              <a:rPr lang="en-US" sz="1800">
                <a:latin typeface="Times New Roman"/>
                <a:cs typeface="Times New Roman"/>
              </a:rPr>
              <a:t>   MPI_Comm_size( MPI_COMM_WORLD, &amp;mysize );</a:t>
            </a:r>
            <a:endParaRPr lang="en-US" sz="1800"/>
          </a:p>
          <a:p>
            <a:pPr>
              <a:buNone/>
            </a:pPr>
            <a:r>
              <a:rPr lang="en-US" sz="1800">
                <a:latin typeface="Times New Roman"/>
                <a:cs typeface="Times New Roman"/>
              </a:rPr>
              <a:t>   if (myrank == 0) { /*Master*/</a:t>
            </a:r>
            <a:endParaRPr lang="en-US" sz="1800"/>
          </a:p>
          <a:p>
            <a:pPr>
              <a:buNone/>
            </a:pPr>
            <a:r>
              <a:rPr lang="en-US" sz="1800">
                <a:latin typeface="Times New Roman"/>
                <a:cs typeface="Times New Roman"/>
              </a:rPr>
              <a:t>      printf( "I am %d of %d\n", myrank, mysize );</a:t>
            </a:r>
            <a:endParaRPr lang="en-US" sz="1800"/>
          </a:p>
          <a:p>
            <a:pPr>
              <a:buNone/>
            </a:pPr>
            <a:r>
              <a:rPr lang="en-US" sz="1800">
                <a:latin typeface="Times New Roman"/>
                <a:cs typeface="Times New Roman"/>
              </a:rPr>
              <a:t>      printf("ZEEEERRRROOO\n\n\n\n");</a:t>
            </a:r>
            <a:endParaRPr lang="en-US" sz="1800"/>
          </a:p>
          <a:p>
            <a:pPr>
              <a:buNone/>
            </a:pPr>
            <a:r>
              <a:rPr lang="en-US" sz="1800">
                <a:latin typeface="Times New Roman"/>
                <a:cs typeface="Times New Roman"/>
              </a:rPr>
              <a:t>   } else {/*Slave*/</a:t>
            </a:r>
            <a:endParaRPr lang="en-US" sz="1800"/>
          </a:p>
          <a:p>
            <a:pPr>
              <a:buNone/>
            </a:pPr>
            <a:r>
              <a:rPr lang="en-US" sz="1800">
                <a:latin typeface="Times New Roman"/>
                <a:cs typeface="Times New Roman"/>
              </a:rPr>
              <a:t>      printf("Not Zero\n");</a:t>
            </a:r>
            <a:endParaRPr lang="en-US" sz="1800"/>
          </a:p>
          <a:p>
            <a:pPr>
              <a:buNone/>
            </a:pPr>
            <a:r>
              <a:rPr lang="en-US" sz="1800">
                <a:latin typeface="Times New Roman"/>
                <a:cs typeface="Times New Roman"/>
              </a:rPr>
              <a:t>      printf( "I am %d of %d\n\n\n\n", myrank, mysize);      </a:t>
            </a:r>
            <a:endParaRPr lang="en-US" sz="1800"/>
          </a:p>
          <a:p>
            <a:pPr>
              <a:buNone/>
            </a:pPr>
            <a:r>
              <a:rPr lang="en-US" sz="1800">
                <a:latin typeface="Times New Roman"/>
                <a:cs typeface="Times New Roman"/>
              </a:rPr>
              <a:t>   }</a:t>
            </a:r>
            <a:endParaRPr lang="en-US" sz="1800"/>
          </a:p>
          <a:p>
            <a:pPr>
              <a:buNone/>
            </a:pPr>
            <a:r>
              <a:rPr lang="en-US" sz="1800">
                <a:latin typeface="Times New Roman"/>
                <a:cs typeface="Times New Roman"/>
              </a:rPr>
              <a:t>   MPI_Finalize();</a:t>
            </a:r>
            <a:endParaRPr lang="en-US" sz="1800">
              <a:latin typeface="Times New Roman"/>
            </a:endParaRPr>
          </a:p>
          <a:p>
            <a:pPr>
              <a:buNone/>
            </a:pPr>
            <a:r>
              <a:rPr lang="en-US" sz="1800">
                <a:latin typeface="Times New Roman"/>
                <a:cs typeface="Times New Roman"/>
              </a:rPr>
              <a:t>}</a:t>
            </a:r>
            <a:endParaRPr lang="en-US" sz="1800">
              <a:latin typeface="Times New Roman"/>
            </a:endParaRPr>
          </a:p>
          <a:p>
            <a:pPr marL="0" indent="0">
              <a:buNone/>
            </a:pPr>
            <a:endParaRPr lang="en-US" altLang="en-US"/>
          </a:p>
        </p:txBody>
      </p:sp>
      <p:sp>
        <p:nvSpPr>
          <p:cNvPr id="4" name="TextBox 3">
            <a:extLst>
              <a:ext uri="{FF2B5EF4-FFF2-40B4-BE49-F238E27FC236}">
                <a16:creationId xmlns:a16="http://schemas.microsoft.com/office/drawing/2014/main" id="{B5D125B1-B578-9348-1A75-606D9FE16964}"/>
              </a:ext>
            </a:extLst>
          </p:cNvPr>
          <p:cNvSpPr txBox="1"/>
          <p:nvPr/>
        </p:nvSpPr>
        <p:spPr>
          <a:xfrm>
            <a:off x="5778500" y="1739899"/>
            <a:ext cx="5664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Master and Slave are executed by the Master and slave process respectively.</a:t>
            </a:r>
            <a:endParaRPr lang="en-US"/>
          </a:p>
        </p:txBody>
      </p:sp>
      <p:pic>
        <p:nvPicPr>
          <p:cNvPr id="5" name="Picture 4" descr="A diagram of a person&#10;&#10;Description automatically generated">
            <a:extLst>
              <a:ext uri="{FF2B5EF4-FFF2-40B4-BE49-F238E27FC236}">
                <a16:creationId xmlns:a16="http://schemas.microsoft.com/office/drawing/2014/main" id="{66C2015F-8475-C803-F623-8F5505B48DF8}"/>
              </a:ext>
            </a:extLst>
          </p:cNvPr>
          <p:cNvPicPr>
            <a:picLocks noChangeAspect="1"/>
          </p:cNvPicPr>
          <p:nvPr/>
        </p:nvPicPr>
        <p:blipFill>
          <a:blip r:embed="rId2"/>
          <a:stretch>
            <a:fillRect/>
          </a:stretch>
        </p:blipFill>
        <p:spPr>
          <a:xfrm>
            <a:off x="5897563" y="3429635"/>
            <a:ext cx="5405755" cy="2406650"/>
          </a:xfrm>
          <a:prstGeom prst="rect">
            <a:avLst/>
          </a:prstGeom>
        </p:spPr>
      </p:pic>
      <p:sp>
        <p:nvSpPr>
          <p:cNvPr id="6" name="TextBox 5">
            <a:extLst>
              <a:ext uri="{FF2B5EF4-FFF2-40B4-BE49-F238E27FC236}">
                <a16:creationId xmlns:a16="http://schemas.microsoft.com/office/drawing/2014/main" id="{4B205839-D3B4-B901-1332-DE2CB412ACD8}"/>
              </a:ext>
            </a:extLst>
          </p:cNvPr>
          <p:cNvSpPr txBox="1"/>
          <p:nvPr/>
        </p:nvSpPr>
        <p:spPr>
          <a:xfrm>
            <a:off x="5905500" y="5842000"/>
            <a:ext cx="5346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[8]</a:t>
            </a:r>
            <a:endParaRPr lang="en-US"/>
          </a:p>
        </p:txBody>
      </p:sp>
    </p:spTree>
    <p:extLst>
      <p:ext uri="{BB962C8B-B14F-4D97-AF65-F5344CB8AC3E}">
        <p14:creationId xmlns:p14="http://schemas.microsoft.com/office/powerpoint/2010/main" val="1092266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6312</Words>
  <Application>Microsoft Office PowerPoint</Application>
  <PresentationFormat>Widescreen</PresentationFormat>
  <Paragraphs>656</Paragraphs>
  <Slides>72</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72</vt:i4>
      </vt:variant>
    </vt:vector>
  </HeadingPairs>
  <TitlesOfParts>
    <vt:vector size="86" baseType="lpstr">
      <vt:lpstr>.AppleSystemUIFontMonospaced</vt:lpstr>
      <vt:lpstr>.SF NS</vt:lpstr>
      <vt:lpstr>Aptos</vt:lpstr>
      <vt:lpstr>Arial</vt:lpstr>
      <vt:lpstr>Calibri</vt:lpstr>
      <vt:lpstr>Cambria Math</vt:lpstr>
      <vt:lpstr>Courier New</vt:lpstr>
      <vt:lpstr>Courier New Bold</vt:lpstr>
      <vt:lpstr>Helvetica Neue</vt:lpstr>
      <vt:lpstr>system-ui</vt:lpstr>
      <vt:lpstr>Times New Roman</vt:lpstr>
      <vt:lpstr>Wingdings</vt:lpstr>
      <vt:lpstr>Wingdings,Sans-Serif</vt:lpstr>
      <vt:lpstr>Office Theme</vt:lpstr>
      <vt:lpstr>Introduction to MPI</vt:lpstr>
      <vt:lpstr>What is MPI ?</vt:lpstr>
      <vt:lpstr>What is MPI? (cont.)</vt:lpstr>
      <vt:lpstr>Key Concepts [1]</vt:lpstr>
      <vt:lpstr>Where Do I Find a Version of MPI</vt:lpstr>
      <vt:lpstr>MPI Languages and Compiling</vt:lpstr>
      <vt:lpstr>A Minimal MPI Program (C)</vt:lpstr>
      <vt:lpstr>Better Hello (C)</vt:lpstr>
      <vt:lpstr>Using SPMD (Single Program Multiple Data) Computational Model</vt:lpstr>
      <vt:lpstr>MPI Definitions of Blocking and Non-Blocking</vt:lpstr>
      <vt:lpstr>Message Buffers</vt:lpstr>
      <vt:lpstr>How message-passing routines return before message transfer completed</vt:lpstr>
      <vt:lpstr>Parameters of Blocking Send</vt:lpstr>
      <vt:lpstr>Parameters of Blocking Receive</vt:lpstr>
      <vt:lpstr>Example</vt:lpstr>
      <vt:lpstr>Blocking MPI Send Modes</vt:lpstr>
      <vt:lpstr>Blocking MPI Send Modes</vt:lpstr>
      <vt:lpstr>MPI Nonblocking Routines</vt:lpstr>
      <vt:lpstr>Nonblocking Routine Formats</vt:lpstr>
      <vt:lpstr>Example</vt:lpstr>
      <vt:lpstr>Blocking vs Nonblocking</vt:lpstr>
      <vt:lpstr>Deadlocks</vt:lpstr>
      <vt:lpstr>Safe Scenario</vt:lpstr>
      <vt:lpstr>Deadlock</vt:lpstr>
      <vt:lpstr>Unsafe Scenario</vt:lpstr>
      <vt:lpstr>Some Solutions to the “unsafe” Problem</vt:lpstr>
      <vt:lpstr>Multiple Recv</vt:lpstr>
      <vt:lpstr>Collective Communication of MPI</vt:lpstr>
      <vt:lpstr>Point to Point vs Collective Communication</vt:lpstr>
      <vt:lpstr>Characteristics</vt:lpstr>
      <vt:lpstr>Communicators</vt:lpstr>
      <vt:lpstr>Three Types of Operations</vt:lpstr>
      <vt:lpstr>Barrier Synchronization</vt:lpstr>
      <vt:lpstr>Data Movement</vt:lpstr>
      <vt:lpstr>Broadcast</vt:lpstr>
      <vt:lpstr>Gather</vt:lpstr>
      <vt:lpstr>Scatter</vt:lpstr>
      <vt:lpstr>All gather</vt:lpstr>
      <vt:lpstr>All to All</vt:lpstr>
      <vt:lpstr>Reduce</vt:lpstr>
      <vt:lpstr>PowerPoint Presentation</vt:lpstr>
      <vt:lpstr>PowerPoint Presentation</vt:lpstr>
      <vt:lpstr>MPI predefined operations</vt:lpstr>
      <vt:lpstr>Scan</vt:lpstr>
      <vt:lpstr>Evaluating Parallel Programs</vt:lpstr>
      <vt:lpstr>Communication Time</vt:lpstr>
      <vt:lpstr>Benchmark Factors</vt:lpstr>
      <vt:lpstr>Amdahl's Law </vt:lpstr>
      <vt:lpstr>PowerPoint Presentation</vt:lpstr>
      <vt:lpstr>GitHub</vt:lpstr>
      <vt:lpstr>References</vt:lpstr>
      <vt:lpstr>References</vt:lpstr>
      <vt:lpstr>Thank You</vt:lpstr>
      <vt:lpstr>Barrier</vt:lpstr>
      <vt:lpstr>PowerPoint Presentation</vt:lpstr>
      <vt:lpstr>Message passing - Example</vt:lpstr>
      <vt:lpstr>Message Tag</vt:lpstr>
      <vt:lpstr>Message Tag Example</vt:lpstr>
      <vt:lpstr>Retrieving Further Information</vt:lpstr>
      <vt:lpstr>Collective Communication</vt:lpstr>
      <vt:lpstr>Broadcast</vt:lpstr>
      <vt:lpstr>Reduce</vt:lpstr>
      <vt:lpstr>MPI Operations for MPI_Reduce</vt:lpstr>
      <vt:lpstr>Example: Factorial of 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Hurricane Trajectories using a Recurrent Neural Network</dc:title>
  <dc:creator>O'Berry, Jonathan</dc:creator>
  <cp:lastModifiedBy>Jonathan O'Berry</cp:lastModifiedBy>
  <cp:revision>813</cp:revision>
  <dcterms:created xsi:type="dcterms:W3CDTF">2024-04-11T21:38:56Z</dcterms:created>
  <dcterms:modified xsi:type="dcterms:W3CDTF">2024-09-17T04:56:37Z</dcterms:modified>
</cp:coreProperties>
</file>