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5" r:id="rId6"/>
    <p:sldId id="259"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227D5-E63B-0C8D-BC12-184A0EBF81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AC26702D-789B-A24A-E0E8-72365CF10C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21714AC0-4202-CF1F-749E-D49F70B9AED1}"/>
              </a:ext>
            </a:extLst>
          </p:cNvPr>
          <p:cNvSpPr>
            <a:spLocks noGrp="1"/>
          </p:cNvSpPr>
          <p:nvPr>
            <p:ph type="dt" sz="half" idx="10"/>
          </p:nvPr>
        </p:nvSpPr>
        <p:spPr/>
        <p:txBody>
          <a:bodyPr/>
          <a:lstStyle/>
          <a:p>
            <a:fld id="{F598AA92-8173-4805-8B61-BB3B6BEDDE9E}" type="datetimeFigureOut">
              <a:rPr lang="en-ID" smtClean="0"/>
              <a:t>11/08/2023</a:t>
            </a:fld>
            <a:endParaRPr lang="en-ID"/>
          </a:p>
        </p:txBody>
      </p:sp>
      <p:sp>
        <p:nvSpPr>
          <p:cNvPr id="5" name="Footer Placeholder 4">
            <a:extLst>
              <a:ext uri="{FF2B5EF4-FFF2-40B4-BE49-F238E27FC236}">
                <a16:creationId xmlns:a16="http://schemas.microsoft.com/office/drawing/2014/main" id="{26C6AB77-1BCC-910E-DEA7-EA636321B3E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0C5DD5D-E6D9-B12E-7E00-494E24DB3B19}"/>
              </a:ext>
            </a:extLst>
          </p:cNvPr>
          <p:cNvSpPr>
            <a:spLocks noGrp="1"/>
          </p:cNvSpPr>
          <p:nvPr>
            <p:ph type="sldNum" sz="quarter" idx="12"/>
          </p:nvPr>
        </p:nvSpPr>
        <p:spPr/>
        <p:txBody>
          <a:bodyPr/>
          <a:lstStyle/>
          <a:p>
            <a:fld id="{981526FF-1F51-4A79-B54B-E4D6F5D112F3}" type="slidenum">
              <a:rPr lang="en-ID" smtClean="0"/>
              <a:t>‹#›</a:t>
            </a:fld>
            <a:endParaRPr lang="en-ID"/>
          </a:p>
        </p:txBody>
      </p:sp>
    </p:spTree>
    <p:extLst>
      <p:ext uri="{BB962C8B-B14F-4D97-AF65-F5344CB8AC3E}">
        <p14:creationId xmlns:p14="http://schemas.microsoft.com/office/powerpoint/2010/main" val="2743104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C1F1C-FB36-BCA4-BAD6-575E96C8ECDE}"/>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93DC23F1-7CFE-432D-5925-2D18EF86F8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782BC16-32B0-0299-4B93-AE6A8BED7FD5}"/>
              </a:ext>
            </a:extLst>
          </p:cNvPr>
          <p:cNvSpPr>
            <a:spLocks noGrp="1"/>
          </p:cNvSpPr>
          <p:nvPr>
            <p:ph type="dt" sz="half" idx="10"/>
          </p:nvPr>
        </p:nvSpPr>
        <p:spPr/>
        <p:txBody>
          <a:bodyPr/>
          <a:lstStyle/>
          <a:p>
            <a:fld id="{F598AA92-8173-4805-8B61-BB3B6BEDDE9E}" type="datetimeFigureOut">
              <a:rPr lang="en-ID" smtClean="0"/>
              <a:t>11/08/2023</a:t>
            </a:fld>
            <a:endParaRPr lang="en-ID"/>
          </a:p>
        </p:txBody>
      </p:sp>
      <p:sp>
        <p:nvSpPr>
          <p:cNvPr id="5" name="Footer Placeholder 4">
            <a:extLst>
              <a:ext uri="{FF2B5EF4-FFF2-40B4-BE49-F238E27FC236}">
                <a16:creationId xmlns:a16="http://schemas.microsoft.com/office/drawing/2014/main" id="{E9141294-BC65-A46E-B3D5-1C64010A038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F568A45-86C3-B0AA-B289-743B9FBB28AC}"/>
              </a:ext>
            </a:extLst>
          </p:cNvPr>
          <p:cNvSpPr>
            <a:spLocks noGrp="1"/>
          </p:cNvSpPr>
          <p:nvPr>
            <p:ph type="sldNum" sz="quarter" idx="12"/>
          </p:nvPr>
        </p:nvSpPr>
        <p:spPr/>
        <p:txBody>
          <a:bodyPr/>
          <a:lstStyle/>
          <a:p>
            <a:fld id="{981526FF-1F51-4A79-B54B-E4D6F5D112F3}" type="slidenum">
              <a:rPr lang="en-ID" smtClean="0"/>
              <a:t>‹#›</a:t>
            </a:fld>
            <a:endParaRPr lang="en-ID"/>
          </a:p>
        </p:txBody>
      </p:sp>
    </p:spTree>
    <p:extLst>
      <p:ext uri="{BB962C8B-B14F-4D97-AF65-F5344CB8AC3E}">
        <p14:creationId xmlns:p14="http://schemas.microsoft.com/office/powerpoint/2010/main" val="2801103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08C60F-8193-61FA-D85E-8AEA8B84F7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C906822D-04FD-1814-2221-C7F07D73CA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E1DFD29-D5D2-D5FC-7473-74E7CA939E95}"/>
              </a:ext>
            </a:extLst>
          </p:cNvPr>
          <p:cNvSpPr>
            <a:spLocks noGrp="1"/>
          </p:cNvSpPr>
          <p:nvPr>
            <p:ph type="dt" sz="half" idx="10"/>
          </p:nvPr>
        </p:nvSpPr>
        <p:spPr/>
        <p:txBody>
          <a:bodyPr/>
          <a:lstStyle/>
          <a:p>
            <a:fld id="{F598AA92-8173-4805-8B61-BB3B6BEDDE9E}" type="datetimeFigureOut">
              <a:rPr lang="en-ID" smtClean="0"/>
              <a:t>11/08/2023</a:t>
            </a:fld>
            <a:endParaRPr lang="en-ID"/>
          </a:p>
        </p:txBody>
      </p:sp>
      <p:sp>
        <p:nvSpPr>
          <p:cNvPr id="5" name="Footer Placeholder 4">
            <a:extLst>
              <a:ext uri="{FF2B5EF4-FFF2-40B4-BE49-F238E27FC236}">
                <a16:creationId xmlns:a16="http://schemas.microsoft.com/office/drawing/2014/main" id="{D0D75A5C-1D55-C408-F403-BF917AF310E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AC1EEF8-41E4-1054-C144-FC594B16CEEE}"/>
              </a:ext>
            </a:extLst>
          </p:cNvPr>
          <p:cNvSpPr>
            <a:spLocks noGrp="1"/>
          </p:cNvSpPr>
          <p:nvPr>
            <p:ph type="sldNum" sz="quarter" idx="12"/>
          </p:nvPr>
        </p:nvSpPr>
        <p:spPr/>
        <p:txBody>
          <a:bodyPr/>
          <a:lstStyle/>
          <a:p>
            <a:fld id="{981526FF-1F51-4A79-B54B-E4D6F5D112F3}" type="slidenum">
              <a:rPr lang="en-ID" smtClean="0"/>
              <a:t>‹#›</a:t>
            </a:fld>
            <a:endParaRPr lang="en-ID"/>
          </a:p>
        </p:txBody>
      </p:sp>
    </p:spTree>
    <p:extLst>
      <p:ext uri="{BB962C8B-B14F-4D97-AF65-F5344CB8AC3E}">
        <p14:creationId xmlns:p14="http://schemas.microsoft.com/office/powerpoint/2010/main" val="126664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AB90-6E18-A3C8-CEFC-4A5BF123368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DB8B117C-27A0-0D33-42A0-473BA694FC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5608F2C-F471-869C-2F52-7F34016F52E4}"/>
              </a:ext>
            </a:extLst>
          </p:cNvPr>
          <p:cNvSpPr>
            <a:spLocks noGrp="1"/>
          </p:cNvSpPr>
          <p:nvPr>
            <p:ph type="dt" sz="half" idx="10"/>
          </p:nvPr>
        </p:nvSpPr>
        <p:spPr/>
        <p:txBody>
          <a:bodyPr/>
          <a:lstStyle/>
          <a:p>
            <a:fld id="{F598AA92-8173-4805-8B61-BB3B6BEDDE9E}" type="datetimeFigureOut">
              <a:rPr lang="en-ID" smtClean="0"/>
              <a:t>11/08/2023</a:t>
            </a:fld>
            <a:endParaRPr lang="en-ID"/>
          </a:p>
        </p:txBody>
      </p:sp>
      <p:sp>
        <p:nvSpPr>
          <p:cNvPr id="5" name="Footer Placeholder 4">
            <a:extLst>
              <a:ext uri="{FF2B5EF4-FFF2-40B4-BE49-F238E27FC236}">
                <a16:creationId xmlns:a16="http://schemas.microsoft.com/office/drawing/2014/main" id="{0A9CDC7B-D0B2-8CCB-1535-6F0F40920B3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995EE6C-E501-ED7D-19A0-531176C08DC1}"/>
              </a:ext>
            </a:extLst>
          </p:cNvPr>
          <p:cNvSpPr>
            <a:spLocks noGrp="1"/>
          </p:cNvSpPr>
          <p:nvPr>
            <p:ph type="sldNum" sz="quarter" idx="12"/>
          </p:nvPr>
        </p:nvSpPr>
        <p:spPr/>
        <p:txBody>
          <a:bodyPr/>
          <a:lstStyle/>
          <a:p>
            <a:fld id="{981526FF-1F51-4A79-B54B-E4D6F5D112F3}" type="slidenum">
              <a:rPr lang="en-ID" smtClean="0"/>
              <a:t>‹#›</a:t>
            </a:fld>
            <a:endParaRPr lang="en-ID"/>
          </a:p>
        </p:txBody>
      </p:sp>
    </p:spTree>
    <p:extLst>
      <p:ext uri="{BB962C8B-B14F-4D97-AF65-F5344CB8AC3E}">
        <p14:creationId xmlns:p14="http://schemas.microsoft.com/office/powerpoint/2010/main" val="927565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14499-54F1-50B2-9CE7-6F22CBB83E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F061D3A2-E2A5-1489-2BA4-B6A72D8DC5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0B5E93-85C9-A477-541D-D70D8CB2ED05}"/>
              </a:ext>
            </a:extLst>
          </p:cNvPr>
          <p:cNvSpPr>
            <a:spLocks noGrp="1"/>
          </p:cNvSpPr>
          <p:nvPr>
            <p:ph type="dt" sz="half" idx="10"/>
          </p:nvPr>
        </p:nvSpPr>
        <p:spPr/>
        <p:txBody>
          <a:bodyPr/>
          <a:lstStyle/>
          <a:p>
            <a:fld id="{F598AA92-8173-4805-8B61-BB3B6BEDDE9E}" type="datetimeFigureOut">
              <a:rPr lang="en-ID" smtClean="0"/>
              <a:t>11/08/2023</a:t>
            </a:fld>
            <a:endParaRPr lang="en-ID"/>
          </a:p>
        </p:txBody>
      </p:sp>
      <p:sp>
        <p:nvSpPr>
          <p:cNvPr id="5" name="Footer Placeholder 4">
            <a:extLst>
              <a:ext uri="{FF2B5EF4-FFF2-40B4-BE49-F238E27FC236}">
                <a16:creationId xmlns:a16="http://schemas.microsoft.com/office/drawing/2014/main" id="{3119B8A4-FE65-5740-B1C4-609FCF44498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3B7B9EC-CE92-6849-DE11-0CE49FADC51F}"/>
              </a:ext>
            </a:extLst>
          </p:cNvPr>
          <p:cNvSpPr>
            <a:spLocks noGrp="1"/>
          </p:cNvSpPr>
          <p:nvPr>
            <p:ph type="sldNum" sz="quarter" idx="12"/>
          </p:nvPr>
        </p:nvSpPr>
        <p:spPr/>
        <p:txBody>
          <a:bodyPr/>
          <a:lstStyle/>
          <a:p>
            <a:fld id="{981526FF-1F51-4A79-B54B-E4D6F5D112F3}" type="slidenum">
              <a:rPr lang="en-ID" smtClean="0"/>
              <a:t>‹#›</a:t>
            </a:fld>
            <a:endParaRPr lang="en-ID"/>
          </a:p>
        </p:txBody>
      </p:sp>
    </p:spTree>
    <p:extLst>
      <p:ext uri="{BB962C8B-B14F-4D97-AF65-F5344CB8AC3E}">
        <p14:creationId xmlns:p14="http://schemas.microsoft.com/office/powerpoint/2010/main" val="586661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5F61-3501-8F5E-BA85-1B003205658F}"/>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937C2408-EF4B-D929-1DE4-1C14348ACE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7BAC7F61-4979-FAE6-71D8-E989CBCCF8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F7699C73-0177-76FD-82AA-3EEF21096384}"/>
              </a:ext>
            </a:extLst>
          </p:cNvPr>
          <p:cNvSpPr>
            <a:spLocks noGrp="1"/>
          </p:cNvSpPr>
          <p:nvPr>
            <p:ph type="dt" sz="half" idx="10"/>
          </p:nvPr>
        </p:nvSpPr>
        <p:spPr/>
        <p:txBody>
          <a:bodyPr/>
          <a:lstStyle/>
          <a:p>
            <a:fld id="{F598AA92-8173-4805-8B61-BB3B6BEDDE9E}" type="datetimeFigureOut">
              <a:rPr lang="en-ID" smtClean="0"/>
              <a:t>11/08/2023</a:t>
            </a:fld>
            <a:endParaRPr lang="en-ID"/>
          </a:p>
        </p:txBody>
      </p:sp>
      <p:sp>
        <p:nvSpPr>
          <p:cNvPr id="6" name="Footer Placeholder 5">
            <a:extLst>
              <a:ext uri="{FF2B5EF4-FFF2-40B4-BE49-F238E27FC236}">
                <a16:creationId xmlns:a16="http://schemas.microsoft.com/office/drawing/2014/main" id="{738DF42D-370E-7303-82CD-27035C89151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A54FEFA-232B-A209-2DDB-71104B986AE9}"/>
              </a:ext>
            </a:extLst>
          </p:cNvPr>
          <p:cNvSpPr>
            <a:spLocks noGrp="1"/>
          </p:cNvSpPr>
          <p:nvPr>
            <p:ph type="sldNum" sz="quarter" idx="12"/>
          </p:nvPr>
        </p:nvSpPr>
        <p:spPr/>
        <p:txBody>
          <a:bodyPr/>
          <a:lstStyle/>
          <a:p>
            <a:fld id="{981526FF-1F51-4A79-B54B-E4D6F5D112F3}" type="slidenum">
              <a:rPr lang="en-ID" smtClean="0"/>
              <a:t>‹#›</a:t>
            </a:fld>
            <a:endParaRPr lang="en-ID"/>
          </a:p>
        </p:txBody>
      </p:sp>
    </p:spTree>
    <p:extLst>
      <p:ext uri="{BB962C8B-B14F-4D97-AF65-F5344CB8AC3E}">
        <p14:creationId xmlns:p14="http://schemas.microsoft.com/office/powerpoint/2010/main" val="2627163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FA69-8E91-8343-80EA-0C3145E8C85E}"/>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63C26192-48D9-B4A4-6CAF-57DF69A693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EE0FF5-A459-57C0-CAC3-21DE5632A9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EAADA901-8F37-438B-8B78-DE7679CF95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47A52F-1E1D-E1A5-96BD-02E0BCC889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6C8F2470-6C2D-3A4D-4E5C-83E6A28F3D6C}"/>
              </a:ext>
            </a:extLst>
          </p:cNvPr>
          <p:cNvSpPr>
            <a:spLocks noGrp="1"/>
          </p:cNvSpPr>
          <p:nvPr>
            <p:ph type="dt" sz="half" idx="10"/>
          </p:nvPr>
        </p:nvSpPr>
        <p:spPr/>
        <p:txBody>
          <a:bodyPr/>
          <a:lstStyle/>
          <a:p>
            <a:fld id="{F598AA92-8173-4805-8B61-BB3B6BEDDE9E}" type="datetimeFigureOut">
              <a:rPr lang="en-ID" smtClean="0"/>
              <a:t>11/08/2023</a:t>
            </a:fld>
            <a:endParaRPr lang="en-ID"/>
          </a:p>
        </p:txBody>
      </p:sp>
      <p:sp>
        <p:nvSpPr>
          <p:cNvPr id="8" name="Footer Placeholder 7">
            <a:extLst>
              <a:ext uri="{FF2B5EF4-FFF2-40B4-BE49-F238E27FC236}">
                <a16:creationId xmlns:a16="http://schemas.microsoft.com/office/drawing/2014/main" id="{B1D16803-D0CE-FF14-01EC-F499685DC309}"/>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3C918F06-F12D-35C3-5DC9-A53E7CC132BE}"/>
              </a:ext>
            </a:extLst>
          </p:cNvPr>
          <p:cNvSpPr>
            <a:spLocks noGrp="1"/>
          </p:cNvSpPr>
          <p:nvPr>
            <p:ph type="sldNum" sz="quarter" idx="12"/>
          </p:nvPr>
        </p:nvSpPr>
        <p:spPr/>
        <p:txBody>
          <a:bodyPr/>
          <a:lstStyle/>
          <a:p>
            <a:fld id="{981526FF-1F51-4A79-B54B-E4D6F5D112F3}" type="slidenum">
              <a:rPr lang="en-ID" smtClean="0"/>
              <a:t>‹#›</a:t>
            </a:fld>
            <a:endParaRPr lang="en-ID"/>
          </a:p>
        </p:txBody>
      </p:sp>
    </p:spTree>
    <p:extLst>
      <p:ext uri="{BB962C8B-B14F-4D97-AF65-F5344CB8AC3E}">
        <p14:creationId xmlns:p14="http://schemas.microsoft.com/office/powerpoint/2010/main" val="2290873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39004-C82B-AB10-6C6E-3913DB64C439}"/>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21A4D3B4-3AD6-C3C1-636C-B4456CCE24BD}"/>
              </a:ext>
            </a:extLst>
          </p:cNvPr>
          <p:cNvSpPr>
            <a:spLocks noGrp="1"/>
          </p:cNvSpPr>
          <p:nvPr>
            <p:ph type="dt" sz="half" idx="10"/>
          </p:nvPr>
        </p:nvSpPr>
        <p:spPr/>
        <p:txBody>
          <a:bodyPr/>
          <a:lstStyle/>
          <a:p>
            <a:fld id="{F598AA92-8173-4805-8B61-BB3B6BEDDE9E}" type="datetimeFigureOut">
              <a:rPr lang="en-ID" smtClean="0"/>
              <a:t>11/08/2023</a:t>
            </a:fld>
            <a:endParaRPr lang="en-ID"/>
          </a:p>
        </p:txBody>
      </p:sp>
      <p:sp>
        <p:nvSpPr>
          <p:cNvPr id="4" name="Footer Placeholder 3">
            <a:extLst>
              <a:ext uri="{FF2B5EF4-FFF2-40B4-BE49-F238E27FC236}">
                <a16:creationId xmlns:a16="http://schemas.microsoft.com/office/drawing/2014/main" id="{1D280CED-6320-8EC5-BD01-10688DAB5067}"/>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C23789B4-C366-B30C-3C7B-6DC870BF9DC0}"/>
              </a:ext>
            </a:extLst>
          </p:cNvPr>
          <p:cNvSpPr>
            <a:spLocks noGrp="1"/>
          </p:cNvSpPr>
          <p:nvPr>
            <p:ph type="sldNum" sz="quarter" idx="12"/>
          </p:nvPr>
        </p:nvSpPr>
        <p:spPr/>
        <p:txBody>
          <a:bodyPr/>
          <a:lstStyle/>
          <a:p>
            <a:fld id="{981526FF-1F51-4A79-B54B-E4D6F5D112F3}" type="slidenum">
              <a:rPr lang="en-ID" smtClean="0"/>
              <a:t>‹#›</a:t>
            </a:fld>
            <a:endParaRPr lang="en-ID"/>
          </a:p>
        </p:txBody>
      </p:sp>
    </p:spTree>
    <p:extLst>
      <p:ext uri="{BB962C8B-B14F-4D97-AF65-F5344CB8AC3E}">
        <p14:creationId xmlns:p14="http://schemas.microsoft.com/office/powerpoint/2010/main" val="109193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675769-C7DE-9B6E-EFFC-682AE9F34157}"/>
              </a:ext>
            </a:extLst>
          </p:cNvPr>
          <p:cNvSpPr>
            <a:spLocks noGrp="1"/>
          </p:cNvSpPr>
          <p:nvPr>
            <p:ph type="dt" sz="half" idx="10"/>
          </p:nvPr>
        </p:nvSpPr>
        <p:spPr/>
        <p:txBody>
          <a:bodyPr/>
          <a:lstStyle/>
          <a:p>
            <a:fld id="{F598AA92-8173-4805-8B61-BB3B6BEDDE9E}" type="datetimeFigureOut">
              <a:rPr lang="en-ID" smtClean="0"/>
              <a:t>11/08/2023</a:t>
            </a:fld>
            <a:endParaRPr lang="en-ID"/>
          </a:p>
        </p:txBody>
      </p:sp>
      <p:sp>
        <p:nvSpPr>
          <p:cNvPr id="3" name="Footer Placeholder 2">
            <a:extLst>
              <a:ext uri="{FF2B5EF4-FFF2-40B4-BE49-F238E27FC236}">
                <a16:creationId xmlns:a16="http://schemas.microsoft.com/office/drawing/2014/main" id="{185C4D87-709C-F1A8-2C54-C2237CA82E4A}"/>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55A37208-2F82-3C7A-27F3-6517F1CA6F85}"/>
              </a:ext>
            </a:extLst>
          </p:cNvPr>
          <p:cNvSpPr>
            <a:spLocks noGrp="1"/>
          </p:cNvSpPr>
          <p:nvPr>
            <p:ph type="sldNum" sz="quarter" idx="12"/>
          </p:nvPr>
        </p:nvSpPr>
        <p:spPr/>
        <p:txBody>
          <a:bodyPr/>
          <a:lstStyle/>
          <a:p>
            <a:fld id="{981526FF-1F51-4A79-B54B-E4D6F5D112F3}" type="slidenum">
              <a:rPr lang="en-ID" smtClean="0"/>
              <a:t>‹#›</a:t>
            </a:fld>
            <a:endParaRPr lang="en-ID"/>
          </a:p>
        </p:txBody>
      </p:sp>
    </p:spTree>
    <p:extLst>
      <p:ext uri="{BB962C8B-B14F-4D97-AF65-F5344CB8AC3E}">
        <p14:creationId xmlns:p14="http://schemas.microsoft.com/office/powerpoint/2010/main" val="3805717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DFDDF-78C9-D9C3-02F6-DFA16D4CDD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EB1350B9-EA7C-0076-8169-E500583EBC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DD18F644-6E91-887C-523F-34F2EAF25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8988F0-3C6F-37F2-A152-944EB1D5CC3D}"/>
              </a:ext>
            </a:extLst>
          </p:cNvPr>
          <p:cNvSpPr>
            <a:spLocks noGrp="1"/>
          </p:cNvSpPr>
          <p:nvPr>
            <p:ph type="dt" sz="half" idx="10"/>
          </p:nvPr>
        </p:nvSpPr>
        <p:spPr/>
        <p:txBody>
          <a:bodyPr/>
          <a:lstStyle/>
          <a:p>
            <a:fld id="{F598AA92-8173-4805-8B61-BB3B6BEDDE9E}" type="datetimeFigureOut">
              <a:rPr lang="en-ID" smtClean="0"/>
              <a:t>11/08/2023</a:t>
            </a:fld>
            <a:endParaRPr lang="en-ID"/>
          </a:p>
        </p:txBody>
      </p:sp>
      <p:sp>
        <p:nvSpPr>
          <p:cNvPr id="6" name="Footer Placeholder 5">
            <a:extLst>
              <a:ext uri="{FF2B5EF4-FFF2-40B4-BE49-F238E27FC236}">
                <a16:creationId xmlns:a16="http://schemas.microsoft.com/office/drawing/2014/main" id="{1ACF617D-34A0-9938-D6F8-799DBD19C4A8}"/>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8857CBA-ACAC-D1C1-23DE-CCAC2BCD4C72}"/>
              </a:ext>
            </a:extLst>
          </p:cNvPr>
          <p:cNvSpPr>
            <a:spLocks noGrp="1"/>
          </p:cNvSpPr>
          <p:nvPr>
            <p:ph type="sldNum" sz="quarter" idx="12"/>
          </p:nvPr>
        </p:nvSpPr>
        <p:spPr/>
        <p:txBody>
          <a:bodyPr/>
          <a:lstStyle/>
          <a:p>
            <a:fld id="{981526FF-1F51-4A79-B54B-E4D6F5D112F3}" type="slidenum">
              <a:rPr lang="en-ID" smtClean="0"/>
              <a:t>‹#›</a:t>
            </a:fld>
            <a:endParaRPr lang="en-ID"/>
          </a:p>
        </p:txBody>
      </p:sp>
    </p:spTree>
    <p:extLst>
      <p:ext uri="{BB962C8B-B14F-4D97-AF65-F5344CB8AC3E}">
        <p14:creationId xmlns:p14="http://schemas.microsoft.com/office/powerpoint/2010/main" val="3128088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3949-6CC8-3621-4867-461D713686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6B72693A-C460-4E1B-02C7-0D05C2EE3D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B716A32A-8160-6053-01B3-5FC2073AEA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20F90-7B13-C2ED-C0CF-7D125F58336E}"/>
              </a:ext>
            </a:extLst>
          </p:cNvPr>
          <p:cNvSpPr>
            <a:spLocks noGrp="1"/>
          </p:cNvSpPr>
          <p:nvPr>
            <p:ph type="dt" sz="half" idx="10"/>
          </p:nvPr>
        </p:nvSpPr>
        <p:spPr/>
        <p:txBody>
          <a:bodyPr/>
          <a:lstStyle/>
          <a:p>
            <a:fld id="{F598AA92-8173-4805-8B61-BB3B6BEDDE9E}" type="datetimeFigureOut">
              <a:rPr lang="en-ID" smtClean="0"/>
              <a:t>11/08/2023</a:t>
            </a:fld>
            <a:endParaRPr lang="en-ID"/>
          </a:p>
        </p:txBody>
      </p:sp>
      <p:sp>
        <p:nvSpPr>
          <p:cNvPr id="6" name="Footer Placeholder 5">
            <a:extLst>
              <a:ext uri="{FF2B5EF4-FFF2-40B4-BE49-F238E27FC236}">
                <a16:creationId xmlns:a16="http://schemas.microsoft.com/office/drawing/2014/main" id="{164802F1-6C65-0900-5DE5-DB9576AD3B4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D44AB6E-E057-9950-9B71-AF383BCF0514}"/>
              </a:ext>
            </a:extLst>
          </p:cNvPr>
          <p:cNvSpPr>
            <a:spLocks noGrp="1"/>
          </p:cNvSpPr>
          <p:nvPr>
            <p:ph type="sldNum" sz="quarter" idx="12"/>
          </p:nvPr>
        </p:nvSpPr>
        <p:spPr/>
        <p:txBody>
          <a:bodyPr/>
          <a:lstStyle/>
          <a:p>
            <a:fld id="{981526FF-1F51-4A79-B54B-E4D6F5D112F3}" type="slidenum">
              <a:rPr lang="en-ID" smtClean="0"/>
              <a:t>‹#›</a:t>
            </a:fld>
            <a:endParaRPr lang="en-ID"/>
          </a:p>
        </p:txBody>
      </p:sp>
    </p:spTree>
    <p:extLst>
      <p:ext uri="{BB962C8B-B14F-4D97-AF65-F5344CB8AC3E}">
        <p14:creationId xmlns:p14="http://schemas.microsoft.com/office/powerpoint/2010/main" val="791994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CA8D5E-F34E-696F-B27F-12EF6CF5FC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A03A58B5-F200-A454-79E2-0F4E76E452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950DE44-3199-3FEE-A935-58471E04F7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8AA92-8173-4805-8B61-BB3B6BEDDE9E}" type="datetimeFigureOut">
              <a:rPr lang="en-ID" smtClean="0"/>
              <a:t>11/08/2023</a:t>
            </a:fld>
            <a:endParaRPr lang="en-ID"/>
          </a:p>
        </p:txBody>
      </p:sp>
      <p:sp>
        <p:nvSpPr>
          <p:cNvPr id="5" name="Footer Placeholder 4">
            <a:extLst>
              <a:ext uri="{FF2B5EF4-FFF2-40B4-BE49-F238E27FC236}">
                <a16:creationId xmlns:a16="http://schemas.microsoft.com/office/drawing/2014/main" id="{CB3A72F1-1C54-76C6-D0AA-9851FC5156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5E518D9D-6375-FF60-81AF-421FD8EA96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526FF-1F51-4A79-B54B-E4D6F5D112F3}" type="slidenum">
              <a:rPr lang="en-ID" smtClean="0"/>
              <a:t>‹#›</a:t>
            </a:fld>
            <a:endParaRPr lang="en-ID"/>
          </a:p>
        </p:txBody>
      </p:sp>
    </p:spTree>
    <p:extLst>
      <p:ext uri="{BB962C8B-B14F-4D97-AF65-F5344CB8AC3E}">
        <p14:creationId xmlns:p14="http://schemas.microsoft.com/office/powerpoint/2010/main" val="122141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FBE7-7F62-8F6E-2F7C-8A1716B81E50}"/>
              </a:ext>
            </a:extLst>
          </p:cNvPr>
          <p:cNvSpPr>
            <a:spLocks noGrp="1"/>
          </p:cNvSpPr>
          <p:nvPr>
            <p:ph type="ctrTitle"/>
          </p:nvPr>
        </p:nvSpPr>
        <p:spPr/>
        <p:txBody>
          <a:bodyPr/>
          <a:lstStyle/>
          <a:p>
            <a:r>
              <a:rPr lang="en-US" dirty="0"/>
              <a:t>Simple Store Application</a:t>
            </a:r>
            <a:endParaRPr lang="en-ID" dirty="0"/>
          </a:p>
        </p:txBody>
      </p:sp>
      <p:sp>
        <p:nvSpPr>
          <p:cNvPr id="3" name="Subtitle 2">
            <a:extLst>
              <a:ext uri="{FF2B5EF4-FFF2-40B4-BE49-F238E27FC236}">
                <a16:creationId xmlns:a16="http://schemas.microsoft.com/office/drawing/2014/main" id="{F1A20406-BD7E-D682-BE77-96DC9F34911E}"/>
              </a:ext>
            </a:extLst>
          </p:cNvPr>
          <p:cNvSpPr>
            <a:spLocks noGrp="1"/>
          </p:cNvSpPr>
          <p:nvPr>
            <p:ph type="subTitle" idx="1"/>
          </p:nvPr>
        </p:nvSpPr>
        <p:spPr/>
        <p:txBody>
          <a:bodyPr/>
          <a:lstStyle/>
          <a:p>
            <a:endParaRPr lang="en-ID" dirty="0"/>
          </a:p>
        </p:txBody>
      </p:sp>
    </p:spTree>
    <p:extLst>
      <p:ext uri="{BB962C8B-B14F-4D97-AF65-F5344CB8AC3E}">
        <p14:creationId xmlns:p14="http://schemas.microsoft.com/office/powerpoint/2010/main" val="1262043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BA070-6441-A8F4-81F4-799E022859E7}"/>
              </a:ext>
            </a:extLst>
          </p:cNvPr>
          <p:cNvSpPr>
            <a:spLocks noGrp="1"/>
          </p:cNvSpPr>
          <p:nvPr>
            <p:ph type="title"/>
          </p:nvPr>
        </p:nvSpPr>
        <p:spPr/>
        <p:txBody>
          <a:bodyPr/>
          <a:lstStyle/>
          <a:p>
            <a:r>
              <a:rPr lang="en-US" dirty="0"/>
              <a:t>Solution Architecture</a:t>
            </a:r>
            <a:endParaRPr lang="en-ID" dirty="0"/>
          </a:p>
        </p:txBody>
      </p:sp>
      <p:sp>
        <p:nvSpPr>
          <p:cNvPr id="3" name="Content Placeholder 2">
            <a:extLst>
              <a:ext uri="{FF2B5EF4-FFF2-40B4-BE49-F238E27FC236}">
                <a16:creationId xmlns:a16="http://schemas.microsoft.com/office/drawing/2014/main" id="{CB7939A7-36B4-E046-224D-1D9C86C38D70}"/>
              </a:ext>
            </a:extLst>
          </p:cNvPr>
          <p:cNvSpPr>
            <a:spLocks noGrp="1"/>
          </p:cNvSpPr>
          <p:nvPr>
            <p:ph idx="1"/>
          </p:nvPr>
        </p:nvSpPr>
        <p:spPr/>
        <p:txBody>
          <a:bodyPr>
            <a:normAutofit/>
          </a:bodyPr>
          <a:lstStyle/>
          <a:p>
            <a:r>
              <a:rPr lang="en-US" dirty="0"/>
              <a:t>Frontend: User interacts with a simple and clean web-based user interface.</a:t>
            </a:r>
          </a:p>
          <a:p>
            <a:r>
              <a:rPr lang="en-US" dirty="0"/>
              <a:t>Backend: Handles user requests, item management, cart management, and logging.</a:t>
            </a:r>
          </a:p>
        </p:txBody>
      </p:sp>
    </p:spTree>
    <p:extLst>
      <p:ext uri="{BB962C8B-B14F-4D97-AF65-F5344CB8AC3E}">
        <p14:creationId xmlns:p14="http://schemas.microsoft.com/office/powerpoint/2010/main" val="1501114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BA070-6441-A8F4-81F4-799E022859E7}"/>
              </a:ext>
            </a:extLst>
          </p:cNvPr>
          <p:cNvSpPr>
            <a:spLocks noGrp="1"/>
          </p:cNvSpPr>
          <p:nvPr>
            <p:ph type="title"/>
          </p:nvPr>
        </p:nvSpPr>
        <p:spPr/>
        <p:txBody>
          <a:bodyPr/>
          <a:lstStyle/>
          <a:p>
            <a:r>
              <a:rPr lang="en-US" dirty="0"/>
              <a:t>Technology Stack</a:t>
            </a:r>
            <a:endParaRPr lang="en-ID" dirty="0"/>
          </a:p>
        </p:txBody>
      </p:sp>
      <p:sp>
        <p:nvSpPr>
          <p:cNvPr id="3" name="Content Placeholder 2">
            <a:extLst>
              <a:ext uri="{FF2B5EF4-FFF2-40B4-BE49-F238E27FC236}">
                <a16:creationId xmlns:a16="http://schemas.microsoft.com/office/drawing/2014/main" id="{CB7939A7-36B4-E046-224D-1D9C86C38D70}"/>
              </a:ext>
            </a:extLst>
          </p:cNvPr>
          <p:cNvSpPr>
            <a:spLocks noGrp="1"/>
          </p:cNvSpPr>
          <p:nvPr>
            <p:ph idx="1"/>
          </p:nvPr>
        </p:nvSpPr>
        <p:spPr/>
        <p:txBody>
          <a:bodyPr>
            <a:normAutofit fontScale="40000" lnSpcReduction="20000"/>
          </a:bodyPr>
          <a:lstStyle/>
          <a:p>
            <a:pPr marL="0" indent="0">
              <a:buNone/>
            </a:pPr>
            <a:r>
              <a:rPr lang="en-US" dirty="0"/>
              <a:t>Frontend:</a:t>
            </a:r>
          </a:p>
          <a:p>
            <a:r>
              <a:rPr lang="en-US" dirty="0"/>
              <a:t>HTML, CSS, JavaScript</a:t>
            </a:r>
          </a:p>
          <a:p>
            <a:r>
              <a:rPr lang="en-US" dirty="0"/>
              <a:t>React.js (or another frontend library/framework of your choice)</a:t>
            </a:r>
          </a:p>
          <a:p>
            <a:endParaRPr lang="en-US" dirty="0"/>
          </a:p>
          <a:p>
            <a:pPr marL="0" indent="0">
              <a:buNone/>
            </a:pPr>
            <a:r>
              <a:rPr lang="en-US" dirty="0"/>
              <a:t>Backend:</a:t>
            </a:r>
          </a:p>
          <a:p>
            <a:r>
              <a:rPr lang="en-US" dirty="0"/>
              <a:t>Node.js (for server-side JavaScript)</a:t>
            </a:r>
          </a:p>
          <a:p>
            <a:r>
              <a:rPr lang="en-US" dirty="0"/>
              <a:t>Express.js (for building APIs and handling requests)</a:t>
            </a:r>
          </a:p>
          <a:p>
            <a:r>
              <a:rPr lang="en-US" dirty="0"/>
              <a:t>Database: SQLite (for its simplicity and lightweight nature, suitable for your requirements)</a:t>
            </a:r>
          </a:p>
          <a:p>
            <a:endParaRPr lang="en-US" dirty="0"/>
          </a:p>
          <a:p>
            <a:pPr marL="0" indent="0">
              <a:buNone/>
            </a:pPr>
            <a:r>
              <a:rPr lang="en-US" dirty="0"/>
              <a:t>Framework and Libraries:</a:t>
            </a:r>
          </a:p>
          <a:p>
            <a:r>
              <a:rPr lang="en-US" dirty="0"/>
              <a:t>Frontend:</a:t>
            </a:r>
          </a:p>
          <a:p>
            <a:r>
              <a:rPr lang="en-US" dirty="0"/>
              <a:t>React.js: For building the dynamic user interface and managing state.</a:t>
            </a:r>
          </a:p>
          <a:p>
            <a:r>
              <a:rPr lang="en-US" dirty="0" err="1"/>
              <a:t>Axios</a:t>
            </a:r>
            <a:r>
              <a:rPr lang="en-US" dirty="0"/>
              <a:t>: For making API requests to the backend.</a:t>
            </a:r>
          </a:p>
          <a:p>
            <a:endParaRPr lang="en-US" dirty="0"/>
          </a:p>
          <a:p>
            <a:pPr marL="0" indent="0">
              <a:buNone/>
            </a:pPr>
            <a:r>
              <a:rPr lang="en-US" dirty="0"/>
              <a:t>Backend:</a:t>
            </a:r>
          </a:p>
          <a:p>
            <a:r>
              <a:rPr lang="en-US" dirty="0"/>
              <a:t>Express.js: For creating API endpoints and handling HTTP requests.</a:t>
            </a:r>
          </a:p>
          <a:p>
            <a:r>
              <a:rPr lang="en-US" dirty="0" err="1"/>
              <a:t>Sequelize</a:t>
            </a:r>
            <a:r>
              <a:rPr lang="en-US" dirty="0"/>
              <a:t> (optional): For database interactions (even though you're using SQLite, </a:t>
            </a:r>
            <a:r>
              <a:rPr lang="en-US" dirty="0" err="1"/>
              <a:t>Sequelize</a:t>
            </a:r>
            <a:r>
              <a:rPr lang="en-US" dirty="0"/>
              <a:t> can help with a consistent data access pattern).</a:t>
            </a:r>
          </a:p>
        </p:txBody>
      </p:sp>
    </p:spTree>
    <p:extLst>
      <p:ext uri="{BB962C8B-B14F-4D97-AF65-F5344CB8AC3E}">
        <p14:creationId xmlns:p14="http://schemas.microsoft.com/office/powerpoint/2010/main" val="246735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0B9EDD-5861-3EB9-2490-24E6114E80DB}"/>
              </a:ext>
            </a:extLst>
          </p:cNvPr>
          <p:cNvSpPr>
            <a:spLocks noGrp="1"/>
          </p:cNvSpPr>
          <p:nvPr>
            <p:ph idx="1"/>
          </p:nvPr>
        </p:nvSpPr>
        <p:spPr>
          <a:xfrm>
            <a:off x="838200" y="440708"/>
            <a:ext cx="10515600" cy="1796465"/>
          </a:xfrm>
        </p:spPr>
        <p:txBody>
          <a:bodyPr>
            <a:normAutofit fontScale="92500" lnSpcReduction="20000"/>
          </a:bodyPr>
          <a:lstStyle/>
          <a:p>
            <a:pPr marL="0" indent="0" algn="l">
              <a:buNone/>
            </a:pPr>
            <a:r>
              <a:rPr lang="en-US" b="1" i="0" dirty="0">
                <a:solidFill>
                  <a:srgbClr val="374151"/>
                </a:solidFill>
                <a:effectLst/>
                <a:latin typeface="Söhne"/>
              </a:rPr>
              <a:t>Sprint Duration:</a:t>
            </a:r>
            <a:r>
              <a:rPr lang="en-US" b="0" i="0" dirty="0">
                <a:solidFill>
                  <a:srgbClr val="374151"/>
                </a:solidFill>
                <a:effectLst/>
                <a:latin typeface="Söhne"/>
              </a:rPr>
              <a:t> 2 Weeks</a:t>
            </a:r>
          </a:p>
          <a:p>
            <a:pPr marL="0" indent="0" algn="l">
              <a:buNone/>
            </a:pPr>
            <a:r>
              <a:rPr lang="en-US" b="1" i="0" dirty="0">
                <a:solidFill>
                  <a:srgbClr val="374151"/>
                </a:solidFill>
                <a:effectLst/>
                <a:latin typeface="Söhne"/>
              </a:rPr>
              <a:t>Sprint Goal:</a:t>
            </a:r>
            <a:r>
              <a:rPr lang="en-US" b="0" i="0" dirty="0">
                <a:solidFill>
                  <a:srgbClr val="374151"/>
                </a:solidFill>
                <a:effectLst/>
                <a:latin typeface="Söhne"/>
              </a:rPr>
              <a:t> Implement a functional web-based app for price calculation, quantity tracking, and logging.</a:t>
            </a:r>
          </a:p>
          <a:p>
            <a:pPr marL="0" indent="0">
              <a:buNone/>
            </a:pPr>
            <a:br>
              <a:rPr lang="en-US" dirty="0"/>
            </a:br>
            <a:endParaRPr lang="en-ID" dirty="0"/>
          </a:p>
        </p:txBody>
      </p:sp>
      <p:sp>
        <p:nvSpPr>
          <p:cNvPr id="5" name="TextBox 4">
            <a:extLst>
              <a:ext uri="{FF2B5EF4-FFF2-40B4-BE49-F238E27FC236}">
                <a16:creationId xmlns:a16="http://schemas.microsoft.com/office/drawing/2014/main" id="{CE4DDB9F-AC30-2D0C-0A8C-1605665ADA4A}"/>
              </a:ext>
            </a:extLst>
          </p:cNvPr>
          <p:cNvSpPr txBox="1"/>
          <p:nvPr/>
        </p:nvSpPr>
        <p:spPr>
          <a:xfrm>
            <a:off x="838200" y="1552124"/>
            <a:ext cx="10515600" cy="3416320"/>
          </a:xfrm>
          <a:prstGeom prst="rect">
            <a:avLst/>
          </a:prstGeom>
          <a:noFill/>
        </p:spPr>
        <p:txBody>
          <a:bodyPr wrap="square">
            <a:spAutoFit/>
          </a:bodyPr>
          <a:lstStyle/>
          <a:p>
            <a:pPr algn="l"/>
            <a:r>
              <a:rPr lang="en-US" b="1" i="0" dirty="0">
                <a:solidFill>
                  <a:srgbClr val="374151"/>
                </a:solidFill>
                <a:effectLst/>
                <a:latin typeface="Söhne"/>
              </a:rPr>
              <a:t>Sprint To-Do List:</a:t>
            </a:r>
            <a:endParaRPr lang="en-US" b="0" i="0" dirty="0">
              <a:solidFill>
                <a:srgbClr val="374151"/>
              </a:solidFill>
              <a:effectLst/>
              <a:latin typeface="Söhne"/>
            </a:endParaRPr>
          </a:p>
          <a:p>
            <a:pPr algn="l"/>
            <a:r>
              <a:rPr lang="en-US" b="1" i="0" dirty="0">
                <a:solidFill>
                  <a:srgbClr val="374151"/>
                </a:solidFill>
                <a:effectLst/>
                <a:latin typeface="Söhne"/>
              </a:rPr>
              <a:t>Week 1: Planning and Setup and creating React frontend</a:t>
            </a:r>
            <a:endParaRPr lang="en-US" b="0" i="0" dirty="0">
              <a:solidFill>
                <a:srgbClr val="374151"/>
              </a:solidFill>
              <a:effectLst/>
              <a:latin typeface="Söhne"/>
            </a:endParaRPr>
          </a:p>
          <a:p>
            <a:pPr algn="l"/>
            <a:r>
              <a:rPr lang="en-US" b="1" i="0" dirty="0">
                <a:solidFill>
                  <a:srgbClr val="374151"/>
                </a:solidFill>
                <a:effectLst/>
                <a:latin typeface="Söhne"/>
              </a:rPr>
              <a:t>Project Setup and Initial Design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Set up the development environment (Node.js, </a:t>
            </a:r>
            <a:r>
              <a:rPr lang="en-US" b="0" i="0" dirty="0" err="1">
                <a:solidFill>
                  <a:srgbClr val="374151"/>
                </a:solidFill>
                <a:effectLst/>
                <a:latin typeface="Söhne"/>
              </a:rPr>
              <a:t>npm</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Sketch a basic wireframe for the user interface. </a:t>
            </a:r>
          </a:p>
          <a:p>
            <a:pPr marL="742950" lvl="1" indent="-285750" algn="l">
              <a:buFont typeface="+mj-lt"/>
              <a:buAutoNum type="arabicPeriod"/>
            </a:pPr>
            <a:endParaRPr lang="en-US" dirty="0">
              <a:solidFill>
                <a:srgbClr val="374151"/>
              </a:solidFill>
              <a:latin typeface="Söhne"/>
            </a:endParaRPr>
          </a:p>
          <a:p>
            <a:r>
              <a:rPr lang="en-US" b="1" i="0" dirty="0">
                <a:solidFill>
                  <a:srgbClr val="374151"/>
                </a:solidFill>
                <a:effectLst/>
                <a:latin typeface="Söhne"/>
              </a:rPr>
              <a:t>Frontend UI Framework and Styling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Create the main layout with React.js and CSS</a:t>
            </a:r>
          </a:p>
          <a:p>
            <a:pPr marL="742950" lvl="1" indent="-285750" algn="l">
              <a:buFont typeface="+mj-lt"/>
              <a:buAutoNum type="arabicPeriod"/>
            </a:pPr>
            <a:r>
              <a:rPr lang="en-US" b="0" i="0" dirty="0">
                <a:solidFill>
                  <a:srgbClr val="374151"/>
                </a:solidFill>
                <a:effectLst/>
                <a:latin typeface="Söhne"/>
              </a:rPr>
              <a:t>Implement the basic UI components (item cards, cart, buttons).</a:t>
            </a:r>
          </a:p>
          <a:p>
            <a:pPr marL="742950" lvl="1" indent="-285750" algn="l">
              <a:buFont typeface="+mj-lt"/>
              <a:buAutoNum type="arabicPeriod"/>
            </a:pPr>
            <a:r>
              <a:rPr lang="en-US" b="0" i="0" dirty="0">
                <a:solidFill>
                  <a:srgbClr val="374151"/>
                </a:solidFill>
                <a:effectLst/>
                <a:latin typeface="Söhne"/>
              </a:rPr>
              <a:t>Apply a simple and clean design.</a:t>
            </a:r>
          </a:p>
          <a:p>
            <a:pPr marL="742950" lvl="1" indent="-285750" algn="l">
              <a:buFont typeface="+mj-lt"/>
              <a:buAutoNum type="arabicPeriod"/>
            </a:pPr>
            <a:endParaRPr lang="en-US" dirty="0">
              <a:solidFill>
                <a:srgbClr val="374151"/>
              </a:solidFill>
              <a:latin typeface="Söhne"/>
            </a:endParaRPr>
          </a:p>
          <a:p>
            <a:endParaRPr lang="en-US" dirty="0">
              <a:solidFill>
                <a:srgbClr val="374151"/>
              </a:solidFill>
              <a:latin typeface="Söhne"/>
            </a:endParaRPr>
          </a:p>
        </p:txBody>
      </p:sp>
    </p:spTree>
    <p:extLst>
      <p:ext uri="{BB962C8B-B14F-4D97-AF65-F5344CB8AC3E}">
        <p14:creationId xmlns:p14="http://schemas.microsoft.com/office/powerpoint/2010/main" val="562633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0B9EDD-5861-3EB9-2490-24E6114E80DB}"/>
              </a:ext>
            </a:extLst>
          </p:cNvPr>
          <p:cNvSpPr>
            <a:spLocks noGrp="1"/>
          </p:cNvSpPr>
          <p:nvPr>
            <p:ph idx="1"/>
          </p:nvPr>
        </p:nvSpPr>
        <p:spPr>
          <a:xfrm>
            <a:off x="838200" y="440708"/>
            <a:ext cx="10515600" cy="1796465"/>
          </a:xfrm>
        </p:spPr>
        <p:txBody>
          <a:bodyPr>
            <a:normAutofit fontScale="92500" lnSpcReduction="20000"/>
          </a:bodyPr>
          <a:lstStyle/>
          <a:p>
            <a:pPr marL="0" indent="0" algn="l">
              <a:buNone/>
            </a:pPr>
            <a:r>
              <a:rPr lang="en-US" b="1" i="0" dirty="0">
                <a:solidFill>
                  <a:srgbClr val="374151"/>
                </a:solidFill>
                <a:effectLst/>
                <a:latin typeface="Söhne"/>
              </a:rPr>
              <a:t>Sprint Duration:</a:t>
            </a:r>
            <a:r>
              <a:rPr lang="en-US" b="0" i="0" dirty="0">
                <a:solidFill>
                  <a:srgbClr val="374151"/>
                </a:solidFill>
                <a:effectLst/>
                <a:latin typeface="Söhne"/>
              </a:rPr>
              <a:t> 2 Weeks</a:t>
            </a:r>
          </a:p>
          <a:p>
            <a:pPr marL="0" indent="0" algn="l">
              <a:buNone/>
            </a:pPr>
            <a:r>
              <a:rPr lang="en-US" b="1" i="0" dirty="0">
                <a:solidFill>
                  <a:srgbClr val="374151"/>
                </a:solidFill>
                <a:effectLst/>
                <a:latin typeface="Söhne"/>
              </a:rPr>
              <a:t>Sprint Goal:</a:t>
            </a:r>
            <a:r>
              <a:rPr lang="en-US" b="0" i="0" dirty="0">
                <a:solidFill>
                  <a:srgbClr val="374151"/>
                </a:solidFill>
                <a:effectLst/>
                <a:latin typeface="Söhne"/>
              </a:rPr>
              <a:t> Implement a functional web-based app for price calculation, quantity tracking, and logging.</a:t>
            </a:r>
          </a:p>
          <a:p>
            <a:pPr marL="0" indent="0">
              <a:buNone/>
            </a:pPr>
            <a:br>
              <a:rPr lang="en-US" dirty="0"/>
            </a:br>
            <a:endParaRPr lang="en-ID" dirty="0"/>
          </a:p>
        </p:txBody>
      </p:sp>
      <p:sp>
        <p:nvSpPr>
          <p:cNvPr id="5" name="TextBox 4">
            <a:extLst>
              <a:ext uri="{FF2B5EF4-FFF2-40B4-BE49-F238E27FC236}">
                <a16:creationId xmlns:a16="http://schemas.microsoft.com/office/drawing/2014/main" id="{CE4DDB9F-AC30-2D0C-0A8C-1605665ADA4A}"/>
              </a:ext>
            </a:extLst>
          </p:cNvPr>
          <p:cNvSpPr txBox="1"/>
          <p:nvPr/>
        </p:nvSpPr>
        <p:spPr>
          <a:xfrm>
            <a:off x="838200" y="1561002"/>
            <a:ext cx="10515600" cy="3693319"/>
          </a:xfrm>
          <a:prstGeom prst="rect">
            <a:avLst/>
          </a:prstGeom>
          <a:noFill/>
        </p:spPr>
        <p:txBody>
          <a:bodyPr wrap="square">
            <a:spAutoFit/>
          </a:bodyPr>
          <a:lstStyle/>
          <a:p>
            <a:pPr algn="l"/>
            <a:r>
              <a:rPr lang="en-US" b="1" i="0" dirty="0">
                <a:solidFill>
                  <a:srgbClr val="374151"/>
                </a:solidFill>
                <a:effectLst/>
                <a:latin typeface="Söhne"/>
              </a:rPr>
              <a:t>Sprint To-Do List:</a:t>
            </a:r>
            <a:endParaRPr lang="en-US" b="0" i="0" dirty="0">
              <a:solidFill>
                <a:srgbClr val="374151"/>
              </a:solidFill>
              <a:effectLst/>
              <a:latin typeface="Söhne"/>
            </a:endParaRPr>
          </a:p>
          <a:p>
            <a:pPr algn="l"/>
            <a:r>
              <a:rPr lang="en-US" b="1" i="0" dirty="0">
                <a:solidFill>
                  <a:srgbClr val="374151"/>
                </a:solidFill>
                <a:effectLst/>
                <a:latin typeface="Söhne"/>
              </a:rPr>
              <a:t>Week 2: Integrating a React frontend with an Express.js backend</a:t>
            </a:r>
            <a:r>
              <a:rPr lang="en-US" b="1" i="0">
                <a:solidFill>
                  <a:srgbClr val="374151"/>
                </a:solidFill>
                <a:effectLst/>
                <a:latin typeface="Söhne"/>
              </a:rPr>
              <a:t>, SQLite </a:t>
            </a:r>
            <a:r>
              <a:rPr lang="en-US" b="1" i="0" dirty="0">
                <a:solidFill>
                  <a:srgbClr val="374151"/>
                </a:solidFill>
                <a:effectLst/>
                <a:latin typeface="Söhne"/>
              </a:rPr>
              <a:t>for database storage, and </a:t>
            </a:r>
            <a:r>
              <a:rPr lang="en-US" b="1" i="0" dirty="0" err="1">
                <a:solidFill>
                  <a:srgbClr val="374151"/>
                </a:solidFill>
                <a:effectLst/>
                <a:latin typeface="Söhne"/>
              </a:rPr>
              <a:t>Axios</a:t>
            </a:r>
            <a:r>
              <a:rPr lang="en-US" b="1" i="0" dirty="0">
                <a:solidFill>
                  <a:srgbClr val="374151"/>
                </a:solidFill>
                <a:effectLst/>
                <a:latin typeface="Söhne"/>
              </a:rPr>
              <a:t> for making API requests</a:t>
            </a:r>
          </a:p>
          <a:p>
            <a:pPr algn="l"/>
            <a:endParaRPr lang="en-US" dirty="0">
              <a:solidFill>
                <a:srgbClr val="374151"/>
              </a:solidFill>
              <a:latin typeface="Söhne"/>
            </a:endParaRPr>
          </a:p>
          <a:p>
            <a:r>
              <a:rPr lang="en-US" b="1" i="0" dirty="0">
                <a:solidFill>
                  <a:srgbClr val="374151"/>
                </a:solidFill>
                <a:effectLst/>
                <a:latin typeface="Söhne"/>
              </a:rPr>
              <a:t>Backend and Database Creation</a:t>
            </a:r>
          </a:p>
          <a:p>
            <a:pPr marL="800100" lvl="1" indent="-342900">
              <a:buFont typeface="+mj-lt"/>
              <a:buAutoNum type="arabicPeriod"/>
            </a:pPr>
            <a:r>
              <a:rPr lang="en-US" i="0" dirty="0">
                <a:solidFill>
                  <a:srgbClr val="374151"/>
                </a:solidFill>
                <a:effectLst/>
                <a:latin typeface="Söhne"/>
              </a:rPr>
              <a:t>Set Up Express.js Server</a:t>
            </a:r>
          </a:p>
          <a:p>
            <a:pPr marL="800100" lvl="1" indent="-342900">
              <a:buFont typeface="+mj-lt"/>
              <a:buAutoNum type="arabicPeriod"/>
            </a:pPr>
            <a:r>
              <a:rPr lang="en-US" i="0" dirty="0">
                <a:solidFill>
                  <a:srgbClr val="374151"/>
                </a:solidFill>
                <a:effectLst/>
                <a:latin typeface="Söhne"/>
              </a:rPr>
              <a:t>Set Up </a:t>
            </a:r>
            <a:r>
              <a:rPr lang="en-US" i="0" dirty="0" err="1">
                <a:solidFill>
                  <a:srgbClr val="374151"/>
                </a:solidFill>
                <a:effectLst/>
                <a:latin typeface="Söhne"/>
              </a:rPr>
              <a:t>Axios</a:t>
            </a:r>
            <a:r>
              <a:rPr lang="en-US" i="0" dirty="0">
                <a:solidFill>
                  <a:srgbClr val="374151"/>
                </a:solidFill>
                <a:effectLst/>
                <a:latin typeface="Söhne"/>
              </a:rPr>
              <a:t> in React</a:t>
            </a:r>
          </a:p>
          <a:p>
            <a:pPr marL="800100" lvl="1" indent="-342900">
              <a:buFont typeface="+mj-lt"/>
              <a:buAutoNum type="arabicPeriod"/>
            </a:pPr>
            <a:r>
              <a:rPr lang="en-US" i="0" dirty="0">
                <a:solidFill>
                  <a:srgbClr val="374151"/>
                </a:solidFill>
                <a:effectLst/>
                <a:latin typeface="Söhne"/>
              </a:rPr>
              <a:t>Integrate React with Express</a:t>
            </a:r>
          </a:p>
          <a:p>
            <a:pPr marL="800100" lvl="1" indent="-342900">
              <a:buFont typeface="+mj-lt"/>
              <a:buAutoNum type="arabicPeriod"/>
            </a:pPr>
            <a:r>
              <a:rPr lang="en-US" i="0" dirty="0">
                <a:solidFill>
                  <a:srgbClr val="374151"/>
                </a:solidFill>
                <a:effectLst/>
                <a:latin typeface="Söhne"/>
              </a:rPr>
              <a:t>Configure Proxy for Development</a:t>
            </a:r>
          </a:p>
          <a:p>
            <a:pPr marL="800100" lvl="1" indent="-342900">
              <a:buFont typeface="+mj-lt"/>
              <a:buAutoNum type="arabicPeriod"/>
            </a:pPr>
            <a:endParaRPr lang="en-US" i="0" dirty="0">
              <a:solidFill>
                <a:srgbClr val="374151"/>
              </a:solidFill>
              <a:effectLst/>
              <a:latin typeface="Söhne"/>
            </a:endParaRPr>
          </a:p>
          <a:p>
            <a:br>
              <a:rPr lang="en-US" dirty="0"/>
            </a:br>
            <a:endParaRPr lang="en-US" b="0" i="0" dirty="0">
              <a:solidFill>
                <a:srgbClr val="374151"/>
              </a:solidFill>
              <a:effectLst/>
              <a:latin typeface="Söhne"/>
            </a:endParaRPr>
          </a:p>
          <a:p>
            <a:endParaRPr lang="en-US" dirty="0">
              <a:solidFill>
                <a:srgbClr val="374151"/>
              </a:solidFill>
              <a:latin typeface="Söhne"/>
            </a:endParaRPr>
          </a:p>
        </p:txBody>
      </p:sp>
    </p:spTree>
    <p:extLst>
      <p:ext uri="{BB962C8B-B14F-4D97-AF65-F5344CB8AC3E}">
        <p14:creationId xmlns:p14="http://schemas.microsoft.com/office/powerpoint/2010/main" val="2070251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BA070-6441-A8F4-81F4-799E022859E7}"/>
              </a:ext>
            </a:extLst>
          </p:cNvPr>
          <p:cNvSpPr>
            <a:spLocks noGrp="1"/>
          </p:cNvSpPr>
          <p:nvPr>
            <p:ph type="title"/>
          </p:nvPr>
        </p:nvSpPr>
        <p:spPr/>
        <p:txBody>
          <a:bodyPr/>
          <a:lstStyle/>
          <a:p>
            <a:r>
              <a:rPr lang="en-US" dirty="0"/>
              <a:t>Steps to Implement</a:t>
            </a:r>
            <a:endParaRPr lang="en-ID" dirty="0"/>
          </a:p>
        </p:txBody>
      </p:sp>
      <p:sp>
        <p:nvSpPr>
          <p:cNvPr id="3" name="Content Placeholder 2">
            <a:extLst>
              <a:ext uri="{FF2B5EF4-FFF2-40B4-BE49-F238E27FC236}">
                <a16:creationId xmlns:a16="http://schemas.microsoft.com/office/drawing/2014/main" id="{CB7939A7-36B4-E046-224D-1D9C86C38D70}"/>
              </a:ext>
            </a:extLst>
          </p:cNvPr>
          <p:cNvSpPr>
            <a:spLocks noGrp="1"/>
          </p:cNvSpPr>
          <p:nvPr>
            <p:ph idx="1"/>
          </p:nvPr>
        </p:nvSpPr>
        <p:spPr/>
        <p:txBody>
          <a:bodyPr>
            <a:normAutofit fontScale="55000" lnSpcReduction="20000"/>
          </a:bodyPr>
          <a:lstStyle/>
          <a:p>
            <a:pPr marL="514350" indent="-514350">
              <a:buFont typeface="+mj-lt"/>
              <a:buAutoNum type="arabicPeriod"/>
            </a:pPr>
            <a:r>
              <a:rPr lang="en-US" sz="2900" dirty="0"/>
              <a:t>Design the SQLite database schema for storing item details and logs.</a:t>
            </a:r>
          </a:p>
          <a:p>
            <a:pPr marL="514350" indent="-514350">
              <a:buFont typeface="+mj-lt"/>
              <a:buAutoNum type="arabicPeriod"/>
            </a:pPr>
            <a:r>
              <a:rPr lang="en-US" sz="2900" dirty="0"/>
              <a:t>Implement the backend API endpoints for fetching items, managing the cart, and handling the checkout process.</a:t>
            </a:r>
          </a:p>
          <a:p>
            <a:pPr marL="514350" indent="-514350">
              <a:buFont typeface="+mj-lt"/>
              <a:buAutoNum type="arabicPeriod"/>
            </a:pPr>
            <a:r>
              <a:rPr lang="en-US" sz="2900" dirty="0"/>
              <a:t>Create the frontend UI with React.js, displaying the items, quantities, and cart functionality.</a:t>
            </a:r>
          </a:p>
          <a:p>
            <a:pPr marL="514350" indent="-514350">
              <a:buFont typeface="+mj-lt"/>
              <a:buAutoNum type="arabicPeriod"/>
            </a:pPr>
            <a:r>
              <a:rPr lang="en-US" sz="2900" dirty="0"/>
              <a:t>Integrate the frontend with the backend using API calls.</a:t>
            </a:r>
          </a:p>
          <a:p>
            <a:pPr marL="514350" indent="-514350">
              <a:buFont typeface="+mj-lt"/>
              <a:buAutoNum type="arabicPeriod"/>
            </a:pPr>
            <a:r>
              <a:rPr lang="en-US" sz="2900" dirty="0"/>
              <a:t>Implement the logging mechanism to record quantity sold and price logs in the SQLite database.</a:t>
            </a:r>
          </a:p>
          <a:p>
            <a:pPr marL="514350" indent="-514350">
              <a:buFont typeface="+mj-lt"/>
              <a:buAutoNum type="arabicPeriod"/>
            </a:pPr>
            <a:r>
              <a:rPr lang="en-US" sz="2900" dirty="0"/>
              <a:t>Test the application thoroughly, addressing any bugs or issues.</a:t>
            </a:r>
          </a:p>
          <a:p>
            <a:pPr marL="514350" indent="-514350">
              <a:buFont typeface="+mj-lt"/>
              <a:buAutoNum type="arabicPeriod"/>
            </a:pPr>
            <a:r>
              <a:rPr lang="en-US" sz="2900" dirty="0"/>
              <a:t>Optimize and refine the UI for a simple and clean look.</a:t>
            </a:r>
          </a:p>
          <a:p>
            <a:pPr marL="514350" indent="-514350">
              <a:buFont typeface="+mj-lt"/>
              <a:buAutoNum type="arabicPeriod"/>
            </a:pPr>
            <a:r>
              <a:rPr lang="en-US" sz="2900" dirty="0"/>
              <a:t>Deploy the application to a free web host (e.g., GitHub Pages, Netlify, </a:t>
            </a:r>
            <a:r>
              <a:rPr lang="en-US" sz="2900" dirty="0" err="1"/>
              <a:t>Vercel</a:t>
            </a:r>
            <a:r>
              <a:rPr lang="en-US" sz="2900" dirty="0"/>
              <a:t>).</a:t>
            </a:r>
          </a:p>
          <a:p>
            <a:endParaRPr lang="en-US" dirty="0"/>
          </a:p>
          <a:p>
            <a:pPr marL="0" indent="0">
              <a:buNone/>
            </a:pPr>
            <a:r>
              <a:rPr lang="en-US" dirty="0"/>
              <a:t>Note:</a:t>
            </a:r>
          </a:p>
          <a:p>
            <a:r>
              <a:rPr lang="en-US" dirty="0"/>
              <a:t>Since user authentication is not needed, you can simplify the overall application architecture and skip the authentication-related components.</a:t>
            </a:r>
          </a:p>
          <a:p>
            <a:r>
              <a:rPr lang="en-US" dirty="0"/>
              <a:t>Please keep in mind that some free web hosts might have limitations, such as storage and bandwidth restrictions. You may need to ensure that your chosen host supports the technologies and database setup you intend to use.</a:t>
            </a:r>
          </a:p>
          <a:p>
            <a:r>
              <a:rPr lang="en-US" dirty="0"/>
              <a:t>Remember to follow best practices for code organization, error handling, and security (even though this is a basic app) to ensure a smooth and reliable user experience.</a:t>
            </a:r>
            <a:endParaRPr lang="en-ID" dirty="0"/>
          </a:p>
        </p:txBody>
      </p:sp>
    </p:spTree>
    <p:extLst>
      <p:ext uri="{BB962C8B-B14F-4D97-AF65-F5344CB8AC3E}">
        <p14:creationId xmlns:p14="http://schemas.microsoft.com/office/powerpoint/2010/main" val="2066910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B1EA-F2AE-CB9E-A46D-710252EE44F7}"/>
              </a:ext>
            </a:extLst>
          </p:cNvPr>
          <p:cNvSpPr>
            <a:spLocks noGrp="1"/>
          </p:cNvSpPr>
          <p:nvPr>
            <p:ph type="title"/>
          </p:nvPr>
        </p:nvSpPr>
        <p:spPr/>
        <p:txBody>
          <a:bodyPr/>
          <a:lstStyle/>
          <a:p>
            <a:r>
              <a:rPr lang="en-US" b="1" dirty="0"/>
              <a:t>DESIGN</a:t>
            </a:r>
            <a:endParaRPr lang="en-ID" b="1" dirty="0"/>
          </a:p>
        </p:txBody>
      </p:sp>
      <p:pic>
        <p:nvPicPr>
          <p:cNvPr id="4" name="Picture 3">
            <a:extLst>
              <a:ext uri="{FF2B5EF4-FFF2-40B4-BE49-F238E27FC236}">
                <a16:creationId xmlns:a16="http://schemas.microsoft.com/office/drawing/2014/main" id="{4EAD51D9-B999-C43B-65DC-E437CED1B21B}"/>
              </a:ext>
            </a:extLst>
          </p:cNvPr>
          <p:cNvPicPr>
            <a:picLocks noChangeAspect="1"/>
          </p:cNvPicPr>
          <p:nvPr/>
        </p:nvPicPr>
        <p:blipFill>
          <a:blip r:embed="rId2"/>
          <a:stretch>
            <a:fillRect/>
          </a:stretch>
        </p:blipFill>
        <p:spPr>
          <a:xfrm>
            <a:off x="1881402" y="1690688"/>
            <a:ext cx="3036919" cy="4381128"/>
          </a:xfrm>
          <a:prstGeom prst="rect">
            <a:avLst/>
          </a:prstGeom>
        </p:spPr>
      </p:pic>
      <p:pic>
        <p:nvPicPr>
          <p:cNvPr id="5" name="Picture 4">
            <a:extLst>
              <a:ext uri="{FF2B5EF4-FFF2-40B4-BE49-F238E27FC236}">
                <a16:creationId xmlns:a16="http://schemas.microsoft.com/office/drawing/2014/main" id="{DEDE6403-FAAA-1987-C35E-951C811445C3}"/>
              </a:ext>
            </a:extLst>
          </p:cNvPr>
          <p:cNvPicPr>
            <a:picLocks noChangeAspect="1"/>
          </p:cNvPicPr>
          <p:nvPr/>
        </p:nvPicPr>
        <p:blipFill>
          <a:blip r:embed="rId3"/>
          <a:stretch>
            <a:fillRect/>
          </a:stretch>
        </p:blipFill>
        <p:spPr>
          <a:xfrm>
            <a:off x="6400800" y="1690688"/>
            <a:ext cx="3138058" cy="4381128"/>
          </a:xfrm>
          <a:prstGeom prst="rect">
            <a:avLst/>
          </a:prstGeom>
        </p:spPr>
      </p:pic>
    </p:spTree>
    <p:extLst>
      <p:ext uri="{BB962C8B-B14F-4D97-AF65-F5344CB8AC3E}">
        <p14:creationId xmlns:p14="http://schemas.microsoft.com/office/powerpoint/2010/main" val="1456806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555</Words>
  <Application>Microsoft Office PowerPoint</Application>
  <PresentationFormat>Widescreen</PresentationFormat>
  <Paragraphs>63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Söhne</vt:lpstr>
      <vt:lpstr>Arial</vt:lpstr>
      <vt:lpstr>Calibri</vt:lpstr>
      <vt:lpstr>Calibri Light</vt:lpstr>
      <vt:lpstr>Office Theme</vt:lpstr>
      <vt:lpstr>Simple Store Application</vt:lpstr>
      <vt:lpstr>Solution Architecture</vt:lpstr>
      <vt:lpstr>Technology Stack</vt:lpstr>
      <vt:lpstr>PowerPoint Presentation</vt:lpstr>
      <vt:lpstr>PowerPoint Presentation</vt:lpstr>
      <vt:lpstr>Steps to Implement</vt:lpstr>
      <vt:lpstr>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Putra</dc:creator>
  <cp:lastModifiedBy>Jonathan Putra</cp:lastModifiedBy>
  <cp:revision>3</cp:revision>
  <dcterms:created xsi:type="dcterms:W3CDTF">2023-08-07T15:22:28Z</dcterms:created>
  <dcterms:modified xsi:type="dcterms:W3CDTF">2023-08-10T20:17:44Z</dcterms:modified>
</cp:coreProperties>
</file>