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227D5-E63B-0C8D-BC12-184A0EBF81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AC26702D-789B-A24A-E0E8-72365CF10C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21714AC0-4202-CF1F-749E-D49F70B9AED1}"/>
              </a:ext>
            </a:extLst>
          </p:cNvPr>
          <p:cNvSpPr>
            <a:spLocks noGrp="1"/>
          </p:cNvSpPr>
          <p:nvPr>
            <p:ph type="dt" sz="half" idx="10"/>
          </p:nvPr>
        </p:nvSpPr>
        <p:spPr/>
        <p:txBody>
          <a:bodyPr/>
          <a:lstStyle/>
          <a:p>
            <a:fld id="{F598AA92-8173-4805-8B61-BB3B6BEDDE9E}" type="datetimeFigureOut">
              <a:rPr lang="en-ID" smtClean="0"/>
              <a:t>07/08/2023</a:t>
            </a:fld>
            <a:endParaRPr lang="en-ID"/>
          </a:p>
        </p:txBody>
      </p:sp>
      <p:sp>
        <p:nvSpPr>
          <p:cNvPr id="5" name="Footer Placeholder 4">
            <a:extLst>
              <a:ext uri="{FF2B5EF4-FFF2-40B4-BE49-F238E27FC236}">
                <a16:creationId xmlns:a16="http://schemas.microsoft.com/office/drawing/2014/main" id="{26C6AB77-1BCC-910E-DEA7-EA636321B3E3}"/>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00C5DD5D-E6D9-B12E-7E00-494E24DB3B19}"/>
              </a:ext>
            </a:extLst>
          </p:cNvPr>
          <p:cNvSpPr>
            <a:spLocks noGrp="1"/>
          </p:cNvSpPr>
          <p:nvPr>
            <p:ph type="sldNum" sz="quarter" idx="12"/>
          </p:nvPr>
        </p:nvSpPr>
        <p:spPr/>
        <p:txBody>
          <a:bodyPr/>
          <a:lstStyle/>
          <a:p>
            <a:fld id="{981526FF-1F51-4A79-B54B-E4D6F5D112F3}" type="slidenum">
              <a:rPr lang="en-ID" smtClean="0"/>
              <a:t>‹#›</a:t>
            </a:fld>
            <a:endParaRPr lang="en-ID"/>
          </a:p>
        </p:txBody>
      </p:sp>
    </p:spTree>
    <p:extLst>
      <p:ext uri="{BB962C8B-B14F-4D97-AF65-F5344CB8AC3E}">
        <p14:creationId xmlns:p14="http://schemas.microsoft.com/office/powerpoint/2010/main" val="2743104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C1F1C-FB36-BCA4-BAD6-575E96C8ECDE}"/>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93DC23F1-7CFE-432D-5925-2D18EF86F8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4782BC16-32B0-0299-4B93-AE6A8BED7FD5}"/>
              </a:ext>
            </a:extLst>
          </p:cNvPr>
          <p:cNvSpPr>
            <a:spLocks noGrp="1"/>
          </p:cNvSpPr>
          <p:nvPr>
            <p:ph type="dt" sz="half" idx="10"/>
          </p:nvPr>
        </p:nvSpPr>
        <p:spPr/>
        <p:txBody>
          <a:bodyPr/>
          <a:lstStyle/>
          <a:p>
            <a:fld id="{F598AA92-8173-4805-8B61-BB3B6BEDDE9E}" type="datetimeFigureOut">
              <a:rPr lang="en-ID" smtClean="0"/>
              <a:t>07/08/2023</a:t>
            </a:fld>
            <a:endParaRPr lang="en-ID"/>
          </a:p>
        </p:txBody>
      </p:sp>
      <p:sp>
        <p:nvSpPr>
          <p:cNvPr id="5" name="Footer Placeholder 4">
            <a:extLst>
              <a:ext uri="{FF2B5EF4-FFF2-40B4-BE49-F238E27FC236}">
                <a16:creationId xmlns:a16="http://schemas.microsoft.com/office/drawing/2014/main" id="{E9141294-BC65-A46E-B3D5-1C64010A0389}"/>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3F568A45-86C3-B0AA-B289-743B9FBB28AC}"/>
              </a:ext>
            </a:extLst>
          </p:cNvPr>
          <p:cNvSpPr>
            <a:spLocks noGrp="1"/>
          </p:cNvSpPr>
          <p:nvPr>
            <p:ph type="sldNum" sz="quarter" idx="12"/>
          </p:nvPr>
        </p:nvSpPr>
        <p:spPr/>
        <p:txBody>
          <a:bodyPr/>
          <a:lstStyle/>
          <a:p>
            <a:fld id="{981526FF-1F51-4A79-B54B-E4D6F5D112F3}" type="slidenum">
              <a:rPr lang="en-ID" smtClean="0"/>
              <a:t>‹#›</a:t>
            </a:fld>
            <a:endParaRPr lang="en-ID"/>
          </a:p>
        </p:txBody>
      </p:sp>
    </p:spTree>
    <p:extLst>
      <p:ext uri="{BB962C8B-B14F-4D97-AF65-F5344CB8AC3E}">
        <p14:creationId xmlns:p14="http://schemas.microsoft.com/office/powerpoint/2010/main" val="2801103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08C60F-8193-61FA-D85E-8AEA8B84F7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C906822D-04FD-1814-2221-C7F07D73CA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6E1DFD29-D5D2-D5FC-7473-74E7CA939E95}"/>
              </a:ext>
            </a:extLst>
          </p:cNvPr>
          <p:cNvSpPr>
            <a:spLocks noGrp="1"/>
          </p:cNvSpPr>
          <p:nvPr>
            <p:ph type="dt" sz="half" idx="10"/>
          </p:nvPr>
        </p:nvSpPr>
        <p:spPr/>
        <p:txBody>
          <a:bodyPr/>
          <a:lstStyle/>
          <a:p>
            <a:fld id="{F598AA92-8173-4805-8B61-BB3B6BEDDE9E}" type="datetimeFigureOut">
              <a:rPr lang="en-ID" smtClean="0"/>
              <a:t>07/08/2023</a:t>
            </a:fld>
            <a:endParaRPr lang="en-ID"/>
          </a:p>
        </p:txBody>
      </p:sp>
      <p:sp>
        <p:nvSpPr>
          <p:cNvPr id="5" name="Footer Placeholder 4">
            <a:extLst>
              <a:ext uri="{FF2B5EF4-FFF2-40B4-BE49-F238E27FC236}">
                <a16:creationId xmlns:a16="http://schemas.microsoft.com/office/drawing/2014/main" id="{D0D75A5C-1D55-C408-F403-BF917AF310E4}"/>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BAC1EEF8-41E4-1054-C144-FC594B16CEEE}"/>
              </a:ext>
            </a:extLst>
          </p:cNvPr>
          <p:cNvSpPr>
            <a:spLocks noGrp="1"/>
          </p:cNvSpPr>
          <p:nvPr>
            <p:ph type="sldNum" sz="quarter" idx="12"/>
          </p:nvPr>
        </p:nvSpPr>
        <p:spPr/>
        <p:txBody>
          <a:bodyPr/>
          <a:lstStyle/>
          <a:p>
            <a:fld id="{981526FF-1F51-4A79-B54B-E4D6F5D112F3}" type="slidenum">
              <a:rPr lang="en-ID" smtClean="0"/>
              <a:t>‹#›</a:t>
            </a:fld>
            <a:endParaRPr lang="en-ID"/>
          </a:p>
        </p:txBody>
      </p:sp>
    </p:spTree>
    <p:extLst>
      <p:ext uri="{BB962C8B-B14F-4D97-AF65-F5344CB8AC3E}">
        <p14:creationId xmlns:p14="http://schemas.microsoft.com/office/powerpoint/2010/main" val="1266642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DAB90-6E18-A3C8-CEFC-4A5BF123368E}"/>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DB8B117C-27A0-0D33-42A0-473BA694FC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45608F2C-F471-869C-2F52-7F34016F52E4}"/>
              </a:ext>
            </a:extLst>
          </p:cNvPr>
          <p:cNvSpPr>
            <a:spLocks noGrp="1"/>
          </p:cNvSpPr>
          <p:nvPr>
            <p:ph type="dt" sz="half" idx="10"/>
          </p:nvPr>
        </p:nvSpPr>
        <p:spPr/>
        <p:txBody>
          <a:bodyPr/>
          <a:lstStyle/>
          <a:p>
            <a:fld id="{F598AA92-8173-4805-8B61-BB3B6BEDDE9E}" type="datetimeFigureOut">
              <a:rPr lang="en-ID" smtClean="0"/>
              <a:t>07/08/2023</a:t>
            </a:fld>
            <a:endParaRPr lang="en-ID"/>
          </a:p>
        </p:txBody>
      </p:sp>
      <p:sp>
        <p:nvSpPr>
          <p:cNvPr id="5" name="Footer Placeholder 4">
            <a:extLst>
              <a:ext uri="{FF2B5EF4-FFF2-40B4-BE49-F238E27FC236}">
                <a16:creationId xmlns:a16="http://schemas.microsoft.com/office/drawing/2014/main" id="{0A9CDC7B-D0B2-8CCB-1535-6F0F40920B3A}"/>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3995EE6C-E501-ED7D-19A0-531176C08DC1}"/>
              </a:ext>
            </a:extLst>
          </p:cNvPr>
          <p:cNvSpPr>
            <a:spLocks noGrp="1"/>
          </p:cNvSpPr>
          <p:nvPr>
            <p:ph type="sldNum" sz="quarter" idx="12"/>
          </p:nvPr>
        </p:nvSpPr>
        <p:spPr/>
        <p:txBody>
          <a:bodyPr/>
          <a:lstStyle/>
          <a:p>
            <a:fld id="{981526FF-1F51-4A79-B54B-E4D6F5D112F3}" type="slidenum">
              <a:rPr lang="en-ID" smtClean="0"/>
              <a:t>‹#›</a:t>
            </a:fld>
            <a:endParaRPr lang="en-ID"/>
          </a:p>
        </p:txBody>
      </p:sp>
    </p:spTree>
    <p:extLst>
      <p:ext uri="{BB962C8B-B14F-4D97-AF65-F5344CB8AC3E}">
        <p14:creationId xmlns:p14="http://schemas.microsoft.com/office/powerpoint/2010/main" val="927565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14499-54F1-50B2-9CE7-6F22CBB83E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F061D3A2-E2A5-1489-2BA4-B6A72D8DC5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70B5E93-85C9-A477-541D-D70D8CB2ED05}"/>
              </a:ext>
            </a:extLst>
          </p:cNvPr>
          <p:cNvSpPr>
            <a:spLocks noGrp="1"/>
          </p:cNvSpPr>
          <p:nvPr>
            <p:ph type="dt" sz="half" idx="10"/>
          </p:nvPr>
        </p:nvSpPr>
        <p:spPr/>
        <p:txBody>
          <a:bodyPr/>
          <a:lstStyle/>
          <a:p>
            <a:fld id="{F598AA92-8173-4805-8B61-BB3B6BEDDE9E}" type="datetimeFigureOut">
              <a:rPr lang="en-ID" smtClean="0"/>
              <a:t>07/08/2023</a:t>
            </a:fld>
            <a:endParaRPr lang="en-ID"/>
          </a:p>
        </p:txBody>
      </p:sp>
      <p:sp>
        <p:nvSpPr>
          <p:cNvPr id="5" name="Footer Placeholder 4">
            <a:extLst>
              <a:ext uri="{FF2B5EF4-FFF2-40B4-BE49-F238E27FC236}">
                <a16:creationId xmlns:a16="http://schemas.microsoft.com/office/drawing/2014/main" id="{3119B8A4-FE65-5740-B1C4-609FCF44498C}"/>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23B7B9EC-CE92-6849-DE11-0CE49FADC51F}"/>
              </a:ext>
            </a:extLst>
          </p:cNvPr>
          <p:cNvSpPr>
            <a:spLocks noGrp="1"/>
          </p:cNvSpPr>
          <p:nvPr>
            <p:ph type="sldNum" sz="quarter" idx="12"/>
          </p:nvPr>
        </p:nvSpPr>
        <p:spPr/>
        <p:txBody>
          <a:bodyPr/>
          <a:lstStyle/>
          <a:p>
            <a:fld id="{981526FF-1F51-4A79-B54B-E4D6F5D112F3}" type="slidenum">
              <a:rPr lang="en-ID" smtClean="0"/>
              <a:t>‹#›</a:t>
            </a:fld>
            <a:endParaRPr lang="en-ID"/>
          </a:p>
        </p:txBody>
      </p:sp>
    </p:spTree>
    <p:extLst>
      <p:ext uri="{BB962C8B-B14F-4D97-AF65-F5344CB8AC3E}">
        <p14:creationId xmlns:p14="http://schemas.microsoft.com/office/powerpoint/2010/main" val="586661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A5F61-3501-8F5E-BA85-1B003205658F}"/>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937C2408-EF4B-D929-1DE4-1C14348ACE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7BAC7F61-4979-FAE6-71D8-E989CBCCF8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F7699C73-0177-76FD-82AA-3EEF21096384}"/>
              </a:ext>
            </a:extLst>
          </p:cNvPr>
          <p:cNvSpPr>
            <a:spLocks noGrp="1"/>
          </p:cNvSpPr>
          <p:nvPr>
            <p:ph type="dt" sz="half" idx="10"/>
          </p:nvPr>
        </p:nvSpPr>
        <p:spPr/>
        <p:txBody>
          <a:bodyPr/>
          <a:lstStyle/>
          <a:p>
            <a:fld id="{F598AA92-8173-4805-8B61-BB3B6BEDDE9E}" type="datetimeFigureOut">
              <a:rPr lang="en-ID" smtClean="0"/>
              <a:t>07/08/2023</a:t>
            </a:fld>
            <a:endParaRPr lang="en-ID"/>
          </a:p>
        </p:txBody>
      </p:sp>
      <p:sp>
        <p:nvSpPr>
          <p:cNvPr id="6" name="Footer Placeholder 5">
            <a:extLst>
              <a:ext uri="{FF2B5EF4-FFF2-40B4-BE49-F238E27FC236}">
                <a16:creationId xmlns:a16="http://schemas.microsoft.com/office/drawing/2014/main" id="{738DF42D-370E-7303-82CD-27035C891516}"/>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EA54FEFA-232B-A209-2DDB-71104B986AE9}"/>
              </a:ext>
            </a:extLst>
          </p:cNvPr>
          <p:cNvSpPr>
            <a:spLocks noGrp="1"/>
          </p:cNvSpPr>
          <p:nvPr>
            <p:ph type="sldNum" sz="quarter" idx="12"/>
          </p:nvPr>
        </p:nvSpPr>
        <p:spPr/>
        <p:txBody>
          <a:bodyPr/>
          <a:lstStyle/>
          <a:p>
            <a:fld id="{981526FF-1F51-4A79-B54B-E4D6F5D112F3}" type="slidenum">
              <a:rPr lang="en-ID" smtClean="0"/>
              <a:t>‹#›</a:t>
            </a:fld>
            <a:endParaRPr lang="en-ID"/>
          </a:p>
        </p:txBody>
      </p:sp>
    </p:spTree>
    <p:extLst>
      <p:ext uri="{BB962C8B-B14F-4D97-AF65-F5344CB8AC3E}">
        <p14:creationId xmlns:p14="http://schemas.microsoft.com/office/powerpoint/2010/main" val="2627163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3FA69-8E91-8343-80EA-0C3145E8C85E}"/>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63C26192-48D9-B4A4-6CAF-57DF69A693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EE0FF5-A459-57C0-CAC3-21DE5632A9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EAADA901-8F37-438B-8B78-DE7679CF95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47A52F-1E1D-E1A5-96BD-02E0BCC889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6C8F2470-6C2D-3A4D-4E5C-83E6A28F3D6C}"/>
              </a:ext>
            </a:extLst>
          </p:cNvPr>
          <p:cNvSpPr>
            <a:spLocks noGrp="1"/>
          </p:cNvSpPr>
          <p:nvPr>
            <p:ph type="dt" sz="half" idx="10"/>
          </p:nvPr>
        </p:nvSpPr>
        <p:spPr/>
        <p:txBody>
          <a:bodyPr/>
          <a:lstStyle/>
          <a:p>
            <a:fld id="{F598AA92-8173-4805-8B61-BB3B6BEDDE9E}" type="datetimeFigureOut">
              <a:rPr lang="en-ID" smtClean="0"/>
              <a:t>07/08/2023</a:t>
            </a:fld>
            <a:endParaRPr lang="en-ID"/>
          </a:p>
        </p:txBody>
      </p:sp>
      <p:sp>
        <p:nvSpPr>
          <p:cNvPr id="8" name="Footer Placeholder 7">
            <a:extLst>
              <a:ext uri="{FF2B5EF4-FFF2-40B4-BE49-F238E27FC236}">
                <a16:creationId xmlns:a16="http://schemas.microsoft.com/office/drawing/2014/main" id="{B1D16803-D0CE-FF14-01EC-F499685DC309}"/>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3C918F06-F12D-35C3-5DC9-A53E7CC132BE}"/>
              </a:ext>
            </a:extLst>
          </p:cNvPr>
          <p:cNvSpPr>
            <a:spLocks noGrp="1"/>
          </p:cNvSpPr>
          <p:nvPr>
            <p:ph type="sldNum" sz="quarter" idx="12"/>
          </p:nvPr>
        </p:nvSpPr>
        <p:spPr/>
        <p:txBody>
          <a:bodyPr/>
          <a:lstStyle/>
          <a:p>
            <a:fld id="{981526FF-1F51-4A79-B54B-E4D6F5D112F3}" type="slidenum">
              <a:rPr lang="en-ID" smtClean="0"/>
              <a:t>‹#›</a:t>
            </a:fld>
            <a:endParaRPr lang="en-ID"/>
          </a:p>
        </p:txBody>
      </p:sp>
    </p:spTree>
    <p:extLst>
      <p:ext uri="{BB962C8B-B14F-4D97-AF65-F5344CB8AC3E}">
        <p14:creationId xmlns:p14="http://schemas.microsoft.com/office/powerpoint/2010/main" val="2290873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39004-C82B-AB10-6C6E-3913DB64C439}"/>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21A4D3B4-3AD6-C3C1-636C-B4456CCE24BD}"/>
              </a:ext>
            </a:extLst>
          </p:cNvPr>
          <p:cNvSpPr>
            <a:spLocks noGrp="1"/>
          </p:cNvSpPr>
          <p:nvPr>
            <p:ph type="dt" sz="half" idx="10"/>
          </p:nvPr>
        </p:nvSpPr>
        <p:spPr/>
        <p:txBody>
          <a:bodyPr/>
          <a:lstStyle/>
          <a:p>
            <a:fld id="{F598AA92-8173-4805-8B61-BB3B6BEDDE9E}" type="datetimeFigureOut">
              <a:rPr lang="en-ID" smtClean="0"/>
              <a:t>07/08/2023</a:t>
            </a:fld>
            <a:endParaRPr lang="en-ID"/>
          </a:p>
        </p:txBody>
      </p:sp>
      <p:sp>
        <p:nvSpPr>
          <p:cNvPr id="4" name="Footer Placeholder 3">
            <a:extLst>
              <a:ext uri="{FF2B5EF4-FFF2-40B4-BE49-F238E27FC236}">
                <a16:creationId xmlns:a16="http://schemas.microsoft.com/office/drawing/2014/main" id="{1D280CED-6320-8EC5-BD01-10688DAB5067}"/>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C23789B4-C366-B30C-3C7B-6DC870BF9DC0}"/>
              </a:ext>
            </a:extLst>
          </p:cNvPr>
          <p:cNvSpPr>
            <a:spLocks noGrp="1"/>
          </p:cNvSpPr>
          <p:nvPr>
            <p:ph type="sldNum" sz="quarter" idx="12"/>
          </p:nvPr>
        </p:nvSpPr>
        <p:spPr/>
        <p:txBody>
          <a:bodyPr/>
          <a:lstStyle/>
          <a:p>
            <a:fld id="{981526FF-1F51-4A79-B54B-E4D6F5D112F3}" type="slidenum">
              <a:rPr lang="en-ID" smtClean="0"/>
              <a:t>‹#›</a:t>
            </a:fld>
            <a:endParaRPr lang="en-ID"/>
          </a:p>
        </p:txBody>
      </p:sp>
    </p:spTree>
    <p:extLst>
      <p:ext uri="{BB962C8B-B14F-4D97-AF65-F5344CB8AC3E}">
        <p14:creationId xmlns:p14="http://schemas.microsoft.com/office/powerpoint/2010/main" val="1091930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675769-C7DE-9B6E-EFFC-682AE9F34157}"/>
              </a:ext>
            </a:extLst>
          </p:cNvPr>
          <p:cNvSpPr>
            <a:spLocks noGrp="1"/>
          </p:cNvSpPr>
          <p:nvPr>
            <p:ph type="dt" sz="half" idx="10"/>
          </p:nvPr>
        </p:nvSpPr>
        <p:spPr/>
        <p:txBody>
          <a:bodyPr/>
          <a:lstStyle/>
          <a:p>
            <a:fld id="{F598AA92-8173-4805-8B61-BB3B6BEDDE9E}" type="datetimeFigureOut">
              <a:rPr lang="en-ID" smtClean="0"/>
              <a:t>07/08/2023</a:t>
            </a:fld>
            <a:endParaRPr lang="en-ID"/>
          </a:p>
        </p:txBody>
      </p:sp>
      <p:sp>
        <p:nvSpPr>
          <p:cNvPr id="3" name="Footer Placeholder 2">
            <a:extLst>
              <a:ext uri="{FF2B5EF4-FFF2-40B4-BE49-F238E27FC236}">
                <a16:creationId xmlns:a16="http://schemas.microsoft.com/office/drawing/2014/main" id="{185C4D87-709C-F1A8-2C54-C2237CA82E4A}"/>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55A37208-2F82-3C7A-27F3-6517F1CA6F85}"/>
              </a:ext>
            </a:extLst>
          </p:cNvPr>
          <p:cNvSpPr>
            <a:spLocks noGrp="1"/>
          </p:cNvSpPr>
          <p:nvPr>
            <p:ph type="sldNum" sz="quarter" idx="12"/>
          </p:nvPr>
        </p:nvSpPr>
        <p:spPr/>
        <p:txBody>
          <a:bodyPr/>
          <a:lstStyle/>
          <a:p>
            <a:fld id="{981526FF-1F51-4A79-B54B-E4D6F5D112F3}" type="slidenum">
              <a:rPr lang="en-ID" smtClean="0"/>
              <a:t>‹#›</a:t>
            </a:fld>
            <a:endParaRPr lang="en-ID"/>
          </a:p>
        </p:txBody>
      </p:sp>
    </p:spTree>
    <p:extLst>
      <p:ext uri="{BB962C8B-B14F-4D97-AF65-F5344CB8AC3E}">
        <p14:creationId xmlns:p14="http://schemas.microsoft.com/office/powerpoint/2010/main" val="3805717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DFDDF-78C9-D9C3-02F6-DFA16D4CDD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EB1350B9-EA7C-0076-8169-E500583EBC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DD18F644-6E91-887C-523F-34F2EAF254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8988F0-3C6F-37F2-A152-944EB1D5CC3D}"/>
              </a:ext>
            </a:extLst>
          </p:cNvPr>
          <p:cNvSpPr>
            <a:spLocks noGrp="1"/>
          </p:cNvSpPr>
          <p:nvPr>
            <p:ph type="dt" sz="half" idx="10"/>
          </p:nvPr>
        </p:nvSpPr>
        <p:spPr/>
        <p:txBody>
          <a:bodyPr/>
          <a:lstStyle/>
          <a:p>
            <a:fld id="{F598AA92-8173-4805-8B61-BB3B6BEDDE9E}" type="datetimeFigureOut">
              <a:rPr lang="en-ID" smtClean="0"/>
              <a:t>07/08/2023</a:t>
            </a:fld>
            <a:endParaRPr lang="en-ID"/>
          </a:p>
        </p:txBody>
      </p:sp>
      <p:sp>
        <p:nvSpPr>
          <p:cNvPr id="6" name="Footer Placeholder 5">
            <a:extLst>
              <a:ext uri="{FF2B5EF4-FFF2-40B4-BE49-F238E27FC236}">
                <a16:creationId xmlns:a16="http://schemas.microsoft.com/office/drawing/2014/main" id="{1ACF617D-34A0-9938-D6F8-799DBD19C4A8}"/>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A8857CBA-ACAC-D1C1-23DE-CCAC2BCD4C72}"/>
              </a:ext>
            </a:extLst>
          </p:cNvPr>
          <p:cNvSpPr>
            <a:spLocks noGrp="1"/>
          </p:cNvSpPr>
          <p:nvPr>
            <p:ph type="sldNum" sz="quarter" idx="12"/>
          </p:nvPr>
        </p:nvSpPr>
        <p:spPr/>
        <p:txBody>
          <a:bodyPr/>
          <a:lstStyle/>
          <a:p>
            <a:fld id="{981526FF-1F51-4A79-B54B-E4D6F5D112F3}" type="slidenum">
              <a:rPr lang="en-ID" smtClean="0"/>
              <a:t>‹#›</a:t>
            </a:fld>
            <a:endParaRPr lang="en-ID"/>
          </a:p>
        </p:txBody>
      </p:sp>
    </p:spTree>
    <p:extLst>
      <p:ext uri="{BB962C8B-B14F-4D97-AF65-F5344CB8AC3E}">
        <p14:creationId xmlns:p14="http://schemas.microsoft.com/office/powerpoint/2010/main" val="3128088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73949-6CC8-3621-4867-461D713686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6B72693A-C460-4E1B-02C7-0D05C2EE3D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B716A32A-8160-6053-01B3-5FC2073AEA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920F90-7B13-C2ED-C0CF-7D125F58336E}"/>
              </a:ext>
            </a:extLst>
          </p:cNvPr>
          <p:cNvSpPr>
            <a:spLocks noGrp="1"/>
          </p:cNvSpPr>
          <p:nvPr>
            <p:ph type="dt" sz="half" idx="10"/>
          </p:nvPr>
        </p:nvSpPr>
        <p:spPr/>
        <p:txBody>
          <a:bodyPr/>
          <a:lstStyle/>
          <a:p>
            <a:fld id="{F598AA92-8173-4805-8B61-BB3B6BEDDE9E}" type="datetimeFigureOut">
              <a:rPr lang="en-ID" smtClean="0"/>
              <a:t>07/08/2023</a:t>
            </a:fld>
            <a:endParaRPr lang="en-ID"/>
          </a:p>
        </p:txBody>
      </p:sp>
      <p:sp>
        <p:nvSpPr>
          <p:cNvPr id="6" name="Footer Placeholder 5">
            <a:extLst>
              <a:ext uri="{FF2B5EF4-FFF2-40B4-BE49-F238E27FC236}">
                <a16:creationId xmlns:a16="http://schemas.microsoft.com/office/drawing/2014/main" id="{164802F1-6C65-0900-5DE5-DB9576AD3B42}"/>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ED44AB6E-E057-9950-9B71-AF383BCF0514}"/>
              </a:ext>
            </a:extLst>
          </p:cNvPr>
          <p:cNvSpPr>
            <a:spLocks noGrp="1"/>
          </p:cNvSpPr>
          <p:nvPr>
            <p:ph type="sldNum" sz="quarter" idx="12"/>
          </p:nvPr>
        </p:nvSpPr>
        <p:spPr/>
        <p:txBody>
          <a:bodyPr/>
          <a:lstStyle/>
          <a:p>
            <a:fld id="{981526FF-1F51-4A79-B54B-E4D6F5D112F3}" type="slidenum">
              <a:rPr lang="en-ID" smtClean="0"/>
              <a:t>‹#›</a:t>
            </a:fld>
            <a:endParaRPr lang="en-ID"/>
          </a:p>
        </p:txBody>
      </p:sp>
    </p:spTree>
    <p:extLst>
      <p:ext uri="{BB962C8B-B14F-4D97-AF65-F5344CB8AC3E}">
        <p14:creationId xmlns:p14="http://schemas.microsoft.com/office/powerpoint/2010/main" val="791994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CA8D5E-F34E-696F-B27F-12EF6CF5FC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A03A58B5-F200-A454-79E2-0F4E76E452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8950DE44-3199-3FEE-A935-58471E04F7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98AA92-8173-4805-8B61-BB3B6BEDDE9E}" type="datetimeFigureOut">
              <a:rPr lang="en-ID" smtClean="0"/>
              <a:t>07/08/2023</a:t>
            </a:fld>
            <a:endParaRPr lang="en-ID"/>
          </a:p>
        </p:txBody>
      </p:sp>
      <p:sp>
        <p:nvSpPr>
          <p:cNvPr id="5" name="Footer Placeholder 4">
            <a:extLst>
              <a:ext uri="{FF2B5EF4-FFF2-40B4-BE49-F238E27FC236}">
                <a16:creationId xmlns:a16="http://schemas.microsoft.com/office/drawing/2014/main" id="{CB3A72F1-1C54-76C6-D0AA-9851FC5156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5E518D9D-6375-FF60-81AF-421FD8EA96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1526FF-1F51-4A79-B54B-E4D6F5D112F3}" type="slidenum">
              <a:rPr lang="en-ID" smtClean="0"/>
              <a:t>‹#›</a:t>
            </a:fld>
            <a:endParaRPr lang="en-ID"/>
          </a:p>
        </p:txBody>
      </p:sp>
    </p:spTree>
    <p:extLst>
      <p:ext uri="{BB962C8B-B14F-4D97-AF65-F5344CB8AC3E}">
        <p14:creationId xmlns:p14="http://schemas.microsoft.com/office/powerpoint/2010/main" val="1221415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9FBE7-7F62-8F6E-2F7C-8A1716B81E50}"/>
              </a:ext>
            </a:extLst>
          </p:cNvPr>
          <p:cNvSpPr>
            <a:spLocks noGrp="1"/>
          </p:cNvSpPr>
          <p:nvPr>
            <p:ph type="ctrTitle"/>
          </p:nvPr>
        </p:nvSpPr>
        <p:spPr/>
        <p:txBody>
          <a:bodyPr/>
          <a:lstStyle/>
          <a:p>
            <a:endParaRPr lang="en-ID"/>
          </a:p>
        </p:txBody>
      </p:sp>
      <p:sp>
        <p:nvSpPr>
          <p:cNvPr id="3" name="Subtitle 2">
            <a:extLst>
              <a:ext uri="{FF2B5EF4-FFF2-40B4-BE49-F238E27FC236}">
                <a16:creationId xmlns:a16="http://schemas.microsoft.com/office/drawing/2014/main" id="{F1A20406-BD7E-D682-BE77-96DC9F34911E}"/>
              </a:ext>
            </a:extLst>
          </p:cNvPr>
          <p:cNvSpPr>
            <a:spLocks noGrp="1"/>
          </p:cNvSpPr>
          <p:nvPr>
            <p:ph type="subTitle" idx="1"/>
          </p:nvPr>
        </p:nvSpPr>
        <p:spPr/>
        <p:txBody>
          <a:bodyPr/>
          <a:lstStyle/>
          <a:p>
            <a:endParaRPr lang="en-ID"/>
          </a:p>
        </p:txBody>
      </p:sp>
    </p:spTree>
    <p:extLst>
      <p:ext uri="{BB962C8B-B14F-4D97-AF65-F5344CB8AC3E}">
        <p14:creationId xmlns:p14="http://schemas.microsoft.com/office/powerpoint/2010/main" val="1262043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BA070-6441-A8F4-81F4-799E022859E7}"/>
              </a:ext>
            </a:extLst>
          </p:cNvPr>
          <p:cNvSpPr>
            <a:spLocks noGrp="1"/>
          </p:cNvSpPr>
          <p:nvPr>
            <p:ph type="title"/>
          </p:nvPr>
        </p:nvSpPr>
        <p:spPr/>
        <p:txBody>
          <a:bodyPr/>
          <a:lstStyle/>
          <a:p>
            <a:r>
              <a:rPr lang="en-US" dirty="0"/>
              <a:t>Solution Architecture</a:t>
            </a:r>
            <a:endParaRPr lang="en-ID" dirty="0"/>
          </a:p>
        </p:txBody>
      </p:sp>
      <p:sp>
        <p:nvSpPr>
          <p:cNvPr id="3" name="Content Placeholder 2">
            <a:extLst>
              <a:ext uri="{FF2B5EF4-FFF2-40B4-BE49-F238E27FC236}">
                <a16:creationId xmlns:a16="http://schemas.microsoft.com/office/drawing/2014/main" id="{CB7939A7-36B4-E046-224D-1D9C86C38D70}"/>
              </a:ext>
            </a:extLst>
          </p:cNvPr>
          <p:cNvSpPr>
            <a:spLocks noGrp="1"/>
          </p:cNvSpPr>
          <p:nvPr>
            <p:ph idx="1"/>
          </p:nvPr>
        </p:nvSpPr>
        <p:spPr/>
        <p:txBody>
          <a:bodyPr>
            <a:normAutofit/>
          </a:bodyPr>
          <a:lstStyle/>
          <a:p>
            <a:r>
              <a:rPr lang="en-US" dirty="0"/>
              <a:t>Frontend: User interacts with a simple and clean web-based user interface.</a:t>
            </a:r>
          </a:p>
          <a:p>
            <a:r>
              <a:rPr lang="en-US" dirty="0"/>
              <a:t>Backend: Handles user requests, item management, cart management, and logging.</a:t>
            </a:r>
          </a:p>
        </p:txBody>
      </p:sp>
    </p:spTree>
    <p:extLst>
      <p:ext uri="{BB962C8B-B14F-4D97-AF65-F5344CB8AC3E}">
        <p14:creationId xmlns:p14="http://schemas.microsoft.com/office/powerpoint/2010/main" val="1501114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BA070-6441-A8F4-81F4-799E022859E7}"/>
              </a:ext>
            </a:extLst>
          </p:cNvPr>
          <p:cNvSpPr>
            <a:spLocks noGrp="1"/>
          </p:cNvSpPr>
          <p:nvPr>
            <p:ph type="title"/>
          </p:nvPr>
        </p:nvSpPr>
        <p:spPr/>
        <p:txBody>
          <a:bodyPr/>
          <a:lstStyle/>
          <a:p>
            <a:r>
              <a:rPr lang="en-US" dirty="0"/>
              <a:t>Technology Stack</a:t>
            </a:r>
            <a:endParaRPr lang="en-ID" dirty="0"/>
          </a:p>
        </p:txBody>
      </p:sp>
      <p:sp>
        <p:nvSpPr>
          <p:cNvPr id="3" name="Content Placeholder 2">
            <a:extLst>
              <a:ext uri="{FF2B5EF4-FFF2-40B4-BE49-F238E27FC236}">
                <a16:creationId xmlns:a16="http://schemas.microsoft.com/office/drawing/2014/main" id="{CB7939A7-36B4-E046-224D-1D9C86C38D70}"/>
              </a:ext>
            </a:extLst>
          </p:cNvPr>
          <p:cNvSpPr>
            <a:spLocks noGrp="1"/>
          </p:cNvSpPr>
          <p:nvPr>
            <p:ph idx="1"/>
          </p:nvPr>
        </p:nvSpPr>
        <p:spPr/>
        <p:txBody>
          <a:bodyPr>
            <a:normAutofit fontScale="40000" lnSpcReduction="20000"/>
          </a:bodyPr>
          <a:lstStyle/>
          <a:p>
            <a:pPr marL="0" indent="0">
              <a:buNone/>
            </a:pPr>
            <a:r>
              <a:rPr lang="en-US" dirty="0"/>
              <a:t>Frontend:</a:t>
            </a:r>
          </a:p>
          <a:p>
            <a:r>
              <a:rPr lang="en-US" dirty="0"/>
              <a:t>HTML, CSS, JavaScript</a:t>
            </a:r>
          </a:p>
          <a:p>
            <a:r>
              <a:rPr lang="en-US" dirty="0"/>
              <a:t>React.js (or another frontend library/framework of your choice)</a:t>
            </a:r>
          </a:p>
          <a:p>
            <a:endParaRPr lang="en-US" dirty="0"/>
          </a:p>
          <a:p>
            <a:pPr marL="0" indent="0">
              <a:buNone/>
            </a:pPr>
            <a:r>
              <a:rPr lang="en-US" dirty="0"/>
              <a:t>Backend:</a:t>
            </a:r>
          </a:p>
          <a:p>
            <a:r>
              <a:rPr lang="en-US" dirty="0"/>
              <a:t>Node.js (for server-side JavaScript)</a:t>
            </a:r>
          </a:p>
          <a:p>
            <a:r>
              <a:rPr lang="en-US" dirty="0"/>
              <a:t>Express.js (for building APIs and handling requests)</a:t>
            </a:r>
          </a:p>
          <a:p>
            <a:r>
              <a:rPr lang="en-US" dirty="0"/>
              <a:t>Database: SQLite (for its simplicity and lightweight nature, suitable for your requirements)</a:t>
            </a:r>
          </a:p>
          <a:p>
            <a:endParaRPr lang="en-US" dirty="0"/>
          </a:p>
          <a:p>
            <a:pPr marL="0" indent="0">
              <a:buNone/>
            </a:pPr>
            <a:r>
              <a:rPr lang="en-US" dirty="0"/>
              <a:t>Framework and Libraries:</a:t>
            </a:r>
          </a:p>
          <a:p>
            <a:r>
              <a:rPr lang="en-US" dirty="0"/>
              <a:t>Frontend:</a:t>
            </a:r>
          </a:p>
          <a:p>
            <a:r>
              <a:rPr lang="en-US" dirty="0"/>
              <a:t>React.js: For building the dynamic user interface and managing state.</a:t>
            </a:r>
          </a:p>
          <a:p>
            <a:r>
              <a:rPr lang="en-US" dirty="0" err="1"/>
              <a:t>Axios</a:t>
            </a:r>
            <a:r>
              <a:rPr lang="en-US" dirty="0"/>
              <a:t>: For making API requests to the backend.</a:t>
            </a:r>
          </a:p>
          <a:p>
            <a:endParaRPr lang="en-US" dirty="0"/>
          </a:p>
          <a:p>
            <a:pPr marL="0" indent="0">
              <a:buNone/>
            </a:pPr>
            <a:r>
              <a:rPr lang="en-US" dirty="0"/>
              <a:t>Backend:</a:t>
            </a:r>
          </a:p>
          <a:p>
            <a:r>
              <a:rPr lang="en-US" dirty="0"/>
              <a:t>Express.js: For creating API endpoints and handling HTTP requests.</a:t>
            </a:r>
          </a:p>
          <a:p>
            <a:r>
              <a:rPr lang="en-US" dirty="0" err="1"/>
              <a:t>Sequelize</a:t>
            </a:r>
            <a:r>
              <a:rPr lang="en-US" dirty="0"/>
              <a:t> (optional): For database interactions (even though you're using SQLite, </a:t>
            </a:r>
            <a:r>
              <a:rPr lang="en-US" dirty="0" err="1"/>
              <a:t>Sequelize</a:t>
            </a:r>
            <a:r>
              <a:rPr lang="en-US" dirty="0"/>
              <a:t> can help with a consistent data access pattern).</a:t>
            </a:r>
          </a:p>
        </p:txBody>
      </p:sp>
    </p:spTree>
    <p:extLst>
      <p:ext uri="{BB962C8B-B14F-4D97-AF65-F5344CB8AC3E}">
        <p14:creationId xmlns:p14="http://schemas.microsoft.com/office/powerpoint/2010/main" val="2467357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BA070-6441-A8F4-81F4-799E022859E7}"/>
              </a:ext>
            </a:extLst>
          </p:cNvPr>
          <p:cNvSpPr>
            <a:spLocks noGrp="1"/>
          </p:cNvSpPr>
          <p:nvPr>
            <p:ph type="title"/>
          </p:nvPr>
        </p:nvSpPr>
        <p:spPr/>
        <p:txBody>
          <a:bodyPr/>
          <a:lstStyle/>
          <a:p>
            <a:r>
              <a:rPr lang="en-US" dirty="0"/>
              <a:t>Steps to Implement</a:t>
            </a:r>
            <a:endParaRPr lang="en-ID" dirty="0"/>
          </a:p>
        </p:txBody>
      </p:sp>
      <p:sp>
        <p:nvSpPr>
          <p:cNvPr id="3" name="Content Placeholder 2">
            <a:extLst>
              <a:ext uri="{FF2B5EF4-FFF2-40B4-BE49-F238E27FC236}">
                <a16:creationId xmlns:a16="http://schemas.microsoft.com/office/drawing/2014/main" id="{CB7939A7-36B4-E046-224D-1D9C86C38D70}"/>
              </a:ext>
            </a:extLst>
          </p:cNvPr>
          <p:cNvSpPr>
            <a:spLocks noGrp="1"/>
          </p:cNvSpPr>
          <p:nvPr>
            <p:ph idx="1"/>
          </p:nvPr>
        </p:nvSpPr>
        <p:spPr/>
        <p:txBody>
          <a:bodyPr>
            <a:normAutofit fontScale="55000" lnSpcReduction="20000"/>
          </a:bodyPr>
          <a:lstStyle/>
          <a:p>
            <a:pPr marL="514350" indent="-514350">
              <a:buFont typeface="+mj-lt"/>
              <a:buAutoNum type="arabicPeriod"/>
            </a:pPr>
            <a:r>
              <a:rPr lang="en-US" sz="2900" dirty="0"/>
              <a:t>Design the SQLite database schema for storing item details and logs.</a:t>
            </a:r>
          </a:p>
          <a:p>
            <a:pPr marL="514350" indent="-514350">
              <a:buFont typeface="+mj-lt"/>
              <a:buAutoNum type="arabicPeriod"/>
            </a:pPr>
            <a:r>
              <a:rPr lang="en-US" sz="2900" dirty="0"/>
              <a:t>Implement the backend API endpoints for fetching items, managing the cart, and handling the checkout process.</a:t>
            </a:r>
          </a:p>
          <a:p>
            <a:pPr marL="514350" indent="-514350">
              <a:buFont typeface="+mj-lt"/>
              <a:buAutoNum type="arabicPeriod"/>
            </a:pPr>
            <a:r>
              <a:rPr lang="en-US" sz="2900" dirty="0"/>
              <a:t>Create the frontend UI with React.js, displaying the items, quantities, and cart functionality.</a:t>
            </a:r>
          </a:p>
          <a:p>
            <a:pPr marL="514350" indent="-514350">
              <a:buFont typeface="+mj-lt"/>
              <a:buAutoNum type="arabicPeriod"/>
            </a:pPr>
            <a:r>
              <a:rPr lang="en-US" sz="2900" dirty="0"/>
              <a:t>Integrate the frontend with the backend using API calls.</a:t>
            </a:r>
          </a:p>
          <a:p>
            <a:pPr marL="514350" indent="-514350">
              <a:buFont typeface="+mj-lt"/>
              <a:buAutoNum type="arabicPeriod"/>
            </a:pPr>
            <a:r>
              <a:rPr lang="en-US" sz="2900" dirty="0"/>
              <a:t>Implement the logging mechanism to record quantity sold and price logs in the SQLite database.</a:t>
            </a:r>
          </a:p>
          <a:p>
            <a:pPr marL="514350" indent="-514350">
              <a:buFont typeface="+mj-lt"/>
              <a:buAutoNum type="arabicPeriod"/>
            </a:pPr>
            <a:r>
              <a:rPr lang="en-US" sz="2900" dirty="0"/>
              <a:t>Test the application thoroughly, addressing any bugs or issues.</a:t>
            </a:r>
          </a:p>
          <a:p>
            <a:pPr marL="514350" indent="-514350">
              <a:buFont typeface="+mj-lt"/>
              <a:buAutoNum type="arabicPeriod"/>
            </a:pPr>
            <a:r>
              <a:rPr lang="en-US" sz="2900" dirty="0"/>
              <a:t>Optimize and refine the UI for a simple and clean look.</a:t>
            </a:r>
          </a:p>
          <a:p>
            <a:pPr marL="514350" indent="-514350">
              <a:buFont typeface="+mj-lt"/>
              <a:buAutoNum type="arabicPeriod"/>
            </a:pPr>
            <a:r>
              <a:rPr lang="en-US" sz="2900" dirty="0"/>
              <a:t>Deploy the application to a free web host (e.g., GitHub Pages, Netlify, </a:t>
            </a:r>
            <a:r>
              <a:rPr lang="en-US" sz="2900" dirty="0" err="1"/>
              <a:t>Vercel</a:t>
            </a:r>
            <a:r>
              <a:rPr lang="en-US" sz="2900" dirty="0"/>
              <a:t>).</a:t>
            </a:r>
          </a:p>
          <a:p>
            <a:endParaRPr lang="en-US" dirty="0"/>
          </a:p>
          <a:p>
            <a:pPr marL="0" indent="0">
              <a:buNone/>
            </a:pPr>
            <a:r>
              <a:rPr lang="en-US" dirty="0"/>
              <a:t>Note:</a:t>
            </a:r>
          </a:p>
          <a:p>
            <a:r>
              <a:rPr lang="en-US" dirty="0"/>
              <a:t>Since user authentication is not needed, you can simplify the overall application architecture and skip the authentication-related components.</a:t>
            </a:r>
          </a:p>
          <a:p>
            <a:r>
              <a:rPr lang="en-US" dirty="0"/>
              <a:t>Please keep in mind that some free web hosts might have limitations, such as storage and bandwidth restrictions. You may need to ensure that your chosen host supports the technologies and database setup you intend to use.</a:t>
            </a:r>
          </a:p>
          <a:p>
            <a:r>
              <a:rPr lang="en-US" dirty="0"/>
              <a:t>Remember to follow best practices for code organization, error handling, and security (even though this is a basic app) to ensure a smooth and reliable user experience.</a:t>
            </a:r>
            <a:endParaRPr lang="en-ID" dirty="0"/>
          </a:p>
        </p:txBody>
      </p:sp>
    </p:spTree>
    <p:extLst>
      <p:ext uri="{BB962C8B-B14F-4D97-AF65-F5344CB8AC3E}">
        <p14:creationId xmlns:p14="http://schemas.microsoft.com/office/powerpoint/2010/main" val="2066910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0B9EDD-5861-3EB9-2490-24E6114E80DB}"/>
              </a:ext>
            </a:extLst>
          </p:cNvPr>
          <p:cNvSpPr>
            <a:spLocks noGrp="1"/>
          </p:cNvSpPr>
          <p:nvPr>
            <p:ph idx="1"/>
          </p:nvPr>
        </p:nvSpPr>
        <p:spPr>
          <a:xfrm>
            <a:off x="838200" y="440708"/>
            <a:ext cx="10515600" cy="1796465"/>
          </a:xfrm>
        </p:spPr>
        <p:txBody>
          <a:bodyPr>
            <a:normAutofit fontScale="92500" lnSpcReduction="20000"/>
          </a:bodyPr>
          <a:lstStyle/>
          <a:p>
            <a:pPr marL="0" indent="0" algn="l">
              <a:buNone/>
            </a:pPr>
            <a:r>
              <a:rPr lang="en-US" b="1" i="0" dirty="0">
                <a:solidFill>
                  <a:srgbClr val="374151"/>
                </a:solidFill>
                <a:effectLst/>
                <a:latin typeface="Söhne"/>
              </a:rPr>
              <a:t>Sprint Duration:</a:t>
            </a:r>
            <a:r>
              <a:rPr lang="en-US" b="0" i="0" dirty="0">
                <a:solidFill>
                  <a:srgbClr val="374151"/>
                </a:solidFill>
                <a:effectLst/>
                <a:latin typeface="Söhne"/>
              </a:rPr>
              <a:t> 2 Weeks</a:t>
            </a:r>
          </a:p>
          <a:p>
            <a:pPr marL="0" indent="0" algn="l">
              <a:buNone/>
            </a:pPr>
            <a:r>
              <a:rPr lang="en-US" b="1" i="0" dirty="0">
                <a:solidFill>
                  <a:srgbClr val="374151"/>
                </a:solidFill>
                <a:effectLst/>
                <a:latin typeface="Söhne"/>
              </a:rPr>
              <a:t>Sprint Goal:</a:t>
            </a:r>
            <a:r>
              <a:rPr lang="en-US" b="0" i="0" dirty="0">
                <a:solidFill>
                  <a:srgbClr val="374151"/>
                </a:solidFill>
                <a:effectLst/>
                <a:latin typeface="Söhne"/>
              </a:rPr>
              <a:t> Implement a functional web-based app for price calculation, quantity tracking, and logging.</a:t>
            </a:r>
          </a:p>
          <a:p>
            <a:pPr marL="0" indent="0">
              <a:buNone/>
            </a:pPr>
            <a:br>
              <a:rPr lang="en-US" dirty="0"/>
            </a:br>
            <a:endParaRPr lang="en-ID" dirty="0"/>
          </a:p>
        </p:txBody>
      </p:sp>
      <p:sp>
        <p:nvSpPr>
          <p:cNvPr id="5" name="TextBox 4">
            <a:extLst>
              <a:ext uri="{FF2B5EF4-FFF2-40B4-BE49-F238E27FC236}">
                <a16:creationId xmlns:a16="http://schemas.microsoft.com/office/drawing/2014/main" id="{CE4DDB9F-AC30-2D0C-0A8C-1605665ADA4A}"/>
              </a:ext>
            </a:extLst>
          </p:cNvPr>
          <p:cNvSpPr txBox="1"/>
          <p:nvPr/>
        </p:nvSpPr>
        <p:spPr>
          <a:xfrm>
            <a:off x="838200" y="1552124"/>
            <a:ext cx="10515600" cy="3970318"/>
          </a:xfrm>
          <a:prstGeom prst="rect">
            <a:avLst/>
          </a:prstGeom>
          <a:noFill/>
        </p:spPr>
        <p:txBody>
          <a:bodyPr wrap="square">
            <a:spAutoFit/>
          </a:bodyPr>
          <a:lstStyle/>
          <a:p>
            <a:pPr algn="l"/>
            <a:r>
              <a:rPr lang="en-US" b="1" i="0" dirty="0">
                <a:solidFill>
                  <a:srgbClr val="374151"/>
                </a:solidFill>
                <a:effectLst/>
                <a:latin typeface="Söhne"/>
              </a:rPr>
              <a:t>Sprint To-Do List:</a:t>
            </a:r>
            <a:endParaRPr lang="en-US" b="0" i="0" dirty="0">
              <a:solidFill>
                <a:srgbClr val="374151"/>
              </a:solidFill>
              <a:effectLst/>
              <a:latin typeface="Söhne"/>
            </a:endParaRPr>
          </a:p>
          <a:p>
            <a:pPr algn="l"/>
            <a:r>
              <a:rPr lang="en-US" b="1" i="0" dirty="0">
                <a:solidFill>
                  <a:srgbClr val="374151"/>
                </a:solidFill>
                <a:effectLst/>
                <a:latin typeface="Söhne"/>
              </a:rPr>
              <a:t>Week 1: Planning and Setup</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Day 1-2: Project Setup and Initial Design</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Set up the development environment (Node.js, </a:t>
            </a:r>
            <a:r>
              <a:rPr lang="en-US" b="0" i="0" dirty="0" err="1">
                <a:solidFill>
                  <a:srgbClr val="374151"/>
                </a:solidFill>
                <a:effectLst/>
                <a:latin typeface="Söhne"/>
              </a:rPr>
              <a:t>npm</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Create a new React.js project using a boilerplate.</a:t>
            </a:r>
          </a:p>
          <a:p>
            <a:pPr marL="742950" lvl="1" indent="-285750" algn="l">
              <a:buFont typeface="+mj-lt"/>
              <a:buAutoNum type="arabicPeriod"/>
            </a:pPr>
            <a:r>
              <a:rPr lang="en-US" b="0" i="0" dirty="0">
                <a:solidFill>
                  <a:srgbClr val="374151"/>
                </a:solidFill>
                <a:effectLst/>
                <a:latin typeface="Söhne"/>
              </a:rPr>
              <a:t>Sketch a basic wireframe for the user interface.</a:t>
            </a:r>
          </a:p>
          <a:p>
            <a:pPr algn="l">
              <a:buFont typeface="+mj-lt"/>
              <a:buAutoNum type="arabicPeriod"/>
            </a:pPr>
            <a:r>
              <a:rPr lang="en-US" b="1" i="0" dirty="0">
                <a:solidFill>
                  <a:srgbClr val="374151"/>
                </a:solidFill>
                <a:effectLst/>
                <a:latin typeface="Söhne"/>
              </a:rPr>
              <a:t>Day 3-4: Backend Setup and API Design</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Initialize an Express.js server.</a:t>
            </a:r>
          </a:p>
          <a:p>
            <a:pPr marL="742950" lvl="1" indent="-285750" algn="l">
              <a:buFont typeface="+mj-lt"/>
              <a:buAutoNum type="arabicPeriod"/>
            </a:pPr>
            <a:r>
              <a:rPr lang="en-US" b="0" i="0" dirty="0">
                <a:solidFill>
                  <a:srgbClr val="374151"/>
                </a:solidFill>
                <a:effectLst/>
                <a:latin typeface="Söhne"/>
              </a:rPr>
              <a:t>Design API endpoints for fetching items and managing the cart.</a:t>
            </a:r>
          </a:p>
          <a:p>
            <a:pPr marL="742950" lvl="1" indent="-285750" algn="l">
              <a:buFont typeface="+mj-lt"/>
              <a:buAutoNum type="arabicPeriod"/>
            </a:pPr>
            <a:r>
              <a:rPr lang="en-US" b="0" i="0" dirty="0">
                <a:solidFill>
                  <a:srgbClr val="374151"/>
                </a:solidFill>
                <a:effectLst/>
                <a:latin typeface="Söhne"/>
              </a:rPr>
              <a:t>Define the database schema for SQLite.</a:t>
            </a:r>
          </a:p>
          <a:p>
            <a:pPr algn="l">
              <a:buFont typeface="+mj-lt"/>
              <a:buAutoNum type="arabicPeriod"/>
            </a:pPr>
            <a:r>
              <a:rPr lang="en-US" b="1" i="0" dirty="0">
                <a:solidFill>
                  <a:srgbClr val="374151"/>
                </a:solidFill>
                <a:effectLst/>
                <a:latin typeface="Söhne"/>
              </a:rPr>
              <a:t>Day 5: Frontend UI Framework and Styling</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Create the main layout with HTML and CSS.</a:t>
            </a:r>
          </a:p>
          <a:p>
            <a:pPr marL="742950" lvl="1" indent="-285750" algn="l">
              <a:buFont typeface="+mj-lt"/>
              <a:buAutoNum type="arabicPeriod"/>
            </a:pPr>
            <a:r>
              <a:rPr lang="en-US" b="0" i="0" dirty="0">
                <a:solidFill>
                  <a:srgbClr val="374151"/>
                </a:solidFill>
                <a:effectLst/>
                <a:latin typeface="Söhne"/>
              </a:rPr>
              <a:t>Implement the basic UI components (item cards, cart, buttons).</a:t>
            </a:r>
          </a:p>
          <a:p>
            <a:pPr marL="742950" lvl="1" indent="-285750" algn="l">
              <a:buFont typeface="+mj-lt"/>
              <a:buAutoNum type="arabicPeriod"/>
            </a:pPr>
            <a:r>
              <a:rPr lang="en-US" b="0" i="0" dirty="0">
                <a:solidFill>
                  <a:srgbClr val="374151"/>
                </a:solidFill>
                <a:effectLst/>
                <a:latin typeface="Söhne"/>
              </a:rPr>
              <a:t>Apply a simple and clean design.</a:t>
            </a:r>
          </a:p>
        </p:txBody>
      </p:sp>
    </p:spTree>
    <p:extLst>
      <p:ext uri="{BB962C8B-B14F-4D97-AF65-F5344CB8AC3E}">
        <p14:creationId xmlns:p14="http://schemas.microsoft.com/office/powerpoint/2010/main" val="562633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3D3DB1D-77B8-AF67-F35D-4629818DABD8}"/>
              </a:ext>
            </a:extLst>
          </p:cNvPr>
          <p:cNvSpPr txBox="1"/>
          <p:nvPr/>
        </p:nvSpPr>
        <p:spPr>
          <a:xfrm>
            <a:off x="838200" y="394692"/>
            <a:ext cx="10515600" cy="6740307"/>
          </a:xfrm>
          <a:prstGeom prst="rect">
            <a:avLst/>
          </a:prstGeom>
          <a:noFill/>
        </p:spPr>
        <p:txBody>
          <a:bodyPr wrap="square">
            <a:spAutoFit/>
          </a:bodyPr>
          <a:lstStyle/>
          <a:p>
            <a:pPr algn="l"/>
            <a:r>
              <a:rPr lang="en-US" b="1" i="0" dirty="0">
                <a:solidFill>
                  <a:srgbClr val="374151"/>
                </a:solidFill>
                <a:effectLst/>
                <a:latin typeface="Söhne"/>
              </a:rPr>
              <a:t>Sprint To-Do List:</a:t>
            </a:r>
            <a:endParaRPr lang="en-US" b="0" i="0" dirty="0">
              <a:solidFill>
                <a:srgbClr val="374151"/>
              </a:solidFill>
              <a:effectLst/>
              <a:latin typeface="Söhne"/>
            </a:endParaRPr>
          </a:p>
          <a:p>
            <a:pPr algn="l"/>
            <a:r>
              <a:rPr lang="en-US" b="1" i="0" dirty="0">
                <a:solidFill>
                  <a:srgbClr val="374151"/>
                </a:solidFill>
                <a:effectLst/>
                <a:latin typeface="Söhne"/>
              </a:rPr>
              <a:t>Week 2: Implementation and Deployment</a:t>
            </a:r>
            <a:r>
              <a:rPr lang="en-US" b="0" i="0" dirty="0">
                <a:solidFill>
                  <a:srgbClr val="374151"/>
                </a:solidFill>
                <a:effectLst/>
                <a:latin typeface="Söhne"/>
              </a:rPr>
              <a:t> </a:t>
            </a:r>
          </a:p>
          <a:p>
            <a:pPr algn="l"/>
            <a:r>
              <a:rPr lang="en-US" b="1" i="0" dirty="0">
                <a:solidFill>
                  <a:srgbClr val="374151"/>
                </a:solidFill>
                <a:effectLst/>
                <a:latin typeface="Söhne"/>
              </a:rPr>
              <a:t>4. Day 6-7: Frontend Functionality</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Implement fetching and displaying items from the API.</a:t>
            </a:r>
          </a:p>
          <a:p>
            <a:pPr algn="l">
              <a:buFont typeface="Arial" panose="020B0604020202020204" pitchFamily="34" charset="0"/>
              <a:buChar char="•"/>
            </a:pPr>
            <a:r>
              <a:rPr lang="en-US" b="0" i="0" dirty="0">
                <a:solidFill>
                  <a:srgbClr val="374151"/>
                </a:solidFill>
                <a:effectLst/>
                <a:latin typeface="Söhne"/>
              </a:rPr>
              <a:t>Implement adding/removing items to/from the cart.</a:t>
            </a:r>
          </a:p>
          <a:p>
            <a:pPr algn="l">
              <a:buFont typeface="Arial" panose="020B0604020202020204" pitchFamily="34" charset="0"/>
              <a:buChar char="•"/>
            </a:pPr>
            <a:r>
              <a:rPr lang="en-US" b="0" i="0" dirty="0">
                <a:solidFill>
                  <a:srgbClr val="374151"/>
                </a:solidFill>
                <a:effectLst/>
                <a:latin typeface="Söhne"/>
              </a:rPr>
              <a:t>Implement the cart reset functionality.</a:t>
            </a:r>
          </a:p>
          <a:p>
            <a:pPr algn="l">
              <a:buFont typeface="+mj-lt"/>
              <a:buAutoNum type="arabicPeriod" startAt="5"/>
            </a:pPr>
            <a:r>
              <a:rPr lang="en-US" b="1" i="0" dirty="0">
                <a:solidFill>
                  <a:srgbClr val="374151"/>
                </a:solidFill>
                <a:effectLst/>
                <a:latin typeface="Söhne"/>
              </a:rPr>
              <a:t>Day 8-9: Backend Logic</a:t>
            </a:r>
            <a:endParaRPr lang="en-US" b="0" i="0" dirty="0">
              <a:solidFill>
                <a:srgbClr val="374151"/>
              </a:solidFill>
              <a:effectLst/>
              <a:latin typeface="Söhne"/>
            </a:endParaRPr>
          </a:p>
          <a:p>
            <a:pPr marL="742950" lvl="1" indent="-285750" algn="l">
              <a:buFont typeface="+mj-lt"/>
              <a:buAutoNum type="arabicPeriod" startAt="5"/>
            </a:pPr>
            <a:r>
              <a:rPr lang="en-US" b="0" i="0" dirty="0">
                <a:solidFill>
                  <a:srgbClr val="374151"/>
                </a:solidFill>
                <a:effectLst/>
                <a:latin typeface="Söhne"/>
              </a:rPr>
              <a:t>Write API handlers for cart management and checkout.</a:t>
            </a:r>
          </a:p>
          <a:p>
            <a:pPr marL="742950" lvl="1" indent="-285750" algn="l">
              <a:buFont typeface="+mj-lt"/>
              <a:buAutoNum type="arabicPeriod" startAt="5"/>
            </a:pPr>
            <a:r>
              <a:rPr lang="en-US" b="0" i="0" dirty="0">
                <a:solidFill>
                  <a:srgbClr val="374151"/>
                </a:solidFill>
                <a:effectLst/>
                <a:latin typeface="Söhne"/>
              </a:rPr>
              <a:t>Implement logging of quantity sold and price.</a:t>
            </a:r>
          </a:p>
          <a:p>
            <a:pPr marL="742950" lvl="1" indent="-285750" algn="l">
              <a:buFont typeface="+mj-lt"/>
              <a:buAutoNum type="arabicPeriod" startAt="5"/>
            </a:pPr>
            <a:r>
              <a:rPr lang="en-US" b="0" i="0" dirty="0">
                <a:solidFill>
                  <a:srgbClr val="374151"/>
                </a:solidFill>
                <a:effectLst/>
                <a:latin typeface="Söhne"/>
              </a:rPr>
              <a:t>Test the backend logic thoroughly.</a:t>
            </a:r>
          </a:p>
          <a:p>
            <a:pPr algn="l">
              <a:buFont typeface="+mj-lt"/>
              <a:buAutoNum type="arabicPeriod" startAt="5"/>
            </a:pPr>
            <a:r>
              <a:rPr lang="en-US" b="1" i="0" dirty="0">
                <a:solidFill>
                  <a:srgbClr val="374151"/>
                </a:solidFill>
                <a:effectLst/>
                <a:latin typeface="Söhne"/>
              </a:rPr>
              <a:t>Day 10: Integration and Testing</a:t>
            </a:r>
            <a:endParaRPr lang="en-US" b="0" i="0" dirty="0">
              <a:solidFill>
                <a:srgbClr val="374151"/>
              </a:solidFill>
              <a:effectLst/>
              <a:latin typeface="Söhne"/>
            </a:endParaRPr>
          </a:p>
          <a:p>
            <a:pPr marL="742950" lvl="1" indent="-285750" algn="l">
              <a:buFont typeface="+mj-lt"/>
              <a:buAutoNum type="arabicPeriod" startAt="5"/>
            </a:pPr>
            <a:r>
              <a:rPr lang="en-US" b="0" i="0" dirty="0">
                <a:solidFill>
                  <a:srgbClr val="374151"/>
                </a:solidFill>
                <a:effectLst/>
                <a:latin typeface="Söhne"/>
              </a:rPr>
              <a:t>Integrate frontend and backend through API calls.</a:t>
            </a:r>
          </a:p>
          <a:p>
            <a:pPr marL="742950" lvl="1" indent="-285750" algn="l">
              <a:buFont typeface="+mj-lt"/>
              <a:buAutoNum type="arabicPeriod" startAt="5"/>
            </a:pPr>
            <a:r>
              <a:rPr lang="en-US" b="0" i="0" dirty="0">
                <a:solidFill>
                  <a:srgbClr val="374151"/>
                </a:solidFill>
                <a:effectLst/>
                <a:latin typeface="Söhne"/>
              </a:rPr>
              <a:t>Test end-to-end functionality of the app.</a:t>
            </a:r>
          </a:p>
          <a:p>
            <a:pPr marL="742950" lvl="1" indent="-285750" algn="l">
              <a:buFont typeface="+mj-lt"/>
              <a:buAutoNum type="arabicPeriod" startAt="5"/>
            </a:pPr>
            <a:r>
              <a:rPr lang="en-US" b="0" i="0" dirty="0">
                <a:solidFill>
                  <a:srgbClr val="374151"/>
                </a:solidFill>
                <a:effectLst/>
                <a:latin typeface="Söhne"/>
              </a:rPr>
              <a:t>Address any bugs or issues.</a:t>
            </a:r>
          </a:p>
          <a:p>
            <a:pPr algn="l">
              <a:buFont typeface="+mj-lt"/>
              <a:buAutoNum type="arabicPeriod" startAt="5"/>
            </a:pPr>
            <a:r>
              <a:rPr lang="en-US" b="1" i="0" dirty="0">
                <a:solidFill>
                  <a:srgbClr val="374151"/>
                </a:solidFill>
                <a:effectLst/>
                <a:latin typeface="Söhne"/>
              </a:rPr>
              <a:t>Day 11-12: Optimization and Finalization</a:t>
            </a:r>
            <a:endParaRPr lang="en-US" b="0" i="0" dirty="0">
              <a:solidFill>
                <a:srgbClr val="374151"/>
              </a:solidFill>
              <a:effectLst/>
              <a:latin typeface="Söhne"/>
            </a:endParaRPr>
          </a:p>
          <a:p>
            <a:pPr marL="742950" lvl="1" indent="-285750" algn="l">
              <a:buFont typeface="+mj-lt"/>
              <a:buAutoNum type="arabicPeriod" startAt="5"/>
            </a:pPr>
            <a:r>
              <a:rPr lang="en-US" b="0" i="0" dirty="0">
                <a:solidFill>
                  <a:srgbClr val="374151"/>
                </a:solidFill>
                <a:effectLst/>
                <a:latin typeface="Söhne"/>
              </a:rPr>
              <a:t>Refine the UI for better user experience.</a:t>
            </a:r>
          </a:p>
          <a:p>
            <a:pPr marL="742950" lvl="1" indent="-285750" algn="l">
              <a:buFont typeface="+mj-lt"/>
              <a:buAutoNum type="arabicPeriod" startAt="5"/>
            </a:pPr>
            <a:r>
              <a:rPr lang="en-US" b="0" i="0" dirty="0">
                <a:solidFill>
                  <a:srgbClr val="374151"/>
                </a:solidFill>
                <a:effectLst/>
                <a:latin typeface="Söhne"/>
              </a:rPr>
              <a:t>Optimize the codebase for performance.</a:t>
            </a:r>
          </a:p>
          <a:p>
            <a:pPr marL="742950" lvl="1" indent="-285750" algn="l">
              <a:buFont typeface="+mj-lt"/>
              <a:buAutoNum type="arabicPeriod" startAt="5"/>
            </a:pPr>
            <a:r>
              <a:rPr lang="en-US" b="0" i="0" dirty="0">
                <a:solidFill>
                  <a:srgbClr val="374151"/>
                </a:solidFill>
                <a:effectLst/>
                <a:latin typeface="Söhne"/>
              </a:rPr>
              <a:t>Ensure responsive design for various screen sizes.</a:t>
            </a:r>
          </a:p>
          <a:p>
            <a:pPr algn="l">
              <a:buFont typeface="+mj-lt"/>
              <a:buAutoNum type="arabicPeriod" startAt="5"/>
            </a:pPr>
            <a:r>
              <a:rPr lang="en-US" b="1" i="0" dirty="0">
                <a:solidFill>
                  <a:srgbClr val="374151"/>
                </a:solidFill>
                <a:effectLst/>
                <a:latin typeface="Söhne"/>
              </a:rPr>
              <a:t>Day 13: Documentation and Deployment</a:t>
            </a:r>
            <a:endParaRPr lang="en-US" b="0" i="0" dirty="0">
              <a:solidFill>
                <a:srgbClr val="374151"/>
              </a:solidFill>
              <a:effectLst/>
              <a:latin typeface="Söhne"/>
            </a:endParaRPr>
          </a:p>
          <a:p>
            <a:pPr marL="742950" lvl="1" indent="-285750" algn="l">
              <a:buFont typeface="+mj-lt"/>
              <a:buAutoNum type="arabicPeriod" startAt="5"/>
            </a:pPr>
            <a:r>
              <a:rPr lang="en-US" b="0" i="0" dirty="0">
                <a:solidFill>
                  <a:srgbClr val="374151"/>
                </a:solidFill>
                <a:effectLst/>
                <a:latin typeface="Söhne"/>
              </a:rPr>
              <a:t>Write clear documentation for setting up and running the project.</a:t>
            </a:r>
          </a:p>
          <a:p>
            <a:pPr marL="742950" lvl="1" indent="-285750" algn="l">
              <a:buFont typeface="+mj-lt"/>
              <a:buAutoNum type="arabicPeriod" startAt="5"/>
            </a:pPr>
            <a:r>
              <a:rPr lang="en-US" b="0" i="0" dirty="0">
                <a:solidFill>
                  <a:srgbClr val="374151"/>
                </a:solidFill>
                <a:effectLst/>
                <a:latin typeface="Söhne"/>
              </a:rPr>
              <a:t>Deploy the app to a free web host (e.g., GitHub Pages, Netlify).</a:t>
            </a:r>
          </a:p>
          <a:p>
            <a:pPr marL="742950" lvl="1" indent="-285750" algn="l">
              <a:buFont typeface="+mj-lt"/>
              <a:buAutoNum type="arabicPeriod" startAt="5"/>
            </a:pPr>
            <a:r>
              <a:rPr lang="en-US" b="0" i="0" dirty="0">
                <a:solidFill>
                  <a:srgbClr val="374151"/>
                </a:solidFill>
                <a:effectLst/>
                <a:latin typeface="Söhne"/>
              </a:rPr>
              <a:t>Perform final testing on the deployed app.</a:t>
            </a:r>
          </a:p>
          <a:p>
            <a:br>
              <a:rPr lang="en-US" dirty="0"/>
            </a:br>
            <a:endParaRPr lang="en-US" b="0" i="0" dirty="0">
              <a:solidFill>
                <a:srgbClr val="374151"/>
              </a:solidFill>
              <a:effectLst/>
              <a:latin typeface="Söhne"/>
            </a:endParaRPr>
          </a:p>
        </p:txBody>
      </p:sp>
    </p:spTree>
    <p:extLst>
      <p:ext uri="{BB962C8B-B14F-4D97-AF65-F5344CB8AC3E}">
        <p14:creationId xmlns:p14="http://schemas.microsoft.com/office/powerpoint/2010/main" val="2104572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F6BE61-CB17-64FB-E793-0C04C054DFFB}"/>
              </a:ext>
            </a:extLst>
          </p:cNvPr>
          <p:cNvSpPr>
            <a:spLocks noGrp="1"/>
          </p:cNvSpPr>
          <p:nvPr>
            <p:ph idx="1"/>
          </p:nvPr>
        </p:nvSpPr>
        <p:spPr>
          <a:xfrm>
            <a:off x="838200" y="363984"/>
            <a:ext cx="10515600" cy="6285391"/>
          </a:xfrm>
        </p:spPr>
        <p:txBody>
          <a:bodyPr>
            <a:normAutofit fontScale="55000" lnSpcReduction="20000"/>
          </a:bodyPr>
          <a:lstStyle/>
          <a:p>
            <a:pPr marL="0" indent="0" algn="l">
              <a:buNone/>
            </a:pPr>
            <a:r>
              <a:rPr lang="en-ID" b="1" i="0" dirty="0">
                <a:solidFill>
                  <a:srgbClr val="374151"/>
                </a:solidFill>
                <a:effectLst/>
                <a:latin typeface="Söhne"/>
              </a:rPr>
              <a:t>Best Practices for Each Task:</a:t>
            </a:r>
            <a:endParaRPr lang="en-ID" b="0" i="0" dirty="0">
              <a:solidFill>
                <a:srgbClr val="374151"/>
              </a:solidFill>
              <a:effectLst/>
              <a:latin typeface="Söhne"/>
            </a:endParaRPr>
          </a:p>
          <a:p>
            <a:pPr algn="l">
              <a:buFont typeface="Arial" panose="020B0604020202020204" pitchFamily="34" charset="0"/>
              <a:buChar char="•"/>
            </a:pPr>
            <a:r>
              <a:rPr lang="en-ID" b="1" i="0" dirty="0">
                <a:solidFill>
                  <a:srgbClr val="374151"/>
                </a:solidFill>
                <a:effectLst/>
                <a:latin typeface="Söhne"/>
              </a:rPr>
              <a:t>Project Setup and Initial Design:</a:t>
            </a:r>
            <a:endParaRPr lang="en-ID" b="0" i="0" dirty="0">
              <a:solidFill>
                <a:srgbClr val="374151"/>
              </a:solidFill>
              <a:effectLst/>
              <a:latin typeface="Söhne"/>
            </a:endParaRPr>
          </a:p>
          <a:p>
            <a:pPr marL="742950" lvl="1" indent="-285750" algn="l">
              <a:buFont typeface="Arial" panose="020B0604020202020204" pitchFamily="34" charset="0"/>
              <a:buChar char="•"/>
            </a:pPr>
            <a:r>
              <a:rPr lang="en-ID" b="0" i="0" dirty="0">
                <a:solidFill>
                  <a:srgbClr val="374151"/>
                </a:solidFill>
                <a:effectLst/>
                <a:latin typeface="Söhne"/>
              </a:rPr>
              <a:t>Use version control (e.g., Git) from the beginning.</a:t>
            </a:r>
          </a:p>
          <a:p>
            <a:pPr marL="742950" lvl="1" indent="-285750" algn="l">
              <a:buFont typeface="Arial" panose="020B0604020202020204" pitchFamily="34" charset="0"/>
              <a:buChar char="•"/>
            </a:pPr>
            <a:r>
              <a:rPr lang="en-ID" b="0" i="0" dirty="0">
                <a:solidFill>
                  <a:srgbClr val="374151"/>
                </a:solidFill>
                <a:effectLst/>
                <a:latin typeface="Söhne"/>
              </a:rPr>
              <a:t>Consider using a UI framework (e.g., Bootstrap) for consistent styling.</a:t>
            </a:r>
          </a:p>
          <a:p>
            <a:pPr algn="l">
              <a:buFont typeface="Arial" panose="020B0604020202020204" pitchFamily="34" charset="0"/>
              <a:buChar char="•"/>
            </a:pPr>
            <a:r>
              <a:rPr lang="en-ID" b="1" i="0" dirty="0">
                <a:solidFill>
                  <a:srgbClr val="374151"/>
                </a:solidFill>
                <a:effectLst/>
                <a:latin typeface="Söhne"/>
              </a:rPr>
              <a:t>Backend Setup and API Design:</a:t>
            </a:r>
            <a:endParaRPr lang="en-ID" b="0" i="0" dirty="0">
              <a:solidFill>
                <a:srgbClr val="374151"/>
              </a:solidFill>
              <a:effectLst/>
              <a:latin typeface="Söhne"/>
            </a:endParaRPr>
          </a:p>
          <a:p>
            <a:pPr marL="742950" lvl="1" indent="-285750" algn="l">
              <a:buFont typeface="Arial" panose="020B0604020202020204" pitchFamily="34" charset="0"/>
              <a:buChar char="•"/>
            </a:pPr>
            <a:r>
              <a:rPr lang="en-ID" b="0" i="0" dirty="0">
                <a:solidFill>
                  <a:srgbClr val="374151"/>
                </a:solidFill>
                <a:effectLst/>
                <a:latin typeface="Söhne"/>
              </a:rPr>
              <a:t>Follow RESTful API design principles for clean and intuitive endpoints.</a:t>
            </a:r>
          </a:p>
          <a:p>
            <a:pPr marL="742950" lvl="1" indent="-285750" algn="l">
              <a:buFont typeface="Arial" panose="020B0604020202020204" pitchFamily="34" charset="0"/>
              <a:buChar char="•"/>
            </a:pPr>
            <a:r>
              <a:rPr lang="en-ID" b="0" i="0" dirty="0">
                <a:solidFill>
                  <a:srgbClr val="374151"/>
                </a:solidFill>
                <a:effectLst/>
                <a:latin typeface="Söhne"/>
              </a:rPr>
              <a:t>Keep the API endpoints organized and modular.</a:t>
            </a:r>
          </a:p>
          <a:p>
            <a:pPr algn="l">
              <a:buFont typeface="Arial" panose="020B0604020202020204" pitchFamily="34" charset="0"/>
              <a:buChar char="•"/>
            </a:pPr>
            <a:r>
              <a:rPr lang="en-ID" b="1" i="0" dirty="0">
                <a:solidFill>
                  <a:srgbClr val="374151"/>
                </a:solidFill>
                <a:effectLst/>
                <a:latin typeface="Söhne"/>
              </a:rPr>
              <a:t>Frontend UI Framework and Styling:</a:t>
            </a:r>
            <a:endParaRPr lang="en-ID" b="0" i="0" dirty="0">
              <a:solidFill>
                <a:srgbClr val="374151"/>
              </a:solidFill>
              <a:effectLst/>
              <a:latin typeface="Söhne"/>
            </a:endParaRPr>
          </a:p>
          <a:p>
            <a:pPr marL="742950" lvl="1" indent="-285750" algn="l">
              <a:buFont typeface="Arial" panose="020B0604020202020204" pitchFamily="34" charset="0"/>
              <a:buChar char="•"/>
            </a:pPr>
            <a:r>
              <a:rPr lang="en-ID" b="0" i="0" dirty="0">
                <a:solidFill>
                  <a:srgbClr val="374151"/>
                </a:solidFill>
                <a:effectLst/>
                <a:latin typeface="Söhne"/>
              </a:rPr>
              <a:t>Focus on creating a simple and intuitive user interface.</a:t>
            </a:r>
          </a:p>
          <a:p>
            <a:pPr marL="742950" lvl="1" indent="-285750" algn="l">
              <a:buFont typeface="Arial" panose="020B0604020202020204" pitchFamily="34" charset="0"/>
              <a:buChar char="•"/>
            </a:pPr>
            <a:r>
              <a:rPr lang="en-ID" b="0" i="0" dirty="0">
                <a:solidFill>
                  <a:srgbClr val="374151"/>
                </a:solidFill>
                <a:effectLst/>
                <a:latin typeface="Söhne"/>
              </a:rPr>
              <a:t>Use semantic HTML for better accessibility.</a:t>
            </a:r>
          </a:p>
          <a:p>
            <a:pPr algn="l">
              <a:buFont typeface="Arial" panose="020B0604020202020204" pitchFamily="34" charset="0"/>
              <a:buChar char="•"/>
            </a:pPr>
            <a:r>
              <a:rPr lang="en-ID" b="1" i="0" dirty="0">
                <a:solidFill>
                  <a:srgbClr val="374151"/>
                </a:solidFill>
                <a:effectLst/>
                <a:latin typeface="Söhne"/>
              </a:rPr>
              <a:t>Frontend Functionality:</a:t>
            </a:r>
            <a:endParaRPr lang="en-ID" b="0" i="0" dirty="0">
              <a:solidFill>
                <a:srgbClr val="374151"/>
              </a:solidFill>
              <a:effectLst/>
              <a:latin typeface="Söhne"/>
            </a:endParaRPr>
          </a:p>
          <a:p>
            <a:pPr marL="742950" lvl="1" indent="-285750" algn="l">
              <a:buFont typeface="Arial" panose="020B0604020202020204" pitchFamily="34" charset="0"/>
              <a:buChar char="•"/>
            </a:pPr>
            <a:r>
              <a:rPr lang="en-ID" b="0" i="0" dirty="0">
                <a:solidFill>
                  <a:srgbClr val="374151"/>
                </a:solidFill>
                <a:effectLst/>
                <a:latin typeface="Söhne"/>
              </a:rPr>
              <a:t>Practice modular programming for reusable components.</a:t>
            </a:r>
          </a:p>
          <a:p>
            <a:pPr marL="742950" lvl="1" indent="-285750" algn="l">
              <a:buFont typeface="Arial" panose="020B0604020202020204" pitchFamily="34" charset="0"/>
              <a:buChar char="•"/>
            </a:pPr>
            <a:r>
              <a:rPr lang="en-ID" b="0" i="0" dirty="0">
                <a:solidFill>
                  <a:srgbClr val="374151"/>
                </a:solidFill>
                <a:effectLst/>
                <a:latin typeface="Söhne"/>
              </a:rPr>
              <a:t>Implement error handling for API calls and user interactions.</a:t>
            </a:r>
          </a:p>
          <a:p>
            <a:pPr algn="l">
              <a:buFont typeface="Arial" panose="020B0604020202020204" pitchFamily="34" charset="0"/>
              <a:buChar char="•"/>
            </a:pPr>
            <a:r>
              <a:rPr lang="en-ID" b="1" i="0" dirty="0">
                <a:solidFill>
                  <a:srgbClr val="374151"/>
                </a:solidFill>
                <a:effectLst/>
                <a:latin typeface="Söhne"/>
              </a:rPr>
              <a:t>Backend Logic:</a:t>
            </a:r>
            <a:endParaRPr lang="en-ID" b="0" i="0" dirty="0">
              <a:solidFill>
                <a:srgbClr val="374151"/>
              </a:solidFill>
              <a:effectLst/>
              <a:latin typeface="Söhne"/>
            </a:endParaRPr>
          </a:p>
          <a:p>
            <a:pPr marL="742950" lvl="1" indent="-285750" algn="l">
              <a:buFont typeface="Arial" panose="020B0604020202020204" pitchFamily="34" charset="0"/>
              <a:buChar char="•"/>
            </a:pPr>
            <a:r>
              <a:rPr lang="en-ID" b="0" i="0" dirty="0">
                <a:solidFill>
                  <a:srgbClr val="374151"/>
                </a:solidFill>
                <a:effectLst/>
                <a:latin typeface="Söhne"/>
              </a:rPr>
              <a:t>Keep API handlers and logic separate for maintainability.</a:t>
            </a:r>
          </a:p>
          <a:p>
            <a:pPr marL="742950" lvl="1" indent="-285750" algn="l">
              <a:buFont typeface="Arial" panose="020B0604020202020204" pitchFamily="34" charset="0"/>
              <a:buChar char="•"/>
            </a:pPr>
            <a:r>
              <a:rPr lang="en-ID" b="0" i="0" dirty="0">
                <a:solidFill>
                  <a:srgbClr val="374151"/>
                </a:solidFill>
                <a:effectLst/>
                <a:latin typeface="Söhne"/>
              </a:rPr>
              <a:t>Sanitize and validate input data to prevent security vulnerabilities.</a:t>
            </a:r>
          </a:p>
          <a:p>
            <a:pPr algn="l">
              <a:buFont typeface="Arial" panose="020B0604020202020204" pitchFamily="34" charset="0"/>
              <a:buChar char="•"/>
            </a:pPr>
            <a:r>
              <a:rPr lang="en-ID" b="1" i="0" dirty="0">
                <a:solidFill>
                  <a:srgbClr val="374151"/>
                </a:solidFill>
                <a:effectLst/>
                <a:latin typeface="Söhne"/>
              </a:rPr>
              <a:t>Integration and Testing:</a:t>
            </a:r>
            <a:endParaRPr lang="en-ID" b="0" i="0" dirty="0">
              <a:solidFill>
                <a:srgbClr val="374151"/>
              </a:solidFill>
              <a:effectLst/>
              <a:latin typeface="Söhne"/>
            </a:endParaRPr>
          </a:p>
          <a:p>
            <a:pPr marL="742950" lvl="1" indent="-285750" algn="l">
              <a:buFont typeface="Arial" panose="020B0604020202020204" pitchFamily="34" charset="0"/>
              <a:buChar char="•"/>
            </a:pPr>
            <a:r>
              <a:rPr lang="en-ID" b="0" i="0" dirty="0">
                <a:solidFill>
                  <a:srgbClr val="374151"/>
                </a:solidFill>
                <a:effectLst/>
                <a:latin typeface="Söhne"/>
              </a:rPr>
              <a:t>Perform thorough unit testing and integration testing.</a:t>
            </a:r>
          </a:p>
          <a:p>
            <a:pPr marL="742950" lvl="1" indent="-285750" algn="l">
              <a:buFont typeface="Arial" panose="020B0604020202020204" pitchFamily="34" charset="0"/>
              <a:buChar char="•"/>
            </a:pPr>
            <a:r>
              <a:rPr lang="en-ID" b="0" i="0" dirty="0">
                <a:solidFill>
                  <a:srgbClr val="374151"/>
                </a:solidFill>
                <a:effectLst/>
                <a:latin typeface="Söhne"/>
              </a:rPr>
              <a:t>Use tools like Postman for testing API endpoints.</a:t>
            </a:r>
          </a:p>
          <a:p>
            <a:pPr algn="l">
              <a:buFont typeface="Arial" panose="020B0604020202020204" pitchFamily="34" charset="0"/>
              <a:buChar char="•"/>
            </a:pPr>
            <a:r>
              <a:rPr lang="en-ID" b="1" i="0" dirty="0">
                <a:solidFill>
                  <a:srgbClr val="374151"/>
                </a:solidFill>
                <a:effectLst/>
                <a:latin typeface="Söhne"/>
              </a:rPr>
              <a:t>Optimization and Finalization:</a:t>
            </a:r>
            <a:endParaRPr lang="en-ID" b="0" i="0" dirty="0">
              <a:solidFill>
                <a:srgbClr val="374151"/>
              </a:solidFill>
              <a:effectLst/>
              <a:latin typeface="Söhne"/>
            </a:endParaRPr>
          </a:p>
          <a:p>
            <a:pPr marL="742950" lvl="1" indent="-285750" algn="l">
              <a:buFont typeface="Arial" panose="020B0604020202020204" pitchFamily="34" charset="0"/>
              <a:buChar char="•"/>
            </a:pPr>
            <a:r>
              <a:rPr lang="en-ID" b="0" i="0" dirty="0">
                <a:solidFill>
                  <a:srgbClr val="374151"/>
                </a:solidFill>
                <a:effectLst/>
                <a:latin typeface="Söhne"/>
              </a:rPr>
              <a:t>Minimize unnecessary requests and optimize rendering.</a:t>
            </a:r>
          </a:p>
          <a:p>
            <a:pPr marL="742950" lvl="1" indent="-285750" algn="l">
              <a:buFont typeface="Arial" panose="020B0604020202020204" pitchFamily="34" charset="0"/>
              <a:buChar char="•"/>
            </a:pPr>
            <a:r>
              <a:rPr lang="en-ID" b="0" i="0" dirty="0">
                <a:solidFill>
                  <a:srgbClr val="374151"/>
                </a:solidFill>
                <a:effectLst/>
                <a:latin typeface="Söhne"/>
              </a:rPr>
              <a:t>Use CSS frameworks (e.g., BEM) for organized styling.</a:t>
            </a:r>
          </a:p>
          <a:p>
            <a:pPr algn="l">
              <a:buFont typeface="Arial" panose="020B0604020202020204" pitchFamily="34" charset="0"/>
              <a:buChar char="•"/>
            </a:pPr>
            <a:r>
              <a:rPr lang="en-ID" b="1" i="0" dirty="0">
                <a:solidFill>
                  <a:srgbClr val="374151"/>
                </a:solidFill>
                <a:effectLst/>
                <a:latin typeface="Söhne"/>
              </a:rPr>
              <a:t>Documentation and Deployment:</a:t>
            </a:r>
            <a:endParaRPr lang="en-ID" b="0" i="0" dirty="0">
              <a:solidFill>
                <a:srgbClr val="374151"/>
              </a:solidFill>
              <a:effectLst/>
              <a:latin typeface="Söhne"/>
            </a:endParaRPr>
          </a:p>
          <a:p>
            <a:pPr marL="742950" lvl="1" indent="-285750" algn="l">
              <a:buFont typeface="Arial" panose="020B0604020202020204" pitchFamily="34" charset="0"/>
              <a:buChar char="•"/>
            </a:pPr>
            <a:r>
              <a:rPr lang="en-ID" b="0" i="0" dirty="0">
                <a:solidFill>
                  <a:srgbClr val="374151"/>
                </a:solidFill>
                <a:effectLst/>
                <a:latin typeface="Söhne"/>
              </a:rPr>
              <a:t>Write comprehensive setup instructions and API documentation.</a:t>
            </a:r>
          </a:p>
          <a:p>
            <a:pPr marL="742950" lvl="1" indent="-285750" algn="l">
              <a:buFont typeface="Arial" panose="020B0604020202020204" pitchFamily="34" charset="0"/>
              <a:buChar char="•"/>
            </a:pPr>
            <a:r>
              <a:rPr lang="en-ID" b="0" i="0" dirty="0">
                <a:solidFill>
                  <a:srgbClr val="374151"/>
                </a:solidFill>
                <a:effectLst/>
                <a:latin typeface="Söhne"/>
              </a:rPr>
              <a:t>Ensure the deployed app is accessible and functional.</a:t>
            </a:r>
            <a:br>
              <a:rPr lang="en-ID" dirty="0"/>
            </a:br>
            <a:endParaRPr lang="en-ID" dirty="0"/>
          </a:p>
        </p:txBody>
      </p:sp>
    </p:spTree>
    <p:extLst>
      <p:ext uri="{BB962C8B-B14F-4D97-AF65-F5344CB8AC3E}">
        <p14:creationId xmlns:p14="http://schemas.microsoft.com/office/powerpoint/2010/main" val="1764479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4FBC7-A169-4BF0-ABDF-BCC5E8DB3D5C}"/>
              </a:ext>
            </a:extLst>
          </p:cNvPr>
          <p:cNvSpPr>
            <a:spLocks noGrp="1"/>
          </p:cNvSpPr>
          <p:nvPr>
            <p:ph type="title"/>
          </p:nvPr>
        </p:nvSpPr>
        <p:spPr/>
        <p:txBody>
          <a:bodyPr/>
          <a:lstStyle/>
          <a:p>
            <a:r>
              <a:rPr lang="en-US" b="1" i="0" dirty="0">
                <a:solidFill>
                  <a:srgbClr val="374151"/>
                </a:solidFill>
                <a:effectLst/>
                <a:latin typeface="Söhne"/>
              </a:rPr>
              <a:t>Day 1-2: Project Setup and Initial Design</a:t>
            </a:r>
            <a:endParaRPr lang="en-ID" dirty="0"/>
          </a:p>
        </p:txBody>
      </p:sp>
      <p:sp>
        <p:nvSpPr>
          <p:cNvPr id="3" name="Content Placeholder 2">
            <a:extLst>
              <a:ext uri="{FF2B5EF4-FFF2-40B4-BE49-F238E27FC236}">
                <a16:creationId xmlns:a16="http://schemas.microsoft.com/office/drawing/2014/main" id="{8EF67696-6CAC-442A-70FD-5AE9CE7BF38F}"/>
              </a:ext>
            </a:extLst>
          </p:cNvPr>
          <p:cNvSpPr>
            <a:spLocks noGrp="1"/>
          </p:cNvSpPr>
          <p:nvPr>
            <p:ph idx="1"/>
          </p:nvPr>
        </p:nvSpPr>
        <p:spPr/>
        <p:txBody>
          <a:bodyPr>
            <a:normAutofit fontScale="77500" lnSpcReduction="20000"/>
          </a:bodyPr>
          <a:lstStyle/>
          <a:p>
            <a:pPr algn="l"/>
            <a:r>
              <a:rPr lang="en-US" b="1" i="0" dirty="0">
                <a:solidFill>
                  <a:srgbClr val="374151"/>
                </a:solidFill>
                <a:effectLst/>
                <a:latin typeface="Söhne"/>
              </a:rPr>
              <a:t>Step 1: Set up the Development Environment (Node.js, </a:t>
            </a:r>
            <a:r>
              <a:rPr lang="en-US" b="1" i="0" dirty="0" err="1">
                <a:solidFill>
                  <a:srgbClr val="374151"/>
                </a:solidFill>
                <a:effectLst/>
                <a:latin typeface="Söhne"/>
              </a:rPr>
              <a:t>npm</a:t>
            </a:r>
            <a:r>
              <a:rPr lang="en-US" b="1" i="0" dirty="0">
                <a:solidFill>
                  <a:srgbClr val="374151"/>
                </a:solidFill>
                <a:effectLst/>
                <a:latin typeface="Söhne"/>
              </a:rPr>
              <a:t>):</a:t>
            </a:r>
            <a:r>
              <a:rPr lang="en-US" b="0" i="0" dirty="0">
                <a:solidFill>
                  <a:srgbClr val="374151"/>
                </a:solidFill>
                <a:effectLst/>
                <a:latin typeface="Söhne"/>
              </a:rPr>
              <a:t> Node.js is a JavaScript runtime that allows you to execute JavaScript code on the server side. </a:t>
            </a:r>
            <a:r>
              <a:rPr lang="en-US" b="0" i="0" dirty="0" err="1">
                <a:solidFill>
                  <a:srgbClr val="374151"/>
                </a:solidFill>
                <a:effectLst/>
                <a:latin typeface="Söhne"/>
              </a:rPr>
              <a:t>npm</a:t>
            </a:r>
            <a:r>
              <a:rPr lang="en-US" b="0" i="0" dirty="0">
                <a:solidFill>
                  <a:srgbClr val="374151"/>
                </a:solidFill>
                <a:effectLst/>
                <a:latin typeface="Söhne"/>
              </a:rPr>
              <a:t> (Node Package Manager) is a tool that helps you manage and install libraries and packages.</a:t>
            </a:r>
          </a:p>
          <a:p>
            <a:pPr algn="l"/>
            <a:r>
              <a:rPr lang="en-US" b="1" i="0" dirty="0">
                <a:solidFill>
                  <a:srgbClr val="374151"/>
                </a:solidFill>
                <a:effectLst/>
                <a:latin typeface="Söhne"/>
              </a:rPr>
              <a:t>Step 2: Create a New React.js Project:</a:t>
            </a:r>
            <a:r>
              <a:rPr lang="en-US" b="0" i="0" dirty="0">
                <a:solidFill>
                  <a:srgbClr val="374151"/>
                </a:solidFill>
                <a:effectLst/>
                <a:latin typeface="Söhne"/>
              </a:rPr>
              <a:t> React.js is a JavaScript library for building user interfaces. You'll create a new React project using a tool called "Create React App."</a:t>
            </a:r>
          </a:p>
          <a:p>
            <a:pPr algn="l"/>
            <a:r>
              <a:rPr lang="en-US" b="1" i="0" dirty="0">
                <a:solidFill>
                  <a:srgbClr val="374151"/>
                </a:solidFill>
                <a:effectLst/>
                <a:latin typeface="Söhne"/>
              </a:rPr>
              <a:t>Step 3: Sketch a Basic Wireframe for the User Interface:</a:t>
            </a:r>
            <a:r>
              <a:rPr lang="en-US" b="0" i="0" dirty="0">
                <a:solidFill>
                  <a:srgbClr val="374151"/>
                </a:solidFill>
                <a:effectLst/>
                <a:latin typeface="Söhne"/>
              </a:rPr>
              <a:t> Sketching a wireframe helps you plan the layout and structure of your app's user interface.</a:t>
            </a:r>
          </a:p>
          <a:p>
            <a:pPr marL="0" indent="0">
              <a:buNone/>
            </a:pPr>
            <a:br>
              <a:rPr lang="en-US" b="0" i="0" dirty="0">
                <a:solidFill>
                  <a:srgbClr val="374151"/>
                </a:solidFill>
                <a:effectLst/>
                <a:latin typeface="Söhne"/>
              </a:rPr>
            </a:br>
            <a:br>
              <a:rPr lang="en-US" dirty="0"/>
            </a:br>
            <a:br>
              <a:rPr lang="en-US" b="0" i="0" dirty="0">
                <a:solidFill>
                  <a:srgbClr val="374151"/>
                </a:solidFill>
                <a:effectLst/>
                <a:latin typeface="Söhne"/>
              </a:rPr>
            </a:br>
            <a:br>
              <a:rPr lang="en-ID" b="0" i="0" dirty="0">
                <a:solidFill>
                  <a:srgbClr val="374151"/>
                </a:solidFill>
                <a:effectLst/>
                <a:latin typeface="Söhne"/>
              </a:rPr>
            </a:br>
            <a:br>
              <a:rPr lang="en-US" b="0" i="0" dirty="0">
                <a:solidFill>
                  <a:srgbClr val="374151"/>
                </a:solidFill>
                <a:effectLst/>
                <a:latin typeface="Söhne"/>
              </a:rPr>
            </a:br>
            <a:br>
              <a:rPr lang="en-US" b="0" i="0" dirty="0">
                <a:solidFill>
                  <a:srgbClr val="374151"/>
                </a:solidFill>
                <a:effectLst/>
                <a:latin typeface="Söhne"/>
              </a:rPr>
            </a:br>
            <a:endParaRPr lang="en-ID" dirty="0"/>
          </a:p>
        </p:txBody>
      </p:sp>
    </p:spTree>
    <p:extLst>
      <p:ext uri="{BB962C8B-B14F-4D97-AF65-F5344CB8AC3E}">
        <p14:creationId xmlns:p14="http://schemas.microsoft.com/office/powerpoint/2010/main" val="3443815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B1EA-F2AE-CB9E-A46D-710252EE44F7}"/>
              </a:ext>
            </a:extLst>
          </p:cNvPr>
          <p:cNvSpPr>
            <a:spLocks noGrp="1"/>
          </p:cNvSpPr>
          <p:nvPr>
            <p:ph type="title"/>
          </p:nvPr>
        </p:nvSpPr>
        <p:spPr/>
        <p:txBody>
          <a:bodyPr/>
          <a:lstStyle/>
          <a:p>
            <a:r>
              <a:rPr lang="en-US" b="1" dirty="0"/>
              <a:t>DESIGN</a:t>
            </a:r>
            <a:endParaRPr lang="en-ID" b="1" dirty="0"/>
          </a:p>
        </p:txBody>
      </p:sp>
      <p:pic>
        <p:nvPicPr>
          <p:cNvPr id="4" name="Picture 3">
            <a:extLst>
              <a:ext uri="{FF2B5EF4-FFF2-40B4-BE49-F238E27FC236}">
                <a16:creationId xmlns:a16="http://schemas.microsoft.com/office/drawing/2014/main" id="{4EAD51D9-B999-C43B-65DC-E437CED1B21B}"/>
              </a:ext>
            </a:extLst>
          </p:cNvPr>
          <p:cNvPicPr>
            <a:picLocks noChangeAspect="1"/>
          </p:cNvPicPr>
          <p:nvPr/>
        </p:nvPicPr>
        <p:blipFill>
          <a:blip r:embed="rId2"/>
          <a:stretch>
            <a:fillRect/>
          </a:stretch>
        </p:blipFill>
        <p:spPr>
          <a:xfrm>
            <a:off x="1881402" y="1690688"/>
            <a:ext cx="3036919" cy="4381128"/>
          </a:xfrm>
          <a:prstGeom prst="rect">
            <a:avLst/>
          </a:prstGeom>
        </p:spPr>
      </p:pic>
      <p:pic>
        <p:nvPicPr>
          <p:cNvPr id="5" name="Picture 4">
            <a:extLst>
              <a:ext uri="{FF2B5EF4-FFF2-40B4-BE49-F238E27FC236}">
                <a16:creationId xmlns:a16="http://schemas.microsoft.com/office/drawing/2014/main" id="{DEDE6403-FAAA-1987-C35E-951C811445C3}"/>
              </a:ext>
            </a:extLst>
          </p:cNvPr>
          <p:cNvPicPr>
            <a:picLocks noChangeAspect="1"/>
          </p:cNvPicPr>
          <p:nvPr/>
        </p:nvPicPr>
        <p:blipFill>
          <a:blip r:embed="rId3"/>
          <a:stretch>
            <a:fillRect/>
          </a:stretch>
        </p:blipFill>
        <p:spPr>
          <a:xfrm>
            <a:off x="6400800" y="1690688"/>
            <a:ext cx="3138058" cy="4381128"/>
          </a:xfrm>
          <a:prstGeom prst="rect">
            <a:avLst/>
          </a:prstGeom>
        </p:spPr>
      </p:pic>
    </p:spTree>
    <p:extLst>
      <p:ext uri="{BB962C8B-B14F-4D97-AF65-F5344CB8AC3E}">
        <p14:creationId xmlns:p14="http://schemas.microsoft.com/office/powerpoint/2010/main" val="14568063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TotalTime>
  <Words>1023</Words>
  <Application>Microsoft Office PowerPoint</Application>
  <PresentationFormat>Widescreen</PresentationFormat>
  <Paragraphs>106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Söhne</vt:lpstr>
      <vt:lpstr>Arial</vt:lpstr>
      <vt:lpstr>Calibri</vt:lpstr>
      <vt:lpstr>Calibri Light</vt:lpstr>
      <vt:lpstr>Office Theme</vt:lpstr>
      <vt:lpstr>PowerPoint Presentation</vt:lpstr>
      <vt:lpstr>Solution Architecture</vt:lpstr>
      <vt:lpstr>Technology Stack</vt:lpstr>
      <vt:lpstr>Steps to Implement</vt:lpstr>
      <vt:lpstr>PowerPoint Presentation</vt:lpstr>
      <vt:lpstr>PowerPoint Presentation</vt:lpstr>
      <vt:lpstr>PowerPoint Presentation</vt:lpstr>
      <vt:lpstr>Day 1-2: Project Setup and Initial Design</vt:lpstr>
      <vt:lpstr>DESIGN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Putra</dc:creator>
  <cp:lastModifiedBy>Jonathan Putra</cp:lastModifiedBy>
  <cp:revision>1</cp:revision>
  <dcterms:created xsi:type="dcterms:W3CDTF">2023-08-07T15:22:28Z</dcterms:created>
  <dcterms:modified xsi:type="dcterms:W3CDTF">2023-08-07T17:49:03Z</dcterms:modified>
</cp:coreProperties>
</file>