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1" r:id="rId13"/>
    <p:sldId id="270"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339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4250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5710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Jonathan Walton</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73179" y="764373"/>
            <a:ext cx="9533021"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ResizingDecreasesCollection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F5C8F85-D880-5DF4-F834-7794A26DD1CB}"/>
              </a:ext>
            </a:extLst>
          </p:cNvPr>
          <p:cNvPicPr>
            <a:picLocks noChangeAspect="1"/>
          </p:cNvPicPr>
          <p:nvPr/>
        </p:nvPicPr>
        <p:blipFill>
          <a:blip r:embed="rId5"/>
          <a:stretch>
            <a:fillRect/>
          </a:stretch>
        </p:blipFill>
        <p:spPr>
          <a:xfrm>
            <a:off x="795259" y="3587654"/>
            <a:ext cx="3648584" cy="1181265"/>
          </a:xfrm>
          <a:prstGeom prst="rect">
            <a:avLst/>
          </a:prstGeom>
        </p:spPr>
      </p:pic>
      <p:pic>
        <p:nvPicPr>
          <p:cNvPr id="6" name="Picture 5">
            <a:extLst>
              <a:ext uri="{FF2B5EF4-FFF2-40B4-BE49-F238E27FC236}">
                <a16:creationId xmlns:a16="http://schemas.microsoft.com/office/drawing/2014/main" id="{D4D0D40A-E253-2872-AE9C-222CC2ED8EDA}"/>
              </a:ext>
            </a:extLst>
          </p:cNvPr>
          <p:cNvPicPr>
            <a:picLocks noChangeAspect="1"/>
          </p:cNvPicPr>
          <p:nvPr/>
        </p:nvPicPr>
        <p:blipFill>
          <a:blip r:embed="rId6"/>
          <a:stretch>
            <a:fillRect/>
          </a:stretch>
        </p:blipFill>
        <p:spPr>
          <a:xfrm>
            <a:off x="5009243" y="3721022"/>
            <a:ext cx="6496957" cy="914528"/>
          </a:xfrm>
          <a:prstGeom prst="rect">
            <a:avLst/>
          </a:prstGeom>
        </p:spPr>
      </p:pic>
      <p:pic>
        <p:nvPicPr>
          <p:cNvPr id="9" name="Picture 8">
            <a:extLst>
              <a:ext uri="{FF2B5EF4-FFF2-40B4-BE49-F238E27FC236}">
                <a16:creationId xmlns:a16="http://schemas.microsoft.com/office/drawing/2014/main" id="{F3BC6B82-CDED-5E5E-4776-0DE0EA4A7478}"/>
              </a:ext>
            </a:extLst>
          </p:cNvPr>
          <p:cNvPicPr>
            <a:picLocks noChangeAspect="1"/>
          </p:cNvPicPr>
          <p:nvPr/>
        </p:nvPicPr>
        <p:blipFill>
          <a:blip r:embed="rId7"/>
          <a:stretch>
            <a:fillRect/>
          </a:stretch>
        </p:blipFill>
        <p:spPr>
          <a:xfrm>
            <a:off x="795259" y="3492390"/>
            <a:ext cx="3648584" cy="1371791"/>
          </a:xfrm>
          <a:prstGeom prst="rect">
            <a:avLst/>
          </a:prstGeom>
        </p:spPr>
      </p:pic>
      <p:pic>
        <p:nvPicPr>
          <p:cNvPr id="11" name="Picture 10">
            <a:extLst>
              <a:ext uri="{FF2B5EF4-FFF2-40B4-BE49-F238E27FC236}">
                <a16:creationId xmlns:a16="http://schemas.microsoft.com/office/drawing/2014/main" id="{39C2BE0A-2962-7533-1BE6-D16B32CA4774}"/>
              </a:ext>
            </a:extLst>
          </p:cNvPr>
          <p:cNvPicPr>
            <a:picLocks noChangeAspect="1"/>
          </p:cNvPicPr>
          <p:nvPr/>
        </p:nvPicPr>
        <p:blipFill>
          <a:blip r:embed="rId8"/>
          <a:stretch>
            <a:fillRect/>
          </a:stretch>
        </p:blipFill>
        <p:spPr>
          <a:xfrm>
            <a:off x="5009243" y="3721021"/>
            <a:ext cx="6496957" cy="914528"/>
          </a:xfrm>
          <a:prstGeom prst="rect">
            <a:avLst/>
          </a:prstGeom>
        </p:spPr>
      </p:pic>
    </p:spTree>
    <p:custDataLst>
      <p:tags r:id="rId1"/>
    </p:custDataLst>
    <p:extLst>
      <p:ext uri="{BB962C8B-B14F-4D97-AF65-F5344CB8AC3E}">
        <p14:creationId xmlns:p14="http://schemas.microsoft.com/office/powerpoint/2010/main" val="272256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73179" y="764373"/>
            <a:ext cx="9533021"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AtThrowsOutOfRange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D94E2B6A-2A57-C4D4-375D-6271C584DA34}"/>
              </a:ext>
            </a:extLst>
          </p:cNvPr>
          <p:cNvPicPr>
            <a:picLocks noChangeAspect="1"/>
          </p:cNvPicPr>
          <p:nvPr/>
        </p:nvPicPr>
        <p:blipFill>
          <a:blip r:embed="rId5"/>
          <a:stretch>
            <a:fillRect/>
          </a:stretch>
        </p:blipFill>
        <p:spPr>
          <a:xfrm>
            <a:off x="673769" y="2440633"/>
            <a:ext cx="7068536" cy="1209844"/>
          </a:xfrm>
          <a:prstGeom prst="rect">
            <a:avLst/>
          </a:prstGeom>
        </p:spPr>
      </p:pic>
      <p:pic>
        <p:nvPicPr>
          <p:cNvPr id="7" name="Picture 6">
            <a:extLst>
              <a:ext uri="{FF2B5EF4-FFF2-40B4-BE49-F238E27FC236}">
                <a16:creationId xmlns:a16="http://schemas.microsoft.com/office/drawing/2014/main" id="{D4B694BC-B2B3-8BFE-9385-B99A1CCC8BE7}"/>
              </a:ext>
            </a:extLst>
          </p:cNvPr>
          <p:cNvPicPr>
            <a:picLocks noChangeAspect="1"/>
          </p:cNvPicPr>
          <p:nvPr/>
        </p:nvPicPr>
        <p:blipFill>
          <a:blip r:embed="rId6"/>
          <a:stretch>
            <a:fillRect/>
          </a:stretch>
        </p:blipFill>
        <p:spPr>
          <a:xfrm>
            <a:off x="5009243" y="4126767"/>
            <a:ext cx="6496957" cy="914528"/>
          </a:xfrm>
          <a:prstGeom prst="rect">
            <a:avLst/>
          </a:prstGeom>
        </p:spPr>
      </p:pic>
    </p:spTree>
    <p:custDataLst>
      <p:tags r:id="rId1"/>
    </p:custDataLst>
    <p:extLst>
      <p:ext uri="{BB962C8B-B14F-4D97-AF65-F5344CB8AC3E}">
        <p14:creationId xmlns:p14="http://schemas.microsoft.com/office/powerpoint/2010/main" val="187023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2000"/>
              <a:buNone/>
            </a:pPr>
            <a:r>
              <a:rPr lang="en-US" sz="2400" dirty="0"/>
              <a:t>The </a:t>
            </a:r>
            <a:r>
              <a:rPr lang="en-US" sz="2400" dirty="0" err="1"/>
              <a:t>DevSecOps</a:t>
            </a:r>
            <a:r>
              <a:rPr lang="en-US" sz="2400" dirty="0"/>
              <a:t> pipeline is an integral portion of the security policy at Green Pace. This pipeline helps to formalize the process through which security practices and tooling can be implemented as part of a security-first paradigm.</a:t>
            </a:r>
          </a:p>
          <a:p>
            <a:pPr marL="0" indent="0">
              <a:spcBef>
                <a:spcPts val="0"/>
              </a:spcBef>
              <a:buSzPts val="2000"/>
              <a:buNone/>
            </a:pPr>
            <a:endParaRPr lang="en-US" sz="2400" dirty="0"/>
          </a:p>
          <a:p>
            <a:pPr marL="0" indent="0">
              <a:spcBef>
                <a:spcPts val="0"/>
              </a:spcBef>
              <a:buSzPts val="2000"/>
              <a:buNone/>
            </a:pPr>
            <a:r>
              <a:rPr lang="en-US" sz="2400" dirty="0"/>
              <a:t>A major component of the </a:t>
            </a:r>
            <a:r>
              <a:rPr lang="en-US" sz="2400" dirty="0" err="1"/>
              <a:t>DevSecOps</a:t>
            </a:r>
            <a:r>
              <a:rPr lang="en-US" sz="2400" dirty="0"/>
              <a:t> pipeline is a direct focus upon the implementation of automation as a security practice.</a:t>
            </a:r>
          </a:p>
          <a:p>
            <a:pPr marL="0" indent="0">
              <a:spcBef>
                <a:spcPts val="0"/>
              </a:spcBef>
              <a:buSzPts val="2000"/>
              <a:buNone/>
            </a:pPr>
            <a:endParaRPr lang="en-US" sz="2400" dirty="0"/>
          </a:p>
          <a:p>
            <a:pPr marL="0" indent="0">
              <a:spcBef>
                <a:spcPts val="0"/>
              </a:spcBef>
              <a:buSzPts val="2000"/>
              <a:buNone/>
            </a:pPr>
            <a:r>
              <a:rPr lang="en-US" sz="2400" dirty="0"/>
              <a:t>Automation is integrated as a part of the SDLC through scanning, threat intelligence, static analysis, and compliance validation. Tools like SAST and DAST help in ensuring a process that focuses on continuous security.</a:t>
            </a:r>
          </a:p>
          <a:p>
            <a:pPr marL="0" indent="0">
              <a:spcBef>
                <a:spcPts val="0"/>
              </a:spcBef>
              <a:buSzPts val="2000"/>
              <a:buNone/>
            </a:pPr>
            <a:endParaRPr sz="2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4">
            <a:extLst>
              <a:ext uri="{FF2B5EF4-FFF2-40B4-BE49-F238E27FC236}">
                <a16:creationId xmlns:a16="http://schemas.microsoft.com/office/drawing/2014/main" id="{C1FC541F-CD95-9681-C79A-5E33426736B4}"/>
              </a:ext>
            </a:extLst>
          </p:cNvPr>
          <p:cNvGraphicFramePr>
            <a:graphicFrameLocks noGrp="1"/>
          </p:cNvGraphicFramePr>
          <p:nvPr>
            <p:extLst>
              <p:ext uri="{D42A27DB-BD31-4B8C-83A1-F6EECF244321}">
                <p14:modId xmlns:p14="http://schemas.microsoft.com/office/powerpoint/2010/main" val="1357046755"/>
              </p:ext>
            </p:extLst>
          </p:nvPr>
        </p:nvGraphicFramePr>
        <p:xfrm>
          <a:off x="1461168" y="2382253"/>
          <a:ext cx="9269664" cy="3058273"/>
        </p:xfrm>
        <a:graphic>
          <a:graphicData uri="http://schemas.openxmlformats.org/drawingml/2006/table">
            <a:tbl>
              <a:tblPr firstRow="1" bandRow="1">
                <a:tableStyleId>{802198C4-3087-4945-87E3-76CBB3509B7E}</a:tableStyleId>
              </a:tblPr>
              <a:tblGrid>
                <a:gridCol w="4634832">
                  <a:extLst>
                    <a:ext uri="{9D8B030D-6E8A-4147-A177-3AD203B41FA5}">
                      <a16:colId xmlns:a16="http://schemas.microsoft.com/office/drawing/2014/main" val="1503754792"/>
                    </a:ext>
                  </a:extLst>
                </a:gridCol>
                <a:gridCol w="4634832">
                  <a:extLst>
                    <a:ext uri="{9D8B030D-6E8A-4147-A177-3AD203B41FA5}">
                      <a16:colId xmlns:a16="http://schemas.microsoft.com/office/drawing/2014/main" val="4272387459"/>
                    </a:ext>
                  </a:extLst>
                </a:gridCol>
              </a:tblGrid>
              <a:tr h="3058273">
                <a:tc>
                  <a:txBody>
                    <a:bodyPr/>
                    <a:lstStyle/>
                    <a:p>
                      <a:pPr algn="ctr"/>
                      <a:r>
                        <a:rPr lang="en-US" sz="2400" u="sng" dirty="0">
                          <a:solidFill>
                            <a:schemeClr val="bg1"/>
                          </a:solidFill>
                          <a:latin typeface="Century Gothic" panose="020B0502020202020204" pitchFamily="34" charset="0"/>
                        </a:rPr>
                        <a:t>Act Now</a:t>
                      </a:r>
                    </a:p>
                    <a:p>
                      <a:pPr algn="ctr"/>
                      <a:endParaRPr lang="en-US" sz="1800" u="none" dirty="0">
                        <a:solidFill>
                          <a:schemeClr val="bg1"/>
                        </a:solidFill>
                        <a:latin typeface="Century Gothic" panose="020B0502020202020204" pitchFamily="34" charset="0"/>
                      </a:endParaRPr>
                    </a:p>
                    <a:p>
                      <a:pPr algn="ctr"/>
                      <a:r>
                        <a:rPr lang="en-US" sz="1800" u="none" dirty="0">
                          <a:solidFill>
                            <a:schemeClr val="bg1"/>
                          </a:solidFill>
                          <a:latin typeface="Century Gothic" panose="020B0502020202020204" pitchFamily="34" charset="0"/>
                        </a:rPr>
                        <a:t>Prevent attacks based on industry standard information</a:t>
                      </a:r>
                    </a:p>
                    <a:p>
                      <a:pPr algn="ctr"/>
                      <a:endParaRPr lang="en-US" sz="1800" u="none" dirty="0">
                        <a:solidFill>
                          <a:schemeClr val="bg1"/>
                        </a:solidFill>
                        <a:latin typeface="Century Gothic" panose="020B0502020202020204" pitchFamily="34" charset="0"/>
                      </a:endParaRPr>
                    </a:p>
                    <a:p>
                      <a:pPr algn="ctr"/>
                      <a:r>
                        <a:rPr lang="en-US" sz="1800" u="none" dirty="0">
                          <a:solidFill>
                            <a:schemeClr val="bg1"/>
                          </a:solidFill>
                          <a:latin typeface="Century Gothic" panose="020B0502020202020204" pitchFamily="34" charset="0"/>
                        </a:rPr>
                        <a:t>Defense in Depth strategies can ameliorate possible failures</a:t>
                      </a:r>
                    </a:p>
                    <a:p>
                      <a:pPr algn="ctr"/>
                      <a:endParaRPr lang="en-US" sz="1800" u="none" dirty="0">
                        <a:solidFill>
                          <a:schemeClr val="bg1"/>
                        </a:solidFill>
                        <a:latin typeface="Century Gothic" panose="020B0502020202020204" pitchFamily="34" charset="0"/>
                      </a:endParaRPr>
                    </a:p>
                    <a:p>
                      <a:pPr algn="ctr"/>
                      <a:r>
                        <a:rPr lang="en-US" sz="1800" u="none" dirty="0">
                          <a:solidFill>
                            <a:schemeClr val="bg1"/>
                          </a:solidFill>
                          <a:latin typeface="Century Gothic" panose="020B0502020202020204" pitchFamily="34" charset="0"/>
                        </a:rPr>
                        <a:t>Saves time and money in the long run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u="sng" dirty="0">
                          <a:solidFill>
                            <a:schemeClr val="bg1"/>
                          </a:solidFill>
                          <a:latin typeface="Century Gothic" panose="020B0502020202020204" pitchFamily="34" charset="0"/>
                        </a:rPr>
                        <a:t>Wait and See</a:t>
                      </a:r>
                    </a:p>
                    <a:p>
                      <a:pPr algn="ctr"/>
                      <a:endParaRPr lang="en-US" sz="1800" u="none" dirty="0">
                        <a:solidFill>
                          <a:schemeClr val="bg1"/>
                        </a:solidFill>
                        <a:latin typeface="Century Gothic" panose="020B0502020202020204" pitchFamily="34" charset="0"/>
                      </a:endParaRPr>
                    </a:p>
                    <a:p>
                      <a:pPr algn="ctr"/>
                      <a:r>
                        <a:rPr lang="en-US" sz="1800" u="none" dirty="0">
                          <a:solidFill>
                            <a:schemeClr val="bg1"/>
                          </a:solidFill>
                          <a:latin typeface="Century Gothic" panose="020B0502020202020204" pitchFamily="34" charset="0"/>
                        </a:rPr>
                        <a:t>Failure to prevent attacks can have major negative implications</a:t>
                      </a:r>
                    </a:p>
                    <a:p>
                      <a:pPr algn="ctr"/>
                      <a:endParaRPr lang="en-US" sz="1800" u="none" dirty="0">
                        <a:solidFill>
                          <a:schemeClr val="bg1"/>
                        </a:solidFill>
                        <a:latin typeface="Century Gothic" panose="020B0502020202020204" pitchFamily="34" charset="0"/>
                      </a:endParaRPr>
                    </a:p>
                    <a:p>
                      <a:pPr algn="ctr"/>
                      <a:r>
                        <a:rPr lang="en-US" sz="1800" u="none" dirty="0">
                          <a:solidFill>
                            <a:schemeClr val="bg1"/>
                          </a:solidFill>
                          <a:latin typeface="Century Gothic" panose="020B0502020202020204" pitchFamily="34" charset="0"/>
                        </a:rPr>
                        <a:t>Reworking codebases to introduce new security features can be costly</a:t>
                      </a:r>
                    </a:p>
                    <a:p>
                      <a:pPr algn="ctr"/>
                      <a:endParaRPr lang="en-US" sz="1800" u="none" dirty="0">
                        <a:solidFill>
                          <a:schemeClr val="bg1"/>
                        </a:solidFill>
                        <a:latin typeface="Century Gothic" panose="020B0502020202020204" pitchFamily="34" charset="0"/>
                      </a:endParaRPr>
                    </a:p>
                    <a:p>
                      <a:pPr algn="ctr"/>
                      <a:r>
                        <a:rPr lang="en-US" sz="1800" u="none" dirty="0">
                          <a:solidFill>
                            <a:schemeClr val="bg1"/>
                          </a:solidFill>
                          <a:latin typeface="Century Gothic" panose="020B0502020202020204" pitchFamily="34" charset="0"/>
                        </a:rPr>
                        <a:t>Revenue and reputation can be damaged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49515740"/>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None/>
            </a:pPr>
            <a:r>
              <a:rPr lang="en-US" sz="2800" dirty="0"/>
              <a:t>Current gaps in Green Pace’s Security Policy:</a:t>
            </a:r>
          </a:p>
          <a:p>
            <a:pPr marL="742950" lvl="1" indent="-285750">
              <a:lnSpc>
                <a:spcPct val="150000"/>
              </a:lnSpc>
              <a:spcBef>
                <a:spcPts val="0"/>
              </a:spcBef>
            </a:pPr>
            <a:r>
              <a:rPr lang="en-US" sz="2400" dirty="0"/>
              <a:t>Limited standard coverage</a:t>
            </a:r>
          </a:p>
          <a:p>
            <a:pPr marL="742950" lvl="1" indent="-285750">
              <a:lnSpc>
                <a:spcPct val="150000"/>
              </a:lnSpc>
              <a:spcBef>
                <a:spcPts val="0"/>
              </a:spcBef>
            </a:pPr>
            <a:r>
              <a:rPr lang="en-US" sz="2400" dirty="0"/>
              <a:t>Lack of cross-language and multi-language policy</a:t>
            </a:r>
          </a:p>
          <a:p>
            <a:pPr marL="742950" lvl="1" indent="-285750">
              <a:lnSpc>
                <a:spcPct val="150000"/>
              </a:lnSpc>
              <a:spcBef>
                <a:spcPts val="0"/>
              </a:spcBef>
            </a:pPr>
            <a:r>
              <a:rPr lang="en-US" sz="2400" dirty="0"/>
              <a:t>Inconcrete tooling standardization</a:t>
            </a:r>
          </a:p>
          <a:p>
            <a:pPr marL="742950" lvl="1" indent="-285750">
              <a:lnSpc>
                <a:spcPct val="150000"/>
              </a:lnSpc>
              <a:spcBef>
                <a:spcPts val="0"/>
              </a:spcBef>
            </a:pPr>
            <a:r>
              <a:rPr lang="en-US" sz="2400" dirty="0"/>
              <a:t>No zero-trust policy in place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None/>
            </a:pPr>
            <a:r>
              <a:rPr lang="en-US" sz="2800" dirty="0"/>
              <a:t>Recommended steps and standards:</a:t>
            </a:r>
          </a:p>
          <a:p>
            <a:pPr marL="742950" lvl="1" indent="-285750">
              <a:lnSpc>
                <a:spcPct val="150000"/>
              </a:lnSpc>
              <a:spcBef>
                <a:spcPts val="0"/>
              </a:spcBef>
            </a:pPr>
            <a:r>
              <a:rPr lang="en-US" sz="2400" dirty="0"/>
              <a:t>Adopt a wider range of standards from the SEI CERT C++ Standard</a:t>
            </a:r>
          </a:p>
          <a:p>
            <a:pPr marL="742950" lvl="1" indent="-285750">
              <a:lnSpc>
                <a:spcPct val="150000"/>
              </a:lnSpc>
              <a:spcBef>
                <a:spcPts val="0"/>
              </a:spcBef>
            </a:pPr>
            <a:r>
              <a:rPr lang="en-US" sz="2400" dirty="0"/>
              <a:t>Adopt SEI CERT multi-language standards</a:t>
            </a:r>
          </a:p>
          <a:p>
            <a:pPr marL="742950" lvl="1" indent="-285750">
              <a:lnSpc>
                <a:spcPct val="150000"/>
              </a:lnSpc>
              <a:spcBef>
                <a:spcPts val="0"/>
              </a:spcBef>
            </a:pPr>
            <a:r>
              <a:rPr lang="en-US" sz="2400" dirty="0"/>
              <a:t>Select and enforce the use of automation tooling</a:t>
            </a:r>
          </a:p>
          <a:p>
            <a:pPr marL="742950" lvl="1" indent="-285750">
              <a:lnSpc>
                <a:spcPct val="150000"/>
              </a:lnSpc>
              <a:spcBef>
                <a:spcPts val="0"/>
              </a:spcBef>
            </a:pPr>
            <a:r>
              <a:rPr lang="en-US" sz="2400" dirty="0"/>
              <a:t>Enforce zero-trust security policies for all future developments</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Check Point. (n.d.). </a:t>
            </a:r>
            <a:r>
              <a:rPr lang="en-US" i="1" dirty="0"/>
              <a:t>What is a </a:t>
            </a:r>
            <a:r>
              <a:rPr lang="en-US" i="1" dirty="0" err="1"/>
              <a:t>DevSecOps</a:t>
            </a:r>
            <a:r>
              <a:rPr lang="en-US" i="1" dirty="0"/>
              <a:t> pipeline? 	</a:t>
            </a:r>
            <a:r>
              <a:rPr lang="en-US" dirty="0"/>
              <a:t>https://www.checkpoint.com/cyber-hub/cloud-</a:t>
            </a:r>
          </a:p>
          <a:p>
            <a:pPr marL="0" lvl="0" indent="0" algn="l" rtl="0">
              <a:lnSpc>
                <a:spcPct val="90000"/>
              </a:lnSpc>
              <a:spcBef>
                <a:spcPts val="0"/>
              </a:spcBef>
              <a:spcAft>
                <a:spcPts val="0"/>
              </a:spcAft>
              <a:buClr>
                <a:schemeClr val="lt1"/>
              </a:buClr>
              <a:buSzPts val="2200"/>
              <a:buNone/>
            </a:pPr>
            <a:r>
              <a:rPr lang="en-US" dirty="0"/>
              <a:t>	security/devsecops/what-is-a-</a:t>
            </a:r>
            <a:r>
              <a:rPr lang="en-US" dirty="0" err="1"/>
              <a:t>devsecops</a:t>
            </a:r>
            <a:r>
              <a:rPr lang="en-US" dirty="0"/>
              <a:t>-pipeline/</a:t>
            </a:r>
          </a:p>
          <a:p>
            <a:pPr marL="0" lvl="0" indent="0" algn="l" rtl="0">
              <a:lnSpc>
                <a:spcPct val="90000"/>
              </a:lnSpc>
              <a:spcBef>
                <a:spcPts val="0"/>
              </a:spcBef>
              <a:spcAft>
                <a:spcPts val="0"/>
              </a:spcAft>
              <a:buClr>
                <a:schemeClr val="lt1"/>
              </a:buClr>
              <a:buSzPts val="2200"/>
              <a:buNone/>
            </a:pPr>
            <a:endParaRPr lang="en-US" i="1" dirty="0"/>
          </a:p>
          <a:p>
            <a:pPr marL="0" lvl="0" indent="0" algn="l" rtl="0">
              <a:lnSpc>
                <a:spcPct val="90000"/>
              </a:lnSpc>
              <a:spcBef>
                <a:spcPts val="0"/>
              </a:spcBef>
              <a:spcAft>
                <a:spcPts val="0"/>
              </a:spcAft>
              <a:buClr>
                <a:schemeClr val="lt1"/>
              </a:buClr>
              <a:buSzPts val="2200"/>
              <a:buNone/>
            </a:pPr>
            <a:r>
              <a:rPr lang="en-US" dirty="0"/>
              <a:t>Software Engineering Institute. (2020, May 29). </a:t>
            </a:r>
            <a:r>
              <a:rPr lang="en-US" i="1" dirty="0"/>
              <a:t>SEI CERT C++ coding standard. 	</a:t>
            </a:r>
            <a:r>
              <a:rPr lang="en-US" dirty="0"/>
              <a:t>Carnegie Mellon University. 	https://wiki.sei.cmu.edu/confluence/pages/viewpage.action?pageId=	88046682</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00486" y="22179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60272755"/>
              </p:ext>
            </p:extLst>
          </p:nvPr>
        </p:nvGraphicFramePr>
        <p:xfrm>
          <a:off x="2178387" y="2284324"/>
          <a:ext cx="7835225" cy="3538650"/>
        </p:xfrm>
        <a:graphic>
          <a:graphicData uri="http://schemas.openxmlformats.org/drawingml/2006/table">
            <a:tbl>
              <a:tblPr firstRow="1" firstCol="1">
                <a:noFill/>
                <a:tableStyleId>{802198C4-3087-4945-87E3-76CBB3509B7E}</a:tableStyleId>
              </a:tblPr>
              <a:tblGrid>
                <a:gridCol w="3933655">
                  <a:extLst>
                    <a:ext uri="{9D8B030D-6E8A-4147-A177-3AD203B41FA5}">
                      <a16:colId xmlns:a16="http://schemas.microsoft.com/office/drawing/2014/main" val="20000"/>
                    </a:ext>
                  </a:extLst>
                </a:gridCol>
                <a:gridCol w="390157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u="sng" strike="noStrike" cap="none" dirty="0">
                          <a:solidFill>
                            <a:srgbClr val="FFD966"/>
                          </a:solidFill>
                          <a:latin typeface="Century Gothic" panose="020B0502020202020204" pitchFamily="34" charset="0"/>
                        </a:rPr>
                        <a:t>Likely</a:t>
                      </a:r>
                      <a:endParaRPr sz="2400" u="sng" strike="noStrike" cap="none" dirty="0">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endParaRPr lang="en-US" sz="1800" u="none" strike="noStrike" cap="none" dirty="0">
                        <a:solidFill>
                          <a:srgbClr val="FFD966"/>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STD-003-CPP, STD-004-CPP,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STD-005-CPP, STD-007-CPP,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STD-008-CPP, STD-010-CPP</a:t>
                      </a:r>
                      <a:endParaRPr sz="1800" u="none" strike="noStrike" cap="none" dirty="0">
                        <a:solidFill>
                          <a:srgbClr val="FFD966"/>
                        </a:solidFill>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sng" strike="noStrike" cap="none" dirty="0">
                          <a:solidFill>
                            <a:srgbClr val="FFD966"/>
                          </a:solidFill>
                          <a:latin typeface="Century Gothic" panose="020B0502020202020204" pitchFamily="34" charset="0"/>
                        </a:rPr>
                        <a:t>High Priority</a:t>
                      </a:r>
                      <a:endParaRPr sz="2400" u="sng" strike="noStrike" cap="none" dirty="0">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endParaRPr lang="en-US" sz="1800" u="none" strike="noStrike" cap="none" dirty="0">
                        <a:solidFill>
                          <a:srgbClr val="FFD966"/>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STD-003-CPP, 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latin typeface="Century Gothic" panose="020B0502020202020204" pitchFamily="34" charset="0"/>
                        </a:rPr>
                        <a:t>STD-005-CPP, 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latin typeface="Century Gothic" panose="020B0502020202020204" pitchFamily="34" charset="0"/>
                        </a:rPr>
                        <a:t>STD-008-CPP, STD-010-CPP</a:t>
                      </a:r>
                      <a:endParaRPr lang="en-US" sz="1800" u="none" strike="noStrike" cap="none" dirty="0">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u="sng" strike="noStrike" cap="none" dirty="0">
                          <a:solidFill>
                            <a:srgbClr val="FFD966"/>
                          </a:solidFill>
                          <a:latin typeface="Century Gothic" panose="020B0502020202020204" pitchFamily="34" charset="0"/>
                        </a:rPr>
                        <a:t>Low Priority</a:t>
                      </a:r>
                      <a:endParaRPr sz="2400" u="sng" strike="noStrike" cap="none" dirty="0">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endParaRPr lang="en-US" sz="1800" u="none" strike="noStrike" cap="none" dirty="0">
                        <a:solidFill>
                          <a:srgbClr val="FFD966"/>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STD-001-CPP, STD-002-CPP,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STD-007-CPP, STD-009-CPP</a:t>
                      </a:r>
                      <a:endParaRPr sz="1800" u="none" strike="noStrike" cap="none" dirty="0">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sng" strike="noStrike" cap="none" dirty="0">
                          <a:solidFill>
                            <a:srgbClr val="FFD966"/>
                          </a:solidFill>
                          <a:latin typeface="Century Gothic" panose="020B0502020202020204" pitchFamily="34" charset="0"/>
                        </a:rPr>
                        <a:t>Unlikely</a:t>
                      </a:r>
                      <a:endParaRPr sz="2400" u="sng" strike="noStrike" cap="none" dirty="0">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endParaRPr lang="en-US" sz="1800" u="none" strike="noStrike" cap="none" dirty="0">
                        <a:solidFill>
                          <a:srgbClr val="FFD966"/>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STD-001-CPP, STD-002-CPP,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latin typeface="Century Gothic" panose="020B0502020202020204" pitchFamily="34" charset="0"/>
                        </a:rPr>
                        <a:t>STD-006-CPP, STD-009-CPP</a:t>
                      </a:r>
                      <a:endParaRPr sz="1800" u="none" strike="noStrike" cap="none" dirty="0">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4CD1334F-5B70-5CAF-27AA-11F1AA696131}"/>
              </a:ext>
            </a:extLst>
          </p:cNvPr>
          <p:cNvGraphicFramePr>
            <a:graphicFrameLocks noGrp="1"/>
          </p:cNvGraphicFramePr>
          <p:nvPr>
            <p:extLst>
              <p:ext uri="{D42A27DB-BD31-4B8C-83A1-F6EECF244321}">
                <p14:modId xmlns:p14="http://schemas.microsoft.com/office/powerpoint/2010/main" val="83920682"/>
              </p:ext>
            </p:extLst>
          </p:nvPr>
        </p:nvGraphicFramePr>
        <p:xfrm>
          <a:off x="685800" y="1881739"/>
          <a:ext cx="10820400" cy="4024125"/>
        </p:xfrm>
        <a:graphic>
          <a:graphicData uri="http://schemas.openxmlformats.org/drawingml/2006/table">
            <a:tbl>
              <a:tblPr firstRow="1" bandRow="1">
                <a:tableStyleId>{802198C4-3087-4945-87E3-76CBB3509B7E}</a:tableStyleId>
              </a:tblPr>
              <a:tblGrid>
                <a:gridCol w="5410200">
                  <a:extLst>
                    <a:ext uri="{9D8B030D-6E8A-4147-A177-3AD203B41FA5}">
                      <a16:colId xmlns:a16="http://schemas.microsoft.com/office/drawing/2014/main" val="1013723372"/>
                    </a:ext>
                  </a:extLst>
                </a:gridCol>
                <a:gridCol w="5410200">
                  <a:extLst>
                    <a:ext uri="{9D8B030D-6E8A-4147-A177-3AD203B41FA5}">
                      <a16:colId xmlns:a16="http://schemas.microsoft.com/office/drawing/2014/main" val="833366124"/>
                    </a:ext>
                  </a:extLst>
                </a:gridCol>
              </a:tblGrid>
              <a:tr h="804825">
                <a:tc>
                  <a:txBody>
                    <a:bodyPr/>
                    <a:lstStyle/>
                    <a:p>
                      <a:pPr algn="ctr"/>
                      <a:r>
                        <a:rPr lang="en-US" sz="1800" dirty="0">
                          <a:solidFill>
                            <a:schemeClr val="bg1"/>
                          </a:solidFill>
                          <a:latin typeface="Century Gothic" panose="020B0502020202020204" pitchFamily="34" charset="0"/>
                        </a:rPr>
                        <a:t>Validate Input Data</a:t>
                      </a:r>
                    </a:p>
                    <a:p>
                      <a:pPr algn="ctr"/>
                      <a:r>
                        <a:rPr lang="en-US" sz="1000" dirty="0">
                          <a:solidFill>
                            <a:schemeClr val="bg1"/>
                          </a:solidFill>
                          <a:latin typeface="Century Gothic" panose="020B0502020202020204" pitchFamily="34" charset="0"/>
                        </a:rPr>
                        <a:t>STD-001-CPP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chemeClr val="bg1"/>
                          </a:solidFill>
                          <a:latin typeface="Century Gothic" panose="020B0502020202020204" pitchFamily="34" charset="0"/>
                        </a:rPr>
                        <a:t>Adhere to the Principle of Least Privilege</a:t>
                      </a:r>
                    </a:p>
                    <a:p>
                      <a:pPr algn="ctr"/>
                      <a:r>
                        <a:rPr lang="en-US" sz="1000" dirty="0">
                          <a:solidFill>
                            <a:schemeClr val="bg1"/>
                          </a:solidFill>
                          <a:latin typeface="Century Gothic" panose="020B0502020202020204" pitchFamily="34" charset="0"/>
                        </a:rPr>
                        <a:t>STD-005-CPP, STD-007-CPP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64154347"/>
                  </a:ext>
                </a:extLst>
              </a:tr>
              <a:tr h="804825">
                <a:tc>
                  <a:txBody>
                    <a:bodyPr/>
                    <a:lstStyle/>
                    <a:p>
                      <a:pPr algn="ctr"/>
                      <a:r>
                        <a:rPr lang="en-US" sz="1800" dirty="0">
                          <a:solidFill>
                            <a:schemeClr val="bg1"/>
                          </a:solidFill>
                          <a:latin typeface="Century Gothic" panose="020B0502020202020204" pitchFamily="34" charset="0"/>
                        </a:rPr>
                        <a:t>Heed Compiler Warnings</a:t>
                      </a:r>
                    </a:p>
                    <a:p>
                      <a:pPr algn="ctr"/>
                      <a:r>
                        <a:rPr lang="en-US" sz="1000" dirty="0">
                          <a:solidFill>
                            <a:schemeClr val="bg1"/>
                          </a:solidFill>
                          <a:latin typeface="Century Gothic" panose="020B0502020202020204" pitchFamily="34" charset="0"/>
                        </a:rPr>
                        <a:t>STD-001-CPP, STD-002-CPP, STD-003-CPP, STD-005-CPP, STD-006-CPP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chemeClr val="bg1"/>
                          </a:solidFill>
                          <a:latin typeface="Century Gothic" panose="020B0502020202020204" pitchFamily="34" charset="0"/>
                        </a:rPr>
                        <a:t>Sanitize Data Sent to Other Systems</a:t>
                      </a:r>
                    </a:p>
                    <a:p>
                      <a:pPr algn="ctr"/>
                      <a:r>
                        <a:rPr lang="en-US" sz="1000" dirty="0">
                          <a:solidFill>
                            <a:schemeClr val="bg1"/>
                          </a:solidFill>
                          <a:latin typeface="Century Gothic" panose="020B0502020202020204" pitchFamily="34" charset="0"/>
                        </a:rPr>
                        <a:t>STD-004-CPP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07353561"/>
                  </a:ext>
                </a:extLst>
              </a:tr>
              <a:tr h="804825">
                <a:tc>
                  <a:txBody>
                    <a:bodyPr/>
                    <a:lstStyle/>
                    <a:p>
                      <a:pPr algn="ctr"/>
                      <a:r>
                        <a:rPr lang="en-US" sz="1800" dirty="0">
                          <a:solidFill>
                            <a:schemeClr val="bg1"/>
                          </a:solidFill>
                          <a:latin typeface="Century Gothic" panose="020B0502020202020204" pitchFamily="34" charset="0"/>
                        </a:rPr>
                        <a:t>Architect and Design for Security Policies</a:t>
                      </a:r>
                    </a:p>
                    <a:p>
                      <a:pPr algn="ctr"/>
                      <a:r>
                        <a:rPr lang="en-US" sz="1000" dirty="0">
                          <a:solidFill>
                            <a:schemeClr val="bg1"/>
                          </a:solidFill>
                          <a:latin typeface="Century Gothic" panose="020B0502020202020204" pitchFamily="34" charset="0"/>
                        </a:rPr>
                        <a:t>STD-001-CPP – STD-010-CPP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chemeClr val="bg1"/>
                          </a:solidFill>
                          <a:latin typeface="Century Gothic" panose="020B0502020202020204" pitchFamily="34" charset="0"/>
                        </a:rPr>
                        <a:t>Practice Defense in Depth</a:t>
                      </a:r>
                    </a:p>
                    <a:p>
                      <a:pPr algn="ctr"/>
                      <a:r>
                        <a:rPr lang="en-US" sz="1000" dirty="0">
                          <a:solidFill>
                            <a:schemeClr val="bg1"/>
                          </a:solidFill>
                          <a:latin typeface="Century Gothic" panose="020B0502020202020204" pitchFamily="34" charset="0"/>
                        </a:rPr>
                        <a:t>STD-004-CPP, STD-005-CPP, STD-007-CPP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51883277"/>
                  </a:ext>
                </a:extLst>
              </a:tr>
              <a:tr h="804825">
                <a:tc>
                  <a:txBody>
                    <a:bodyPr/>
                    <a:lstStyle/>
                    <a:p>
                      <a:pPr algn="ctr"/>
                      <a:r>
                        <a:rPr lang="en-US" sz="1800" dirty="0">
                          <a:solidFill>
                            <a:schemeClr val="bg1"/>
                          </a:solidFill>
                          <a:latin typeface="Century Gothic" panose="020B0502020202020204" pitchFamily="34" charset="0"/>
                        </a:rPr>
                        <a:t>Keep it Simple</a:t>
                      </a:r>
                    </a:p>
                    <a:p>
                      <a:pPr algn="ctr"/>
                      <a:r>
                        <a:rPr lang="en-US" sz="1000" dirty="0">
                          <a:solidFill>
                            <a:schemeClr val="bg1"/>
                          </a:solidFill>
                          <a:latin typeface="Century Gothic" panose="020B0502020202020204" pitchFamily="34" charset="0"/>
                        </a:rPr>
                        <a:t>STD-001-CPP, STD-002-CPP, STD-005-CPP, STD-006-CPP, STD-010-CPP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chemeClr val="bg1"/>
                          </a:solidFill>
                          <a:latin typeface="Century Gothic" panose="020B0502020202020204" pitchFamily="34" charset="0"/>
                        </a:rPr>
                        <a:t>Use Effective Quality Assurance Techniques</a:t>
                      </a:r>
                    </a:p>
                    <a:p>
                      <a:pPr algn="ctr"/>
                      <a:r>
                        <a:rPr lang="en-US" sz="1000" dirty="0">
                          <a:solidFill>
                            <a:schemeClr val="bg1"/>
                          </a:solidFill>
                          <a:latin typeface="Century Gothic" panose="020B0502020202020204" pitchFamily="34" charset="0"/>
                        </a:rPr>
                        <a:t>STD-008-CPP, STD-009-CPP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14200371"/>
                  </a:ext>
                </a:extLst>
              </a:tr>
              <a:tr h="804825">
                <a:tc>
                  <a:txBody>
                    <a:bodyPr/>
                    <a:lstStyle/>
                    <a:p>
                      <a:pPr algn="ctr"/>
                      <a:r>
                        <a:rPr lang="en-US" sz="1800" dirty="0">
                          <a:solidFill>
                            <a:schemeClr val="bg1"/>
                          </a:solidFill>
                          <a:latin typeface="Century Gothic" panose="020B0502020202020204" pitchFamily="34" charset="0"/>
                        </a:rPr>
                        <a:t>Default Deny</a:t>
                      </a:r>
                    </a:p>
                    <a:p>
                      <a:pPr algn="ctr"/>
                      <a:r>
                        <a:rPr lang="en-US" sz="1000" dirty="0">
                          <a:solidFill>
                            <a:schemeClr val="bg1"/>
                          </a:solidFill>
                          <a:latin typeface="Century Gothic" panose="020B0502020202020204" pitchFamily="34" charset="0"/>
                        </a:rPr>
                        <a:t>STD-CPP-009</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chemeClr val="bg1"/>
                          </a:solidFill>
                          <a:latin typeface="Century Gothic" panose="020B0502020202020204" pitchFamily="34" charset="0"/>
                        </a:rPr>
                        <a:t>Adopt a Secure Coding Standard</a:t>
                      </a:r>
                    </a:p>
                    <a:p>
                      <a:pPr algn="ctr"/>
                      <a:r>
                        <a:rPr lang="en-US" sz="1000" dirty="0">
                          <a:solidFill>
                            <a:schemeClr val="bg1"/>
                          </a:solidFill>
                          <a:latin typeface="Century Gothic" panose="020B0502020202020204" pitchFamily="34" charset="0"/>
                        </a:rPr>
                        <a:t>STD-001-CPP – STD-010-CPP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22626749"/>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9BCB0115-436D-507C-3101-52C0A2C5CA9D}"/>
              </a:ext>
            </a:extLst>
          </p:cNvPr>
          <p:cNvGraphicFramePr>
            <a:graphicFrameLocks noGrp="1"/>
          </p:cNvGraphicFramePr>
          <p:nvPr>
            <p:extLst>
              <p:ext uri="{D42A27DB-BD31-4B8C-83A1-F6EECF244321}">
                <p14:modId xmlns:p14="http://schemas.microsoft.com/office/powerpoint/2010/main" val="3424213911"/>
              </p:ext>
            </p:extLst>
          </p:nvPr>
        </p:nvGraphicFramePr>
        <p:xfrm>
          <a:off x="685800" y="1881739"/>
          <a:ext cx="10820400" cy="4024125"/>
        </p:xfrm>
        <a:graphic>
          <a:graphicData uri="http://schemas.openxmlformats.org/drawingml/2006/table">
            <a:tbl>
              <a:tblPr firstRow="1" bandRow="1">
                <a:tableStyleId>{802198C4-3087-4945-87E3-76CBB3509B7E}</a:tableStyleId>
              </a:tblPr>
              <a:tblGrid>
                <a:gridCol w="5410200">
                  <a:extLst>
                    <a:ext uri="{9D8B030D-6E8A-4147-A177-3AD203B41FA5}">
                      <a16:colId xmlns:a16="http://schemas.microsoft.com/office/drawing/2014/main" val="1013723372"/>
                    </a:ext>
                  </a:extLst>
                </a:gridCol>
                <a:gridCol w="5410200">
                  <a:extLst>
                    <a:ext uri="{9D8B030D-6E8A-4147-A177-3AD203B41FA5}">
                      <a16:colId xmlns:a16="http://schemas.microsoft.com/office/drawing/2014/main" val="833366124"/>
                    </a:ext>
                  </a:extLst>
                </a:gridCol>
              </a:tblGrid>
              <a:tr h="804825">
                <a:tc>
                  <a:txBody>
                    <a:bodyPr/>
                    <a:lstStyle/>
                    <a:p>
                      <a:pPr algn="ctr"/>
                      <a:r>
                        <a:rPr lang="en-US" sz="1000" dirty="0">
                          <a:solidFill>
                            <a:schemeClr val="bg1"/>
                          </a:solidFill>
                          <a:latin typeface="Century Gothic" panose="020B0502020202020204" pitchFamily="34" charset="0"/>
                        </a:rPr>
                        <a:t>STD-001-CPP</a:t>
                      </a:r>
                    </a:p>
                    <a:p>
                      <a:pPr algn="ctr"/>
                      <a:r>
                        <a:rPr lang="en-US" sz="1600" dirty="0">
                          <a:solidFill>
                            <a:schemeClr val="bg1"/>
                          </a:solidFill>
                          <a:latin typeface="Century Gothic" panose="020B0502020202020204" pitchFamily="34" charset="0"/>
                        </a:rPr>
                        <a:t>Include the appropriate type information in function  declarators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000" dirty="0">
                          <a:solidFill>
                            <a:schemeClr val="bg1"/>
                          </a:solidFill>
                          <a:latin typeface="Century Gothic" panose="020B0502020202020204" pitchFamily="34" charset="0"/>
                        </a:rPr>
                        <a:t>STD-006-CPP</a:t>
                      </a:r>
                    </a:p>
                    <a:p>
                      <a:pPr algn="ctr"/>
                      <a:r>
                        <a:rPr lang="en-US" sz="1600" dirty="0">
                          <a:solidFill>
                            <a:schemeClr val="bg1"/>
                          </a:solidFill>
                          <a:latin typeface="Century Gothic" panose="020B0502020202020204" pitchFamily="34" charset="0"/>
                        </a:rPr>
                        <a:t>Understand the termination behavior of assert() and abort()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64154347"/>
                  </a:ext>
                </a:extLst>
              </a:tr>
              <a:tr h="804825">
                <a:tc>
                  <a:txBody>
                    <a:bodyPr/>
                    <a:lstStyle/>
                    <a:p>
                      <a:pPr algn="ctr"/>
                      <a:r>
                        <a:rPr lang="en-US" sz="1000" dirty="0">
                          <a:solidFill>
                            <a:schemeClr val="bg1"/>
                          </a:solidFill>
                          <a:latin typeface="Century Gothic" panose="020B0502020202020204" pitchFamily="34" charset="0"/>
                        </a:rPr>
                        <a:t>STD-002-CPP</a:t>
                      </a:r>
                    </a:p>
                    <a:p>
                      <a:pPr algn="ctr"/>
                      <a:r>
                        <a:rPr lang="en-US" sz="1600" dirty="0">
                          <a:solidFill>
                            <a:schemeClr val="bg1"/>
                          </a:solidFill>
                          <a:latin typeface="Century Gothic" panose="020B0502020202020204" pitchFamily="34" charset="0"/>
                        </a:rPr>
                        <a:t>Do not begin integer constants with 0 when specifying a decimal value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000" dirty="0">
                          <a:solidFill>
                            <a:schemeClr val="bg1"/>
                          </a:solidFill>
                          <a:latin typeface="Century Gothic" panose="020B0502020202020204" pitchFamily="34" charset="0"/>
                        </a:rPr>
                        <a:t>STD-007-CPP</a:t>
                      </a:r>
                    </a:p>
                    <a:p>
                      <a:pPr algn="ctr"/>
                      <a:r>
                        <a:rPr lang="en-US" sz="1600" dirty="0">
                          <a:solidFill>
                            <a:schemeClr val="bg1"/>
                          </a:solidFill>
                          <a:latin typeface="Century Gothic" panose="020B0502020202020204" pitchFamily="34" charset="0"/>
                        </a:rPr>
                        <a:t>Handle all exceptions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07353561"/>
                  </a:ext>
                </a:extLst>
              </a:tr>
              <a:tr h="804825">
                <a:tc>
                  <a:txBody>
                    <a:bodyPr/>
                    <a:lstStyle/>
                    <a:p>
                      <a:pPr algn="ctr"/>
                      <a:r>
                        <a:rPr lang="en-US" sz="1000" dirty="0">
                          <a:solidFill>
                            <a:schemeClr val="bg1"/>
                          </a:solidFill>
                          <a:latin typeface="Century Gothic" panose="020B0502020202020204" pitchFamily="34" charset="0"/>
                        </a:rPr>
                        <a:t>STD-003-CPP</a:t>
                      </a:r>
                    </a:p>
                    <a:p>
                      <a:pPr algn="ctr"/>
                      <a:r>
                        <a:rPr lang="en-US" sz="1600" dirty="0">
                          <a:solidFill>
                            <a:schemeClr val="bg1"/>
                          </a:solidFill>
                          <a:latin typeface="Century Gothic" panose="020B0502020202020204" pitchFamily="34" charset="0"/>
                        </a:rPr>
                        <a:t>Use valid references, pointers, and iterators to reference elements of a basic string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000" dirty="0">
                          <a:solidFill>
                            <a:schemeClr val="bg1"/>
                          </a:solidFill>
                          <a:latin typeface="Century Gothic" panose="020B0502020202020204" pitchFamily="34" charset="0"/>
                        </a:rPr>
                        <a:t>STD-008-CPP</a:t>
                      </a:r>
                    </a:p>
                    <a:p>
                      <a:pPr algn="ctr"/>
                      <a:r>
                        <a:rPr lang="en-US" sz="1600" dirty="0">
                          <a:solidFill>
                            <a:schemeClr val="bg1"/>
                          </a:solidFill>
                          <a:latin typeface="Century Gothic" panose="020B0502020202020204" pitchFamily="34" charset="0"/>
                        </a:rPr>
                        <a:t>Detect and handle memory allocation errors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51883277"/>
                  </a:ext>
                </a:extLst>
              </a:tr>
              <a:tr h="804825">
                <a:tc>
                  <a:txBody>
                    <a:bodyPr/>
                    <a:lstStyle/>
                    <a:p>
                      <a:pPr algn="ctr"/>
                      <a:r>
                        <a:rPr lang="en-US" sz="1000" dirty="0">
                          <a:solidFill>
                            <a:schemeClr val="bg1"/>
                          </a:solidFill>
                          <a:latin typeface="Century Gothic" panose="020B0502020202020204" pitchFamily="34" charset="0"/>
                        </a:rPr>
                        <a:t>STD-004-CPP</a:t>
                      </a:r>
                      <a:br>
                        <a:rPr lang="en-US" sz="1000" dirty="0">
                          <a:solidFill>
                            <a:schemeClr val="bg1"/>
                          </a:solidFill>
                          <a:latin typeface="Century Gothic" panose="020B0502020202020204" pitchFamily="34" charset="0"/>
                        </a:rPr>
                      </a:br>
                      <a:r>
                        <a:rPr lang="en-US" sz="1600" dirty="0">
                          <a:solidFill>
                            <a:schemeClr val="bg1"/>
                          </a:solidFill>
                          <a:latin typeface="Century Gothic" panose="020B0502020202020204" pitchFamily="34" charset="0"/>
                        </a:rPr>
                        <a:t>Prevent SQL injection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000" dirty="0">
                          <a:solidFill>
                            <a:schemeClr val="bg1"/>
                          </a:solidFill>
                          <a:latin typeface="Century Gothic" panose="020B0502020202020204" pitchFamily="34" charset="0"/>
                        </a:rPr>
                        <a:t>STD-009-CPP</a:t>
                      </a:r>
                    </a:p>
                    <a:p>
                      <a:pPr algn="ctr"/>
                      <a:r>
                        <a:rPr lang="en-US" sz="1600" dirty="0">
                          <a:solidFill>
                            <a:schemeClr val="bg1"/>
                          </a:solidFill>
                          <a:latin typeface="Century Gothic" panose="020B0502020202020204" pitchFamily="34" charset="0"/>
                        </a:rPr>
                        <a:t>Use a static assertion to test the value of a constant expression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14200371"/>
                  </a:ext>
                </a:extLst>
              </a:tr>
              <a:tr h="804825">
                <a:tc>
                  <a:txBody>
                    <a:bodyPr/>
                    <a:lstStyle/>
                    <a:p>
                      <a:pPr algn="ctr"/>
                      <a:r>
                        <a:rPr lang="en-US" sz="1000" dirty="0">
                          <a:solidFill>
                            <a:schemeClr val="bg1"/>
                          </a:solidFill>
                          <a:latin typeface="Century Gothic" panose="020B0502020202020204" pitchFamily="34" charset="0"/>
                        </a:rPr>
                        <a:t>STD-005-CPP</a:t>
                      </a:r>
                    </a:p>
                    <a:p>
                      <a:pPr algn="ctr"/>
                      <a:r>
                        <a:rPr lang="en-US" sz="1600" dirty="0">
                          <a:solidFill>
                            <a:schemeClr val="bg1"/>
                          </a:solidFill>
                          <a:latin typeface="Century Gothic" panose="020B0502020202020204" pitchFamily="34" charset="0"/>
                        </a:rPr>
                        <a:t>Do not access freed memory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000" dirty="0">
                          <a:solidFill>
                            <a:schemeClr val="bg1"/>
                          </a:solidFill>
                          <a:latin typeface="Century Gothic" panose="020B0502020202020204" pitchFamily="34" charset="0"/>
                        </a:rPr>
                        <a:t>STD-010-CPP</a:t>
                      </a:r>
                    </a:p>
                    <a:p>
                      <a:pPr algn="ctr"/>
                      <a:r>
                        <a:rPr lang="en-US" sz="1600" dirty="0">
                          <a:solidFill>
                            <a:schemeClr val="bg1"/>
                          </a:solidFill>
                          <a:latin typeface="Century Gothic" panose="020B0502020202020204" pitchFamily="34" charset="0"/>
                        </a:rPr>
                        <a:t>Do not depend on the order of evaluation for side effects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22626749"/>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045671D-F3E5-E0F6-7371-8E523791DCF7}"/>
              </a:ext>
            </a:extLst>
          </p:cNvPr>
          <p:cNvGraphicFramePr>
            <a:graphicFrameLocks noGrp="1"/>
          </p:cNvGraphicFramePr>
          <p:nvPr>
            <p:extLst>
              <p:ext uri="{D42A27DB-BD31-4B8C-83A1-F6EECF244321}">
                <p14:modId xmlns:p14="http://schemas.microsoft.com/office/powerpoint/2010/main" val="1676485262"/>
              </p:ext>
            </p:extLst>
          </p:nvPr>
        </p:nvGraphicFramePr>
        <p:xfrm>
          <a:off x="685800" y="2194560"/>
          <a:ext cx="10817352" cy="4023360"/>
        </p:xfrm>
        <a:graphic>
          <a:graphicData uri="http://schemas.openxmlformats.org/drawingml/2006/table">
            <a:tbl>
              <a:tblPr firstRow="1" bandRow="1">
                <a:tableStyleId>{802198C4-3087-4945-87E3-76CBB3509B7E}</a:tableStyleId>
              </a:tblPr>
              <a:tblGrid>
                <a:gridCol w="3605784">
                  <a:extLst>
                    <a:ext uri="{9D8B030D-6E8A-4147-A177-3AD203B41FA5}">
                      <a16:colId xmlns:a16="http://schemas.microsoft.com/office/drawing/2014/main" val="576777296"/>
                    </a:ext>
                  </a:extLst>
                </a:gridCol>
                <a:gridCol w="3605784">
                  <a:extLst>
                    <a:ext uri="{9D8B030D-6E8A-4147-A177-3AD203B41FA5}">
                      <a16:colId xmlns:a16="http://schemas.microsoft.com/office/drawing/2014/main" val="591769594"/>
                    </a:ext>
                  </a:extLst>
                </a:gridCol>
                <a:gridCol w="3605784">
                  <a:extLst>
                    <a:ext uri="{9D8B030D-6E8A-4147-A177-3AD203B41FA5}">
                      <a16:colId xmlns:a16="http://schemas.microsoft.com/office/drawing/2014/main" val="2731757653"/>
                    </a:ext>
                  </a:extLst>
                </a:gridCol>
              </a:tblGrid>
              <a:tr h="4023360">
                <a:tc>
                  <a:txBody>
                    <a:bodyPr/>
                    <a:lstStyle/>
                    <a:p>
                      <a:pPr algn="ctr"/>
                      <a:r>
                        <a:rPr lang="en-US" sz="2400" u="sng" dirty="0">
                          <a:solidFill>
                            <a:schemeClr val="bg1"/>
                          </a:solidFill>
                          <a:latin typeface="Century Gothic" panose="020B0502020202020204" pitchFamily="34" charset="0"/>
                        </a:rPr>
                        <a:t>Encryption In-Rest</a:t>
                      </a:r>
                    </a:p>
                    <a:p>
                      <a:pPr algn="ctr"/>
                      <a:endParaRPr lang="en-US" sz="1800" u="none" dirty="0">
                        <a:solidFill>
                          <a:schemeClr val="bg1"/>
                        </a:solidFill>
                        <a:latin typeface="Century Gothic" panose="020B0502020202020204" pitchFamily="34" charset="0"/>
                      </a:endParaRPr>
                    </a:p>
                    <a:p>
                      <a:pPr algn="ctr"/>
                      <a:r>
                        <a:rPr lang="en-US" sz="1800" b="0" i="0" u="none" strike="noStrike" cap="none" dirty="0">
                          <a:solidFill>
                            <a:schemeClr val="bg1"/>
                          </a:solidFill>
                          <a:effectLst/>
                          <a:latin typeface="Century Gothic" panose="020B0502020202020204" pitchFamily="34" charset="0"/>
                          <a:ea typeface="Arial"/>
                          <a:cs typeface="Arial"/>
                          <a:sym typeface="Arial"/>
                        </a:rPr>
                        <a:t>Data that is physically stored and not actively being moved from one device or network to another is covered by this policy. Examples of this type of data include that on personal computers, portable storage devices (like flash drives), and external hard drives. </a:t>
                      </a:r>
                      <a:endParaRPr lang="en-US" sz="1800" u="none" dirty="0">
                        <a:solidFill>
                          <a:schemeClr val="bg1"/>
                        </a:solidFill>
                        <a:latin typeface="Century Gothic" panose="020B0502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u="sng" dirty="0">
                          <a:solidFill>
                            <a:schemeClr val="bg1"/>
                          </a:solidFill>
                          <a:latin typeface="Century Gothic" panose="020B0502020202020204" pitchFamily="34" charset="0"/>
                        </a:rPr>
                        <a:t>Encryption At-Flight</a:t>
                      </a:r>
                    </a:p>
                    <a:p>
                      <a:pPr algn="ctr"/>
                      <a:endParaRPr lang="en-US" sz="1800" u="none" dirty="0">
                        <a:solidFill>
                          <a:schemeClr val="bg1"/>
                        </a:solidFill>
                        <a:latin typeface="Century Gothic" panose="020B0502020202020204" pitchFamily="34" charset="0"/>
                      </a:endParaRPr>
                    </a:p>
                    <a:p>
                      <a:pPr algn="ctr"/>
                      <a:r>
                        <a:rPr lang="en-US" sz="1800" b="0" i="0" u="none" strike="noStrike" cap="none" dirty="0">
                          <a:solidFill>
                            <a:schemeClr val="bg1"/>
                          </a:solidFill>
                          <a:effectLst/>
                          <a:latin typeface="Century Gothic" panose="020B0502020202020204" pitchFamily="34" charset="0"/>
                          <a:ea typeface="Arial"/>
                          <a:cs typeface="Arial"/>
                          <a:sym typeface="Arial"/>
                        </a:rPr>
                        <a:t>Data that is actively being moved from one device or network to another is covered by this policy. This includes both local networks and public networks.</a:t>
                      </a:r>
                      <a:endParaRPr lang="en-US" sz="1800" u="none" dirty="0">
                        <a:solidFill>
                          <a:schemeClr val="bg1"/>
                        </a:solidFill>
                        <a:latin typeface="Century Gothic" panose="020B0502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u="sng" dirty="0">
                          <a:solidFill>
                            <a:schemeClr val="bg1"/>
                          </a:solidFill>
                          <a:latin typeface="Century Gothic" panose="020B0502020202020204" pitchFamily="34" charset="0"/>
                        </a:rPr>
                        <a:t>Encryption In-Use</a:t>
                      </a:r>
                    </a:p>
                    <a:p>
                      <a:pPr algn="ctr"/>
                      <a:endParaRPr lang="en-US" sz="1800" u="sng" dirty="0">
                        <a:solidFill>
                          <a:schemeClr val="bg1"/>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1"/>
                          </a:solidFill>
                          <a:effectLst/>
                          <a:latin typeface="Century Gothic" panose="020B0502020202020204" pitchFamily="34" charset="0"/>
                          <a:ea typeface="Arial"/>
                          <a:cs typeface="Arial"/>
                          <a:sym typeface="Arial"/>
                        </a:rPr>
                        <a:t>Data that is currently being updated, processed, erased, accessed, or read by a system is covered by this policy. An example of data in use is that of a database, which is highly prone to attacks and breaches.</a:t>
                      </a:r>
                    </a:p>
                    <a:p>
                      <a:pPr algn="ctr"/>
                      <a:endParaRPr lang="en-US" sz="1800" u="none" dirty="0">
                        <a:solidFill>
                          <a:schemeClr val="bg1"/>
                        </a:solidFill>
                        <a:latin typeface="Century Gothic" panose="020B0502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60167198"/>
                  </a:ext>
                </a:extLst>
              </a:tr>
            </a:tbl>
          </a:graphicData>
        </a:graphic>
      </p:graphicFrame>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7369FD-0C5A-0743-BCF0-509BD49262F3}"/>
              </a:ext>
            </a:extLst>
          </p:cNvPr>
          <p:cNvGraphicFramePr>
            <a:graphicFrameLocks noGrp="1"/>
          </p:cNvGraphicFramePr>
          <p:nvPr>
            <p:extLst>
              <p:ext uri="{D42A27DB-BD31-4B8C-83A1-F6EECF244321}">
                <p14:modId xmlns:p14="http://schemas.microsoft.com/office/powerpoint/2010/main" val="1548298328"/>
              </p:ext>
            </p:extLst>
          </p:nvPr>
        </p:nvGraphicFramePr>
        <p:xfrm>
          <a:off x="710022" y="2187341"/>
          <a:ext cx="10817352" cy="4023360"/>
        </p:xfrm>
        <a:graphic>
          <a:graphicData uri="http://schemas.openxmlformats.org/drawingml/2006/table">
            <a:tbl>
              <a:tblPr firstRow="1" bandRow="1">
                <a:tableStyleId>{802198C4-3087-4945-87E3-76CBB3509B7E}</a:tableStyleId>
              </a:tblPr>
              <a:tblGrid>
                <a:gridCol w="3605784">
                  <a:extLst>
                    <a:ext uri="{9D8B030D-6E8A-4147-A177-3AD203B41FA5}">
                      <a16:colId xmlns:a16="http://schemas.microsoft.com/office/drawing/2014/main" val="576777296"/>
                    </a:ext>
                  </a:extLst>
                </a:gridCol>
                <a:gridCol w="3605784">
                  <a:extLst>
                    <a:ext uri="{9D8B030D-6E8A-4147-A177-3AD203B41FA5}">
                      <a16:colId xmlns:a16="http://schemas.microsoft.com/office/drawing/2014/main" val="591769594"/>
                    </a:ext>
                  </a:extLst>
                </a:gridCol>
                <a:gridCol w="3605784">
                  <a:extLst>
                    <a:ext uri="{9D8B030D-6E8A-4147-A177-3AD203B41FA5}">
                      <a16:colId xmlns:a16="http://schemas.microsoft.com/office/drawing/2014/main" val="2731757653"/>
                    </a:ext>
                  </a:extLst>
                </a:gridCol>
              </a:tblGrid>
              <a:tr h="4023360">
                <a:tc>
                  <a:txBody>
                    <a:bodyPr/>
                    <a:lstStyle/>
                    <a:p>
                      <a:pPr algn="ctr"/>
                      <a:r>
                        <a:rPr lang="en-US" sz="2400" u="sng" dirty="0">
                          <a:solidFill>
                            <a:schemeClr val="bg1"/>
                          </a:solidFill>
                          <a:latin typeface="Century Gothic" panose="020B0502020202020204" pitchFamily="34" charset="0"/>
                        </a:rPr>
                        <a:t>Authentication</a:t>
                      </a:r>
                    </a:p>
                    <a:p>
                      <a:pPr algn="ctr"/>
                      <a:endParaRPr lang="en-US" sz="1800" u="none" dirty="0">
                        <a:solidFill>
                          <a:schemeClr val="bg1"/>
                        </a:solidFill>
                        <a:latin typeface="Century Gothic" panose="020B0502020202020204" pitchFamily="34" charset="0"/>
                      </a:endParaRPr>
                    </a:p>
                    <a:p>
                      <a:pPr algn="ctr"/>
                      <a:r>
                        <a:rPr lang="en-US" sz="1800" b="0" i="0" u="none" strike="noStrike" cap="none">
                          <a:solidFill>
                            <a:schemeClr val="bg1"/>
                          </a:solidFill>
                          <a:effectLst/>
                          <a:latin typeface="Century Gothic" panose="020B0502020202020204" pitchFamily="34" charset="0"/>
                          <a:ea typeface="Arial"/>
                          <a:cs typeface="Arial"/>
                          <a:sym typeface="Arial"/>
                        </a:rPr>
                        <a:t>Authenticating data is critical to ensure that data loss is prevented. User logins must be validated to affirm the identity of the individual. Examples of authentication include passwords, physical USB keys, and biometric identity verification.</a:t>
                      </a:r>
                      <a:endParaRPr lang="en-US" sz="1800" u="none" dirty="0">
                        <a:solidFill>
                          <a:schemeClr val="bg1"/>
                        </a:solidFill>
                        <a:latin typeface="Century Gothic" panose="020B0502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u="sng" dirty="0">
                          <a:solidFill>
                            <a:schemeClr val="bg1"/>
                          </a:solidFill>
                          <a:latin typeface="Century Gothic" panose="020B0502020202020204" pitchFamily="34" charset="0"/>
                        </a:rPr>
                        <a:t>Authorization</a:t>
                      </a:r>
                    </a:p>
                    <a:p>
                      <a:pPr algn="ctr"/>
                      <a:endParaRPr lang="en-US" sz="1800" u="none" dirty="0">
                        <a:solidFill>
                          <a:schemeClr val="bg1"/>
                        </a:solidFill>
                        <a:latin typeface="Century Gothic" panose="020B0502020202020204" pitchFamily="34" charset="0"/>
                      </a:endParaRPr>
                    </a:p>
                    <a:p>
                      <a:pPr algn="ctr"/>
                      <a:r>
                        <a:rPr lang="en-US" sz="1800" b="0" i="0" u="none" strike="noStrike" cap="none" dirty="0">
                          <a:solidFill>
                            <a:schemeClr val="bg1"/>
                          </a:solidFill>
                          <a:effectLst/>
                          <a:latin typeface="Century Gothic" panose="020B0502020202020204" pitchFamily="34" charset="0"/>
                          <a:ea typeface="Arial"/>
                          <a:cs typeface="Arial"/>
                          <a:sym typeface="Arial"/>
                        </a:rPr>
                        <a:t>Authorization grants levels of access to the user. The information about the user’s level of access are stored alongside their identity to ensure that they are granted the correct level of access. This policy dictates what the user is allowed to do and what they are allowed access to, such as files.</a:t>
                      </a:r>
                      <a:endParaRPr lang="en-US" sz="1800" u="none" dirty="0">
                        <a:solidFill>
                          <a:schemeClr val="bg1"/>
                        </a:solidFill>
                        <a:latin typeface="Century Gothic" panose="020B0502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u="sng" dirty="0">
                          <a:solidFill>
                            <a:schemeClr val="bg1"/>
                          </a:solidFill>
                          <a:latin typeface="Century Gothic" panose="020B0502020202020204" pitchFamily="34" charset="0"/>
                        </a:rPr>
                        <a:t>Accounting</a:t>
                      </a:r>
                    </a:p>
                    <a:p>
                      <a:pPr algn="ctr"/>
                      <a:endParaRPr lang="en-US" sz="1800" u="sng" dirty="0">
                        <a:solidFill>
                          <a:schemeClr val="bg1"/>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1"/>
                          </a:solidFill>
                          <a:effectLst/>
                          <a:latin typeface="Century Gothic" panose="020B0502020202020204" pitchFamily="34" charset="0"/>
                          <a:ea typeface="Arial"/>
                          <a:cs typeface="Arial"/>
                          <a:sym typeface="Arial"/>
                        </a:rPr>
                        <a:t>Accounting ensures that all activity is tracked during a user’s session. Additionally, information about their session length, what data was interfaced with, and other key elements are recorded. This policy is critical in tracking which files are accessed by users, as well as what changes were made to database entries.</a:t>
                      </a:r>
                      <a:endParaRPr lang="en-US" sz="1800" u="none" dirty="0">
                        <a:solidFill>
                          <a:schemeClr val="bg1"/>
                        </a:solidFill>
                        <a:latin typeface="Century Gothic" panose="020B0502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60167198"/>
                  </a:ext>
                </a:extLst>
              </a:tr>
            </a:tbl>
          </a:graphicData>
        </a:graphic>
      </p:graphicFrame>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73179" y="764373"/>
            <a:ext cx="9533021"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a:t>
            </a:r>
            <a:r>
              <a:rPr lang="en-US" dirty="0" err="1"/>
              <a:t>CapacityIsGreaterThanOrEqualToSize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650CF168-B6D8-F919-6EB2-A877A2CCED76}"/>
              </a:ext>
            </a:extLst>
          </p:cNvPr>
          <p:cNvPicPr>
            <a:picLocks noChangeAspect="1"/>
          </p:cNvPicPr>
          <p:nvPr/>
        </p:nvPicPr>
        <p:blipFill>
          <a:blip r:embed="rId5"/>
          <a:stretch>
            <a:fillRect/>
          </a:stretch>
        </p:blipFill>
        <p:spPr>
          <a:xfrm>
            <a:off x="795259" y="2363793"/>
            <a:ext cx="5944430" cy="2524477"/>
          </a:xfrm>
          <a:prstGeom prst="rect">
            <a:avLst/>
          </a:prstGeom>
        </p:spPr>
      </p:pic>
      <p:pic>
        <p:nvPicPr>
          <p:cNvPr id="7" name="Picture 6">
            <a:extLst>
              <a:ext uri="{FF2B5EF4-FFF2-40B4-BE49-F238E27FC236}">
                <a16:creationId xmlns:a16="http://schemas.microsoft.com/office/drawing/2014/main" id="{A3C7BAFC-862B-BE79-B829-92B294109418}"/>
              </a:ext>
            </a:extLst>
          </p:cNvPr>
          <p:cNvPicPr>
            <a:picLocks noChangeAspect="1"/>
          </p:cNvPicPr>
          <p:nvPr/>
        </p:nvPicPr>
        <p:blipFill>
          <a:blip r:embed="rId6"/>
          <a:stretch>
            <a:fillRect/>
          </a:stretch>
        </p:blipFill>
        <p:spPr>
          <a:xfrm>
            <a:off x="5030417" y="4470144"/>
            <a:ext cx="6496957" cy="91452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73179" y="764373"/>
            <a:ext cx="9533021"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ResizingIncreasesCollection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F5C8F85-D880-5DF4-F834-7794A26DD1CB}"/>
              </a:ext>
            </a:extLst>
          </p:cNvPr>
          <p:cNvPicPr>
            <a:picLocks noChangeAspect="1"/>
          </p:cNvPicPr>
          <p:nvPr/>
        </p:nvPicPr>
        <p:blipFill>
          <a:blip r:embed="rId5"/>
          <a:stretch>
            <a:fillRect/>
          </a:stretch>
        </p:blipFill>
        <p:spPr>
          <a:xfrm>
            <a:off x="795259" y="3587654"/>
            <a:ext cx="3648584" cy="1181265"/>
          </a:xfrm>
          <a:prstGeom prst="rect">
            <a:avLst/>
          </a:prstGeom>
        </p:spPr>
      </p:pic>
      <p:pic>
        <p:nvPicPr>
          <p:cNvPr id="6" name="Picture 5">
            <a:extLst>
              <a:ext uri="{FF2B5EF4-FFF2-40B4-BE49-F238E27FC236}">
                <a16:creationId xmlns:a16="http://schemas.microsoft.com/office/drawing/2014/main" id="{D4D0D40A-E253-2872-AE9C-222CC2ED8EDA}"/>
              </a:ext>
            </a:extLst>
          </p:cNvPr>
          <p:cNvPicPr>
            <a:picLocks noChangeAspect="1"/>
          </p:cNvPicPr>
          <p:nvPr/>
        </p:nvPicPr>
        <p:blipFill>
          <a:blip r:embed="rId6"/>
          <a:stretch>
            <a:fillRect/>
          </a:stretch>
        </p:blipFill>
        <p:spPr>
          <a:xfrm>
            <a:off x="5009243" y="3721022"/>
            <a:ext cx="6496957" cy="914528"/>
          </a:xfrm>
          <a:prstGeom prst="rect">
            <a:avLst/>
          </a:prstGeom>
        </p:spPr>
      </p:pic>
    </p:spTree>
    <p:custDataLst>
      <p:tags r:id="rId1"/>
    </p:custDataLst>
    <p:extLst>
      <p:ext uri="{BB962C8B-B14F-4D97-AF65-F5344CB8AC3E}">
        <p14:creationId xmlns:p14="http://schemas.microsoft.com/office/powerpoint/2010/main" val="3106755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TotalTime>
  <Words>847</Words>
  <Application>Microsoft Office PowerPoint</Application>
  <PresentationFormat>Widescreen</PresentationFormat>
  <Paragraphs>127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 CapacityIsGreaterThanOrEqualToSize</vt:lpstr>
      <vt:lpstr>Unit Testing: ResizingIncreasesCollection</vt:lpstr>
      <vt:lpstr>Unit Testing: ResizingDecreasesCollection</vt:lpstr>
      <vt:lpstr>Unit Testing: AtThrowsOutOfRange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Walton, Jonathan</cp:lastModifiedBy>
  <cp:revision>8</cp:revision>
  <dcterms:created xsi:type="dcterms:W3CDTF">2020-08-19T17:59:24Z</dcterms:created>
  <dcterms:modified xsi:type="dcterms:W3CDTF">2023-06-26T04:31:21Z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