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9"/>
  </p:notesMasterIdLst>
  <p:handoutMasterIdLst>
    <p:handoutMasterId r:id="rId10"/>
  </p:handoutMasterIdLst>
  <p:sldIdLst>
    <p:sldId id="298" r:id="rId2"/>
    <p:sldId id="302" r:id="rId3"/>
    <p:sldId id="299" r:id="rId4"/>
    <p:sldId id="300" r:id="rId5"/>
    <p:sldId id="301" r:id="rId6"/>
    <p:sldId id="303" r:id="rId7"/>
    <p:sldId id="315" r:id="rId8"/>
  </p:sldIdLst>
  <p:sldSz cx="9144000" cy="6858000" type="screen4x3"/>
  <p:notesSz cx="9271000" cy="6997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4660" autoAdjust="0"/>
  </p:normalViewPr>
  <p:slideViewPr>
    <p:cSldViewPr>
      <p:cViewPr varScale="1">
        <p:scale>
          <a:sx n="97" d="100"/>
          <a:sy n="97" d="100"/>
        </p:scale>
        <p:origin x="-76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17963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SEAWAT Training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53038" y="0"/>
            <a:ext cx="4017962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5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48450"/>
            <a:ext cx="4017963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13</a:t>
            </a:r>
          </a:p>
        </p:txBody>
      </p:sp>
      <p:sp>
        <p:nvSpPr>
          <p:cNvPr id="145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53038" y="6648450"/>
            <a:ext cx="4017962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pPr>
              <a:defRPr/>
            </a:pPr>
            <a:fld id="{49E8CFEF-97B9-4643-AD27-2C43B80661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6694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17963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SEAWAT Training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53038" y="0"/>
            <a:ext cx="4017962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86075" y="525463"/>
            <a:ext cx="3498850" cy="26241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36663" y="3324225"/>
            <a:ext cx="6797675" cy="314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43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48450"/>
            <a:ext cx="4017963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13</a:t>
            </a:r>
          </a:p>
        </p:txBody>
      </p:sp>
      <p:sp>
        <p:nvSpPr>
          <p:cNvPr id="143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53038" y="6648450"/>
            <a:ext cx="4017962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pPr>
              <a:defRPr/>
            </a:pPr>
            <a:fld id="{036CFF20-E10C-4ECB-81E1-4D9DB9E5F6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754042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SEAWAT Training</a:t>
            </a:r>
          </a:p>
        </p:txBody>
      </p:sp>
      <p:sp>
        <p:nvSpPr>
          <p:cNvPr id="112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Lecture 13</a:t>
            </a:r>
          </a:p>
        </p:txBody>
      </p:sp>
      <p:sp>
        <p:nvSpPr>
          <p:cNvPr id="112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04EF02-A3CF-43E9-B920-CC661F80D7BE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12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ltGray">
          <a:xfrm>
            <a:off x="0" y="0"/>
            <a:ext cx="825500" cy="6858000"/>
          </a:xfrm>
          <a:prstGeom prst="rect">
            <a:avLst/>
          </a:prstGeom>
          <a:solidFill>
            <a:schemeClr val="tx2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kumimoji="1" lang="en-US" sz="240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ltGray">
          <a:xfrm>
            <a:off x="0" y="3543300"/>
            <a:ext cx="3343275" cy="122238"/>
          </a:xfrm>
          <a:prstGeom prst="rect">
            <a:avLst/>
          </a:prstGeom>
          <a:solidFill>
            <a:schemeClr val="bg2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kumimoji="1" lang="en-US" sz="2400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90600" y="1171575"/>
            <a:ext cx="7467600" cy="2105025"/>
          </a:xfrm>
        </p:spPr>
        <p:txBody>
          <a:bodyPr>
            <a:spAutoFit/>
          </a:bodyPr>
          <a:lstStyle>
            <a:lvl1pPr>
              <a:defRPr sz="6600">
                <a:solidFill>
                  <a:srgbClr val="CC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915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4000">
                <a:solidFill>
                  <a:srgbClr val="CCECFF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838200" y="6248400"/>
            <a:ext cx="1752600" cy="457200"/>
          </a:xfrm>
        </p:spPr>
        <p:txBody>
          <a:bodyPr/>
          <a:lstStyle>
            <a:lvl1pPr>
              <a:defRPr>
                <a:solidFill>
                  <a:srgbClr val="CCEC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276600" y="6248400"/>
            <a:ext cx="2895600" cy="457200"/>
          </a:xfrm>
        </p:spPr>
        <p:txBody>
          <a:bodyPr/>
          <a:lstStyle>
            <a:lvl1pPr>
              <a:defRPr>
                <a:solidFill>
                  <a:srgbClr val="CCEC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934200" y="6248400"/>
            <a:ext cx="1905000" cy="457200"/>
          </a:xfrm>
        </p:spPr>
        <p:txBody>
          <a:bodyPr/>
          <a:lstStyle>
            <a:lvl1pPr>
              <a:defRPr>
                <a:solidFill>
                  <a:srgbClr val="CCECFF"/>
                </a:solidFill>
              </a:defRPr>
            </a:lvl1pPr>
          </a:lstStyle>
          <a:p>
            <a:pPr>
              <a:defRPr/>
            </a:pPr>
            <a:fld id="{F0D8344F-381E-4F0C-8505-F979FFD8AD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BB941B-A9DF-41B8-8D88-B32B7AD6B8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00800" y="457200"/>
            <a:ext cx="20574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457200"/>
            <a:ext cx="60198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1DA680-E33F-4E2D-B8D6-23C80AC1A9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40AA94-142B-4FB3-ABBE-1E665FB3E9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D69F77-592A-4590-ABE6-42B625BA45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06A5EB-C70F-4FD9-8333-D985B41B86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09B921-C1A5-49D9-AD54-969165D89E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4CEA3D-A09C-42FB-9603-06044F3AC2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07270D-7031-4786-BDB0-B314F8B8AF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F3E821-37C5-4165-A6A4-614DD6F97C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9C00D8-8913-4BCC-BE22-5CAC1EFC9B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4572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/>
            </a:lvl1pPr>
          </a:lstStyle>
          <a:p>
            <a:pPr>
              <a:defRPr/>
            </a:pPr>
            <a:fld id="{9B6EE1E5-D2D0-4E6E-87E0-FA21D9FACB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8135" name="Rectangle 7"/>
          <p:cNvSpPr>
            <a:spLocks noChangeArrowheads="1"/>
          </p:cNvSpPr>
          <p:nvPr/>
        </p:nvSpPr>
        <p:spPr bwMode="gray">
          <a:xfrm>
            <a:off x="0" y="1638300"/>
            <a:ext cx="3343275" cy="122238"/>
          </a:xfrm>
          <a:prstGeom prst="rect">
            <a:avLst/>
          </a:prstGeom>
          <a:solidFill>
            <a:schemeClr val="bg2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kumimoji="1" lang="en-US" sz="240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32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1152942"/>
            <a:ext cx="7467600" cy="2123658"/>
          </a:xfrm>
        </p:spPr>
        <p:txBody>
          <a:bodyPr/>
          <a:lstStyle/>
          <a:p>
            <a:r>
              <a:rPr lang="en-US" dirty="0" smtClean="0"/>
              <a:t>Overview of Class Problem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Objective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The objective of this exercise is to demonstrate the procedure for developing a three-dimensional saltwater intrusion model using SEAWAT.  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Exercise Parts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spcAft>
                <a:spcPct val="50000"/>
              </a:spcAft>
              <a:defRPr/>
            </a:pPr>
            <a:r>
              <a:rPr lang="en-US" sz="2400" dirty="0" smtClean="0"/>
              <a:t>Exercise B.  </a:t>
            </a:r>
            <a:r>
              <a:rPr lang="en-US" sz="2400" dirty="0" smtClean="0"/>
              <a:t>Design and run a 2D cross-section model to obtain the steady-state pre-withdrawal distribution of head and </a:t>
            </a:r>
            <a:r>
              <a:rPr lang="en-US" sz="2400" dirty="0" smtClean="0"/>
              <a:t>salinity</a:t>
            </a:r>
            <a:endParaRPr lang="en-US" sz="2400" dirty="0" smtClean="0"/>
          </a:p>
          <a:p>
            <a:pPr eaLnBrk="1" hangingPunct="1">
              <a:lnSpc>
                <a:spcPct val="80000"/>
              </a:lnSpc>
              <a:spcAft>
                <a:spcPct val="50000"/>
              </a:spcAft>
              <a:defRPr/>
            </a:pPr>
            <a:r>
              <a:rPr lang="en-US" sz="2400" dirty="0" smtClean="0"/>
              <a:t>Exercise </a:t>
            </a:r>
            <a:r>
              <a:rPr lang="en-US" sz="2400" dirty="0" smtClean="0"/>
              <a:t>C:  Design </a:t>
            </a:r>
            <a:r>
              <a:rPr lang="en-US" sz="2400" dirty="0" smtClean="0"/>
              <a:t>and run a 3D model to determine the effects of groundwater pumping on saltwater interface movement</a:t>
            </a:r>
          </a:p>
          <a:p>
            <a:pPr eaLnBrk="1" hangingPunct="1">
              <a:lnSpc>
                <a:spcPct val="80000"/>
              </a:lnSpc>
              <a:spcAft>
                <a:spcPct val="50000"/>
              </a:spcAft>
              <a:defRPr/>
            </a:pPr>
            <a:r>
              <a:rPr lang="en-US" sz="2400" dirty="0" smtClean="0"/>
              <a:t>Exercise </a:t>
            </a:r>
            <a:r>
              <a:rPr lang="en-US" sz="2400" dirty="0" smtClean="0"/>
              <a:t>C (</a:t>
            </a:r>
            <a:r>
              <a:rPr lang="en-US" sz="2400" dirty="0" err="1" smtClean="0"/>
              <a:t>cont</a:t>
            </a:r>
            <a:r>
              <a:rPr lang="en-US" sz="2400" dirty="0" smtClean="0"/>
              <a:t>):  Determine </a:t>
            </a:r>
            <a:r>
              <a:rPr lang="en-US" sz="2400" dirty="0" err="1" smtClean="0"/>
              <a:t>wellfield</a:t>
            </a:r>
            <a:r>
              <a:rPr lang="en-US" sz="2400" dirty="0" smtClean="0"/>
              <a:t> protection </a:t>
            </a:r>
            <a:r>
              <a:rPr lang="en-US" sz="2400" dirty="0" smtClean="0"/>
              <a:t>area</a:t>
            </a:r>
            <a:endParaRPr lang="en-US" sz="24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4" descr="fig0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14600" y="1371600"/>
            <a:ext cx="5199063" cy="520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4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Map View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Block Diagram</a:t>
            </a:r>
          </a:p>
        </p:txBody>
      </p:sp>
      <p:pic>
        <p:nvPicPr>
          <p:cNvPr id="7171" name="Picture 4" descr="fig0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81000" y="2209800"/>
            <a:ext cx="8458200" cy="348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Concepts/Skills to Focus On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 dirty="0" smtClean="0"/>
              <a:t>Transport options in MT3DMS/SEAWAT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 smtClean="0"/>
              <a:t>Numerical dispersion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 smtClean="0"/>
              <a:t>Mass balance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 smtClean="0"/>
              <a:t>Animation of SEAWAT results with </a:t>
            </a:r>
            <a:r>
              <a:rPr lang="en-US" sz="2400" dirty="0" err="1" smtClean="0"/>
              <a:t>Modelviewer</a:t>
            </a:r>
            <a:endParaRPr lang="en-US" sz="2400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 smtClean="0"/>
              <a:t>Use of SEAWAT results with other applications such as MODPATH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 smtClean="0"/>
              <a:t>Creation </a:t>
            </a:r>
            <a:r>
              <a:rPr lang="en-US" sz="2400" dirty="0" smtClean="0"/>
              <a:t>of SEAWAT datasets </a:t>
            </a:r>
            <a:r>
              <a:rPr lang="en-US" sz="2400" dirty="0" smtClean="0"/>
              <a:t>using </a:t>
            </a:r>
            <a:r>
              <a:rPr lang="en-US" sz="2400" dirty="0" err="1" smtClean="0"/>
              <a:t>FloPy</a:t>
            </a:r>
            <a:endParaRPr lang="en-US" sz="2400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 smtClean="0"/>
              <a:t>Post processing of SEAWAT results </a:t>
            </a:r>
            <a:r>
              <a:rPr lang="en-US" sz="2400" dirty="0" smtClean="0"/>
              <a:t>using Python</a:t>
            </a:r>
            <a:endParaRPr lang="en-US" sz="2400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What to Expect</a:t>
            </a:r>
          </a:p>
        </p:txBody>
      </p:sp>
      <p:pic>
        <p:nvPicPr>
          <p:cNvPr id="921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676400"/>
            <a:ext cx="5486400" cy="206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2400" y="3505200"/>
            <a:ext cx="5029200" cy="305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hirlpool">
  <a:themeElements>
    <a:clrScheme name="Whirlpool 1">
      <a:dk1>
        <a:srgbClr val="000066"/>
      </a:dk1>
      <a:lt1>
        <a:srgbClr val="FFFFFF"/>
      </a:lt1>
      <a:dk2>
        <a:srgbClr val="0000CC"/>
      </a:dk2>
      <a:lt2>
        <a:srgbClr val="CCFFFF"/>
      </a:lt2>
      <a:accent1>
        <a:srgbClr val="CC99FF"/>
      </a:accent1>
      <a:accent2>
        <a:srgbClr val="9999FF"/>
      </a:accent2>
      <a:accent3>
        <a:srgbClr val="AAAAE2"/>
      </a:accent3>
      <a:accent4>
        <a:srgbClr val="DADADA"/>
      </a:accent4>
      <a:accent5>
        <a:srgbClr val="E2CAFF"/>
      </a:accent5>
      <a:accent6>
        <a:srgbClr val="8A8AE7"/>
      </a:accent6>
      <a:hlink>
        <a:srgbClr val="99CCFF"/>
      </a:hlink>
      <a:folHlink>
        <a:srgbClr val="0066FF"/>
      </a:folHlink>
    </a:clrScheme>
    <a:fontScheme name="Whirlpool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Whirlpool 1">
        <a:dk1>
          <a:srgbClr val="000066"/>
        </a:dk1>
        <a:lt1>
          <a:srgbClr val="FFFFFF"/>
        </a:lt1>
        <a:dk2>
          <a:srgbClr val="0000CC"/>
        </a:dk2>
        <a:lt2>
          <a:srgbClr val="CCFFFF"/>
        </a:lt2>
        <a:accent1>
          <a:srgbClr val="CC99FF"/>
        </a:accent1>
        <a:accent2>
          <a:srgbClr val="9999FF"/>
        </a:accent2>
        <a:accent3>
          <a:srgbClr val="AAAAE2"/>
        </a:accent3>
        <a:accent4>
          <a:srgbClr val="DADADA"/>
        </a:accent4>
        <a:accent5>
          <a:srgbClr val="E2CAFF"/>
        </a:accent5>
        <a:accent6>
          <a:srgbClr val="8A8AE7"/>
        </a:accent6>
        <a:hlink>
          <a:srgbClr val="99CCFF"/>
        </a:hlink>
        <a:folHlink>
          <a:srgbClr val="00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irlpool 2">
        <a:dk1>
          <a:srgbClr val="000066"/>
        </a:dk1>
        <a:lt1>
          <a:srgbClr val="FFFFFF"/>
        </a:lt1>
        <a:dk2>
          <a:srgbClr val="6699FF"/>
        </a:dk2>
        <a:lt2>
          <a:srgbClr val="CCFFFF"/>
        </a:lt2>
        <a:accent1>
          <a:srgbClr val="CC99FF"/>
        </a:accent1>
        <a:accent2>
          <a:srgbClr val="9999FF"/>
        </a:accent2>
        <a:accent3>
          <a:srgbClr val="B8CAFF"/>
        </a:accent3>
        <a:accent4>
          <a:srgbClr val="DADADA"/>
        </a:accent4>
        <a:accent5>
          <a:srgbClr val="E2CAFF"/>
        </a:accent5>
        <a:accent6>
          <a:srgbClr val="8A8AE7"/>
        </a:accent6>
        <a:hlink>
          <a:srgbClr val="99CCFF"/>
        </a:hlink>
        <a:folHlink>
          <a:srgbClr val="00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irlpool 3">
        <a:dk1>
          <a:srgbClr val="393939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868686"/>
        </a:accent2>
        <a:accent3>
          <a:srgbClr val="AAAAAA"/>
        </a:accent3>
        <a:accent4>
          <a:srgbClr val="DADADA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Designs\Whirlpool.pot</Template>
  <TotalTime>3497</TotalTime>
  <Words>142</Words>
  <Application>Microsoft Macintosh PowerPoint</Application>
  <PresentationFormat>On-screen Show (4:3)</PresentationFormat>
  <Paragraphs>21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Whirlpool</vt:lpstr>
      <vt:lpstr>Overview of Class Problem</vt:lpstr>
      <vt:lpstr>Objective</vt:lpstr>
      <vt:lpstr>Exercise Parts</vt:lpstr>
      <vt:lpstr>Map View</vt:lpstr>
      <vt:lpstr>Block Diagram</vt:lpstr>
      <vt:lpstr>Concepts/Skills to Focus On</vt:lpstr>
      <vt:lpstr>What to Expect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Chris Langevin</cp:lastModifiedBy>
  <cp:revision>57</cp:revision>
  <dcterms:created xsi:type="dcterms:W3CDTF">1601-01-01T00:00:00Z</dcterms:created>
  <dcterms:modified xsi:type="dcterms:W3CDTF">2016-06-28T22:05:16Z</dcterms:modified>
</cp:coreProperties>
</file>