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98" r:id="rId2"/>
    <p:sldId id="299" r:id="rId3"/>
    <p:sldId id="304" r:id="rId4"/>
    <p:sldId id="306" r:id="rId5"/>
    <p:sldId id="305" r:id="rId6"/>
    <p:sldId id="303" r:id="rId7"/>
    <p:sldId id="301" r:id="rId8"/>
    <p:sldId id="300" r:id="rId9"/>
    <p:sldId id="302" r:id="rId10"/>
    <p:sldId id="308" r:id="rId11"/>
    <p:sldId id="307" r:id="rId12"/>
    <p:sldId id="30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75"/>
  </p:normalViewPr>
  <p:slideViewPr>
    <p:cSldViewPr>
      <p:cViewPr varScale="1">
        <p:scale>
          <a:sx n="141" d="100"/>
          <a:sy n="141" d="100"/>
        </p:scale>
        <p:origin x="200" y="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6ED90206-485A-0249-B33A-0AEBF4CE06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SEAWAT Training Course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DA388744-113C-EF4C-9D7D-61180888BE8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2" name="Rectangle 4">
            <a:extLst>
              <a:ext uri="{FF2B5EF4-FFF2-40B4-BE49-F238E27FC236}">
                <a16:creationId xmlns:a16="http://schemas.microsoft.com/office/drawing/2014/main" id="{1AC9B958-47A0-1147-AE13-6C7388B7F29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7</a:t>
            </a:r>
          </a:p>
        </p:txBody>
      </p:sp>
      <p:sp>
        <p:nvSpPr>
          <p:cNvPr id="145413" name="Rectangle 5">
            <a:extLst>
              <a:ext uri="{FF2B5EF4-FFF2-40B4-BE49-F238E27FC236}">
                <a16:creationId xmlns:a16="http://schemas.microsoft.com/office/drawing/2014/main" id="{0F3F054D-4CF1-1A4F-8BBC-BFD58CE7765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709678B-D03B-A743-8582-7B09662BB7D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5573062F-FED3-CD4D-86C5-153F53A205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SEAWAT Training Course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268C0F2A-60E7-E841-B3CA-6E809CC584E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C443119-FB94-084A-BE58-ABD93D66648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AA1139DC-B242-A64C-903C-C81CDD10175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366" name="Rectangle 6">
            <a:extLst>
              <a:ext uri="{FF2B5EF4-FFF2-40B4-BE49-F238E27FC236}">
                <a16:creationId xmlns:a16="http://schemas.microsoft.com/office/drawing/2014/main" id="{0921F802-CA8A-7C49-A58B-8C42ECDBD9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7</a:t>
            </a:r>
          </a:p>
        </p:txBody>
      </p:sp>
      <p:sp>
        <p:nvSpPr>
          <p:cNvPr id="143367" name="Rectangle 7">
            <a:extLst>
              <a:ext uri="{FF2B5EF4-FFF2-40B4-BE49-F238E27FC236}">
                <a16:creationId xmlns:a16="http://schemas.microsoft.com/office/drawing/2014/main" id="{256DA850-B73C-744C-B45D-80FBA866BC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9336EFAF-CB2D-5846-AA59-216B2AADE2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3818BE09-D429-224D-81AC-08F43CB476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SEAWAT Training Course</a:t>
            </a:r>
          </a:p>
        </p:txBody>
      </p:sp>
      <p:sp>
        <p:nvSpPr>
          <p:cNvPr id="16386" name="Rectangle 6">
            <a:extLst>
              <a:ext uri="{FF2B5EF4-FFF2-40B4-BE49-F238E27FC236}">
                <a16:creationId xmlns:a16="http://schemas.microsoft.com/office/drawing/2014/main" id="{9AC1AE9E-2B81-8D4A-B6A2-1F6FEDBE52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Lecture 7</a:t>
            </a:r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B262DBC2-E83B-884A-B07B-2C1996BE56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34718AB-A2C2-3B49-948A-698CD1E0CD13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D055DE4-F823-484A-BD23-EDAE3630ED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27C66240-1AB3-8147-85EC-233059C3C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1D6D47A-4725-7248-83DB-6B97C72D5C2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B229D88-CB63-3D47-BC38-68523953C24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171575"/>
            <a:ext cx="7467600" cy="2105025"/>
          </a:xfrm>
        </p:spPr>
        <p:txBody>
          <a:bodyPr>
            <a:spAutoFit/>
          </a:bodyPr>
          <a:lstStyle>
            <a:lvl1pPr>
              <a:defRPr sz="6600">
                <a:solidFill>
                  <a:srgbClr val="CC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>
                <a:solidFill>
                  <a:srgbClr val="CCEC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ADCE5B-C2B6-0944-8AB2-7ED32183E3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248400"/>
            <a:ext cx="1752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B1AAC2-5B20-9946-B478-5251B01C38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4E378E-3F09-A44A-ADC4-7A1AB58A48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fld id="{0D575CF2-DA5A-C746-B1D7-1AE5952A27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01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D5B437-10F9-2344-B1E5-4C9E57FBF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50B0DC-C5E5-DE4E-9D4A-6712C3DD3D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92A0FD-9F5C-1443-A4F5-C9E17B4BA9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8506CF-6D2E-9243-9AE0-DA2D59DB06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92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0919CC-0BA5-9341-9451-A497033C0E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472C2D-B5CC-034B-AB3F-AB1810BB64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F77D66-B798-1148-BB08-6D1739C0ED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3D4F73-046F-D541-8109-6D370F0238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578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280904-DED2-FC43-A6B0-F61F9BD3A9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47AE08-AF39-2344-AD99-ABB303F73B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EE6C8A-90B0-8846-AF61-2C4B00FAC3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EA02D-A289-0544-9385-9E21EEE78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E31341-A80B-7B4A-B9AA-6A33A6B2A1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5D5273-38ED-1441-B19C-2D736D2399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A4A4A4-F03D-7F48-A7C7-21F03B78BA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204ED1-A095-2542-B374-9D11C20DB3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47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6DBDD2-94E1-2544-8FF3-6997C3EB00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4DBFD-1AC2-4244-A23F-CBB361895D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B2EBA-F291-8741-B73A-E3260E5C0E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9E9AC-10DC-C643-8C16-7FFF0E474E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21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2EA191E-4242-F945-A0EC-63EA11C5FA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A328A79-5C5F-374D-BA39-2E2444A94A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6BFF443-14CB-3648-A8CA-73BC2F0680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B860B-DDA2-E347-AE7C-B892D54D9E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11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57A9509-A202-B14D-859A-1E44B13EA0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749E0EB-2A64-D648-85BD-FB8DAAE5F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FD6137C-5989-804C-BC40-825EB94508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592CCD-DC37-994C-9279-E21D8ED28C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64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A9EC483-A918-7347-BD10-F5C22179E1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66FA02D-92E2-C941-92C5-36FB77FB0E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260FBE1-D81E-4642-A541-17F10991D4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7C18D6-2517-AE44-BED8-2AD2C924C5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70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FEC5AC-3D71-6B44-A11B-AB4E8985AD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B201C8-34A1-3840-B98D-C27E32C099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BE5E3F-E498-C34A-A6BD-FA3D2D9717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AC7407-6386-184B-B44F-1F0D4BDBCF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92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0261B9-F7BC-8C4C-BFA9-795A323D0D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8F2343-FECE-CA40-88B3-2DE3384427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E105C4-BF09-4A49-8A4B-3B47086480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58169C-9088-154B-BDD6-DB6A8AAF2D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21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042D207-EB27-154D-95E0-036F8786E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1F2E668-01A3-5842-8014-B23D6E7F4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1E180103-0DA7-0E4F-AD15-652B3517FC1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98EA26DC-B4BD-E648-AEA2-4040555A34B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3303E8ED-FB13-E34A-AB9F-C90636D8AC1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fld id="{7CCA3112-89E0-474E-B5EF-6E9AB00BEC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CD018D5-EDEC-F14D-BA17-157B270CF775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jpe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E7696C9-938B-7F44-8422-D2DA8E9904F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2178050"/>
            <a:ext cx="7467600" cy="1098550"/>
          </a:xfrm>
        </p:spPr>
        <p:txBody>
          <a:bodyPr/>
          <a:lstStyle/>
          <a:p>
            <a:pPr algn="ctr" eaLnBrk="1" hangingPunct="1"/>
            <a:r>
              <a:rPr lang="en-US" altLang="en-US">
                <a:ea typeface="ＭＳ Ｐゴシック" panose="020B0600070205080204" pitchFamily="34" charset="-128"/>
              </a:rPr>
              <a:t>Exercise A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B10AC63-DEDC-FE40-9121-62ED98C80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Henry Problem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D9576F73-9599-5548-9C0D-6C5C9A9EA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SEAWAT Results</a:t>
            </a:r>
          </a:p>
        </p:txBody>
      </p:sp>
      <p:pic>
        <p:nvPicPr>
          <p:cNvPr id="25602" name="Picture 4" descr="Figure04">
            <a:extLst>
              <a:ext uri="{FF2B5EF4-FFF2-40B4-BE49-F238E27FC236}">
                <a16:creationId xmlns:a16="http://schemas.microsoft.com/office/drawing/2014/main" id="{65D03852-44EB-2D44-83F5-7B38ADA5F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3765550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5" descr="Figure05">
            <a:extLst>
              <a:ext uri="{FF2B5EF4-FFF2-40B4-BE49-F238E27FC236}">
                <a16:creationId xmlns:a16="http://schemas.microsoft.com/office/drawing/2014/main" id="{914FFB95-653B-BE46-97CA-433A933ED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95800"/>
            <a:ext cx="3765550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6">
            <a:extLst>
              <a:ext uri="{FF2B5EF4-FFF2-40B4-BE49-F238E27FC236}">
                <a16:creationId xmlns:a16="http://schemas.microsoft.com/office/drawing/2014/main" id="{62D92B0D-3B74-6D41-AFEA-E8C38040F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71763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/>
              <a:t>Henry</a:t>
            </a:r>
          </a:p>
        </p:txBody>
      </p:sp>
      <p:sp>
        <p:nvSpPr>
          <p:cNvPr id="25605" name="Text Box 7">
            <a:extLst>
              <a:ext uri="{FF2B5EF4-FFF2-40B4-BE49-F238E27FC236}">
                <a16:creationId xmlns:a16="http://schemas.microsoft.com/office/drawing/2014/main" id="{A5500ECA-9701-264C-8AB2-490CE5ADB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5070475"/>
            <a:ext cx="215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/>
              <a:t>Modified Henry</a:t>
            </a:r>
          </a:p>
        </p:txBody>
      </p:sp>
      <p:sp>
        <p:nvSpPr>
          <p:cNvPr id="25606" name="Text Box 8">
            <a:extLst>
              <a:ext uri="{FF2B5EF4-FFF2-40B4-BE49-F238E27FC236}">
                <a16:creationId xmlns:a16="http://schemas.microsoft.com/office/drawing/2014/main" id="{1D4A40D9-FF7C-3647-AAC5-63D4C18A6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6248400"/>
            <a:ext cx="33686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Note: right solute boundary specified with constant seawater concentration (ITYPE = -1 in MT3DMS SSM Package)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2BEBE621-32B5-4845-834C-1A9E85C78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SEAWAT Results</a:t>
            </a:r>
          </a:p>
        </p:txBody>
      </p:sp>
      <p:pic>
        <p:nvPicPr>
          <p:cNvPr id="26626" name="Picture 4" descr="Figure04">
            <a:extLst>
              <a:ext uri="{FF2B5EF4-FFF2-40B4-BE49-F238E27FC236}">
                <a16:creationId xmlns:a16="http://schemas.microsoft.com/office/drawing/2014/main" id="{FA6E6191-C0D3-B043-A611-8BBA17797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54238"/>
            <a:ext cx="5943600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8">
            <a:extLst>
              <a:ext uri="{FF2B5EF4-FFF2-40B4-BE49-F238E27FC236}">
                <a16:creationId xmlns:a16="http://schemas.microsoft.com/office/drawing/2014/main" id="{8E026862-2F9E-444A-8BAD-0CC0BAAA3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905000"/>
            <a:ext cx="3657600" cy="434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2278" name="Rectangle 6">
            <a:extLst>
              <a:ext uri="{FF2B5EF4-FFF2-40B4-BE49-F238E27FC236}">
                <a16:creationId xmlns:a16="http://schemas.microsoft.com/office/drawing/2014/main" id="{EED5A92B-26CB-0C46-B07A-2FF072332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SEAWAT and SUTRA Results</a:t>
            </a:r>
          </a:p>
        </p:txBody>
      </p:sp>
      <p:graphicFrame>
        <p:nvGraphicFramePr>
          <p:cNvPr id="27651" name="Object 5">
            <a:extLst>
              <a:ext uri="{FF2B5EF4-FFF2-40B4-BE49-F238E27FC236}">
                <a16:creationId xmlns:a16="http://schemas.microsoft.com/office/drawing/2014/main" id="{3B837CCB-9C9C-0747-9963-EBA8E7B38BDA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219200" y="1981200"/>
          <a:ext cx="337661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CorelDRAW" r:id="rId3" imgW="3517900" imgH="4279900" progId="CorelDRAW.Graphic.12">
                  <p:embed/>
                </p:oleObj>
              </mc:Choice>
              <mc:Fallback>
                <p:oleObj name="CorelDRAW" r:id="rId3" imgW="3517900" imgH="4279900" progId="CorelDRAW.Graphic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3376613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9">
            <a:extLst>
              <a:ext uri="{FF2B5EF4-FFF2-40B4-BE49-F238E27FC236}">
                <a16:creationId xmlns:a16="http://schemas.microsoft.com/office/drawing/2014/main" id="{92476A18-989E-904A-BC9C-BEC5BBB14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6056313"/>
            <a:ext cx="34448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Note: dispersive solute flux not allowed across seawater boundary (ITYPE = 1 in MT3DMS SSM Package)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D68E41BC-AC82-E048-A99C-2EEE1D99A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Henry Problem Description</a:t>
            </a:r>
          </a:p>
        </p:txBody>
      </p:sp>
      <p:sp>
        <p:nvSpPr>
          <p:cNvPr id="17410" name="Rectangle 4">
            <a:extLst>
              <a:ext uri="{FF2B5EF4-FFF2-40B4-BE49-F238E27FC236}">
                <a16:creationId xmlns:a16="http://schemas.microsoft.com/office/drawing/2014/main" id="{978ED349-A9E4-7F45-A0CA-E9A2D1A6A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743200"/>
            <a:ext cx="5943600" cy="29718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411" name="Line 5">
            <a:extLst>
              <a:ext uri="{FF2B5EF4-FFF2-40B4-BE49-F238E27FC236}">
                <a16:creationId xmlns:a16="http://schemas.microsoft.com/office/drawing/2014/main" id="{96F9FDC7-DD93-5D4B-B9B5-AD89149E2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100" y="28448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6">
            <a:extLst>
              <a:ext uri="{FF2B5EF4-FFF2-40B4-BE49-F238E27FC236}">
                <a16:creationId xmlns:a16="http://schemas.microsoft.com/office/drawing/2014/main" id="{E976D7ED-B2B4-E543-8561-FC2DB34BC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100" y="29972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7">
            <a:extLst>
              <a:ext uri="{FF2B5EF4-FFF2-40B4-BE49-F238E27FC236}">
                <a16:creationId xmlns:a16="http://schemas.microsoft.com/office/drawing/2014/main" id="{E3A54B8A-5276-FB47-BF6B-AC6B51E5D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100" y="31496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8">
            <a:extLst>
              <a:ext uri="{FF2B5EF4-FFF2-40B4-BE49-F238E27FC236}">
                <a16:creationId xmlns:a16="http://schemas.microsoft.com/office/drawing/2014/main" id="{F9A179EC-10F9-084B-A52D-73636D324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100" y="33020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9">
            <a:extLst>
              <a:ext uri="{FF2B5EF4-FFF2-40B4-BE49-F238E27FC236}">
                <a16:creationId xmlns:a16="http://schemas.microsoft.com/office/drawing/2014/main" id="{55EA1180-F2E1-A44A-BE5B-D79E61204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100" y="34544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10">
            <a:extLst>
              <a:ext uri="{FF2B5EF4-FFF2-40B4-BE49-F238E27FC236}">
                <a16:creationId xmlns:a16="http://schemas.microsoft.com/office/drawing/2014/main" id="{A88B932E-B176-0F4D-A38B-2619AD8A1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100" y="36068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11">
            <a:extLst>
              <a:ext uri="{FF2B5EF4-FFF2-40B4-BE49-F238E27FC236}">
                <a16:creationId xmlns:a16="http://schemas.microsoft.com/office/drawing/2014/main" id="{42FFA9D1-2C82-8643-B86A-982D1BC8F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100" y="37592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2">
            <a:extLst>
              <a:ext uri="{FF2B5EF4-FFF2-40B4-BE49-F238E27FC236}">
                <a16:creationId xmlns:a16="http://schemas.microsoft.com/office/drawing/2014/main" id="{BAC2FD86-D86B-224F-8EDE-F3691B7A9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100" y="39116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13">
            <a:extLst>
              <a:ext uri="{FF2B5EF4-FFF2-40B4-BE49-F238E27FC236}">
                <a16:creationId xmlns:a16="http://schemas.microsoft.com/office/drawing/2014/main" id="{1D5F73A6-DDFF-5F4C-9ACC-3B0DD70CD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100" y="40640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4">
            <a:extLst>
              <a:ext uri="{FF2B5EF4-FFF2-40B4-BE49-F238E27FC236}">
                <a16:creationId xmlns:a16="http://schemas.microsoft.com/office/drawing/2014/main" id="{781213E3-1DC8-3C49-995B-BC1B13C56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100" y="42164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5">
            <a:extLst>
              <a:ext uri="{FF2B5EF4-FFF2-40B4-BE49-F238E27FC236}">
                <a16:creationId xmlns:a16="http://schemas.microsoft.com/office/drawing/2014/main" id="{AE19EAF9-13BB-1546-8A66-8B5530FEA6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100" y="43688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6">
            <a:extLst>
              <a:ext uri="{FF2B5EF4-FFF2-40B4-BE49-F238E27FC236}">
                <a16:creationId xmlns:a16="http://schemas.microsoft.com/office/drawing/2014/main" id="{1C93C178-D791-A942-AF1D-2605B9AD4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100" y="45212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7">
            <a:extLst>
              <a:ext uri="{FF2B5EF4-FFF2-40B4-BE49-F238E27FC236}">
                <a16:creationId xmlns:a16="http://schemas.microsoft.com/office/drawing/2014/main" id="{8D56C4C0-A3C2-914C-9D2C-4A7303E3C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100" y="46736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18">
            <a:extLst>
              <a:ext uri="{FF2B5EF4-FFF2-40B4-BE49-F238E27FC236}">
                <a16:creationId xmlns:a16="http://schemas.microsoft.com/office/drawing/2014/main" id="{0BE41107-95B1-2E4E-A551-D041C428D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100" y="48260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19">
            <a:extLst>
              <a:ext uri="{FF2B5EF4-FFF2-40B4-BE49-F238E27FC236}">
                <a16:creationId xmlns:a16="http://schemas.microsoft.com/office/drawing/2014/main" id="{6F8C97C3-84BD-8542-9492-BA30E00F3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100" y="49784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20">
            <a:extLst>
              <a:ext uri="{FF2B5EF4-FFF2-40B4-BE49-F238E27FC236}">
                <a16:creationId xmlns:a16="http://schemas.microsoft.com/office/drawing/2014/main" id="{DD11F35C-3045-6E41-A56F-CE7706FF5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100" y="51308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21">
            <a:extLst>
              <a:ext uri="{FF2B5EF4-FFF2-40B4-BE49-F238E27FC236}">
                <a16:creationId xmlns:a16="http://schemas.microsoft.com/office/drawing/2014/main" id="{BCF8746A-A584-0F48-8A20-5B2EAEA38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100" y="52832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22">
            <a:extLst>
              <a:ext uri="{FF2B5EF4-FFF2-40B4-BE49-F238E27FC236}">
                <a16:creationId xmlns:a16="http://schemas.microsoft.com/office/drawing/2014/main" id="{0CF96366-B981-BB4A-8801-0AC84F317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100" y="54356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23">
            <a:extLst>
              <a:ext uri="{FF2B5EF4-FFF2-40B4-BE49-F238E27FC236}">
                <a16:creationId xmlns:a16="http://schemas.microsoft.com/office/drawing/2014/main" id="{540D438A-C117-CF4E-9D09-79922CD97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100" y="55880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Text Box 24">
            <a:extLst>
              <a:ext uri="{FF2B5EF4-FFF2-40B4-BE49-F238E27FC236}">
                <a16:creationId xmlns:a16="http://schemas.microsoft.com/office/drawing/2014/main" id="{42B2C916-E554-284C-BF8F-1FCC5200DFA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350" y="4032250"/>
            <a:ext cx="227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tx2"/>
                </a:solidFill>
              </a:rPr>
              <a:t>freshwater influx</a:t>
            </a:r>
          </a:p>
        </p:txBody>
      </p:sp>
      <p:grpSp>
        <p:nvGrpSpPr>
          <p:cNvPr id="17431" name="Group 25">
            <a:extLst>
              <a:ext uri="{FF2B5EF4-FFF2-40B4-BE49-F238E27FC236}">
                <a16:creationId xmlns:a16="http://schemas.microsoft.com/office/drawing/2014/main" id="{E430327E-6A31-2840-97D3-2F22D3F0F7DA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715000"/>
            <a:ext cx="6019800" cy="228600"/>
            <a:chOff x="960" y="3216"/>
            <a:chExt cx="3792" cy="144"/>
          </a:xfrm>
        </p:grpSpPr>
        <p:grpSp>
          <p:nvGrpSpPr>
            <p:cNvPr id="17485" name="Group 26">
              <a:extLst>
                <a:ext uri="{FF2B5EF4-FFF2-40B4-BE49-F238E27FC236}">
                  <a16:creationId xmlns:a16="http://schemas.microsoft.com/office/drawing/2014/main" id="{88416A67-6D66-D947-B7C5-7DE4AC6569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3216"/>
              <a:ext cx="912" cy="144"/>
              <a:chOff x="960" y="3216"/>
              <a:chExt cx="912" cy="144"/>
            </a:xfrm>
          </p:grpSpPr>
          <p:sp>
            <p:nvSpPr>
              <p:cNvPr id="17519" name="Line 27">
                <a:extLst>
                  <a:ext uri="{FF2B5EF4-FFF2-40B4-BE49-F238E27FC236}">
                    <a16:creationId xmlns:a16="http://schemas.microsoft.com/office/drawing/2014/main" id="{2D206DDA-BC87-E84C-90F4-F31EC6E25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0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0" name="Line 28">
                <a:extLst>
                  <a:ext uri="{FF2B5EF4-FFF2-40B4-BE49-F238E27FC236}">
                    <a16:creationId xmlns:a16="http://schemas.microsoft.com/office/drawing/2014/main" id="{374D37EB-05E9-4340-A436-0C2A15BE2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1" name="Line 29">
                <a:extLst>
                  <a:ext uri="{FF2B5EF4-FFF2-40B4-BE49-F238E27FC236}">
                    <a16:creationId xmlns:a16="http://schemas.microsoft.com/office/drawing/2014/main" id="{12E56D85-BB12-874D-AE6A-27A17E7FB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2" name="Line 30">
                <a:extLst>
                  <a:ext uri="{FF2B5EF4-FFF2-40B4-BE49-F238E27FC236}">
                    <a16:creationId xmlns:a16="http://schemas.microsoft.com/office/drawing/2014/main" id="{DE71FE16-0DC9-144A-BE33-0E6FB5B11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8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3" name="Line 31">
                <a:extLst>
                  <a:ext uri="{FF2B5EF4-FFF2-40B4-BE49-F238E27FC236}">
                    <a16:creationId xmlns:a16="http://schemas.microsoft.com/office/drawing/2014/main" id="{1D2F7AE5-1898-AC40-9D5D-010D197B2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4" name="Line 32">
                <a:extLst>
                  <a:ext uri="{FF2B5EF4-FFF2-40B4-BE49-F238E27FC236}">
                    <a16:creationId xmlns:a16="http://schemas.microsoft.com/office/drawing/2014/main" id="{FFAAE11A-B2BF-DA42-91CA-AE6FD1BF4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5" name="Line 33">
                <a:extLst>
                  <a:ext uri="{FF2B5EF4-FFF2-40B4-BE49-F238E27FC236}">
                    <a16:creationId xmlns:a16="http://schemas.microsoft.com/office/drawing/2014/main" id="{D023206E-0025-8049-8F17-0EB5AE3C3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6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6" name="Line 34">
                <a:extLst>
                  <a:ext uri="{FF2B5EF4-FFF2-40B4-BE49-F238E27FC236}">
                    <a16:creationId xmlns:a16="http://schemas.microsoft.com/office/drawing/2014/main" id="{0B2203EC-83F2-3A48-A0C2-4D1D725EE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2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7" name="Line 35">
                <a:extLst>
                  <a:ext uri="{FF2B5EF4-FFF2-40B4-BE49-F238E27FC236}">
                    <a16:creationId xmlns:a16="http://schemas.microsoft.com/office/drawing/2014/main" id="{1DFD954D-1C06-E94D-A48D-6A46C3A13A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86" name="Line 36">
              <a:extLst>
                <a:ext uri="{FF2B5EF4-FFF2-40B4-BE49-F238E27FC236}">
                  <a16:creationId xmlns:a16="http://schemas.microsoft.com/office/drawing/2014/main" id="{8A70EBD1-871A-5745-9DDA-D7FDD79F9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3216"/>
              <a:ext cx="144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7" name="Line 37">
              <a:extLst>
                <a:ext uri="{FF2B5EF4-FFF2-40B4-BE49-F238E27FC236}">
                  <a16:creationId xmlns:a16="http://schemas.microsoft.com/office/drawing/2014/main" id="{C040FEF8-4A0B-8A4F-BFEF-1EBA6BDA5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3216"/>
              <a:ext cx="144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8" name="Line 38">
              <a:extLst>
                <a:ext uri="{FF2B5EF4-FFF2-40B4-BE49-F238E27FC236}">
                  <a16:creationId xmlns:a16="http://schemas.microsoft.com/office/drawing/2014/main" id="{AE0DC067-CFC0-E444-9F1F-C20499B86F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3216"/>
              <a:ext cx="144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89" name="Group 39">
              <a:extLst>
                <a:ext uri="{FF2B5EF4-FFF2-40B4-BE49-F238E27FC236}">
                  <a16:creationId xmlns:a16="http://schemas.microsoft.com/office/drawing/2014/main" id="{D7CB73F7-9204-EE4C-A977-54DC55D431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3216"/>
              <a:ext cx="912" cy="144"/>
              <a:chOff x="960" y="3216"/>
              <a:chExt cx="912" cy="144"/>
            </a:xfrm>
          </p:grpSpPr>
          <p:sp>
            <p:nvSpPr>
              <p:cNvPr id="17510" name="Line 40">
                <a:extLst>
                  <a:ext uri="{FF2B5EF4-FFF2-40B4-BE49-F238E27FC236}">
                    <a16:creationId xmlns:a16="http://schemas.microsoft.com/office/drawing/2014/main" id="{181C6A7A-96BF-1043-89E0-C13B10BE3D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0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1" name="Line 41">
                <a:extLst>
                  <a:ext uri="{FF2B5EF4-FFF2-40B4-BE49-F238E27FC236}">
                    <a16:creationId xmlns:a16="http://schemas.microsoft.com/office/drawing/2014/main" id="{4BF0B172-0969-DB49-A640-EEE2AB55F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2" name="Line 42">
                <a:extLst>
                  <a:ext uri="{FF2B5EF4-FFF2-40B4-BE49-F238E27FC236}">
                    <a16:creationId xmlns:a16="http://schemas.microsoft.com/office/drawing/2014/main" id="{9EBD798A-F6E3-5841-9288-0E846588D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3" name="Line 43">
                <a:extLst>
                  <a:ext uri="{FF2B5EF4-FFF2-40B4-BE49-F238E27FC236}">
                    <a16:creationId xmlns:a16="http://schemas.microsoft.com/office/drawing/2014/main" id="{0AB99063-5FC6-1549-854E-FB084CCC1D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8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4" name="Line 44">
                <a:extLst>
                  <a:ext uri="{FF2B5EF4-FFF2-40B4-BE49-F238E27FC236}">
                    <a16:creationId xmlns:a16="http://schemas.microsoft.com/office/drawing/2014/main" id="{1EE9E356-A4D7-7B43-8137-8D77970E9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5" name="Line 45">
                <a:extLst>
                  <a:ext uri="{FF2B5EF4-FFF2-40B4-BE49-F238E27FC236}">
                    <a16:creationId xmlns:a16="http://schemas.microsoft.com/office/drawing/2014/main" id="{B5FBB9B3-1356-3A44-B8D5-ACD667B9A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6" name="Line 46">
                <a:extLst>
                  <a:ext uri="{FF2B5EF4-FFF2-40B4-BE49-F238E27FC236}">
                    <a16:creationId xmlns:a16="http://schemas.microsoft.com/office/drawing/2014/main" id="{01165A28-58B6-D04C-9EC4-12A75B9C39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6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7" name="Line 47">
                <a:extLst>
                  <a:ext uri="{FF2B5EF4-FFF2-40B4-BE49-F238E27FC236}">
                    <a16:creationId xmlns:a16="http://schemas.microsoft.com/office/drawing/2014/main" id="{747BDF6A-C958-B444-944E-5B9ECCC7E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2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8" name="Line 48">
                <a:extLst>
                  <a:ext uri="{FF2B5EF4-FFF2-40B4-BE49-F238E27FC236}">
                    <a16:creationId xmlns:a16="http://schemas.microsoft.com/office/drawing/2014/main" id="{23F70D6F-81F4-DA4D-900D-36BB57C18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90" name="Group 49">
              <a:extLst>
                <a:ext uri="{FF2B5EF4-FFF2-40B4-BE49-F238E27FC236}">
                  <a16:creationId xmlns:a16="http://schemas.microsoft.com/office/drawing/2014/main" id="{4375EF59-02FB-E54E-8DF5-4D34DCEF9C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3216"/>
              <a:ext cx="912" cy="144"/>
              <a:chOff x="960" y="3216"/>
              <a:chExt cx="912" cy="144"/>
            </a:xfrm>
          </p:grpSpPr>
          <p:sp>
            <p:nvSpPr>
              <p:cNvPr id="17501" name="Line 50">
                <a:extLst>
                  <a:ext uri="{FF2B5EF4-FFF2-40B4-BE49-F238E27FC236}">
                    <a16:creationId xmlns:a16="http://schemas.microsoft.com/office/drawing/2014/main" id="{24FF7B1C-31C8-374C-97E5-38CD7F83D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0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2" name="Line 51">
                <a:extLst>
                  <a:ext uri="{FF2B5EF4-FFF2-40B4-BE49-F238E27FC236}">
                    <a16:creationId xmlns:a16="http://schemas.microsoft.com/office/drawing/2014/main" id="{476A6FA1-BB6C-1347-AAD9-169804D3C8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3" name="Line 52">
                <a:extLst>
                  <a:ext uri="{FF2B5EF4-FFF2-40B4-BE49-F238E27FC236}">
                    <a16:creationId xmlns:a16="http://schemas.microsoft.com/office/drawing/2014/main" id="{282004C6-868A-6948-B8A3-F58B229E3B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4" name="Line 53">
                <a:extLst>
                  <a:ext uri="{FF2B5EF4-FFF2-40B4-BE49-F238E27FC236}">
                    <a16:creationId xmlns:a16="http://schemas.microsoft.com/office/drawing/2014/main" id="{C4E641A2-1A3F-BF4C-A096-D8753AE9F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8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5" name="Line 54">
                <a:extLst>
                  <a:ext uri="{FF2B5EF4-FFF2-40B4-BE49-F238E27FC236}">
                    <a16:creationId xmlns:a16="http://schemas.microsoft.com/office/drawing/2014/main" id="{BB27D762-A356-594D-8CF8-9C767145AB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6" name="Line 55">
                <a:extLst>
                  <a:ext uri="{FF2B5EF4-FFF2-40B4-BE49-F238E27FC236}">
                    <a16:creationId xmlns:a16="http://schemas.microsoft.com/office/drawing/2014/main" id="{28B3A6D7-27D3-6F4D-AFB8-35BD08484F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7" name="Line 56">
                <a:extLst>
                  <a:ext uri="{FF2B5EF4-FFF2-40B4-BE49-F238E27FC236}">
                    <a16:creationId xmlns:a16="http://schemas.microsoft.com/office/drawing/2014/main" id="{229A9D0F-416A-B44D-9E28-AF19744CC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6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8" name="Line 57">
                <a:extLst>
                  <a:ext uri="{FF2B5EF4-FFF2-40B4-BE49-F238E27FC236}">
                    <a16:creationId xmlns:a16="http://schemas.microsoft.com/office/drawing/2014/main" id="{5A1142E3-CB45-8A4E-A9AA-9D55C4231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2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9" name="Line 58">
                <a:extLst>
                  <a:ext uri="{FF2B5EF4-FFF2-40B4-BE49-F238E27FC236}">
                    <a16:creationId xmlns:a16="http://schemas.microsoft.com/office/drawing/2014/main" id="{C5929DBA-1B78-E54F-A871-488249C910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91" name="Group 59">
              <a:extLst>
                <a:ext uri="{FF2B5EF4-FFF2-40B4-BE49-F238E27FC236}">
                  <a16:creationId xmlns:a16="http://schemas.microsoft.com/office/drawing/2014/main" id="{A768F78F-41D7-424D-95DA-ED4BAF3BC2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3216"/>
              <a:ext cx="912" cy="144"/>
              <a:chOff x="960" y="3216"/>
              <a:chExt cx="912" cy="144"/>
            </a:xfrm>
          </p:grpSpPr>
          <p:sp>
            <p:nvSpPr>
              <p:cNvPr id="17492" name="Line 60">
                <a:extLst>
                  <a:ext uri="{FF2B5EF4-FFF2-40B4-BE49-F238E27FC236}">
                    <a16:creationId xmlns:a16="http://schemas.microsoft.com/office/drawing/2014/main" id="{873B87BB-EACD-7141-B7E6-0CFA3D6112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0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3" name="Line 61">
                <a:extLst>
                  <a:ext uri="{FF2B5EF4-FFF2-40B4-BE49-F238E27FC236}">
                    <a16:creationId xmlns:a16="http://schemas.microsoft.com/office/drawing/2014/main" id="{7D0A5CD7-161A-0940-AA2F-F7DC6FE63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4" name="Line 62">
                <a:extLst>
                  <a:ext uri="{FF2B5EF4-FFF2-40B4-BE49-F238E27FC236}">
                    <a16:creationId xmlns:a16="http://schemas.microsoft.com/office/drawing/2014/main" id="{3ED8D6E9-2285-DD41-AA45-8BF227BD3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5" name="Line 63">
                <a:extLst>
                  <a:ext uri="{FF2B5EF4-FFF2-40B4-BE49-F238E27FC236}">
                    <a16:creationId xmlns:a16="http://schemas.microsoft.com/office/drawing/2014/main" id="{89963EC5-BC90-4743-B72C-407F768AE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8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6" name="Line 64">
                <a:extLst>
                  <a:ext uri="{FF2B5EF4-FFF2-40B4-BE49-F238E27FC236}">
                    <a16:creationId xmlns:a16="http://schemas.microsoft.com/office/drawing/2014/main" id="{31FA4F29-9F6F-EC4D-A7A8-44F796872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7" name="Line 65">
                <a:extLst>
                  <a:ext uri="{FF2B5EF4-FFF2-40B4-BE49-F238E27FC236}">
                    <a16:creationId xmlns:a16="http://schemas.microsoft.com/office/drawing/2014/main" id="{40F3E4A7-76B4-B74B-AF13-E623AAEB16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8" name="Line 66">
                <a:extLst>
                  <a:ext uri="{FF2B5EF4-FFF2-40B4-BE49-F238E27FC236}">
                    <a16:creationId xmlns:a16="http://schemas.microsoft.com/office/drawing/2014/main" id="{2D8619AB-248A-5743-81E4-28272F407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6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9" name="Line 67">
                <a:extLst>
                  <a:ext uri="{FF2B5EF4-FFF2-40B4-BE49-F238E27FC236}">
                    <a16:creationId xmlns:a16="http://schemas.microsoft.com/office/drawing/2014/main" id="{3DC489D5-2196-8B44-AAA9-5D01BCB842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2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0" name="Line 68">
                <a:extLst>
                  <a:ext uri="{FF2B5EF4-FFF2-40B4-BE49-F238E27FC236}">
                    <a16:creationId xmlns:a16="http://schemas.microsoft.com/office/drawing/2014/main" id="{26F05463-011F-3549-8379-AB351D466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432" name="Group 69">
            <a:extLst>
              <a:ext uri="{FF2B5EF4-FFF2-40B4-BE49-F238E27FC236}">
                <a16:creationId xmlns:a16="http://schemas.microsoft.com/office/drawing/2014/main" id="{84F39398-F667-314E-BD27-D93EA71C1BD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1600200" y="2514600"/>
            <a:ext cx="6019800" cy="228600"/>
            <a:chOff x="960" y="3216"/>
            <a:chExt cx="3792" cy="144"/>
          </a:xfrm>
        </p:grpSpPr>
        <p:grpSp>
          <p:nvGrpSpPr>
            <p:cNvPr id="17442" name="Group 70">
              <a:extLst>
                <a:ext uri="{FF2B5EF4-FFF2-40B4-BE49-F238E27FC236}">
                  <a16:creationId xmlns:a16="http://schemas.microsoft.com/office/drawing/2014/main" id="{1D1026DE-D930-F84E-A989-EDE43DC5B4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3216"/>
              <a:ext cx="912" cy="144"/>
              <a:chOff x="960" y="3216"/>
              <a:chExt cx="912" cy="144"/>
            </a:xfrm>
          </p:grpSpPr>
          <p:sp>
            <p:nvSpPr>
              <p:cNvPr id="17476" name="Line 71">
                <a:extLst>
                  <a:ext uri="{FF2B5EF4-FFF2-40B4-BE49-F238E27FC236}">
                    <a16:creationId xmlns:a16="http://schemas.microsoft.com/office/drawing/2014/main" id="{68F141F0-BD4A-8745-AC86-92C7260AF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0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7" name="Line 72">
                <a:extLst>
                  <a:ext uri="{FF2B5EF4-FFF2-40B4-BE49-F238E27FC236}">
                    <a16:creationId xmlns:a16="http://schemas.microsoft.com/office/drawing/2014/main" id="{4A56C32F-5D5A-1F44-BB77-113D4024D1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8" name="Line 73">
                <a:extLst>
                  <a:ext uri="{FF2B5EF4-FFF2-40B4-BE49-F238E27FC236}">
                    <a16:creationId xmlns:a16="http://schemas.microsoft.com/office/drawing/2014/main" id="{A1DA0E24-1F70-1A42-B602-3A98CE8DE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9" name="Line 74">
                <a:extLst>
                  <a:ext uri="{FF2B5EF4-FFF2-40B4-BE49-F238E27FC236}">
                    <a16:creationId xmlns:a16="http://schemas.microsoft.com/office/drawing/2014/main" id="{E024D909-A6F6-AF4D-9089-9DB9E96A95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8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" name="Line 75">
                <a:extLst>
                  <a:ext uri="{FF2B5EF4-FFF2-40B4-BE49-F238E27FC236}">
                    <a16:creationId xmlns:a16="http://schemas.microsoft.com/office/drawing/2014/main" id="{7A53462B-21DF-ED4E-91D8-79051DD231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" name="Line 76">
                <a:extLst>
                  <a:ext uri="{FF2B5EF4-FFF2-40B4-BE49-F238E27FC236}">
                    <a16:creationId xmlns:a16="http://schemas.microsoft.com/office/drawing/2014/main" id="{92BE201F-8E66-5549-BF8C-2AEC7CD694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2" name="Line 77">
                <a:extLst>
                  <a:ext uri="{FF2B5EF4-FFF2-40B4-BE49-F238E27FC236}">
                    <a16:creationId xmlns:a16="http://schemas.microsoft.com/office/drawing/2014/main" id="{D773E87F-409C-D741-B79D-24A70A7CEE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6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" name="Line 78">
                <a:extLst>
                  <a:ext uri="{FF2B5EF4-FFF2-40B4-BE49-F238E27FC236}">
                    <a16:creationId xmlns:a16="http://schemas.microsoft.com/office/drawing/2014/main" id="{23104FC6-8CD0-8940-9871-773D228C1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2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4" name="Line 79">
                <a:extLst>
                  <a:ext uri="{FF2B5EF4-FFF2-40B4-BE49-F238E27FC236}">
                    <a16:creationId xmlns:a16="http://schemas.microsoft.com/office/drawing/2014/main" id="{793BA14D-1801-DD46-8D2D-6AD227A36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43" name="Line 80">
              <a:extLst>
                <a:ext uri="{FF2B5EF4-FFF2-40B4-BE49-F238E27FC236}">
                  <a16:creationId xmlns:a16="http://schemas.microsoft.com/office/drawing/2014/main" id="{874DBE34-0B09-514D-8801-0194383E2D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3216"/>
              <a:ext cx="144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Line 81">
              <a:extLst>
                <a:ext uri="{FF2B5EF4-FFF2-40B4-BE49-F238E27FC236}">
                  <a16:creationId xmlns:a16="http://schemas.microsoft.com/office/drawing/2014/main" id="{297BDFC5-0890-BE46-9199-B5B6CF3EF3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3216"/>
              <a:ext cx="144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Line 82">
              <a:extLst>
                <a:ext uri="{FF2B5EF4-FFF2-40B4-BE49-F238E27FC236}">
                  <a16:creationId xmlns:a16="http://schemas.microsoft.com/office/drawing/2014/main" id="{96164884-DFD1-4346-9F29-1171746168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3216"/>
              <a:ext cx="144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46" name="Group 83">
              <a:extLst>
                <a:ext uri="{FF2B5EF4-FFF2-40B4-BE49-F238E27FC236}">
                  <a16:creationId xmlns:a16="http://schemas.microsoft.com/office/drawing/2014/main" id="{F69042C3-E39A-1B49-AE0A-B32742BDE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3216"/>
              <a:ext cx="912" cy="144"/>
              <a:chOff x="960" y="3216"/>
              <a:chExt cx="912" cy="144"/>
            </a:xfrm>
          </p:grpSpPr>
          <p:sp>
            <p:nvSpPr>
              <p:cNvPr id="17467" name="Line 84">
                <a:extLst>
                  <a:ext uri="{FF2B5EF4-FFF2-40B4-BE49-F238E27FC236}">
                    <a16:creationId xmlns:a16="http://schemas.microsoft.com/office/drawing/2014/main" id="{B0FB1A3F-5E8B-964D-860C-B0C21533C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0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8" name="Line 85">
                <a:extLst>
                  <a:ext uri="{FF2B5EF4-FFF2-40B4-BE49-F238E27FC236}">
                    <a16:creationId xmlns:a16="http://schemas.microsoft.com/office/drawing/2014/main" id="{82553097-DA18-BE49-8C86-E744E5D2C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9" name="Line 86">
                <a:extLst>
                  <a:ext uri="{FF2B5EF4-FFF2-40B4-BE49-F238E27FC236}">
                    <a16:creationId xmlns:a16="http://schemas.microsoft.com/office/drawing/2014/main" id="{EB6B5F31-8986-EF4F-8471-FDBF523172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0" name="Line 87">
                <a:extLst>
                  <a:ext uri="{FF2B5EF4-FFF2-40B4-BE49-F238E27FC236}">
                    <a16:creationId xmlns:a16="http://schemas.microsoft.com/office/drawing/2014/main" id="{54E8A391-0E07-154E-9A86-D2160D4510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8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1" name="Line 88">
                <a:extLst>
                  <a:ext uri="{FF2B5EF4-FFF2-40B4-BE49-F238E27FC236}">
                    <a16:creationId xmlns:a16="http://schemas.microsoft.com/office/drawing/2014/main" id="{14DFC42F-6BA1-8D45-843F-C27DEE4B5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2" name="Line 89">
                <a:extLst>
                  <a:ext uri="{FF2B5EF4-FFF2-40B4-BE49-F238E27FC236}">
                    <a16:creationId xmlns:a16="http://schemas.microsoft.com/office/drawing/2014/main" id="{BECEE57A-FE10-1B4F-A7C8-3EDA4BED2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3" name="Line 90">
                <a:extLst>
                  <a:ext uri="{FF2B5EF4-FFF2-40B4-BE49-F238E27FC236}">
                    <a16:creationId xmlns:a16="http://schemas.microsoft.com/office/drawing/2014/main" id="{B6ADC7BA-524C-BB4C-98AC-9C4503515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6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4" name="Line 91">
                <a:extLst>
                  <a:ext uri="{FF2B5EF4-FFF2-40B4-BE49-F238E27FC236}">
                    <a16:creationId xmlns:a16="http://schemas.microsoft.com/office/drawing/2014/main" id="{F3CF8A36-82F6-0D47-86E7-7ED63F4EC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2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5" name="Line 92">
                <a:extLst>
                  <a:ext uri="{FF2B5EF4-FFF2-40B4-BE49-F238E27FC236}">
                    <a16:creationId xmlns:a16="http://schemas.microsoft.com/office/drawing/2014/main" id="{EA44FA21-268B-9F4D-ACD7-532DDD595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47" name="Group 93">
              <a:extLst>
                <a:ext uri="{FF2B5EF4-FFF2-40B4-BE49-F238E27FC236}">
                  <a16:creationId xmlns:a16="http://schemas.microsoft.com/office/drawing/2014/main" id="{B9AD872A-C84B-F642-9C90-6089CC061B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3216"/>
              <a:ext cx="912" cy="144"/>
              <a:chOff x="960" y="3216"/>
              <a:chExt cx="912" cy="144"/>
            </a:xfrm>
          </p:grpSpPr>
          <p:sp>
            <p:nvSpPr>
              <p:cNvPr id="17458" name="Line 94">
                <a:extLst>
                  <a:ext uri="{FF2B5EF4-FFF2-40B4-BE49-F238E27FC236}">
                    <a16:creationId xmlns:a16="http://schemas.microsoft.com/office/drawing/2014/main" id="{FEB505A8-7EF9-BE4F-BA4F-42FA3F423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0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9" name="Line 95">
                <a:extLst>
                  <a:ext uri="{FF2B5EF4-FFF2-40B4-BE49-F238E27FC236}">
                    <a16:creationId xmlns:a16="http://schemas.microsoft.com/office/drawing/2014/main" id="{05942210-6FDB-1742-8494-DAD64E676F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0" name="Line 96">
                <a:extLst>
                  <a:ext uri="{FF2B5EF4-FFF2-40B4-BE49-F238E27FC236}">
                    <a16:creationId xmlns:a16="http://schemas.microsoft.com/office/drawing/2014/main" id="{C9E77B2C-90AC-1345-93E7-6326AEE229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1" name="Line 97">
                <a:extLst>
                  <a:ext uri="{FF2B5EF4-FFF2-40B4-BE49-F238E27FC236}">
                    <a16:creationId xmlns:a16="http://schemas.microsoft.com/office/drawing/2014/main" id="{A2B0BD25-D111-9148-AE85-E4A8A2CF8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8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2" name="Line 98">
                <a:extLst>
                  <a:ext uri="{FF2B5EF4-FFF2-40B4-BE49-F238E27FC236}">
                    <a16:creationId xmlns:a16="http://schemas.microsoft.com/office/drawing/2014/main" id="{D01701E8-8B9B-A74B-9311-C8E95F415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3" name="Line 99">
                <a:extLst>
                  <a:ext uri="{FF2B5EF4-FFF2-40B4-BE49-F238E27FC236}">
                    <a16:creationId xmlns:a16="http://schemas.microsoft.com/office/drawing/2014/main" id="{FCE013CF-2C96-D549-9A02-33C0C6F73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4" name="Line 100">
                <a:extLst>
                  <a:ext uri="{FF2B5EF4-FFF2-40B4-BE49-F238E27FC236}">
                    <a16:creationId xmlns:a16="http://schemas.microsoft.com/office/drawing/2014/main" id="{138BD156-E4C0-924B-A098-657409EF52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6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5" name="Line 101">
                <a:extLst>
                  <a:ext uri="{FF2B5EF4-FFF2-40B4-BE49-F238E27FC236}">
                    <a16:creationId xmlns:a16="http://schemas.microsoft.com/office/drawing/2014/main" id="{4D0CFE87-C02B-3C4E-A343-0449997936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2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6" name="Line 102">
                <a:extLst>
                  <a:ext uri="{FF2B5EF4-FFF2-40B4-BE49-F238E27FC236}">
                    <a16:creationId xmlns:a16="http://schemas.microsoft.com/office/drawing/2014/main" id="{7D530180-E5BC-0D4A-AC24-392C9FA60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48" name="Group 103">
              <a:extLst>
                <a:ext uri="{FF2B5EF4-FFF2-40B4-BE49-F238E27FC236}">
                  <a16:creationId xmlns:a16="http://schemas.microsoft.com/office/drawing/2014/main" id="{3E637D6A-AD18-C14B-89E0-13EE0B5817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3216"/>
              <a:ext cx="912" cy="144"/>
              <a:chOff x="960" y="3216"/>
              <a:chExt cx="912" cy="144"/>
            </a:xfrm>
          </p:grpSpPr>
          <p:sp>
            <p:nvSpPr>
              <p:cNvPr id="17449" name="Line 104">
                <a:extLst>
                  <a:ext uri="{FF2B5EF4-FFF2-40B4-BE49-F238E27FC236}">
                    <a16:creationId xmlns:a16="http://schemas.microsoft.com/office/drawing/2014/main" id="{C035E7B2-E5D1-4645-A927-91FE23E8F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0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0" name="Line 105">
                <a:extLst>
                  <a:ext uri="{FF2B5EF4-FFF2-40B4-BE49-F238E27FC236}">
                    <a16:creationId xmlns:a16="http://schemas.microsoft.com/office/drawing/2014/main" id="{C46D9ECD-AE6D-2540-A57D-C32FF3E5D0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1" name="Line 106">
                <a:extLst>
                  <a:ext uri="{FF2B5EF4-FFF2-40B4-BE49-F238E27FC236}">
                    <a16:creationId xmlns:a16="http://schemas.microsoft.com/office/drawing/2014/main" id="{128DC105-8EA9-FD45-84E0-3A5D323F7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2" name="Line 107">
                <a:extLst>
                  <a:ext uri="{FF2B5EF4-FFF2-40B4-BE49-F238E27FC236}">
                    <a16:creationId xmlns:a16="http://schemas.microsoft.com/office/drawing/2014/main" id="{E5E86EC2-32D1-BC45-B26D-CC772A08B7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8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3" name="Line 108">
                <a:extLst>
                  <a:ext uri="{FF2B5EF4-FFF2-40B4-BE49-F238E27FC236}">
                    <a16:creationId xmlns:a16="http://schemas.microsoft.com/office/drawing/2014/main" id="{4D5540C9-D800-8546-8FD4-27BF3692BF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4" name="Line 109">
                <a:extLst>
                  <a:ext uri="{FF2B5EF4-FFF2-40B4-BE49-F238E27FC236}">
                    <a16:creationId xmlns:a16="http://schemas.microsoft.com/office/drawing/2014/main" id="{48F63A03-728F-344A-BD77-86830D80D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5" name="Line 110">
                <a:extLst>
                  <a:ext uri="{FF2B5EF4-FFF2-40B4-BE49-F238E27FC236}">
                    <a16:creationId xmlns:a16="http://schemas.microsoft.com/office/drawing/2014/main" id="{57DC0F99-83EB-454F-B81E-32D6B6DD0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6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6" name="Line 111">
                <a:extLst>
                  <a:ext uri="{FF2B5EF4-FFF2-40B4-BE49-F238E27FC236}">
                    <a16:creationId xmlns:a16="http://schemas.microsoft.com/office/drawing/2014/main" id="{2FA50A8C-DA51-D34F-B60A-18AF59E39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2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7" name="Line 112">
                <a:extLst>
                  <a:ext uri="{FF2B5EF4-FFF2-40B4-BE49-F238E27FC236}">
                    <a16:creationId xmlns:a16="http://schemas.microsoft.com/office/drawing/2014/main" id="{5DC9D5AF-A15A-744D-AD89-25C7AE655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32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33" name="Line 113">
            <a:extLst>
              <a:ext uri="{FF2B5EF4-FFF2-40B4-BE49-F238E27FC236}">
                <a16:creationId xmlns:a16="http://schemas.microsoft.com/office/drawing/2014/main" id="{60EF444C-D1C1-8941-A907-BB1E7E58C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743200"/>
            <a:ext cx="0" cy="2971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Text Box 114">
            <a:extLst>
              <a:ext uri="{FF2B5EF4-FFF2-40B4-BE49-F238E27FC236}">
                <a16:creationId xmlns:a16="http://schemas.microsoft.com/office/drawing/2014/main" id="{1CF8B03E-71BB-9A4C-8350-BAF7C10E492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814343" y="3929857"/>
            <a:ext cx="267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tx2"/>
                </a:solidFill>
              </a:rPr>
              <a:t>seawater hydrostatic</a:t>
            </a:r>
          </a:p>
        </p:txBody>
      </p:sp>
      <p:sp>
        <p:nvSpPr>
          <p:cNvPr id="17435" name="Text Box 116">
            <a:extLst>
              <a:ext uri="{FF2B5EF4-FFF2-40B4-BE49-F238E27FC236}">
                <a16:creationId xmlns:a16="http://schemas.microsoft.com/office/drawing/2014/main" id="{FFD1C68D-BCC3-3C4B-963E-DB0B473FE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43200"/>
            <a:ext cx="15986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impermeable boundary</a:t>
            </a:r>
          </a:p>
        </p:txBody>
      </p:sp>
      <p:sp>
        <p:nvSpPr>
          <p:cNvPr id="17436" name="Text Box 117">
            <a:extLst>
              <a:ext uri="{FF2B5EF4-FFF2-40B4-BE49-F238E27FC236}">
                <a16:creationId xmlns:a16="http://schemas.microsoft.com/office/drawing/2014/main" id="{1E109029-C768-B34D-AA56-7FDF027F3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410200"/>
            <a:ext cx="15986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impermeable boundary</a:t>
            </a:r>
          </a:p>
        </p:txBody>
      </p:sp>
      <p:sp>
        <p:nvSpPr>
          <p:cNvPr id="17437" name="Line 118">
            <a:extLst>
              <a:ext uri="{FF2B5EF4-FFF2-40B4-BE49-F238E27FC236}">
                <a16:creationId xmlns:a16="http://schemas.microsoft.com/office/drawing/2014/main" id="{AD304A21-02DB-1242-B4ED-D15503457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7432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8" name="Line 119">
            <a:extLst>
              <a:ext uri="{FF2B5EF4-FFF2-40B4-BE49-F238E27FC236}">
                <a16:creationId xmlns:a16="http://schemas.microsoft.com/office/drawing/2014/main" id="{6C5A5FC8-2BE7-ED4A-B2DD-E37057150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3246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9" name="Text Box 120">
            <a:extLst>
              <a:ext uri="{FF2B5EF4-FFF2-40B4-BE49-F238E27FC236}">
                <a16:creationId xmlns:a16="http://schemas.microsoft.com/office/drawing/2014/main" id="{1712D416-725B-EF42-BF80-4DEE97E4F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038600"/>
            <a:ext cx="6381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100 cm</a:t>
            </a:r>
          </a:p>
        </p:txBody>
      </p:sp>
      <p:sp>
        <p:nvSpPr>
          <p:cNvPr id="17440" name="Text Box 121">
            <a:extLst>
              <a:ext uri="{FF2B5EF4-FFF2-40B4-BE49-F238E27FC236}">
                <a16:creationId xmlns:a16="http://schemas.microsoft.com/office/drawing/2014/main" id="{DE210442-7E60-2C49-8911-8422A76B1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6361113"/>
            <a:ext cx="638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200 cm</a:t>
            </a:r>
          </a:p>
        </p:txBody>
      </p:sp>
      <p:sp>
        <p:nvSpPr>
          <p:cNvPr id="17441" name="Text Box 122">
            <a:extLst>
              <a:ext uri="{FF2B5EF4-FFF2-40B4-BE49-F238E27FC236}">
                <a16:creationId xmlns:a16="http://schemas.microsoft.com/office/drawing/2014/main" id="{801349E3-5AAC-5846-8165-112BD299A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981200"/>
            <a:ext cx="33321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Mixing by diffusion (i.e. no mechanical dispersion)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0A87EAF7-D74C-9E4C-AFFB-BC58874C3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Henry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Original Solution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8434" name="Picture 4" descr="Henry_original">
            <a:extLst>
              <a:ext uri="{FF2B5EF4-FFF2-40B4-BE49-F238E27FC236}">
                <a16:creationId xmlns:a16="http://schemas.microsoft.com/office/drawing/2014/main" id="{BEE81CFE-38E8-734A-A989-C94D4C3EA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4019550" cy="474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60EB8427-0E4F-C643-BDFE-801D86806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Henry Solution Used to Benchmark Codes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EEF71EC9-0E92-1F4D-B597-508C83BFA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Pinder and Cooper (1970)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Lee and Cheng (1974)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Segol et al. (1975)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Huyakorn and Taylor (1976)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Desai and Contractor (1977)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Frind (1982)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49518CF5-EFB0-A44C-A335-639607E6A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Voss and Souza (1987)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C72ABC2E-39CA-EA43-B51E-DBE9CECB7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Showed that dispersion used to test codes was not the same as Henry</a:t>
            </a:r>
            <a:r>
              <a:rPr lang="ja-JP" altLang="en-US" sz="2000"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ea typeface="ＭＳ Ｐゴシック" panose="020B0600070205080204" pitchFamily="34" charset="-128"/>
              </a:rPr>
              <a:t>s value</a:t>
            </a:r>
            <a:endParaRPr lang="en-US" altLang="en-US" sz="2000">
              <a:ea typeface="ＭＳ Ｐゴシック" panose="020B0600070205080204" pitchFamily="34" charset="-128"/>
            </a:endParaRPr>
          </a:p>
        </p:txBody>
      </p:sp>
      <p:pic>
        <p:nvPicPr>
          <p:cNvPr id="20483" name="Picture 4" descr="VossSouza_Dm18">
            <a:extLst>
              <a:ext uri="{FF2B5EF4-FFF2-40B4-BE49-F238E27FC236}">
                <a16:creationId xmlns:a16="http://schemas.microsoft.com/office/drawing/2014/main" id="{EE0D998F-B487-FD4A-85D7-C3B9956F3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4038600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5" descr="VossSouza_Dm06">
            <a:extLst>
              <a:ext uri="{FF2B5EF4-FFF2-40B4-BE49-F238E27FC236}">
                <a16:creationId xmlns:a16="http://schemas.microsoft.com/office/drawing/2014/main" id="{0621AEBF-E1A5-1343-94EA-4ACA97E5A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00400"/>
            <a:ext cx="3810000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Line 6">
            <a:extLst>
              <a:ext uri="{FF2B5EF4-FFF2-40B4-BE49-F238E27FC236}">
                <a16:creationId xmlns:a16="http://schemas.microsoft.com/office/drawing/2014/main" id="{2590FBC8-BCF2-5B4E-A6C1-5253BED9C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648200"/>
            <a:ext cx="304800" cy="2286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6" name="Text Box 7">
            <a:extLst>
              <a:ext uri="{FF2B5EF4-FFF2-40B4-BE49-F238E27FC236}">
                <a16:creationId xmlns:a16="http://schemas.microsoft.com/office/drawing/2014/main" id="{F9869D15-9EE7-AD4F-8940-2275332E9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343400"/>
            <a:ext cx="565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Henry</a:t>
            </a:r>
          </a:p>
        </p:txBody>
      </p:sp>
      <p:sp>
        <p:nvSpPr>
          <p:cNvPr id="20487" name="Line 8">
            <a:extLst>
              <a:ext uri="{FF2B5EF4-FFF2-40B4-BE49-F238E27FC236}">
                <a16:creationId xmlns:a16="http://schemas.microsoft.com/office/drawing/2014/main" id="{F7E22DDB-E970-264B-938D-1D2089FCA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6375" y="4730750"/>
            <a:ext cx="304800" cy="2286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8" name="Text Box 9">
            <a:extLst>
              <a:ext uri="{FF2B5EF4-FFF2-40B4-BE49-F238E27FC236}">
                <a16:creationId xmlns:a16="http://schemas.microsoft.com/office/drawing/2014/main" id="{7BA1E98B-48B1-E849-8F53-CF00A5E62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5" y="4425950"/>
            <a:ext cx="565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Henry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AC3BB118-A3DF-944B-B0A5-E3CB4427D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Segol (1994)</a:t>
            </a:r>
          </a:p>
        </p:txBody>
      </p:sp>
      <p:graphicFrame>
        <p:nvGraphicFramePr>
          <p:cNvPr id="21506" name="Object 6">
            <a:extLst>
              <a:ext uri="{FF2B5EF4-FFF2-40B4-BE49-F238E27FC236}">
                <a16:creationId xmlns:a16="http://schemas.microsoft.com/office/drawing/2014/main" id="{65A5BACF-AF63-E944-95D9-3CB4CBB27ABA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4648200" y="4403725"/>
          <a:ext cx="4267200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CorelDRAW" r:id="rId3" imgW="9766300" imgH="5232400" progId="CorelDRAW.Graphic.12">
                  <p:embed/>
                </p:oleObj>
              </mc:Choice>
              <mc:Fallback>
                <p:oleObj name="CorelDRAW" r:id="rId3" imgW="9766300" imgH="5232400" progId="CorelDRAW.Graphic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03725"/>
                        <a:ext cx="4267200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7" name="Picture 5" descr="henry_Case1">
            <a:extLst>
              <a:ext uri="{FF2B5EF4-FFF2-40B4-BE49-F238E27FC236}">
                <a16:creationId xmlns:a16="http://schemas.microsoft.com/office/drawing/2014/main" id="{BED0F05E-93EF-7E4D-A4F3-C5545A4A9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24400"/>
            <a:ext cx="40386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08" name="Object 8">
            <a:extLst>
              <a:ext uri="{FF2B5EF4-FFF2-40B4-BE49-F238E27FC236}">
                <a16:creationId xmlns:a16="http://schemas.microsoft.com/office/drawing/2014/main" id="{D6668098-ABEA-1544-B5AE-D8AEA38964B2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648200" y="2003425"/>
          <a:ext cx="4267200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CorelDRAW" r:id="rId6" imgW="9588500" imgH="5181600" progId="CorelDRAW.Graphic.12">
                  <p:embed/>
                </p:oleObj>
              </mc:Choice>
              <mc:Fallback>
                <p:oleObj name="CorelDRAW" r:id="rId6" imgW="9588500" imgH="5181600" progId="CorelDRAW.Graphic.1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003425"/>
                        <a:ext cx="4267200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9" name="Picture 4" descr="henry_Case2">
            <a:extLst>
              <a:ext uri="{FF2B5EF4-FFF2-40B4-BE49-F238E27FC236}">
                <a16:creationId xmlns:a16="http://schemas.microsoft.com/office/drawing/2014/main" id="{B5094979-0A5B-E14D-89CF-20318DD7C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4038600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10">
            <a:extLst>
              <a:ext uri="{FF2B5EF4-FFF2-40B4-BE49-F238E27FC236}">
                <a16:creationId xmlns:a16="http://schemas.microsoft.com/office/drawing/2014/main" id="{7BC33727-EC81-544A-95C0-8F578CDD1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1941513"/>
            <a:ext cx="162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Revised Henry solution</a:t>
            </a:r>
          </a:p>
        </p:txBody>
      </p:sp>
      <p:sp>
        <p:nvSpPr>
          <p:cNvPr id="21511" name="Text Box 11">
            <a:extLst>
              <a:ext uri="{FF2B5EF4-FFF2-40B4-BE49-F238E27FC236}">
                <a16:creationId xmlns:a16="http://schemas.microsoft.com/office/drawing/2014/main" id="{39CF7C0E-45B4-954C-8A64-578F123B1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676400"/>
            <a:ext cx="9429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Sutra results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631DD219-3623-7F42-B3F0-78E1E6349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Simpson and Clement (2004)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097ADBDB-B76E-514A-B490-116146410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Recalculated solution to Henry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problem using semianalytical method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Matched revised solution exactly with finite-element model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Proposed modified Henry problem (with ½ flow rate) as better test for variable density models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Rectangle 4">
            <a:extLst>
              <a:ext uri="{FF2B5EF4-FFF2-40B4-BE49-F238E27FC236}">
                <a16:creationId xmlns:a16="http://schemas.microsoft.com/office/drawing/2014/main" id="{BCCF2F99-8B1E-844E-A9CB-36113BC06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Simpson and Clement (2004)</a:t>
            </a:r>
          </a:p>
        </p:txBody>
      </p:sp>
      <p:pic>
        <p:nvPicPr>
          <p:cNvPr id="23554" name="Picture 5" descr="simpson_henry">
            <a:extLst>
              <a:ext uri="{FF2B5EF4-FFF2-40B4-BE49-F238E27FC236}">
                <a16:creationId xmlns:a16="http://schemas.microsoft.com/office/drawing/2014/main" id="{FE21892A-DD85-A24A-985B-1D553E369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4516438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6" descr="simpson_modhenry">
            <a:extLst>
              <a:ext uri="{FF2B5EF4-FFF2-40B4-BE49-F238E27FC236}">
                <a16:creationId xmlns:a16="http://schemas.microsoft.com/office/drawing/2014/main" id="{15CCEF88-5D02-1C46-8C73-BBB14F77A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62450"/>
            <a:ext cx="44894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7">
            <a:extLst>
              <a:ext uri="{FF2B5EF4-FFF2-40B4-BE49-F238E27FC236}">
                <a16:creationId xmlns:a16="http://schemas.microsoft.com/office/drawing/2014/main" id="{B107C617-A040-B447-9825-BB26F1FF5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67000"/>
            <a:ext cx="2635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Original Henry problem</a:t>
            </a:r>
          </a:p>
        </p:txBody>
      </p:sp>
      <p:sp>
        <p:nvSpPr>
          <p:cNvPr id="23557" name="Text Box 8">
            <a:extLst>
              <a:ext uri="{FF2B5EF4-FFF2-40B4-BE49-F238E27FC236}">
                <a16:creationId xmlns:a16="http://schemas.microsoft.com/office/drawing/2014/main" id="{ADE42798-0C76-2244-B484-7394476AD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475" y="5145088"/>
            <a:ext cx="2733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Modified Henry problem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1647D29B-323F-C54A-B388-3AA17A4E2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Simpson and Clement (2004)</a:t>
            </a:r>
          </a:p>
        </p:txBody>
      </p:sp>
      <p:pic>
        <p:nvPicPr>
          <p:cNvPr id="24578" name="Picture 6" descr="SimpClem_transient">
            <a:extLst>
              <a:ext uri="{FF2B5EF4-FFF2-40B4-BE49-F238E27FC236}">
                <a16:creationId xmlns:a16="http://schemas.microsoft.com/office/drawing/2014/main" id="{BBD9B33A-0F8A-9147-9906-36B2B50D5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5029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rlpool">
  <a:themeElements>
    <a:clrScheme name="Whirlpool 1">
      <a:dk1>
        <a:srgbClr val="000066"/>
      </a:dk1>
      <a:lt1>
        <a:srgbClr val="FFFF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DADA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Whirlpool 1">
        <a:dk1>
          <a:srgbClr val="000066"/>
        </a:dk1>
        <a:lt1>
          <a:srgbClr val="FFFF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2">
        <a:dk1>
          <a:srgbClr val="000066"/>
        </a:dk1>
        <a:lt1>
          <a:srgbClr val="FFFF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3">
        <a:dk1>
          <a:srgbClr val="393939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AAAAAA"/>
        </a:accent3>
        <a:accent4>
          <a:srgbClr val="DADADA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Designs\Whirlpool.pot</Template>
  <TotalTime>3789</TotalTime>
  <Words>225</Words>
  <Application>Microsoft Macintosh PowerPoint</Application>
  <PresentationFormat>On-screen Show (4:3)</PresentationFormat>
  <Paragraphs>43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Times New Roman</vt:lpstr>
      <vt:lpstr>ＭＳ Ｐゴシック</vt:lpstr>
      <vt:lpstr>Arial</vt:lpstr>
      <vt:lpstr>Tahoma</vt:lpstr>
      <vt:lpstr>Wingdings</vt:lpstr>
      <vt:lpstr>Whirlpool</vt:lpstr>
      <vt:lpstr>CorelDRAW 12.0 Graphic</vt:lpstr>
      <vt:lpstr>Exercise A</vt:lpstr>
      <vt:lpstr>Henry Problem Description</vt:lpstr>
      <vt:lpstr>Henry’s Original Solution</vt:lpstr>
      <vt:lpstr>Henry Solution Used to Benchmark Codes</vt:lpstr>
      <vt:lpstr>Voss and Souza (1987)</vt:lpstr>
      <vt:lpstr>Segol (1994)</vt:lpstr>
      <vt:lpstr>Simpson and Clement (2004)</vt:lpstr>
      <vt:lpstr>Simpson and Clement (2004)</vt:lpstr>
      <vt:lpstr>Simpson and Clement (2004)</vt:lpstr>
      <vt:lpstr>SEAWAT Results</vt:lpstr>
      <vt:lpstr>SEAWAT Results</vt:lpstr>
      <vt:lpstr>SEAWAT and SUTRA Results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Langevin, Christian D</cp:lastModifiedBy>
  <cp:revision>54</cp:revision>
  <dcterms:created xsi:type="dcterms:W3CDTF">1601-01-01T00:00:00Z</dcterms:created>
  <dcterms:modified xsi:type="dcterms:W3CDTF">2018-06-08T13:54:39Z</dcterms:modified>
</cp:coreProperties>
</file>