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2" r:id="rId13"/>
    <p:sldId id="271" r:id="rId14"/>
    <p:sldId id="273"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2" y="18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2867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6016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09795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embedded.com/enhance-system-security-with-better-data-at-rest-encryption/" TargetMode="External"/><Relationship Id="rId5" Type="http://schemas.openxmlformats.org/officeDocument/2006/relationships/hyperlink" Target="https://securitystudio.com/data-at-rest-vs-data-in-transit/" TargetMode="External"/><Relationship Id="rId4" Type="http://schemas.openxmlformats.org/officeDocument/2006/relationships/hyperlink" Target="https://www.spiceworks.com/it-security/security-general/guest-article/5-most-common-security-gaps-every-organization-struggles-with/"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[Jonathan Ramirez]</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Ensures a list is cleared empty by the clear() method</a:t>
            </a:r>
          </a:p>
          <a:p>
            <a:pPr marL="0" lvl="0" indent="0" algn="l" rtl="0">
              <a:lnSpc>
                <a:spcPct val="90000"/>
              </a:lnSpc>
              <a:spcBef>
                <a:spcPts val="1000"/>
              </a:spcBef>
              <a:spcAft>
                <a:spcPts val="0"/>
              </a:spcAft>
              <a:buSzPts val="1800"/>
              <a:buNone/>
            </a:pPr>
            <a:r>
              <a:rPr lang="en-US" sz="1600" dirty="0">
                <a:latin typeface="Courier New" panose="02070309020205020404" pitchFamily="49" charset="0"/>
                <a:cs typeface="Courier New" panose="02070309020205020404" pitchFamily="49" charset="0"/>
              </a:rPr>
              <a:t>TEST_F(</a:t>
            </a:r>
            <a:r>
              <a:rPr lang="en-US" sz="1600" dirty="0" err="1">
                <a:latin typeface="Courier New" panose="02070309020205020404" pitchFamily="49" charset="0"/>
                <a:cs typeface="Courier New" panose="02070309020205020404" pitchFamily="49" charset="0"/>
              </a:rPr>
              <a:t>CollectionTest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DoesClearErasesCollection</a:t>
            </a:r>
            <a:r>
              <a:rPr lang="en-US" sz="1600" dirty="0">
                <a:latin typeface="Courier New" panose="02070309020205020404" pitchFamily="49" charset="0"/>
                <a:cs typeface="Courier New" panose="02070309020205020404" pitchFamily="49" charset="0"/>
              </a:rPr>
              <a:t>)</a:t>
            </a:r>
          </a:p>
          <a:p>
            <a:pPr marL="0" lvl="0" indent="0" algn="l" rtl="0">
              <a:lnSpc>
                <a:spcPct val="90000"/>
              </a:lnSpc>
              <a:spcBef>
                <a:spcPts val="1000"/>
              </a:spcBef>
              <a:spcAft>
                <a:spcPts val="0"/>
              </a:spcAft>
              <a:buSzPts val="1800"/>
              <a:buNone/>
            </a:pPr>
            <a:r>
              <a:rPr lang="en-US" sz="1600" dirty="0">
                <a:latin typeface="Courier New" panose="02070309020205020404" pitchFamily="49" charset="0"/>
                <a:cs typeface="Courier New" panose="02070309020205020404" pitchFamily="49" charset="0"/>
              </a:rPr>
              <a:t>{</a:t>
            </a:r>
          </a:p>
          <a:p>
            <a:pPr marL="0" lvl="0" indent="0" algn="l" rtl="0">
              <a:lnSpc>
                <a:spcPct val="90000"/>
              </a:lnSpc>
              <a:spcBef>
                <a:spcPts val="1000"/>
              </a:spcBef>
              <a:spcAft>
                <a:spcPts val="0"/>
              </a:spcAft>
              <a:buSzPts val="1800"/>
              <a:buNone/>
            </a:pPr>
            <a:r>
              <a:rPr lang="en-US" sz="1600" dirty="0">
                <a:latin typeface="Courier New" panose="02070309020205020404" pitchFamily="49" charset="0"/>
                <a:cs typeface="Courier New" panose="02070309020205020404" pitchFamily="49" charset="0"/>
              </a:rPr>
              <a:t>    //original size</a:t>
            </a:r>
          </a:p>
          <a:p>
            <a:pPr marL="0" lvl="0" indent="0" algn="l" rtl="0">
              <a:lnSpc>
                <a:spcPct val="90000"/>
              </a:lnSpc>
              <a:spcBef>
                <a:spcPts val="1000"/>
              </a:spcBef>
              <a:spcAft>
                <a:spcPts val="0"/>
              </a:spcAft>
              <a:buSzPts val="18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add_entries</a:t>
            </a:r>
            <a:r>
              <a:rPr lang="en-US" sz="1600" dirty="0">
                <a:latin typeface="Courier New" panose="02070309020205020404" pitchFamily="49" charset="0"/>
                <a:cs typeface="Courier New" panose="02070309020205020404" pitchFamily="49" charset="0"/>
              </a:rPr>
              <a:t>(20);</a:t>
            </a:r>
          </a:p>
          <a:p>
            <a:pPr marL="0" lvl="0" indent="0" algn="l" rtl="0">
              <a:lnSpc>
                <a:spcPct val="90000"/>
              </a:lnSpc>
              <a:spcBef>
                <a:spcPts val="1000"/>
              </a:spcBef>
              <a:spcAft>
                <a:spcPts val="0"/>
              </a:spcAft>
              <a:buSzPts val="1800"/>
              <a:buNone/>
            </a:pPr>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originalSize</a:t>
            </a:r>
            <a:r>
              <a:rPr lang="en-US" sz="1600" dirty="0">
                <a:latin typeface="Courier New" panose="02070309020205020404" pitchFamily="49" charset="0"/>
                <a:cs typeface="Courier New" panose="02070309020205020404" pitchFamily="49" charset="0"/>
              </a:rPr>
              <a:t> = collection-&gt;size();</a:t>
            </a:r>
          </a:p>
          <a:p>
            <a:pPr marL="0" lvl="0" indent="0" algn="l" rtl="0">
              <a:lnSpc>
                <a:spcPct val="90000"/>
              </a:lnSpc>
              <a:spcBef>
                <a:spcPts val="1000"/>
              </a:spcBef>
              <a:spcAft>
                <a:spcPts val="0"/>
              </a:spcAft>
              <a:buSzPts val="1800"/>
              <a:buNone/>
            </a:pPr>
            <a:r>
              <a:rPr lang="en-US" sz="1600" dirty="0">
                <a:latin typeface="Courier New" panose="02070309020205020404" pitchFamily="49" charset="0"/>
                <a:cs typeface="Courier New" panose="02070309020205020404" pitchFamily="49" charset="0"/>
              </a:rPr>
              <a:t>    //clear the collection</a:t>
            </a:r>
          </a:p>
          <a:p>
            <a:pPr marL="0" lvl="0" indent="0" algn="l" rtl="0">
              <a:lnSpc>
                <a:spcPct val="90000"/>
              </a:lnSpc>
              <a:spcBef>
                <a:spcPts val="1000"/>
              </a:spcBef>
              <a:spcAft>
                <a:spcPts val="0"/>
              </a:spcAft>
              <a:buSzPts val="1800"/>
              <a:buNone/>
            </a:pPr>
            <a:r>
              <a:rPr lang="en-US" sz="1600" dirty="0">
                <a:latin typeface="Courier New" panose="02070309020205020404" pitchFamily="49" charset="0"/>
                <a:cs typeface="Courier New" panose="02070309020205020404" pitchFamily="49" charset="0"/>
              </a:rPr>
              <a:t>    collection-&gt;clear();</a:t>
            </a:r>
          </a:p>
          <a:p>
            <a:pPr marL="0" lvl="0" indent="0" algn="l" rtl="0">
              <a:lnSpc>
                <a:spcPct val="90000"/>
              </a:lnSpc>
              <a:spcBef>
                <a:spcPts val="1000"/>
              </a:spcBef>
              <a:spcAft>
                <a:spcPts val="0"/>
              </a:spcAft>
              <a:buSzPts val="1800"/>
              <a:buNone/>
            </a:pPr>
            <a:r>
              <a:rPr lang="en-US" sz="1600" dirty="0">
                <a:latin typeface="Courier New" panose="02070309020205020404" pitchFamily="49" charset="0"/>
                <a:cs typeface="Courier New" panose="02070309020205020404" pitchFamily="49" charset="0"/>
              </a:rPr>
              <a:t>    //ASSERT_TRUE(collection-&gt;size() == 0);</a:t>
            </a:r>
          </a:p>
          <a:p>
            <a:pPr marL="0" lvl="0" indent="0" algn="l" rtl="0">
              <a:lnSpc>
                <a:spcPct val="90000"/>
              </a:lnSpc>
              <a:spcBef>
                <a:spcPts val="1000"/>
              </a:spcBef>
              <a:spcAft>
                <a:spcPts val="0"/>
              </a:spcAft>
              <a:buSzPts val="1800"/>
              <a:buNone/>
            </a:pPr>
            <a:r>
              <a:rPr lang="en-US" sz="1600" dirty="0">
                <a:latin typeface="Courier New" panose="02070309020205020404" pitchFamily="49" charset="0"/>
                <a:cs typeface="Courier New" panose="02070309020205020404" pitchFamily="49" charset="0"/>
              </a:rPr>
              <a:t>    ASSERT_TRUE(collection-&gt;size() == NULL);</a:t>
            </a:r>
          </a:p>
          <a:p>
            <a:pPr marL="0" lvl="0" indent="0" algn="l" rtl="0">
              <a:lnSpc>
                <a:spcPct val="90000"/>
              </a:lnSpc>
              <a:spcBef>
                <a:spcPts val="1000"/>
              </a:spcBef>
              <a:spcAft>
                <a:spcPts val="0"/>
              </a:spcAft>
              <a:buSzPts val="1800"/>
              <a:buNone/>
            </a:pPr>
            <a:r>
              <a:rPr lang="en-US" sz="1600" dirty="0">
                <a:latin typeface="Courier New" panose="02070309020205020404" pitchFamily="49" charset="0"/>
                <a:cs typeface="Courier New" panose="02070309020205020404" pitchFamily="49" charset="0"/>
              </a:rPr>
              <a:t>}</a:t>
            </a:r>
            <a:endParaRPr sz="1600" dirty="0">
              <a:latin typeface="Courier New" panose="02070309020205020404" pitchFamily="49" charset="0"/>
              <a:cs typeface="Courier New" panose="02070309020205020404" pitchFamily="49" charset="0"/>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534028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59"/>
            <a:ext cx="10820400" cy="43951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This unit test checks to see if a list’s maximum size is equal to size of 0, 1, 5, and 10 entries.</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TEST_F(</a:t>
            </a:r>
            <a:r>
              <a:rPr lang="en-US" sz="1050" dirty="0" err="1">
                <a:latin typeface="Courier New" panose="02070309020205020404" pitchFamily="49" charset="0"/>
                <a:cs typeface="Courier New" panose="02070309020205020404" pitchFamily="49" charset="0"/>
              </a:rPr>
              <a:t>CollectionTest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MaxSizeIsGreaterOrEqualToSize</a:t>
            </a:r>
            <a:r>
              <a:rPr lang="en-US" sz="1050" dirty="0">
                <a:latin typeface="Courier New" panose="02070309020205020404" pitchFamily="49" charset="0"/>
                <a:cs typeface="Courier New" panose="02070309020205020404" pitchFamily="49" charset="0"/>
              </a:rPr>
              <a:t>)</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//Data for testing</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add_entries</a:t>
            </a:r>
            <a:r>
              <a:rPr lang="en-US" sz="1050" dirty="0">
                <a:latin typeface="Courier New" panose="02070309020205020404" pitchFamily="49" charset="0"/>
                <a:cs typeface="Courier New" panose="02070309020205020404" pitchFamily="49" charset="0"/>
              </a:rPr>
              <a:t>(20);</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//For 0</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ASSERT_TRUE(collection-&gt;</a:t>
            </a:r>
            <a:r>
              <a:rPr lang="en-US" sz="1050" dirty="0" err="1">
                <a:latin typeface="Courier New" panose="02070309020205020404" pitchFamily="49" charset="0"/>
                <a:cs typeface="Courier New" panose="02070309020205020404" pitchFamily="49" charset="0"/>
              </a:rPr>
              <a:t>max_size</a:t>
            </a:r>
            <a:r>
              <a:rPr lang="en-US" sz="1050" dirty="0">
                <a:latin typeface="Courier New" panose="02070309020205020404" pitchFamily="49" charset="0"/>
                <a:cs typeface="Courier New" panose="02070309020205020404" pitchFamily="49" charset="0"/>
              </a:rPr>
              <a:t>() &gt;= 0);</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//For 1</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ASSERT_TRUE(collection-&gt;</a:t>
            </a:r>
            <a:r>
              <a:rPr lang="en-US" sz="1050" dirty="0" err="1">
                <a:latin typeface="Courier New" panose="02070309020205020404" pitchFamily="49" charset="0"/>
                <a:cs typeface="Courier New" panose="02070309020205020404" pitchFamily="49" charset="0"/>
              </a:rPr>
              <a:t>max_size</a:t>
            </a:r>
            <a:r>
              <a:rPr lang="en-US" sz="1050" dirty="0">
                <a:latin typeface="Courier New" panose="02070309020205020404" pitchFamily="49" charset="0"/>
                <a:cs typeface="Courier New" panose="02070309020205020404" pitchFamily="49" charset="0"/>
              </a:rPr>
              <a:t>() &gt;= 1);</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//For 5</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ASSERT_TRUE(collection-&gt;</a:t>
            </a:r>
            <a:r>
              <a:rPr lang="en-US" sz="1050" dirty="0" err="1">
                <a:latin typeface="Courier New" panose="02070309020205020404" pitchFamily="49" charset="0"/>
                <a:cs typeface="Courier New" panose="02070309020205020404" pitchFamily="49" charset="0"/>
              </a:rPr>
              <a:t>max_size</a:t>
            </a:r>
            <a:r>
              <a:rPr lang="en-US" sz="1050" dirty="0">
                <a:latin typeface="Courier New" panose="02070309020205020404" pitchFamily="49" charset="0"/>
                <a:cs typeface="Courier New" panose="02070309020205020404" pitchFamily="49" charset="0"/>
              </a:rPr>
              <a:t>() &gt;= 5);</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//For 10</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ASSERT_TRUE(collection-&gt;</a:t>
            </a:r>
            <a:r>
              <a:rPr lang="en-US" sz="1050" dirty="0" err="1">
                <a:latin typeface="Courier New" panose="02070309020205020404" pitchFamily="49" charset="0"/>
                <a:cs typeface="Courier New" panose="02070309020205020404" pitchFamily="49" charset="0"/>
              </a:rPr>
              <a:t>max_size</a:t>
            </a:r>
            <a:r>
              <a:rPr lang="en-US" sz="1050" dirty="0">
                <a:latin typeface="Courier New" panose="02070309020205020404" pitchFamily="49" charset="0"/>
                <a:cs typeface="Courier New" panose="02070309020205020404" pitchFamily="49" charset="0"/>
              </a:rPr>
              <a:t>() &gt;= 10);</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a:t>
            </a:r>
            <a:endParaRPr sz="1050" dirty="0">
              <a:latin typeface="Courier New" panose="02070309020205020404" pitchFamily="49" charset="0"/>
              <a:cs typeface="Courier New" panose="02070309020205020404" pitchFamily="49" charset="0"/>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749060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integrates security throughout the SDLC by scanning, threat </a:t>
            </a:r>
            <a:r>
              <a:rPr lang="en-US" dirty="0" err="1"/>
              <a:t>intelliegence</a:t>
            </a:r>
            <a:r>
              <a:rPr lang="en-US" dirty="0"/>
              <a:t>, policy enforcement, static analysis, and compliance validation.</a:t>
            </a:r>
            <a:endParaRPr sz="1600" dirty="0"/>
          </a:p>
          <a:p>
            <a:pPr marL="685800" lvl="1" indent="-228600" algn="l" rtl="0">
              <a:lnSpc>
                <a:spcPct val="90000"/>
              </a:lnSpc>
              <a:spcBef>
                <a:spcPts val="500"/>
              </a:spcBef>
              <a:spcAft>
                <a:spcPts val="0"/>
              </a:spcAft>
              <a:buClr>
                <a:schemeClr val="lt1"/>
              </a:buClr>
              <a:buSzPts val="2000"/>
              <a:buChar char="•"/>
            </a:pPr>
            <a:r>
              <a:rPr lang="en-US" sz="1800" dirty="0"/>
              <a:t>Jenkins</a:t>
            </a:r>
          </a:p>
          <a:p>
            <a:pPr marL="685800" lvl="1" indent="-228600" algn="l" rtl="0">
              <a:lnSpc>
                <a:spcPct val="90000"/>
              </a:lnSpc>
              <a:spcBef>
                <a:spcPts val="500"/>
              </a:spcBef>
              <a:spcAft>
                <a:spcPts val="0"/>
              </a:spcAft>
              <a:buClr>
                <a:schemeClr val="lt1"/>
              </a:buClr>
              <a:buSzPts val="2000"/>
              <a:buChar char="•"/>
            </a:pPr>
            <a:r>
              <a:rPr lang="en-US" sz="1800" dirty="0"/>
              <a:t>Ansible</a:t>
            </a:r>
          </a:p>
          <a:p>
            <a:pPr marL="685800" lvl="1" indent="-228600" algn="l" rtl="0">
              <a:lnSpc>
                <a:spcPct val="90000"/>
              </a:lnSpc>
              <a:spcBef>
                <a:spcPts val="500"/>
              </a:spcBef>
              <a:spcAft>
                <a:spcPts val="0"/>
              </a:spcAft>
              <a:buClr>
                <a:schemeClr val="lt1"/>
              </a:buClr>
              <a:buSzPts val="2000"/>
              <a:buChar char="•"/>
            </a:pPr>
            <a:r>
              <a:rPr lang="en-US" sz="1800" dirty="0"/>
              <a:t>GitLab CI/CD</a:t>
            </a:r>
          </a:p>
          <a:p>
            <a:pPr marL="685800" lvl="1" indent="-228600" algn="l" rtl="0">
              <a:lnSpc>
                <a:spcPct val="90000"/>
              </a:lnSpc>
              <a:spcBef>
                <a:spcPts val="500"/>
              </a:spcBef>
              <a:spcAft>
                <a:spcPts val="0"/>
              </a:spcAft>
              <a:buClr>
                <a:schemeClr val="lt1"/>
              </a:buClr>
              <a:buSzPts val="2000"/>
              <a:buChar char="•"/>
            </a:pPr>
            <a:r>
              <a:rPr lang="en-US" sz="1800" dirty="0"/>
              <a:t>Bamboo</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Problem</a:t>
            </a:r>
          </a:p>
          <a:p>
            <a:pPr marL="685800" lvl="1" indent="-228600">
              <a:spcBef>
                <a:spcPts val="0"/>
              </a:spcBef>
              <a:buSzPts val="2000"/>
            </a:pPr>
            <a:r>
              <a:rPr lang="en-US" sz="1800" dirty="0"/>
              <a:t>Wafting can be very costly to the company</a:t>
            </a:r>
          </a:p>
          <a:p>
            <a:pPr marL="228600" lvl="0" indent="-228600" algn="l" rtl="0">
              <a:lnSpc>
                <a:spcPct val="90000"/>
              </a:lnSpc>
              <a:spcBef>
                <a:spcPts val="0"/>
              </a:spcBef>
              <a:spcAft>
                <a:spcPts val="0"/>
              </a:spcAft>
              <a:buClr>
                <a:schemeClr val="lt1"/>
              </a:buClr>
              <a:buSzPts val="2000"/>
              <a:buChar char="•"/>
            </a:pPr>
            <a:r>
              <a:rPr lang="en-US" sz="2000" dirty="0"/>
              <a:t>Solution</a:t>
            </a:r>
          </a:p>
          <a:p>
            <a:pPr marL="685800" lvl="1" indent="-228600">
              <a:spcBef>
                <a:spcPts val="0"/>
              </a:spcBef>
              <a:buSzPts val="2000"/>
            </a:pPr>
            <a:r>
              <a:rPr lang="en-US" sz="1800" dirty="0"/>
              <a:t>Start implementing security from the very beginning</a:t>
            </a:r>
          </a:p>
          <a:p>
            <a:pPr marL="228600" lvl="0" indent="-228600" algn="l" rtl="0">
              <a:lnSpc>
                <a:spcPct val="90000"/>
              </a:lnSpc>
              <a:spcBef>
                <a:spcPts val="0"/>
              </a:spcBef>
              <a:spcAft>
                <a:spcPts val="0"/>
              </a:spcAft>
              <a:buClr>
                <a:schemeClr val="lt1"/>
              </a:buClr>
              <a:buSzPts val="2000"/>
              <a:buChar char="•"/>
            </a:pPr>
            <a:r>
              <a:rPr lang="en-US" sz="2000" dirty="0"/>
              <a:t>Risk/Benefit</a:t>
            </a:r>
          </a:p>
          <a:p>
            <a:pPr marL="685800" lvl="1" indent="-228600">
              <a:spcBef>
                <a:spcPts val="0"/>
              </a:spcBef>
              <a:buSzPts val="2000"/>
            </a:pPr>
            <a:r>
              <a:rPr lang="en-US" dirty="0"/>
              <a:t>Risk of not acting will result in more than just money losses to a company</a:t>
            </a:r>
          </a:p>
          <a:p>
            <a:pPr marL="685800" lvl="1" indent="-228600">
              <a:spcBef>
                <a:spcPts val="0"/>
              </a:spcBef>
              <a:buSzPts val="2000"/>
            </a:pPr>
            <a:r>
              <a:rPr lang="en-US" dirty="0"/>
              <a:t>The benefits of acting now ensures users are well protected</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4000" dirty="0"/>
              <a:t>Continuously check trends in security threats and modify the policy according to these threats.</a:t>
            </a:r>
            <a:endParaRPr sz="4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sz="1800" dirty="0"/>
              <a:t>Adopt a Secure Coding Standard</a:t>
            </a:r>
          </a:p>
          <a:p>
            <a:pPr marL="228600" lvl="0" indent="-228600" algn="l" rtl="0">
              <a:lnSpc>
                <a:spcPct val="90000"/>
              </a:lnSpc>
              <a:spcBef>
                <a:spcPts val="0"/>
              </a:spcBef>
              <a:spcAft>
                <a:spcPts val="0"/>
              </a:spcAft>
              <a:buClr>
                <a:schemeClr val="lt1"/>
              </a:buClr>
              <a:buSzPts val="2200"/>
              <a:buChar char="•"/>
            </a:pPr>
            <a:r>
              <a:rPr lang="en-US" sz="1800" dirty="0"/>
              <a:t>Keep it simple</a:t>
            </a:r>
          </a:p>
          <a:p>
            <a:pPr marL="228600" lvl="0" indent="-228600" algn="l" rtl="0">
              <a:lnSpc>
                <a:spcPct val="90000"/>
              </a:lnSpc>
              <a:spcBef>
                <a:spcPts val="0"/>
              </a:spcBef>
              <a:spcAft>
                <a:spcPts val="0"/>
              </a:spcAft>
              <a:buClr>
                <a:schemeClr val="lt1"/>
              </a:buClr>
              <a:buSzPts val="2200"/>
              <a:buChar char="•"/>
            </a:pPr>
            <a:r>
              <a:rPr lang="en-US" sz="1800" dirty="0"/>
              <a:t>Validate input data</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Nayyar, S.(August 2020).5 Most Common Security Gaps Every Organization Struggles </a:t>
            </a:r>
            <a:r>
              <a:rPr lang="en-US" dirty="0" err="1"/>
              <a:t>with.spiceworks</a:t>
            </a:r>
            <a:r>
              <a:rPr lang="en-US" dirty="0"/>
              <a:t>. </a:t>
            </a:r>
            <a:r>
              <a:rPr lang="en-US" dirty="0">
                <a:hlinkClick r:id="rId4"/>
              </a:rPr>
              <a:t>https://www.spiceworks.com/it-security/security-general/guest-article/5-most-common-security-gaps-every-organization-struggles-with/</a:t>
            </a:r>
            <a:endParaRPr lang="en-US" dirty="0"/>
          </a:p>
          <a:p>
            <a:pPr marL="228600" lvl="0" indent="-228600" algn="l" rtl="0">
              <a:lnSpc>
                <a:spcPct val="90000"/>
              </a:lnSpc>
              <a:spcBef>
                <a:spcPts val="0"/>
              </a:spcBef>
              <a:spcAft>
                <a:spcPts val="0"/>
              </a:spcAft>
              <a:buClr>
                <a:schemeClr val="lt1"/>
              </a:buClr>
              <a:buSzPts val="2200"/>
              <a:buChar char="•"/>
            </a:pPr>
            <a:r>
              <a:rPr lang="en-US" dirty="0"/>
              <a:t>Cloutier, R.(November 2021).Data at Rest vs. Data in Transit &amp; How to Protect Them. </a:t>
            </a:r>
            <a:r>
              <a:rPr lang="en-US" dirty="0" err="1"/>
              <a:t>Securitystudio</a:t>
            </a:r>
            <a:r>
              <a:rPr lang="en-US" dirty="0"/>
              <a:t>. </a:t>
            </a:r>
            <a:r>
              <a:rPr lang="en-US" dirty="0">
                <a:hlinkClick r:id="rId5"/>
              </a:rPr>
              <a:t>https://securitystudio.com/data-at-rest-vs-data-in-transit/</a:t>
            </a:r>
            <a:endParaRPr lang="en-US" dirty="0"/>
          </a:p>
          <a:p>
            <a:pPr marL="228600" lvl="0" indent="-228600" algn="l" rtl="0">
              <a:lnSpc>
                <a:spcPct val="90000"/>
              </a:lnSpc>
              <a:spcBef>
                <a:spcPts val="0"/>
              </a:spcBef>
              <a:spcAft>
                <a:spcPts val="0"/>
              </a:spcAft>
              <a:buClr>
                <a:schemeClr val="lt1"/>
              </a:buClr>
              <a:buSzPts val="2200"/>
              <a:buChar char="•"/>
            </a:pPr>
            <a:r>
              <a:rPr lang="en-US" dirty="0" err="1"/>
              <a:t>Kleidermacher</a:t>
            </a:r>
            <a:r>
              <a:rPr lang="en-US" dirty="0"/>
              <a:t>, D.(March 2012). Enhance system security with better data-at-rest </a:t>
            </a:r>
            <a:r>
              <a:rPr lang="en-US" dirty="0" err="1"/>
              <a:t>encryption.Enbedded</a:t>
            </a:r>
            <a:r>
              <a:rPr lang="en-US" dirty="0"/>
              <a:t>. </a:t>
            </a:r>
            <a:r>
              <a:rPr lang="en-US">
                <a:hlinkClick r:id="rId6"/>
              </a:rPr>
              <a:t>https://www.embedded.com/enhance-system-security-with-better-data-at-rest-encryption/</a:t>
            </a:r>
            <a:endParaRPr lang="en-US"/>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security policy will highlight C++ standard coding practices that will mitigate different vulnerabilities found at different layers of Defense In Depth.</a:t>
            </a:r>
          </a:p>
          <a:p>
            <a:pPr marL="685800" lvl="0" indent="0" algn="l" rtl="0">
              <a:lnSpc>
                <a:spcPct val="90000"/>
              </a:lnSpc>
              <a:spcBef>
                <a:spcPts val="0"/>
              </a:spcBef>
              <a:spcAft>
                <a:spcPts val="0"/>
              </a:spcAft>
              <a:buSzPts val="1800"/>
              <a:buNone/>
            </a:pP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C++ Standards organized from highest severity to lowest severity.</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318352098"/>
              </p:ext>
            </p:extLst>
          </p:nvPr>
        </p:nvGraphicFramePr>
        <p:xfrm>
          <a:off x="3171900" y="2561050"/>
          <a:ext cx="7835225" cy="408426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STD-005-CPP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Memory Protection</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High Severity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P18</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STD-002-CPP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Data Value</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Severity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P2</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solidFill>
                  <a:srgbClr val="FFFFFF"/>
                </a:solidFill>
              </a:rPr>
              <a:t>Validate Input Data</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Heed Compiler Warnings</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Architect and Design Security Policies</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Keep It Simple</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Default Deny</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Sanitize Data Sent to Other Systems</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Practice Defense in Depth</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Data Type</a:t>
            </a:r>
          </a:p>
          <a:p>
            <a:pPr marL="228600" lvl="0" indent="-228600" algn="l" rtl="0">
              <a:lnSpc>
                <a:spcPct val="90000"/>
              </a:lnSpc>
              <a:spcBef>
                <a:spcPts val="0"/>
              </a:spcBef>
              <a:spcAft>
                <a:spcPts val="0"/>
              </a:spcAft>
              <a:buClr>
                <a:schemeClr val="lt1"/>
              </a:buClr>
              <a:buSzPts val="2000"/>
              <a:buChar char="•"/>
            </a:pPr>
            <a:r>
              <a:rPr lang="en-US" dirty="0"/>
              <a:t>Data Value</a:t>
            </a:r>
          </a:p>
          <a:p>
            <a:pPr marL="228600" lvl="0" indent="-228600" algn="l" rtl="0">
              <a:lnSpc>
                <a:spcPct val="90000"/>
              </a:lnSpc>
              <a:spcBef>
                <a:spcPts val="0"/>
              </a:spcBef>
              <a:spcAft>
                <a:spcPts val="0"/>
              </a:spcAft>
              <a:buClr>
                <a:schemeClr val="lt1"/>
              </a:buClr>
              <a:buSzPts val="2000"/>
              <a:buChar char="•"/>
            </a:pPr>
            <a:r>
              <a:rPr lang="en-US" dirty="0"/>
              <a:t>String Correctness</a:t>
            </a:r>
          </a:p>
          <a:p>
            <a:pPr marL="228600" lvl="0" indent="-228600" algn="l" rtl="0">
              <a:lnSpc>
                <a:spcPct val="90000"/>
              </a:lnSpc>
              <a:spcBef>
                <a:spcPts val="0"/>
              </a:spcBef>
              <a:spcAft>
                <a:spcPts val="0"/>
              </a:spcAft>
              <a:buClr>
                <a:schemeClr val="lt1"/>
              </a:buClr>
              <a:buSzPts val="2000"/>
              <a:buChar char="•"/>
            </a:pPr>
            <a:r>
              <a:rPr lang="en-US" dirty="0"/>
              <a:t>SQL Injection</a:t>
            </a:r>
          </a:p>
          <a:p>
            <a:pPr marL="228600" lvl="0" indent="-228600" algn="l" rtl="0">
              <a:lnSpc>
                <a:spcPct val="90000"/>
              </a:lnSpc>
              <a:spcBef>
                <a:spcPts val="0"/>
              </a:spcBef>
              <a:spcAft>
                <a:spcPts val="0"/>
              </a:spcAft>
              <a:buClr>
                <a:schemeClr val="lt1"/>
              </a:buClr>
              <a:buSzPts val="2000"/>
              <a:buChar char="•"/>
            </a:pPr>
            <a:r>
              <a:rPr lang="en-US" dirty="0"/>
              <a:t>Memory Protection</a:t>
            </a:r>
          </a:p>
          <a:p>
            <a:pPr marL="228600" lvl="0" indent="-228600" algn="l" rtl="0">
              <a:lnSpc>
                <a:spcPct val="90000"/>
              </a:lnSpc>
              <a:spcBef>
                <a:spcPts val="0"/>
              </a:spcBef>
              <a:spcAft>
                <a:spcPts val="0"/>
              </a:spcAft>
              <a:buClr>
                <a:schemeClr val="lt1"/>
              </a:buClr>
              <a:buSzPts val="2000"/>
              <a:buChar char="•"/>
            </a:pPr>
            <a:r>
              <a:rPr lang="en-US" dirty="0"/>
              <a:t>Assertions</a:t>
            </a:r>
          </a:p>
          <a:p>
            <a:pPr marL="228600" lvl="0" indent="-228600" algn="l" rtl="0">
              <a:lnSpc>
                <a:spcPct val="90000"/>
              </a:lnSpc>
              <a:spcBef>
                <a:spcPts val="0"/>
              </a:spcBef>
              <a:spcAft>
                <a:spcPts val="0"/>
              </a:spcAft>
              <a:buClr>
                <a:schemeClr val="lt1"/>
              </a:buClr>
              <a:buSzPts val="2000"/>
              <a:buChar char="•"/>
            </a:pPr>
            <a:r>
              <a:rPr lang="en-US" dirty="0"/>
              <a:t>Exceptions</a:t>
            </a:r>
          </a:p>
          <a:p>
            <a:pPr marL="228600" lvl="0" indent="-228600" algn="l" rtl="0">
              <a:lnSpc>
                <a:spcPct val="90000"/>
              </a:lnSpc>
              <a:spcBef>
                <a:spcPts val="0"/>
              </a:spcBef>
              <a:spcAft>
                <a:spcPts val="0"/>
              </a:spcAft>
              <a:buClr>
                <a:schemeClr val="lt1"/>
              </a:buClr>
              <a:buSzPts val="2000"/>
              <a:buChar char="•"/>
            </a:pPr>
            <a:r>
              <a:rPr lang="en-US" dirty="0"/>
              <a:t>Code Complexity</a:t>
            </a:r>
          </a:p>
          <a:p>
            <a:pPr marL="228600" lvl="0" indent="-228600" algn="l" rtl="0">
              <a:lnSpc>
                <a:spcPct val="90000"/>
              </a:lnSpc>
              <a:spcBef>
                <a:spcPts val="0"/>
              </a:spcBef>
              <a:spcAft>
                <a:spcPts val="0"/>
              </a:spcAft>
              <a:buClr>
                <a:schemeClr val="lt1"/>
              </a:buClr>
              <a:buSzPts val="2000"/>
              <a:buChar char="•"/>
            </a:pPr>
            <a:r>
              <a:rPr lang="en-US" dirty="0"/>
              <a:t>Pointer Naming</a:t>
            </a:r>
          </a:p>
          <a:p>
            <a:pPr marL="228600" lvl="0" indent="-228600" algn="l" rtl="0">
              <a:lnSpc>
                <a:spcPct val="90000"/>
              </a:lnSpc>
              <a:spcBef>
                <a:spcPts val="0"/>
              </a:spcBef>
              <a:spcAft>
                <a:spcPts val="0"/>
              </a:spcAft>
              <a:buClr>
                <a:schemeClr val="lt1"/>
              </a:buClr>
              <a:buSzPts val="2000"/>
              <a:buChar char="•"/>
            </a:pPr>
            <a:r>
              <a:rPr lang="en-US" dirty="0"/>
              <a:t>Close Files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AT REST</a:t>
            </a:r>
          </a:p>
          <a:p>
            <a:pPr marL="685800" lvl="1" indent="-228600">
              <a:spcBef>
                <a:spcPts val="0"/>
              </a:spcBef>
              <a:buSzPts val="2000"/>
            </a:pPr>
            <a:r>
              <a:rPr lang="en-US" sz="1800" dirty="0"/>
              <a:t>Data is safely stored</a:t>
            </a:r>
          </a:p>
          <a:p>
            <a:pPr marL="228600" lvl="0" indent="-228600" algn="l" rtl="0">
              <a:lnSpc>
                <a:spcPct val="90000"/>
              </a:lnSpc>
              <a:spcBef>
                <a:spcPts val="0"/>
              </a:spcBef>
              <a:spcAft>
                <a:spcPts val="0"/>
              </a:spcAft>
              <a:buClr>
                <a:schemeClr val="lt1"/>
              </a:buClr>
              <a:buSzPts val="2000"/>
              <a:buChar char="•"/>
            </a:pPr>
            <a:r>
              <a:rPr lang="en-US" sz="2000" dirty="0"/>
              <a:t>IN FLIGHT</a:t>
            </a:r>
          </a:p>
          <a:p>
            <a:pPr marL="685800" lvl="1" indent="-228600">
              <a:spcBef>
                <a:spcPts val="0"/>
              </a:spcBef>
              <a:buSzPts val="2000"/>
            </a:pPr>
            <a:r>
              <a:rPr lang="en-US" sz="1800" dirty="0"/>
              <a:t>Data is safely transported</a:t>
            </a:r>
          </a:p>
          <a:p>
            <a:pPr marL="228600" lvl="0" indent="-228600" algn="l" rtl="0">
              <a:lnSpc>
                <a:spcPct val="90000"/>
              </a:lnSpc>
              <a:spcBef>
                <a:spcPts val="0"/>
              </a:spcBef>
              <a:spcAft>
                <a:spcPts val="0"/>
              </a:spcAft>
              <a:buClr>
                <a:schemeClr val="lt1"/>
              </a:buClr>
              <a:buSzPts val="2000"/>
              <a:buChar char="•"/>
            </a:pPr>
            <a:r>
              <a:rPr lang="en-US" sz="2000" dirty="0"/>
              <a:t>IN USE</a:t>
            </a:r>
          </a:p>
          <a:p>
            <a:pPr marL="685800" lvl="1" indent="-228600">
              <a:spcBef>
                <a:spcPts val="0"/>
              </a:spcBef>
              <a:buSzPts val="2000"/>
            </a:pPr>
            <a:r>
              <a:rPr lang="en-US" sz="1800" dirty="0"/>
              <a:t>Data is safely </a:t>
            </a:r>
            <a:r>
              <a:rPr lang="en-US" sz="1800"/>
              <a:t>being handled</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4000" dirty="0"/>
              <a:t>Authentication</a:t>
            </a:r>
          </a:p>
          <a:p>
            <a:pPr marL="228600" lvl="0" indent="-228600" algn="l" rtl="0">
              <a:lnSpc>
                <a:spcPct val="90000"/>
              </a:lnSpc>
              <a:spcBef>
                <a:spcPts val="0"/>
              </a:spcBef>
              <a:spcAft>
                <a:spcPts val="0"/>
              </a:spcAft>
              <a:buClr>
                <a:schemeClr val="lt1"/>
              </a:buClr>
              <a:buSzPts val="2400"/>
              <a:buChar char="•"/>
            </a:pPr>
            <a:r>
              <a:rPr lang="en-US" sz="4000" dirty="0"/>
              <a:t>Authorization</a:t>
            </a:r>
          </a:p>
          <a:p>
            <a:pPr marL="228600" lvl="0" indent="-228600" algn="l" rtl="0">
              <a:lnSpc>
                <a:spcPct val="90000"/>
              </a:lnSpc>
              <a:spcBef>
                <a:spcPts val="0"/>
              </a:spcBef>
              <a:spcAft>
                <a:spcPts val="0"/>
              </a:spcAft>
              <a:buClr>
                <a:schemeClr val="lt1"/>
              </a:buClr>
              <a:buSzPts val="2400"/>
              <a:buChar char="•"/>
            </a:pPr>
            <a:r>
              <a:rPr lang="en-US" sz="4000" dirty="0"/>
              <a:t>Accounting</a:t>
            </a:r>
            <a:endParaRPr sz="40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One vulnerability I chose to tests is to check if a list of numbers equal a second set of numbers. </a:t>
            </a:r>
          </a:p>
          <a:p>
            <a:pPr marL="0" lvl="0" indent="0" algn="l" rtl="0">
              <a:lnSpc>
                <a:spcPct val="90000"/>
              </a:lnSpc>
              <a:spcBef>
                <a:spcPts val="1000"/>
              </a:spcBef>
              <a:spcAft>
                <a:spcPts val="0"/>
              </a:spcAft>
              <a:buSzPts val="1800"/>
              <a:buNone/>
            </a:pPr>
            <a:r>
              <a:rPr lang="en-US" sz="1200" dirty="0">
                <a:latin typeface="Courier New" panose="02070309020205020404" pitchFamily="49" charset="0"/>
                <a:cs typeface="Courier New" panose="02070309020205020404" pitchFamily="49" charset="0"/>
              </a:rPr>
              <a:t>TEST_F(</a:t>
            </a:r>
            <a:r>
              <a:rPr lang="en-US" sz="1200" dirty="0" err="1">
                <a:latin typeface="Courier New" panose="02070309020205020404" pitchFamily="49" charset="0"/>
                <a:cs typeface="Courier New" panose="02070309020205020404" pitchFamily="49" charset="0"/>
              </a:rPr>
              <a:t>CollectionTest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CollectionMustEqualSecondCollectionValues</a:t>
            </a:r>
            <a:r>
              <a:rPr lang="en-US" sz="1200" dirty="0">
                <a:latin typeface="Courier New" panose="02070309020205020404" pitchFamily="49" charset="0"/>
                <a:cs typeface="Courier New" panose="02070309020205020404" pitchFamily="49" charset="0"/>
              </a:rPr>
              <a:t>) </a:t>
            </a:r>
          </a:p>
          <a:p>
            <a:pPr marL="0" lvl="0" indent="0" algn="l" rtl="0">
              <a:lnSpc>
                <a:spcPct val="90000"/>
              </a:lnSpc>
              <a:spcBef>
                <a:spcPts val="1000"/>
              </a:spcBef>
              <a:spcAft>
                <a:spcPts val="0"/>
              </a:spcAft>
              <a:buSzPts val="1800"/>
              <a:buNone/>
            </a:pPr>
            <a:r>
              <a:rPr lang="en-US" sz="1200" dirty="0">
                <a:latin typeface="Courier New" panose="02070309020205020404" pitchFamily="49" charset="0"/>
                <a:cs typeface="Courier New" panose="02070309020205020404" pitchFamily="49" charset="0"/>
              </a:rPr>
              <a:t>{</a:t>
            </a:r>
          </a:p>
          <a:p>
            <a:pPr marL="0" lvl="0" indent="0" algn="l" rtl="0">
              <a:lnSpc>
                <a:spcPct val="90000"/>
              </a:lnSpc>
              <a:spcBef>
                <a:spcPts val="1000"/>
              </a:spcBef>
              <a:spcAft>
                <a:spcPts val="0"/>
              </a:spcAft>
              <a:buSzPts val="180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add_entries</a:t>
            </a:r>
            <a:r>
              <a:rPr lang="en-US" sz="1200" dirty="0">
                <a:latin typeface="Courier New" panose="02070309020205020404" pitchFamily="49" charset="0"/>
                <a:cs typeface="Courier New" panose="02070309020205020404" pitchFamily="49" charset="0"/>
              </a:rPr>
              <a:t>(5);</a:t>
            </a:r>
          </a:p>
          <a:p>
            <a:pPr marL="0" lvl="0" indent="0" algn="l" rtl="0">
              <a:lnSpc>
                <a:spcPct val="90000"/>
              </a:lnSpc>
              <a:spcBef>
                <a:spcPts val="1000"/>
              </a:spcBef>
              <a:spcAft>
                <a:spcPts val="0"/>
              </a:spcAft>
              <a:buSzPts val="1800"/>
              <a:buNone/>
            </a:pPr>
            <a:r>
              <a:rPr lang="en-US" sz="1200" dirty="0">
                <a:latin typeface="Courier New" panose="02070309020205020404" pitchFamily="49" charset="0"/>
                <a:cs typeface="Courier New" panose="02070309020205020404" pitchFamily="49" charset="0"/>
              </a:rPr>
              <a:t>    std::vector&lt;int&gt; </a:t>
            </a:r>
            <a:r>
              <a:rPr lang="en-US" sz="1200" dirty="0" err="1">
                <a:latin typeface="Courier New" panose="02070309020205020404" pitchFamily="49" charset="0"/>
                <a:cs typeface="Courier New" panose="02070309020205020404" pitchFamily="49" charset="0"/>
              </a:rPr>
              <a:t>secondCollection</a:t>
            </a:r>
            <a:r>
              <a:rPr lang="en-US" sz="1200" dirty="0">
                <a:latin typeface="Courier New" panose="02070309020205020404" pitchFamily="49" charset="0"/>
                <a:cs typeface="Courier New" panose="02070309020205020404" pitchFamily="49" charset="0"/>
              </a:rPr>
              <a:t>;</a:t>
            </a:r>
          </a:p>
          <a:p>
            <a:pPr marL="0" lvl="0" indent="0" algn="l" rtl="0">
              <a:lnSpc>
                <a:spcPct val="90000"/>
              </a:lnSpc>
              <a:spcBef>
                <a:spcPts val="1000"/>
              </a:spcBef>
              <a:spcAft>
                <a:spcPts val="0"/>
              </a:spcAft>
              <a:buSzPts val="180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secondCollection.push_back</a:t>
            </a:r>
            <a:r>
              <a:rPr lang="en-US" sz="1200" dirty="0">
                <a:latin typeface="Courier New" panose="02070309020205020404" pitchFamily="49" charset="0"/>
                <a:cs typeface="Courier New" panose="02070309020205020404" pitchFamily="49" charset="0"/>
              </a:rPr>
              <a:t>(1);</a:t>
            </a:r>
          </a:p>
          <a:p>
            <a:pPr marL="0" lvl="0" indent="0" algn="l" rtl="0">
              <a:lnSpc>
                <a:spcPct val="90000"/>
              </a:lnSpc>
              <a:spcBef>
                <a:spcPts val="1000"/>
              </a:spcBef>
              <a:spcAft>
                <a:spcPts val="0"/>
              </a:spcAft>
              <a:buSzPts val="180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secondCollection.push_back</a:t>
            </a:r>
            <a:r>
              <a:rPr lang="en-US" sz="1200" dirty="0">
                <a:latin typeface="Courier New" panose="02070309020205020404" pitchFamily="49" charset="0"/>
                <a:cs typeface="Courier New" panose="02070309020205020404" pitchFamily="49" charset="0"/>
              </a:rPr>
              <a:t>(2);</a:t>
            </a:r>
          </a:p>
          <a:p>
            <a:pPr marL="0" lvl="0" indent="0" algn="l" rtl="0">
              <a:lnSpc>
                <a:spcPct val="90000"/>
              </a:lnSpc>
              <a:spcBef>
                <a:spcPts val="1000"/>
              </a:spcBef>
              <a:spcAft>
                <a:spcPts val="0"/>
              </a:spcAft>
              <a:buSzPts val="180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secondCollection.push_back</a:t>
            </a:r>
            <a:r>
              <a:rPr lang="en-US" sz="1200" dirty="0">
                <a:latin typeface="Courier New" panose="02070309020205020404" pitchFamily="49" charset="0"/>
                <a:cs typeface="Courier New" panose="02070309020205020404" pitchFamily="49" charset="0"/>
              </a:rPr>
              <a:t>(3);</a:t>
            </a:r>
          </a:p>
          <a:p>
            <a:pPr marL="0" lvl="0" indent="0" algn="l" rtl="0">
              <a:lnSpc>
                <a:spcPct val="90000"/>
              </a:lnSpc>
              <a:spcBef>
                <a:spcPts val="1000"/>
              </a:spcBef>
              <a:spcAft>
                <a:spcPts val="0"/>
              </a:spcAft>
              <a:buSzPts val="180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secondCollection.push_back</a:t>
            </a:r>
            <a:r>
              <a:rPr lang="en-US" sz="1200" dirty="0">
                <a:latin typeface="Courier New" panose="02070309020205020404" pitchFamily="49" charset="0"/>
                <a:cs typeface="Courier New" panose="02070309020205020404" pitchFamily="49" charset="0"/>
              </a:rPr>
              <a:t>(4);</a:t>
            </a:r>
          </a:p>
          <a:p>
            <a:pPr marL="0" lvl="0" indent="0" algn="l" rtl="0">
              <a:lnSpc>
                <a:spcPct val="90000"/>
              </a:lnSpc>
              <a:spcBef>
                <a:spcPts val="1000"/>
              </a:spcBef>
              <a:spcAft>
                <a:spcPts val="0"/>
              </a:spcAft>
              <a:buSzPts val="180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secondCollection.push_back</a:t>
            </a:r>
            <a:r>
              <a:rPr lang="en-US" sz="1200" dirty="0">
                <a:latin typeface="Courier New" panose="02070309020205020404" pitchFamily="49" charset="0"/>
                <a:cs typeface="Courier New" panose="02070309020205020404" pitchFamily="49" charset="0"/>
              </a:rPr>
              <a:t>(5);</a:t>
            </a:r>
          </a:p>
          <a:p>
            <a:pPr marL="0" lvl="0" indent="0" algn="l" rtl="0">
              <a:lnSpc>
                <a:spcPct val="90000"/>
              </a:lnSpc>
              <a:spcBef>
                <a:spcPts val="1000"/>
              </a:spcBef>
              <a:spcAft>
                <a:spcPts val="0"/>
              </a:spcAft>
              <a:buSzPts val="1800"/>
              <a:buNone/>
            </a:pPr>
            <a:endParaRPr lang="en-US" sz="1200" dirty="0">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SzPts val="1800"/>
              <a:buNone/>
            </a:pPr>
            <a:r>
              <a:rPr lang="en-US" sz="1200" dirty="0">
                <a:latin typeface="Courier New" panose="02070309020205020404" pitchFamily="49" charset="0"/>
                <a:cs typeface="Courier New" panose="02070309020205020404" pitchFamily="49" charset="0"/>
              </a:rPr>
              <a:t>    //is it not true that collection equals second collection?</a:t>
            </a:r>
          </a:p>
          <a:p>
            <a:pPr marL="0" lvl="0" indent="0" algn="l" rtl="0">
              <a:lnSpc>
                <a:spcPct val="90000"/>
              </a:lnSpc>
              <a:spcBef>
                <a:spcPts val="1000"/>
              </a:spcBef>
              <a:spcAft>
                <a:spcPts val="0"/>
              </a:spcAft>
              <a:buSzPts val="1800"/>
              <a:buNone/>
            </a:pPr>
            <a:r>
              <a:rPr lang="en-US" sz="1200" dirty="0">
                <a:latin typeface="Courier New" panose="02070309020205020404" pitchFamily="49" charset="0"/>
                <a:cs typeface="Courier New" panose="02070309020205020404" pitchFamily="49" charset="0"/>
              </a:rPr>
              <a:t>    ASSERT_FALSE(collection-&gt;size() != </a:t>
            </a:r>
            <a:r>
              <a:rPr lang="en-US" sz="1200" dirty="0" err="1">
                <a:latin typeface="Courier New" panose="02070309020205020404" pitchFamily="49" charset="0"/>
                <a:cs typeface="Courier New" panose="02070309020205020404" pitchFamily="49" charset="0"/>
              </a:rPr>
              <a:t>secondCollection.size</a:t>
            </a:r>
            <a:r>
              <a:rPr lang="en-US" sz="1200" dirty="0">
                <a:latin typeface="Courier New" panose="02070309020205020404" pitchFamily="49" charset="0"/>
                <a:cs typeface="Courier New" panose="02070309020205020404" pitchFamily="49" charset="0"/>
              </a:rPr>
              <a:t>());</a:t>
            </a:r>
          </a:p>
          <a:p>
            <a:pPr marL="0" lvl="0" indent="0" algn="l" rtl="0">
              <a:lnSpc>
                <a:spcPct val="90000"/>
              </a:lnSpc>
              <a:spcBef>
                <a:spcPts val="1000"/>
              </a:spcBef>
              <a:spcAft>
                <a:spcPts val="0"/>
              </a:spcAft>
              <a:buSzPts val="1800"/>
              <a:buNone/>
            </a:pPr>
            <a:r>
              <a:rPr lang="en-US" sz="1200" dirty="0">
                <a:latin typeface="Courier New" panose="02070309020205020404" pitchFamily="49" charset="0"/>
                <a:cs typeface="Courier New" panose="02070309020205020404" pitchFamily="49" charset="0"/>
              </a:rPr>
              <a:t>}</a:t>
            </a:r>
            <a:endParaRPr sz="1200" dirty="0">
              <a:latin typeface="Courier New" panose="02070309020205020404" pitchFamily="49" charset="0"/>
              <a:cs typeface="Courier New" panose="02070309020205020404" pitchFamily="49" charset="0"/>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Check if a list of numbers contains 5 or more numbers divisible by two</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TEST_F(</a:t>
            </a:r>
            <a:r>
              <a:rPr lang="en-US" sz="1050" dirty="0" err="1">
                <a:latin typeface="Courier New" panose="02070309020205020404" pitchFamily="49" charset="0"/>
                <a:cs typeface="Courier New" panose="02070309020205020404" pitchFamily="49" charset="0"/>
              </a:rPr>
              <a:t>CollectionTest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DoesCollectionHaveMorethanFiveNumbersDivisiblebyTwo</a:t>
            </a:r>
            <a:r>
              <a:rPr lang="en-US" sz="1050" dirty="0">
                <a:latin typeface="Courier New" panose="02070309020205020404" pitchFamily="49" charset="0"/>
                <a:cs typeface="Courier New" panose="02070309020205020404" pitchFamily="49" charset="0"/>
              </a:rPr>
              <a:t>)</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//original size</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add_entries</a:t>
            </a:r>
            <a:r>
              <a:rPr lang="en-US" sz="1050" dirty="0">
                <a:latin typeface="Courier New" panose="02070309020205020404" pitchFamily="49" charset="0"/>
                <a:cs typeface="Courier New" panose="02070309020205020404" pitchFamily="49" charset="0"/>
              </a:rPr>
              <a:t>(20);</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std::vector&lt;int&gt; </a:t>
            </a:r>
            <a:r>
              <a:rPr lang="en-US" sz="1050" dirty="0" err="1">
                <a:latin typeface="Courier New" panose="02070309020205020404" pitchFamily="49" charset="0"/>
                <a:cs typeface="Courier New" panose="02070309020205020404" pitchFamily="49" charset="0"/>
              </a:rPr>
              <a:t>newCollection</a:t>
            </a:r>
            <a:r>
              <a:rPr lang="en-US" sz="1050" dirty="0">
                <a:latin typeface="Courier New" panose="02070309020205020404" pitchFamily="49" charset="0"/>
                <a:cs typeface="Courier New" panose="02070309020205020404" pitchFamily="49" charset="0"/>
              </a:rPr>
              <a:t>;</a:t>
            </a:r>
          </a:p>
          <a:p>
            <a:pPr marL="0" lvl="0" indent="0" algn="l" rtl="0">
              <a:lnSpc>
                <a:spcPct val="90000"/>
              </a:lnSpc>
              <a:spcBef>
                <a:spcPts val="1000"/>
              </a:spcBef>
              <a:spcAft>
                <a:spcPts val="0"/>
              </a:spcAft>
              <a:buSzPts val="1800"/>
              <a:buNone/>
            </a:pPr>
            <a:endParaRPr lang="en-US" sz="1050" dirty="0">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for (int </a:t>
            </a:r>
            <a:r>
              <a:rPr lang="en-US" sz="1050" dirty="0" err="1">
                <a:latin typeface="Courier New" panose="02070309020205020404" pitchFamily="49" charset="0"/>
                <a:cs typeface="Courier New" panose="02070309020205020404" pitchFamily="49" charset="0"/>
              </a:rPr>
              <a:t>i</a:t>
            </a:r>
            <a:r>
              <a:rPr lang="en-US" sz="1050" dirty="0">
                <a:latin typeface="Courier New" panose="02070309020205020404" pitchFamily="49" charset="0"/>
                <a:cs typeface="Courier New" panose="02070309020205020404" pitchFamily="49" charset="0"/>
              </a:rPr>
              <a:t> = 0; </a:t>
            </a:r>
            <a:r>
              <a:rPr lang="en-US" sz="1050" dirty="0" err="1">
                <a:latin typeface="Courier New" panose="02070309020205020404" pitchFamily="49" charset="0"/>
                <a:cs typeface="Courier New" panose="02070309020205020404" pitchFamily="49" charset="0"/>
              </a:rPr>
              <a:t>i</a:t>
            </a:r>
            <a:r>
              <a:rPr lang="en-US" sz="1050" dirty="0">
                <a:latin typeface="Courier New" panose="02070309020205020404" pitchFamily="49" charset="0"/>
                <a:cs typeface="Courier New" panose="02070309020205020404" pitchFamily="49" charset="0"/>
              </a:rPr>
              <a:t> &lt; collection-&gt;size(); ++</a:t>
            </a:r>
            <a:r>
              <a:rPr lang="en-US" sz="1050" dirty="0" err="1">
                <a:latin typeface="Courier New" panose="02070309020205020404" pitchFamily="49" charset="0"/>
                <a:cs typeface="Courier New" panose="02070309020205020404" pitchFamily="49" charset="0"/>
              </a:rPr>
              <a:t>i</a:t>
            </a:r>
            <a:r>
              <a:rPr lang="en-US" sz="1050" dirty="0">
                <a:latin typeface="Courier New" panose="02070309020205020404" pitchFamily="49" charset="0"/>
                <a:cs typeface="Courier New" panose="02070309020205020404" pitchFamily="49" charset="0"/>
              </a:rPr>
              <a:t>) {</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if ((</a:t>
            </a:r>
            <a:r>
              <a:rPr lang="en-US" sz="1050" dirty="0" err="1">
                <a:latin typeface="Courier New" panose="02070309020205020404" pitchFamily="49" charset="0"/>
                <a:cs typeface="Courier New" panose="02070309020205020404" pitchFamily="49" charset="0"/>
              </a:rPr>
              <a:t>i</a:t>
            </a:r>
            <a:r>
              <a:rPr lang="en-US" sz="1050" dirty="0">
                <a:latin typeface="Courier New" panose="02070309020205020404" pitchFamily="49" charset="0"/>
                <a:cs typeface="Courier New" panose="02070309020205020404" pitchFamily="49" charset="0"/>
              </a:rPr>
              <a:t> % 2) == 0) {</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newCollection.push_back</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i</a:t>
            </a:r>
            <a:r>
              <a:rPr lang="en-US" sz="1050" dirty="0">
                <a:latin typeface="Courier New" panose="02070309020205020404" pitchFamily="49" charset="0"/>
                <a:cs typeface="Courier New" panose="02070309020205020404" pitchFamily="49" charset="0"/>
              </a:rPr>
              <a:t>);</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a:t>
            </a:r>
          </a:p>
          <a:p>
            <a:pPr marL="0" lvl="0" indent="0" algn="l" rtl="0">
              <a:lnSpc>
                <a:spcPct val="90000"/>
              </a:lnSpc>
              <a:spcBef>
                <a:spcPts val="1000"/>
              </a:spcBef>
              <a:spcAft>
                <a:spcPts val="0"/>
              </a:spcAft>
              <a:buSzPts val="1800"/>
              <a:buNone/>
            </a:pPr>
            <a:r>
              <a:rPr lang="en-US" sz="1050" dirty="0">
                <a:latin typeface="Courier New" panose="02070309020205020404" pitchFamily="49" charset="0"/>
                <a:cs typeface="Courier New" panose="02070309020205020404" pitchFamily="49" charset="0"/>
              </a:rPr>
              <a:t>    ASSERT_TRUE(</a:t>
            </a:r>
            <a:r>
              <a:rPr lang="en-US" sz="1050" dirty="0" err="1">
                <a:latin typeface="Courier New" panose="02070309020205020404" pitchFamily="49" charset="0"/>
                <a:cs typeface="Courier New" panose="02070309020205020404" pitchFamily="49" charset="0"/>
              </a:rPr>
              <a:t>newCollection.size</a:t>
            </a:r>
            <a:r>
              <a:rPr lang="en-US" sz="1050" dirty="0">
                <a:latin typeface="Courier New" panose="02070309020205020404" pitchFamily="49" charset="0"/>
                <a:cs typeface="Courier New" panose="02070309020205020404" pitchFamily="49" charset="0"/>
              </a:rPr>
              <a:t>() &gt; 5);</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4432093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177</TotalTime>
  <Words>785</Words>
  <Application>Microsoft Office PowerPoint</Application>
  <PresentationFormat>Widescreen</PresentationFormat>
  <Paragraphs>133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Courier New</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Jonathan Ramirez</cp:lastModifiedBy>
  <cp:revision>11</cp:revision>
  <dcterms:created xsi:type="dcterms:W3CDTF">2020-08-19T17:59:24Z</dcterms:created>
  <dcterms:modified xsi:type="dcterms:W3CDTF">2023-10-22T02:19:46Z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