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notesMasterIdLst>
    <p:notesMasterId r:id="rId17"/>
  </p:notesMasterIdLst>
  <p:sldIdLst>
    <p:sldId id="256" r:id="rId2"/>
    <p:sldId id="257" r:id="rId3"/>
    <p:sldId id="261" r:id="rId4"/>
    <p:sldId id="259" r:id="rId5"/>
    <p:sldId id="265" r:id="rId6"/>
    <p:sldId id="262" r:id="rId7"/>
    <p:sldId id="264" r:id="rId8"/>
    <p:sldId id="266" r:id="rId9"/>
    <p:sldId id="260" r:id="rId10"/>
    <p:sldId id="263" r:id="rId11"/>
    <p:sldId id="267" r:id="rId12"/>
    <p:sldId id="268" r:id="rId13"/>
    <p:sldId id="271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7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3EA61-90C1-4544-854A-EEAD626CA881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4A09-8AAA-4542-B309-ABD4CB1B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6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E4A09-8AAA-4542-B309-ABD4CB1B0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E4A09-8AAA-4542-B309-ABD4CB1B0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E4A09-8AAA-4542-B309-ABD4CB1B0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1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E4A09-8AAA-4542-B309-ABD4CB1B0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1CA6-740D-624F-977F-144F0C7C145C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4BBD-EA2C-E74D-B7CA-E92CE3F68487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1E2B-5FD4-4D44-B19B-AF7E9BA9F244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2672-86BC-3D4C-BCD4-633210D36BF2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7CB2-A450-E149-938D-BEFF2C3A0F77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70C1-0B33-3E43-B58A-B63F9F6078BC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7E73-BEF2-A24C-8756-73DB8932494C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D35-74C4-6141-8DFD-7EB95D351C9A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8411-9333-A842-BD8A-8AEE7EAE3128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D3E1-8A37-3E44-83E5-A479CFCFB069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4BC-F4C6-D542-BA8C-20D687CEFAC8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6EA8-C790-8A4A-B752-0FA9CC0ACA0C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C12B-3D9D-E94A-8A34-521ACC84B6AC}" type="datetime1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A285-16BB-184E-B037-457086772FF9}" type="datetime1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A5E4-7C39-8A4E-81DD-0EF3BBF4E950}" type="datetime1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2BF5-B459-674A-B08F-4A047DE8801E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29C6-99B5-864E-A911-FB7F04573A37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88DD04-2A58-634E-9FAF-61DA8EC017FA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B3E90E-39BD-1C4F-AD75-C74AC75B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Gold Bank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Implementing Bitcoin into Online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Banking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By: Jonathan Reisman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02/01/2020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2" descr="https://lh6.googleusercontent.com/jV60v-nEK7xLvZ83ua6BVIJiuCv96VUWFH8IFi88C9ABYGmZb-ZrxsOCrR-B4pYkteiTHDXBYsh-Y-So1FEmOegNsUyzngoDi3Wz3Zj3Am0U66XHtKt0dlcqltVHsN0jqhmpp-DPNW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16" y="5954248"/>
            <a:ext cx="1125940" cy="5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Mobile App Sketches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989" y="2925493"/>
            <a:ext cx="1756484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13" y="2925493"/>
            <a:ext cx="1756484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12" y="2920730"/>
            <a:ext cx="1759162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Agile Methodology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Flexibility is vital for the evolving cryptocurrency market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Promotes better communication between team members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Responding to client feedback on a frequent basis to create enhanced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Stakeholders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Clients (Existing, Prospects)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Media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Existing Bitcoin exchanges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Bank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Employees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IOS Developer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Android Developer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Project Manager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Backend Developer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QA Engineer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Federal government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Schedule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84" y="2667000"/>
            <a:ext cx="7186570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Risks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Volatility of market could lead to angry clients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Regulation expected in near feature, so dynamic of cryptocurrency may change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Reputation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Negative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edia coverage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Coin security (hacking prevalent)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Money laundering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Questions?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Agenda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2" cy="3793857"/>
          </a:xfrm>
        </p:spPr>
        <p:txBody>
          <a:bodyPr>
            <a:normAutofit fontScale="32500" lnSpcReduction="20000"/>
          </a:bodyPr>
          <a:lstStyle/>
          <a:p>
            <a:r>
              <a:rPr lang="en-US" sz="3400" dirty="0" smtClean="0">
                <a:latin typeface="Times New Roman" charset="0"/>
                <a:ea typeface="Times New Roman" charset="0"/>
                <a:cs typeface="Times New Roman" charset="0"/>
              </a:rPr>
              <a:t>Business Industry &amp; Context</a:t>
            </a:r>
          </a:p>
          <a:p>
            <a:r>
              <a:rPr lang="en-US" sz="3400" dirty="0" smtClean="0">
                <a:latin typeface="Times New Roman" charset="0"/>
                <a:ea typeface="Times New Roman" charset="0"/>
                <a:cs typeface="Times New Roman" charset="0"/>
              </a:rPr>
              <a:t>Business Context: Gold Bank</a:t>
            </a:r>
          </a:p>
          <a:p>
            <a:r>
              <a:rPr lang="en-US" sz="3400" dirty="0" smtClean="0">
                <a:latin typeface="Times New Roman" charset="0"/>
                <a:ea typeface="Times New Roman" charset="0"/>
                <a:cs typeface="Times New Roman" charset="0"/>
              </a:rPr>
              <a:t>User Persona</a:t>
            </a:r>
          </a:p>
          <a:p>
            <a:r>
              <a:rPr lang="en-US" sz="3400" dirty="0" smtClean="0">
                <a:latin typeface="Times New Roman" charset="0"/>
                <a:ea typeface="Times New Roman" charset="0"/>
                <a:cs typeface="Times New Roman" charset="0"/>
              </a:rPr>
              <a:t>Proposal</a:t>
            </a:r>
          </a:p>
          <a:p>
            <a:r>
              <a:rPr lang="en-US" sz="3400" dirty="0" smtClean="0">
                <a:latin typeface="Times New Roman" charset="0"/>
                <a:ea typeface="Times New Roman" charset="0"/>
                <a:cs typeface="Times New Roman" charset="0"/>
              </a:rPr>
              <a:t>Expected Cost of Implementation</a:t>
            </a:r>
          </a:p>
          <a:p>
            <a:r>
              <a:rPr lang="en-US" sz="3400" dirty="0" smtClean="0">
                <a:latin typeface="Times New Roman" charset="0"/>
                <a:ea typeface="Times New Roman" charset="0"/>
                <a:cs typeface="Times New Roman" charset="0"/>
              </a:rPr>
              <a:t>Financial Impact to the Business</a:t>
            </a:r>
          </a:p>
          <a:p>
            <a:r>
              <a:rPr lang="en-US" sz="3400" dirty="0" smtClean="0">
                <a:latin typeface="Times New Roman" charset="0"/>
                <a:ea typeface="Times New Roman" charset="0"/>
                <a:cs typeface="Times New Roman" charset="0"/>
              </a:rPr>
              <a:t>Requirement Statements</a:t>
            </a:r>
          </a:p>
          <a:p>
            <a:r>
              <a:rPr lang="en-US" sz="3400" dirty="0" smtClean="0">
                <a:latin typeface="Times New Roman" charset="0"/>
                <a:ea typeface="Times New Roman" charset="0"/>
                <a:cs typeface="Times New Roman" charset="0"/>
              </a:rPr>
              <a:t>Mobile App Sketches</a:t>
            </a:r>
          </a:p>
          <a:p>
            <a:r>
              <a:rPr lang="en-US" sz="3400" dirty="0" smtClean="0">
                <a:latin typeface="Times New Roman" charset="0"/>
                <a:ea typeface="Times New Roman" charset="0"/>
                <a:cs typeface="Times New Roman" charset="0"/>
              </a:rPr>
              <a:t>Agile Methodology</a:t>
            </a:r>
          </a:p>
          <a:p>
            <a:r>
              <a:rPr lang="en-US" sz="3400" dirty="0" smtClean="0">
                <a:latin typeface="Times New Roman" charset="0"/>
                <a:ea typeface="Times New Roman" charset="0"/>
                <a:cs typeface="Times New Roman" charset="0"/>
              </a:rPr>
              <a:t>Stakeholders</a:t>
            </a:r>
          </a:p>
          <a:p>
            <a:r>
              <a:rPr lang="en-US" sz="3400" dirty="0" smtClean="0">
                <a:latin typeface="Times New Roman" charset="0"/>
                <a:ea typeface="Times New Roman" charset="0"/>
                <a:cs typeface="Times New Roman" charset="0"/>
              </a:rPr>
              <a:t>Schedule</a:t>
            </a:r>
          </a:p>
          <a:p>
            <a:r>
              <a:rPr lang="en-US" sz="3400" dirty="0" smtClean="0">
                <a:latin typeface="Times New Roman" charset="0"/>
                <a:ea typeface="Times New Roman" charset="0"/>
                <a:cs typeface="Times New Roman" charset="0"/>
              </a:rPr>
              <a:t>Risks</a:t>
            </a:r>
          </a:p>
          <a:p>
            <a:r>
              <a:rPr lang="en-US" sz="3400" dirty="0" smtClean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Bitcoin Industry &amp; Context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990974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Bitcoin is a decentralized digital currency that utilizes peer-to-peer technology to facilitate instant payments.*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Bitcoin is not regulated in the United States.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Acquiring licenses necessary to buy/ sell bitcoin can be difficult and time consuming.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Key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fintech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and financial institutions associated with cryptocurrency include Square, Inc., Facebook, and JP Morgan Chase.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Top performing asset of the decade (gains of over 9,000,000% since July, 2010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).*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Investopedia, October 2019</a:t>
            </a:r>
            <a:endParaRPr lang="en-US" dirty="0"/>
          </a:p>
          <a:p>
            <a:r>
              <a:rPr lang="en-US" dirty="0" smtClean="0"/>
              <a:t>Bloomberg, December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Business Context: Gold Bank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Gold Bank is a regional bank located primarily in the Northeast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Looking to be first to market in offering a bitcoin buying and selling platform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Foot traffic at branches decreased by 8% YoY, paving the way for a digital society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Revenue for 2019: $4.5B, but seeking to reach $7.5B in revenue by 2025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31" y="685800"/>
            <a:ext cx="8923826" cy="55820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Proposal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209924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primary objective is to create a Bitcoin buying/ selling platform through online/ mobile banking.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Targeted demographic: millennials, and young professionals.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According to a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study,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48% of the 18-34 age group think most people will be using Bitcoin in 10 years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.*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Gold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ank reaching $1B in yearly Bitcoin sales by 2023, would help the bank reach its ultimate goal of $7.5B+ in revenue by 2025.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Forbes, April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Expected Cost of Implementation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Cost of nation- wide licensing fee: $175,000, + annual payment of $135,000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Cost of technology, and legal counsel: $150,000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Full- Time backend developer: $100,000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Android developer: $144,000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IOS developer: $125,000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QA engineer: $80,000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Project Manager: $100,000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Initial working capital of 250 Bitcoin: $2.2m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Total cost for project employees: $549,000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Total cost for licensing, counsel, and technology: $325,000 + $135,000 annual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Financial Impact to the Business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1% commission fee for all purchases: $500M in purchases -&gt; $5M expected revenue in 2021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Bank will also sell hardware wallets for clients to safely and securely store their Bitcoin ($50 per wallet)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Expected sales year 1 for the wallets: 2,000 units sold for $100,000 total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Most importantly, by offering Bitcoin and appealing to young professionals, the Bank will be more likely to acquire full relationships.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Requirement Statements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90E-39BD-1C4F-AD75-C74AC75B0EFF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00226" y="2675437"/>
            <a:ext cx="92818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online/mobile banking software should have an add- on tab dedicated to Bitcoin.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system should have informational videos for clients to learn more about the technology.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system should have a live help option to assist those who need further assistance.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system should allow users to safely buy/sell Bitcoin.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 system should trigger a 1% commission fee for all purchases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Bitcoin add- on should be created and implemented by January 1</a:t>
            </a:r>
            <a:r>
              <a:rPr lang="en-US" baseline="30000" dirty="0" smtClean="0"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 2021.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6125</TotalTime>
  <Words>649</Words>
  <Application>Microsoft Macintosh PowerPoint</Application>
  <PresentationFormat>Widescreen</PresentationFormat>
  <Paragraphs>113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Parallax</vt:lpstr>
      <vt:lpstr>Gold Bank</vt:lpstr>
      <vt:lpstr>Agenda</vt:lpstr>
      <vt:lpstr>Bitcoin Industry &amp; Context</vt:lpstr>
      <vt:lpstr>Business Context: Gold Bank</vt:lpstr>
      <vt:lpstr>PowerPoint Presentation</vt:lpstr>
      <vt:lpstr>Proposal</vt:lpstr>
      <vt:lpstr>Expected Cost of Implementation</vt:lpstr>
      <vt:lpstr>Financial Impact to the Business</vt:lpstr>
      <vt:lpstr>Requirement Statements</vt:lpstr>
      <vt:lpstr>Mobile App Sketches</vt:lpstr>
      <vt:lpstr>Agile Methodology</vt:lpstr>
      <vt:lpstr>Stakeholders</vt:lpstr>
      <vt:lpstr>Schedule</vt:lpstr>
      <vt:lpstr>Risks</vt:lpstr>
      <vt:lpstr>Questions?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Reisman</dc:creator>
  <cp:lastModifiedBy>Jonathan Reisman</cp:lastModifiedBy>
  <cp:revision>96</cp:revision>
  <cp:lastPrinted>2020-01-31T01:45:42Z</cp:lastPrinted>
  <dcterms:created xsi:type="dcterms:W3CDTF">2020-01-20T20:44:44Z</dcterms:created>
  <dcterms:modified xsi:type="dcterms:W3CDTF">2021-05-06T20:54:57Z</dcterms:modified>
</cp:coreProperties>
</file>