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8" r:id="rId3"/>
    <p:sldId id="257" r:id="rId4"/>
    <p:sldId id="270" r:id="rId5"/>
    <p:sldId id="258" r:id="rId6"/>
    <p:sldId id="269" r:id="rId7"/>
    <p:sldId id="271" r:id="rId8"/>
    <p:sldId id="260" r:id="rId9"/>
    <p:sldId id="272" r:id="rId10"/>
    <p:sldId id="262" r:id="rId11"/>
    <p:sldId id="273" r:id="rId12"/>
    <p:sldId id="264" r:id="rId13"/>
    <p:sldId id="265" r:id="rId14"/>
    <p:sldId id="266" r:id="rId15"/>
    <p:sldId id="274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4" autoAdjust="0"/>
    <p:restoredTop sz="94660"/>
  </p:normalViewPr>
  <p:slideViewPr>
    <p:cSldViewPr>
      <p:cViewPr varScale="1">
        <p:scale>
          <a:sx n="64" d="100"/>
          <a:sy n="64" d="100"/>
        </p:scale>
        <p:origin x="1362" y="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BBLAWSRV\Users\JonathanS\Desktop\Personal\Lariat%20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BBLAWSRV\Users\JonathanS\Desktop\Personal\Lariat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[Lariat Data.xlsx]Branch_location!PivotTable3</c:name>
    <c:fmtId val="9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Top 10 Net Income Per Location</a:t>
            </a:r>
          </a:p>
        </c:rich>
      </c:tx>
      <c:overlay val="0"/>
    </c:title>
    <c:autoTitleDeleted val="0"/>
    <c:pivotFmts>
      <c:pivotFmt>
        <c:idx val="0"/>
      </c:pivotFmt>
      <c:pivotFmt>
        <c:idx val="1"/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Branch_location!$J$1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Branch_location!$I$2:$I$12</c:f>
              <c:strCache>
                <c:ptCount val="10"/>
                <c:pt idx="0">
                  <c:v>Washington, District of Columbia</c:v>
                </c:pt>
                <c:pt idx="1">
                  <c:v>Fort Worth, Texas</c:v>
                </c:pt>
                <c:pt idx="2">
                  <c:v>Sacramento, California</c:v>
                </c:pt>
                <c:pt idx="3">
                  <c:v>Charlotte, North Carolina</c:v>
                </c:pt>
                <c:pt idx="4">
                  <c:v>Denver, Colorado</c:v>
                </c:pt>
                <c:pt idx="5">
                  <c:v>New York City, New York</c:v>
                </c:pt>
                <c:pt idx="6">
                  <c:v>Los Angeles, California</c:v>
                </c:pt>
                <c:pt idx="7">
                  <c:v>El Paso, Texas</c:v>
                </c:pt>
                <c:pt idx="8">
                  <c:v>Longview, Texas</c:v>
                </c:pt>
                <c:pt idx="9">
                  <c:v>San Antonio, Texas</c:v>
                </c:pt>
              </c:strCache>
            </c:strRef>
          </c:cat>
          <c:val>
            <c:numRef>
              <c:f>Branch_location!$J$2:$J$12</c:f>
              <c:numCache>
                <c:formatCode>_("$"* #,##0_);_("$"* \(#,##0\);_("$"* "-"??_);_(@_)</c:formatCode>
                <c:ptCount val="10"/>
                <c:pt idx="0">
                  <c:v>1025628.56</c:v>
                </c:pt>
                <c:pt idx="1">
                  <c:v>873014.24000000011</c:v>
                </c:pt>
                <c:pt idx="2">
                  <c:v>871394.36</c:v>
                </c:pt>
                <c:pt idx="3">
                  <c:v>854880.8399999995</c:v>
                </c:pt>
                <c:pt idx="4">
                  <c:v>785246.39999999979</c:v>
                </c:pt>
                <c:pt idx="5">
                  <c:v>780106.95999999985</c:v>
                </c:pt>
                <c:pt idx="6">
                  <c:v>771834.88000000012</c:v>
                </c:pt>
                <c:pt idx="7">
                  <c:v>726232.31999999948</c:v>
                </c:pt>
                <c:pt idx="8">
                  <c:v>503961.60000000021</c:v>
                </c:pt>
                <c:pt idx="9">
                  <c:v>500781.23999999976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C4-4F38-BBE9-FB096F6EC8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6549120"/>
        <c:axId val="364780864"/>
      </c:barChart>
      <c:catAx>
        <c:axId val="2765491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64780864"/>
        <c:crosses val="autoZero"/>
        <c:auto val="1"/>
        <c:lblAlgn val="ctr"/>
        <c:lblOffset val="100"/>
        <c:noMultiLvlLbl val="0"/>
      </c:catAx>
      <c:valAx>
        <c:axId val="364780864"/>
        <c:scaling>
          <c:orientation val="minMax"/>
        </c:scaling>
        <c:delete val="0"/>
        <c:axPos val="l"/>
        <c:majorGridlines/>
        <c:numFmt formatCode="_(&quot;$&quot;* #,##0_);_(&quot;$&quot;* \(#,##0\);_(&quot;$&quot;* &quot;-&quot;??_);_(@_)" sourceLinked="1"/>
        <c:majorTickMark val="out"/>
        <c:minorTickMark val="none"/>
        <c:tickLblPos val="nextTo"/>
        <c:crossAx val="2765491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Strategy 1 - Increase Non-Airport</a:t>
            </a:r>
            <a:r>
              <a:rPr lang="en-US" baseline="0"/>
              <a:t> Branches</a:t>
            </a:r>
            <a:endParaRPr lang="en-US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Calculations!$B$5</c:f>
              <c:strCache>
                <c:ptCount val="1"/>
                <c:pt idx="0">
                  <c:v>2018 Baseline Calculations</c:v>
                </c:pt>
              </c:strCache>
            </c:strRef>
          </c:tx>
          <c:invertIfNegative val="0"/>
          <c:cat>
            <c:strRef>
              <c:f>Calculations!$A$6:$A$8</c:f>
              <c:strCache>
                <c:ptCount val="3"/>
                <c:pt idx="0">
                  <c:v>Gross Revenue</c:v>
                </c:pt>
                <c:pt idx="1">
                  <c:v>Costs</c:v>
                </c:pt>
                <c:pt idx="2">
                  <c:v>Net Revenue</c:v>
                </c:pt>
              </c:strCache>
            </c:strRef>
          </c:cat>
          <c:val>
            <c:numRef>
              <c:f>Calculations!$B$6:$B$8</c:f>
              <c:numCache>
                <c:formatCode>_("$"* #,##0_);_("$"* \(#,##0\);_("$"* "-"??_);_(@_)</c:formatCode>
                <c:ptCount val="3"/>
                <c:pt idx="0">
                  <c:v>52830207</c:v>
                </c:pt>
                <c:pt idx="1">
                  <c:v>33076688.640000008</c:v>
                </c:pt>
                <c:pt idx="2">
                  <c:v>19753518.359999992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CD-425A-A16A-90837471F7EA}"/>
            </c:ext>
          </c:extLst>
        </c:ser>
        <c:ser>
          <c:idx val="1"/>
          <c:order val="1"/>
          <c:tx>
            <c:strRef>
              <c:f>Calculations!$C$5</c:f>
              <c:strCache>
                <c:ptCount val="1"/>
                <c:pt idx="0">
                  <c:v>Strategy 1</c:v>
                </c:pt>
              </c:strCache>
            </c:strRef>
          </c:tx>
          <c:invertIfNegative val="0"/>
          <c:cat>
            <c:strRef>
              <c:f>Calculations!$A$6:$A$8</c:f>
              <c:strCache>
                <c:ptCount val="3"/>
                <c:pt idx="0">
                  <c:v>Gross Revenue</c:v>
                </c:pt>
                <c:pt idx="1">
                  <c:v>Costs</c:v>
                </c:pt>
                <c:pt idx="2">
                  <c:v>Net Revenue</c:v>
                </c:pt>
              </c:strCache>
            </c:strRef>
          </c:cat>
          <c:val>
            <c:numRef>
              <c:f>Calculations!$C$6:$C$8</c:f>
              <c:numCache>
                <c:formatCode>_("$"* #,##0_);_("$"* \(#,##0\);_("$"* "-"??_);_(@_)</c:formatCode>
                <c:ptCount val="3"/>
                <c:pt idx="0">
                  <c:v>63401378.785714291</c:v>
                </c:pt>
                <c:pt idx="1">
                  <c:v>39644746.825714283</c:v>
                </c:pt>
                <c:pt idx="2">
                  <c:v>23756631.960000008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CD-425A-A16A-90837471F7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0520704"/>
        <c:axId val="362928320"/>
      </c:barChart>
      <c:catAx>
        <c:axId val="3605207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362928320"/>
        <c:crosses val="autoZero"/>
        <c:auto val="1"/>
        <c:lblAlgn val="ctr"/>
        <c:lblOffset val="100"/>
        <c:noMultiLvlLbl val="0"/>
      </c:catAx>
      <c:valAx>
        <c:axId val="362928320"/>
        <c:scaling>
          <c:orientation val="minMax"/>
        </c:scaling>
        <c:delete val="0"/>
        <c:axPos val="l"/>
        <c:majorGridlines/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3605207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0F5ABDC-7B1E-4BAB-BD74-71FF5B699917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BE80E97-C42C-472B-B6E5-3D5FD103CEF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5ABDC-7B1E-4BAB-BD74-71FF5B699917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0E97-C42C-472B-B6E5-3D5FD103CE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5ABDC-7B1E-4BAB-BD74-71FF5B699917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0E97-C42C-472B-B6E5-3D5FD103CE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0F5ABDC-7B1E-4BAB-BD74-71FF5B699917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E80E97-C42C-472B-B6E5-3D5FD103CEF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0F5ABDC-7B1E-4BAB-BD74-71FF5B699917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BE80E97-C42C-472B-B6E5-3D5FD103CEF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5ABDC-7B1E-4BAB-BD74-71FF5B699917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0E97-C42C-472B-B6E5-3D5FD103CE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5ABDC-7B1E-4BAB-BD74-71FF5B699917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0E97-C42C-472B-B6E5-3D5FD103CE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0F5ABDC-7B1E-4BAB-BD74-71FF5B699917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E80E97-C42C-472B-B6E5-3D5FD103CE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5ABDC-7B1E-4BAB-BD74-71FF5B699917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0E97-C42C-472B-B6E5-3D5FD103CE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0F5ABDC-7B1E-4BAB-BD74-71FF5B699917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E80E97-C42C-472B-B6E5-3D5FD103CEF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0F5ABDC-7B1E-4BAB-BD74-71FF5B699917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E80E97-C42C-472B-B6E5-3D5FD103CEF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0F5ABDC-7B1E-4BAB-BD74-71FF5B699917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E80E97-C42C-472B-B6E5-3D5FD103CE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Lariat Car Rental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– Jonathan Simon</a:t>
            </a:r>
          </a:p>
        </p:txBody>
      </p:sp>
      <p:pic>
        <p:nvPicPr>
          <p:cNvPr id="1026" name="Picture 2" descr="Lamborghini Sián FKP 37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0800" y="-5638800"/>
            <a:ext cx="449795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688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 – Increase Non-Airport Branches by 10.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25904552"/>
              </p:ext>
            </p:extLst>
          </p:nvPr>
        </p:nvGraphicFramePr>
        <p:xfrm>
          <a:off x="457200" y="1600200"/>
          <a:ext cx="3657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FB3F70-D054-4204-A7FB-9532CEE597DE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270248" y="2362200"/>
            <a:ext cx="3657600" cy="3810000"/>
          </a:xfrm>
        </p:spPr>
        <p:txBody>
          <a:bodyPr/>
          <a:lstStyle/>
          <a:p>
            <a:r>
              <a:rPr lang="en-US" dirty="0"/>
              <a:t>Increases overall net income by approximately $4M</a:t>
            </a:r>
          </a:p>
          <a:p>
            <a:r>
              <a:rPr lang="en-US" dirty="0"/>
              <a:t>Assumes that Lariat can find locations with sufficient demand.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04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57D96D-1C79-4C05-B3EA-B5DB3E7C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2 – Increase average vehicle count to 90 per branch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E190A-FC2B-41FD-9248-424A77DBA6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Only variable changed from 2018 baseline is an increase in average vehicles per branch from 71 to 90.</a:t>
            </a:r>
          </a:p>
          <a:p>
            <a:r>
              <a:rPr lang="en-US" dirty="0"/>
              <a:t>Increases total vehicle fleet to 4,500.</a:t>
            </a:r>
          </a:p>
          <a:p>
            <a:r>
              <a:rPr lang="en-US" dirty="0"/>
              <a:t>Assumes that average cost and net profit per vehicle remains the same.</a:t>
            </a:r>
          </a:p>
          <a:p>
            <a:r>
              <a:rPr lang="en-US" dirty="0"/>
              <a:t>Assumes that demand exists for addition of 19 vehicle per location and that Lariat will not cannibalize its own market.</a:t>
            </a:r>
          </a:p>
        </p:txBody>
      </p:sp>
    </p:spTree>
    <p:extLst>
      <p:ext uri="{BB962C8B-B14F-4D97-AF65-F5344CB8AC3E}">
        <p14:creationId xmlns:p14="http://schemas.microsoft.com/office/powerpoint/2010/main" val="115165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2 – Increase Average Vehicle Count to 90 per branch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1600200"/>
            <a:ext cx="5486400" cy="3481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7461-BDBF-424C-9E3E-29E7D4437FAB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838200" y="5334000"/>
            <a:ext cx="7772400" cy="838200"/>
          </a:xfrm>
        </p:spPr>
        <p:txBody>
          <a:bodyPr/>
          <a:lstStyle/>
          <a:p>
            <a:r>
              <a:rPr lang="en-US" dirty="0"/>
              <a:t>Net Revenue increases by approximately $5.2M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Strategy 1 and Strategy 2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564122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24000"/>
            <a:ext cx="1247775" cy="48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6400800" y="5715000"/>
            <a:ext cx="71311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432426" y="3657600"/>
            <a:ext cx="71311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68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Strategy 1 and Strategy 2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417638"/>
            <a:ext cx="3432048" cy="376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4F4251-0F1B-417C-83A6-8EADDAA91D0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270248" y="2362200"/>
            <a:ext cx="3657600" cy="3810000"/>
          </a:xfrm>
        </p:spPr>
        <p:txBody>
          <a:bodyPr/>
          <a:lstStyle/>
          <a:p>
            <a:r>
              <a:rPr lang="en-US" dirty="0"/>
              <a:t>Creates an additional $10.3M in net revenue.</a:t>
            </a:r>
          </a:p>
          <a:p>
            <a:r>
              <a:rPr lang="en-US" dirty="0"/>
              <a:t>52% increase in net revenue for year 2019.</a:t>
            </a:r>
          </a:p>
        </p:txBody>
      </p:sp>
    </p:spTree>
    <p:extLst>
      <p:ext uri="{BB962C8B-B14F-4D97-AF65-F5344CB8AC3E}">
        <p14:creationId xmlns:p14="http://schemas.microsoft.com/office/powerpoint/2010/main" val="498429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C68C01-D49F-4D32-BCA7-0E71C35C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Actions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89114-5911-42CC-8FBD-2B9E99B557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Increase Non-Airport Branches from 28 to 38.</a:t>
            </a:r>
          </a:p>
          <a:p>
            <a:endParaRPr lang="en-US" dirty="0"/>
          </a:p>
          <a:p>
            <a:r>
              <a:rPr lang="en-US" dirty="0"/>
              <a:t>Increase average vehicle count from 71 to 90.</a:t>
            </a:r>
          </a:p>
          <a:p>
            <a:endParaRPr lang="en-US" dirty="0"/>
          </a:p>
          <a:p>
            <a:r>
              <a:rPr lang="en-US" dirty="0"/>
              <a:t>Maintain net income per branch and per vehicle.</a:t>
            </a:r>
          </a:p>
          <a:p>
            <a:endParaRPr lang="en-US" dirty="0"/>
          </a:p>
          <a:p>
            <a:r>
              <a:rPr lang="en-US" dirty="0"/>
              <a:t>Keeps costs the same for year 2019.	</a:t>
            </a:r>
          </a:p>
          <a:p>
            <a:endParaRPr lang="en-US" dirty="0"/>
          </a:p>
          <a:p>
            <a:r>
              <a:rPr lang="en-US" dirty="0"/>
              <a:t>Increase net revenue by $10.3M!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102D65-6A6A-4464-96B7-1EF3D87E68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 flipH="1">
            <a:off x="9144000" y="2183130"/>
            <a:ext cx="533400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51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attending!</a:t>
            </a:r>
          </a:p>
        </p:txBody>
      </p:sp>
    </p:spTree>
    <p:extLst>
      <p:ext uri="{BB962C8B-B14F-4D97-AF65-F5344CB8AC3E}">
        <p14:creationId xmlns:p14="http://schemas.microsoft.com/office/powerpoint/2010/main" val="316519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E229-56FC-469C-A9E6-1C60D0FF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0FE54-8F89-4174-A408-41716DBB356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Overall, Lariat Car Rental’s performance in 2018 is promising.  Net revenue exceeded $19M.</a:t>
            </a:r>
          </a:p>
          <a:p>
            <a:r>
              <a:rPr lang="en-US" dirty="0"/>
              <a:t>Lariat has 50 individual branches and a fleet of 3,556 unique vehicles.</a:t>
            </a:r>
          </a:p>
          <a:p>
            <a:r>
              <a:rPr lang="en-US" dirty="0"/>
              <a:t>Lariat is very competitive in both the Airport and Non-Airport rental car market.</a:t>
            </a:r>
          </a:p>
          <a:p>
            <a:r>
              <a:rPr lang="en-US" dirty="0"/>
              <a:t>Lariat seeks to increase net revenue and become even more competitive in the overall market.</a:t>
            </a:r>
          </a:p>
          <a:p>
            <a:r>
              <a:rPr lang="en-US" dirty="0"/>
              <a:t>What strategies can Lariat Car Rental employ to increase net revenue?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2018 Baseline Metrics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A41409-D7D6-4980-96EC-0C1F468290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Overall performance is promising, but how can we increase net income?</a:t>
            </a:r>
          </a:p>
          <a:p>
            <a:r>
              <a:rPr lang="en-US" dirty="0"/>
              <a:t>2018 baseline 37.4% profit margin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A2D349-BDA9-44B3-A119-1FA9F8BF9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3243050"/>
            <a:ext cx="71755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3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BF0E-BBF9-4131-8821-DA691DE5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2018 Baseline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F9B8-583C-42F1-961C-66DCEE3F5E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Overall branch performance shows that each branch is profitable.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D1E2CC-73A9-4C14-B4BC-4FAB6DC35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43200"/>
            <a:ext cx="7175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1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profitable branch locations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931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640F-D72A-4DC9-AC04-5A9181DD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2018 Baseline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22DE-74B1-4DAE-9443-D78D6FBD4F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Are Airport or Non-Airport branches more profitable?</a:t>
            </a:r>
          </a:p>
          <a:p>
            <a:r>
              <a:rPr lang="en-US" dirty="0"/>
              <a:t>Key distinction in rental car market.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351B5-4A4A-4516-BFD2-59C788C55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3124200"/>
            <a:ext cx="71755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904C-F8D0-4F52-B23E-36807279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2018 Baseline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A3A68-1BEB-4003-861E-24D1B9E8A73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Lariat’s fleet generates significant net income per vehicle.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94397-ECD9-4458-8826-4005F450A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3048000"/>
            <a:ext cx="7175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8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to increase net 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Strategy 1 – Increase Non-Airport Branches by 10 and assume average vehicle count per branch remains the same.</a:t>
            </a:r>
          </a:p>
          <a:p>
            <a:r>
              <a:rPr lang="en-US" dirty="0"/>
              <a:t>Strategy 2 – Increase average vehicle count to 90 per branch.</a:t>
            </a:r>
          </a:p>
          <a:p>
            <a:r>
              <a:rPr lang="en-US" dirty="0"/>
              <a:t>Key Assumption – Demand will increase with an increase in company locations and supply.</a:t>
            </a:r>
          </a:p>
          <a:p>
            <a:r>
              <a:rPr lang="en-US" dirty="0"/>
              <a:t>Combine strategies to create substantial increase in net revenue.</a:t>
            </a:r>
          </a:p>
        </p:txBody>
      </p:sp>
    </p:spTree>
    <p:extLst>
      <p:ext uri="{BB962C8B-B14F-4D97-AF65-F5344CB8AC3E}">
        <p14:creationId xmlns:p14="http://schemas.microsoft.com/office/powerpoint/2010/main" val="397046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CE81-0477-46C0-ACB1-40CF52BA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 – Increase Non-Airport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A98BE-F3C9-4501-AE58-23FBEDEA45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Based upon the average increase in net profitability for Non-Airport branches vs. Airport branches, Lariat should focus its expansion of Non-Airport locations.</a:t>
            </a:r>
          </a:p>
          <a:p>
            <a:pPr algn="just"/>
            <a:r>
              <a:rPr lang="en-US" dirty="0"/>
              <a:t>Average cars per location remains the same, as we obviously cannot open new locations with no rental cars in stock.</a:t>
            </a:r>
          </a:p>
          <a:p>
            <a:pPr algn="just"/>
            <a:r>
              <a:rPr lang="en-US" dirty="0"/>
              <a:t>Proposed increase from 50 locations to 60 locations, with all 10 new locations in non-airport locations.</a:t>
            </a:r>
          </a:p>
          <a:p>
            <a:pPr algn="just"/>
            <a:r>
              <a:rPr lang="en-US" dirty="0"/>
              <a:t>Average cars per location remains at 71, with a total fleet of 4,267.</a:t>
            </a:r>
          </a:p>
        </p:txBody>
      </p:sp>
    </p:spTree>
    <p:extLst>
      <p:ext uri="{BB962C8B-B14F-4D97-AF65-F5344CB8AC3E}">
        <p14:creationId xmlns:p14="http://schemas.microsoft.com/office/powerpoint/2010/main" val="4036686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</TotalTime>
  <Words>507</Words>
  <Application>Microsoft Office PowerPoint</Application>
  <PresentationFormat>On-screen Show (4:3)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Century Schoolbook</vt:lpstr>
      <vt:lpstr>Wingdings</vt:lpstr>
      <vt:lpstr>Wingdings 2</vt:lpstr>
      <vt:lpstr>Oriel</vt:lpstr>
      <vt:lpstr>Lariat Car Rental</vt:lpstr>
      <vt:lpstr>Introduction</vt:lpstr>
      <vt:lpstr>2018 Baseline Metrics</vt:lpstr>
      <vt:lpstr>2018 Baseline Metrics</vt:lpstr>
      <vt:lpstr>Most profitable branch locations</vt:lpstr>
      <vt:lpstr>2018 Baseline Metrics</vt:lpstr>
      <vt:lpstr>2018 Baseline Metrics</vt:lpstr>
      <vt:lpstr>Strategies to increase net revenue</vt:lpstr>
      <vt:lpstr>Strategy 1 – Increase Non-Airport Branches</vt:lpstr>
      <vt:lpstr>Strategy 1 – Increase Non-Airport Branches by 10.</vt:lpstr>
      <vt:lpstr>Strategy 2 – Increase average vehicle count to 90 per branch </vt:lpstr>
      <vt:lpstr>Strategy 2 – Increase Average Vehicle Count to 90 per branch</vt:lpstr>
      <vt:lpstr>Combine Strategy 1 and Strategy 2</vt:lpstr>
      <vt:lpstr>Combine Strategy 1 and Strategy 2</vt:lpstr>
      <vt:lpstr>Recommended Actions </vt:lpstr>
      <vt:lpstr>Thank you for attending!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Car Rental</dc:title>
  <dc:creator>Mindy Graham</dc:creator>
  <cp:lastModifiedBy>jonathan simon</cp:lastModifiedBy>
  <cp:revision>7</cp:revision>
  <dcterms:created xsi:type="dcterms:W3CDTF">2021-06-25T12:56:09Z</dcterms:created>
  <dcterms:modified xsi:type="dcterms:W3CDTF">2021-06-27T13:51:57Z</dcterms:modified>
</cp:coreProperties>
</file>