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60" r:id="rId5"/>
    <p:sldId id="261" r:id="rId6"/>
    <p:sldId id="262" r:id="rId7"/>
    <p:sldId id="263" r:id="rId8"/>
    <p:sldId id="264" r:id="rId9"/>
    <p:sldId id="265" r:id="rId10"/>
    <p:sldId id="266" r:id="rId11"/>
    <p:sldId id="267" r:id="rId12"/>
    <p:sldId id="268" r:id="rId13"/>
    <p:sldId id="269" r:id="rId14"/>
    <p:sldId id="259" r:id="rId15"/>
    <p:sldId id="270" r:id="rId16"/>
    <p:sldId id="271" r:id="rId17"/>
    <p:sldId id="272"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0" d="100"/>
          <a:sy n="110" d="100"/>
        </p:scale>
        <p:origin x="-1644"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file:///\\BBLAWSRV\Users\JonathanS\Downloads\housing-price-data-04042019%20JRS.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BBLAWSRV\Users\JonathanS\Downloads\housing-price-data-04042019%20JR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t>Corner</a:t>
            </a:r>
            <a:r>
              <a:rPr lang="en-US" baseline="0"/>
              <a:t> vs. Inside Lot</a:t>
            </a:r>
            <a:endParaRPr lang="en-US"/>
          </a:p>
        </c:rich>
      </c:tx>
      <c:layout/>
      <c:overlay val="0"/>
    </c:title>
    <c:autoTitleDeleted val="0"/>
    <c:plotArea>
      <c:layout/>
      <c:barChart>
        <c:barDir val="col"/>
        <c:grouping val="clustered"/>
        <c:varyColors val="0"/>
        <c:ser>
          <c:idx val="0"/>
          <c:order val="0"/>
          <c:invertIfNegative val="0"/>
          <c:errBars>
            <c:errBarType val="both"/>
            <c:errValType val="stdErr"/>
            <c:noEndCap val="0"/>
          </c:errBars>
          <c:cat>
            <c:strRef>
              <c:f>'Corner vs. Inside'!$H$3:$I$3</c:f>
              <c:strCache>
                <c:ptCount val="2"/>
                <c:pt idx="0">
                  <c:v>Corner</c:v>
                </c:pt>
                <c:pt idx="1">
                  <c:v>Inside</c:v>
                </c:pt>
              </c:strCache>
            </c:strRef>
          </c:cat>
          <c:val>
            <c:numRef>
              <c:f>'Corner vs. Inside'!$H$4:$I$4</c:f>
              <c:numCache>
                <c:formatCode>General</c:formatCode>
                <c:ptCount val="2"/>
                <c:pt idx="0">
                  <c:v>117.27010566282047</c:v>
                </c:pt>
                <c:pt idx="1">
                  <c:v>119.85818278532666</c:v>
                </c:pt>
              </c:numCache>
            </c:numRef>
          </c:val>
        </c:ser>
        <c:dLbls>
          <c:showLegendKey val="0"/>
          <c:showVal val="0"/>
          <c:showCatName val="0"/>
          <c:showSerName val="0"/>
          <c:showPercent val="0"/>
          <c:showBubbleSize val="0"/>
        </c:dLbls>
        <c:gapWidth val="150"/>
        <c:axId val="137053184"/>
        <c:axId val="260172032"/>
      </c:barChart>
      <c:catAx>
        <c:axId val="137053184"/>
        <c:scaling>
          <c:orientation val="minMax"/>
        </c:scaling>
        <c:delete val="0"/>
        <c:axPos val="b"/>
        <c:majorTickMark val="none"/>
        <c:minorTickMark val="none"/>
        <c:tickLblPos val="nextTo"/>
        <c:crossAx val="260172032"/>
        <c:crosses val="autoZero"/>
        <c:auto val="1"/>
        <c:lblAlgn val="ctr"/>
        <c:lblOffset val="100"/>
        <c:noMultiLvlLbl val="0"/>
      </c:catAx>
      <c:valAx>
        <c:axId val="260172032"/>
        <c:scaling>
          <c:orientation val="minMax"/>
          <c:min val="0"/>
        </c:scaling>
        <c:delete val="0"/>
        <c:axPos val="l"/>
        <c:majorGridlines/>
        <c:numFmt formatCode="General" sourceLinked="1"/>
        <c:majorTickMark val="none"/>
        <c:minorTickMark val="none"/>
        <c:tickLblPos val="nextTo"/>
        <c:crossAx val="137053184"/>
        <c:crosses val="autoZero"/>
        <c:crossBetween val="between"/>
      </c:valAx>
    </c:plotArea>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invertIfNegative val="0"/>
          <c:errBars>
            <c:errBarType val="both"/>
            <c:errValType val="stdErr"/>
            <c:noEndCap val="0"/>
          </c:errBars>
          <c:cat>
            <c:strRef>
              <c:f>'Remodel v. Non-Remodel'!$H$3:$I$3</c:f>
              <c:strCache>
                <c:ptCount val="2"/>
                <c:pt idx="0">
                  <c:v>No Remodel</c:v>
                </c:pt>
                <c:pt idx="1">
                  <c:v>Remodel</c:v>
                </c:pt>
              </c:strCache>
            </c:strRef>
          </c:cat>
          <c:val>
            <c:numRef>
              <c:f>'Remodel v. Non-Remodel'!$H$4:$I$4</c:f>
              <c:numCache>
                <c:formatCode>General</c:formatCode>
                <c:ptCount val="2"/>
                <c:pt idx="0">
                  <c:v>121.64884254285525</c:v>
                </c:pt>
                <c:pt idx="1">
                  <c:v>119.39179063826265</c:v>
                </c:pt>
              </c:numCache>
            </c:numRef>
          </c:val>
        </c:ser>
        <c:dLbls>
          <c:showLegendKey val="0"/>
          <c:showVal val="0"/>
          <c:showCatName val="0"/>
          <c:showSerName val="0"/>
          <c:showPercent val="0"/>
          <c:showBubbleSize val="0"/>
        </c:dLbls>
        <c:gapWidth val="150"/>
        <c:axId val="171422720"/>
        <c:axId val="260176064"/>
      </c:barChart>
      <c:catAx>
        <c:axId val="171422720"/>
        <c:scaling>
          <c:orientation val="minMax"/>
        </c:scaling>
        <c:delete val="0"/>
        <c:axPos val="b"/>
        <c:majorTickMark val="out"/>
        <c:minorTickMark val="none"/>
        <c:tickLblPos val="nextTo"/>
        <c:crossAx val="260176064"/>
        <c:crosses val="autoZero"/>
        <c:auto val="1"/>
        <c:lblAlgn val="ctr"/>
        <c:lblOffset val="100"/>
        <c:noMultiLvlLbl val="0"/>
      </c:catAx>
      <c:valAx>
        <c:axId val="260176064"/>
        <c:scaling>
          <c:orientation val="minMax"/>
          <c:min val="0"/>
        </c:scaling>
        <c:delete val="0"/>
        <c:axPos val="l"/>
        <c:majorGridlines/>
        <c:numFmt formatCode="General" sourceLinked="1"/>
        <c:majorTickMark val="out"/>
        <c:minorTickMark val="none"/>
        <c:tickLblPos val="nextTo"/>
        <c:crossAx val="171422720"/>
        <c:crosses val="autoZero"/>
        <c:crossBetween val="between"/>
      </c:valAx>
    </c:plotArea>
    <c:plotVisOnly val="1"/>
    <c:dispBlanksAs val="gap"/>
    <c:showDLblsOverMax val="0"/>
  </c:chart>
  <c:externalData r:id="rId1">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9EDC7F79-4956-4C62-B267-DD2F702419E5}" type="datetimeFigureOut">
              <a:rPr lang="en-US" smtClean="0"/>
              <a:t>7/26/2021</a:t>
            </a:fld>
            <a:endParaRPr lang="en-US"/>
          </a:p>
        </p:txBody>
      </p:sp>
      <p:sp>
        <p:nvSpPr>
          <p:cNvPr id="8" name="Slide Number Placeholder 7"/>
          <p:cNvSpPr>
            <a:spLocks noGrp="1"/>
          </p:cNvSpPr>
          <p:nvPr>
            <p:ph type="sldNum" sz="quarter" idx="11"/>
          </p:nvPr>
        </p:nvSpPr>
        <p:spPr/>
        <p:txBody>
          <a:bodyPr/>
          <a:lstStyle/>
          <a:p>
            <a:fld id="{BEAA0569-B963-46E3-9A9F-6109C754298E}"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EDC7F79-4956-4C62-B267-DD2F702419E5}" type="datetimeFigureOut">
              <a:rPr lang="en-US" smtClean="0"/>
              <a:t>7/26/2021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AA0569-B963-46E3-9A9F-6109C754298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EDC7F79-4956-4C62-B267-DD2F702419E5}" type="datetimeFigureOut">
              <a:rPr lang="en-US" smtClean="0"/>
              <a:t>7/26/2021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AA0569-B963-46E3-9A9F-6109C754298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p:txBody>
          <a:bodyPr/>
          <a:lstStyle/>
          <a:p>
            <a:fld id="{9EDC7F79-4956-4C62-B267-DD2F702419E5}" type="datetimeFigureOut">
              <a:rPr lang="en-US" smtClean="0"/>
              <a:t>7/26/2021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AA0569-B963-46E3-9A9F-6109C754298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EDC7F79-4956-4C62-B267-DD2F702419E5}" type="datetimeFigureOut">
              <a:rPr lang="en-US" smtClean="0"/>
              <a:t>7/26/2021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AA0569-B963-46E3-9A9F-6109C754298E}" type="slidenum">
              <a:rPr lang="en-US" smtClean="0"/>
              <a:t>‹#›</a:t>
            </a:fld>
            <a:endParaRPr lang="en-US"/>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9EDC7F79-4956-4C62-B267-DD2F702419E5}" type="datetimeFigureOut">
              <a:rPr lang="en-US" smtClean="0"/>
              <a:t>7/26/2021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AA0569-B963-46E3-9A9F-6109C754298E}" type="slidenum">
              <a:rPr lang="en-US" smtClean="0"/>
              <a:t>‹#›</a:t>
            </a:fld>
            <a:endParaRPr lang="en-US"/>
          </a:p>
        </p:txBody>
      </p:sp>
      <p:sp>
        <p:nvSpPr>
          <p:cNvPr id="9" name="Content Placeholder 8"/>
          <p:cNvSpPr>
            <a:spLocks noGrp="1"/>
          </p:cNvSpPr>
          <p:nvPr>
            <p:ph sz="quarter" idx="13"/>
          </p:nvPr>
        </p:nvSpPr>
        <p:spPr>
          <a:xfrm>
            <a:off x="365760" y="1600200"/>
            <a:ext cx="4041648" cy="45262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9EDC7F79-4956-4C62-B267-DD2F702419E5}" type="datetimeFigureOut">
              <a:rPr lang="en-US" smtClean="0"/>
              <a:t>7/26/2021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EAA0569-B963-46E3-9A9F-6109C754298E}" type="slidenum">
              <a:rPr lang="en-US" smtClean="0"/>
              <a:t>‹#›</a:t>
            </a:fld>
            <a:endParaRPr lang="en-US"/>
          </a:p>
        </p:txBody>
      </p:sp>
      <p:sp>
        <p:nvSpPr>
          <p:cNvPr id="11" name="Content Placeholder 10"/>
          <p:cNvSpPr>
            <a:spLocks noGrp="1"/>
          </p:cNvSpPr>
          <p:nvPr>
            <p:ph sz="quarter" idx="13"/>
          </p:nvPr>
        </p:nvSpPr>
        <p:spPr>
          <a:xfrm>
            <a:off x="457200" y="2212848"/>
            <a:ext cx="4041648" cy="391363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EDC7F79-4956-4C62-B267-DD2F702419E5}" type="datetimeFigureOut">
              <a:rPr lang="en-US" smtClean="0"/>
              <a:t>7/26/2021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EAA0569-B963-46E3-9A9F-6109C754298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DC7F79-4956-4C62-B267-DD2F702419E5}" type="datetimeFigureOut">
              <a:rPr lang="en-US" smtClean="0"/>
              <a:t>7/26/2021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EAA0569-B963-46E3-9A9F-6109C754298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EDC7F79-4956-4C62-B267-DD2F702419E5}" type="datetimeFigureOut">
              <a:rPr lang="en-US" smtClean="0"/>
              <a:t>7/26/2021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AA0569-B963-46E3-9A9F-6109C754298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EDC7F79-4956-4C62-B267-DD2F702419E5}" type="datetimeFigureOut">
              <a:rPr lang="en-US" smtClean="0"/>
              <a:t>7/26/2021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AA0569-B963-46E3-9A9F-6109C754298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9EDC7F79-4956-4C62-B267-DD2F702419E5}" type="datetimeFigureOut">
              <a:rPr lang="en-US" smtClean="0"/>
              <a:t>7/26/2021</a:t>
            </a:fld>
            <a:endParaRPr lang="en-US"/>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en-US"/>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BEAA0569-B963-46E3-9A9F-6109C754298E}" type="slidenum">
              <a:rPr lang="en-US" smtClean="0"/>
              <a:t>‹#›</a:t>
            </a:fld>
            <a:endParaRPr lang="en-US"/>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772400" cy="4267200"/>
          </a:xfrm>
        </p:spPr>
        <p:txBody>
          <a:bodyPr/>
          <a:lstStyle/>
          <a:p>
            <a:r>
              <a:rPr lang="en-US" dirty="0" smtClean="0"/>
              <a:t>Increasing Revenue and Price Per Square Foot of Future Sales</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41850626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Corner vs. Inside Lot</a:t>
            </a:r>
            <a:endParaRPr lang="en-US" dirty="0"/>
          </a:p>
        </p:txBody>
      </p:sp>
      <p:sp>
        <p:nvSpPr>
          <p:cNvPr id="3" name="Content Placeholder 2"/>
          <p:cNvSpPr>
            <a:spLocks noGrp="1"/>
          </p:cNvSpPr>
          <p:nvPr>
            <p:ph idx="1"/>
          </p:nvPr>
        </p:nvSpPr>
        <p:spPr/>
        <p:txBody>
          <a:bodyPr/>
          <a:lstStyle/>
          <a:p>
            <a:r>
              <a:rPr lang="en-US" dirty="0"/>
              <a:t>Ho: The mean price per square foot for Corner Lots = mean of price per square foot for Inside lots</a:t>
            </a:r>
            <a:r>
              <a:rPr lang="en-US" dirty="0" smtClean="0"/>
              <a:t>.</a:t>
            </a:r>
          </a:p>
          <a:p>
            <a:r>
              <a:rPr lang="en-US" dirty="0"/>
              <a:t>Ha: The mean price per square foot for Corner Lots &lt;&gt; mean price per square foot for Inside </a:t>
            </a:r>
            <a:r>
              <a:rPr lang="en-US" dirty="0" smtClean="0"/>
              <a:t>Lots.</a:t>
            </a:r>
          </a:p>
          <a:p>
            <a:r>
              <a:rPr lang="en-US" dirty="0"/>
              <a:t>The null hypothesis cannot be rejected as the P value is .225767, which is not less than our alpha of .05. </a:t>
            </a:r>
            <a:endParaRPr lang="en-US" dirty="0" smtClean="0"/>
          </a:p>
          <a:p>
            <a:r>
              <a:rPr lang="en-US" dirty="0"/>
              <a:t>We are 95% confident that the mean difference between our two samples is 1.605565 and -6.78172</a:t>
            </a:r>
          </a:p>
        </p:txBody>
      </p:sp>
    </p:spTree>
    <p:extLst>
      <p:ext uri="{BB962C8B-B14F-4D97-AF65-F5344CB8AC3E}">
        <p14:creationId xmlns:p14="http://schemas.microsoft.com/office/powerpoint/2010/main" val="5189914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Corner vs. Inside Lot</a:t>
            </a:r>
            <a:endParaRPr lang="en-US" dirty="0"/>
          </a:p>
        </p:txBody>
      </p:sp>
      <p:graphicFrame>
        <p:nvGraphicFramePr>
          <p:cNvPr id="4" name="Content Placeholder 3"/>
          <p:cNvGraphicFramePr>
            <a:graphicFrameLocks noGrp="1"/>
          </p:cNvGraphicFramePr>
          <p:nvPr>
            <p:ph idx="1"/>
          </p:nvPr>
        </p:nvGraphicFramePr>
        <p:xfrm>
          <a:off x="457200" y="1600200"/>
          <a:ext cx="8229600" cy="452596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05699619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Remodel vs. Non-Remodel</a:t>
            </a:r>
            <a:endParaRPr lang="en-US" dirty="0"/>
          </a:p>
        </p:txBody>
      </p:sp>
      <p:sp>
        <p:nvSpPr>
          <p:cNvPr id="3" name="Content Placeholder 2"/>
          <p:cNvSpPr>
            <a:spLocks noGrp="1"/>
          </p:cNvSpPr>
          <p:nvPr>
            <p:ph idx="1"/>
          </p:nvPr>
        </p:nvSpPr>
        <p:spPr/>
        <p:txBody>
          <a:bodyPr>
            <a:normAutofit lnSpcReduction="10000"/>
          </a:bodyPr>
          <a:lstStyle/>
          <a:p>
            <a:r>
              <a:rPr lang="en-US" dirty="0"/>
              <a:t>Ho: The mean price per square foot for non-remodeled homes = mean of price per square foot for remodeled </a:t>
            </a:r>
            <a:r>
              <a:rPr lang="en-US" dirty="0" smtClean="0"/>
              <a:t>homes.</a:t>
            </a:r>
          </a:p>
          <a:p>
            <a:r>
              <a:rPr lang="en-US" dirty="0"/>
              <a:t>Ha: The mean price per square foot for non-remodeled homes &lt;&gt; mean price per square foot </a:t>
            </a:r>
            <a:r>
              <a:rPr lang="en-US" dirty="0" smtClean="0"/>
              <a:t>for </a:t>
            </a:r>
            <a:r>
              <a:rPr lang="en-US" dirty="0"/>
              <a:t>remodeled </a:t>
            </a:r>
            <a:r>
              <a:rPr lang="en-US" dirty="0" smtClean="0"/>
              <a:t>homes.</a:t>
            </a:r>
          </a:p>
          <a:p>
            <a:r>
              <a:rPr lang="en-US" dirty="0"/>
              <a:t>The null hypothesis cannot be rejected as the P value is </a:t>
            </a:r>
            <a:r>
              <a:rPr lang="en-US" dirty="0" smtClean="0"/>
              <a:t>.171602737</a:t>
            </a:r>
            <a:r>
              <a:rPr lang="en-US" dirty="0"/>
              <a:t>, which is not less than our alpha of .05. </a:t>
            </a:r>
            <a:endParaRPr lang="en-US" dirty="0" smtClean="0"/>
          </a:p>
          <a:p>
            <a:r>
              <a:rPr lang="en-US" dirty="0"/>
              <a:t>We are 95% confident that the mean difference between our two samples is 5.49410169 and -.97999788</a:t>
            </a:r>
          </a:p>
        </p:txBody>
      </p:sp>
    </p:spTree>
    <p:extLst>
      <p:ext uri="{BB962C8B-B14F-4D97-AF65-F5344CB8AC3E}">
        <p14:creationId xmlns:p14="http://schemas.microsoft.com/office/powerpoint/2010/main" val="189456019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Remodel vs. Non-Remodel</a:t>
            </a:r>
            <a:endParaRPr lang="en-US" dirty="0"/>
          </a:p>
        </p:txBody>
      </p:sp>
      <p:graphicFrame>
        <p:nvGraphicFramePr>
          <p:cNvPr id="4" name="Content Placeholder 3"/>
          <p:cNvGraphicFramePr>
            <a:graphicFrameLocks noGrp="1"/>
          </p:cNvGraphicFramePr>
          <p:nvPr>
            <p:ph idx="1"/>
          </p:nvPr>
        </p:nvGraphicFramePr>
        <p:xfrm>
          <a:off x="457200" y="1600200"/>
          <a:ext cx="8229600" cy="452596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79438046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Takeaways</a:t>
            </a:r>
            <a:endParaRPr lang="en-US" dirty="0"/>
          </a:p>
        </p:txBody>
      </p:sp>
      <p:sp>
        <p:nvSpPr>
          <p:cNvPr id="3" name="Content Placeholder 2"/>
          <p:cNvSpPr>
            <a:spLocks noGrp="1"/>
          </p:cNvSpPr>
          <p:nvPr>
            <p:ph idx="1"/>
          </p:nvPr>
        </p:nvSpPr>
        <p:spPr/>
        <p:txBody>
          <a:bodyPr>
            <a:normAutofit lnSpcReduction="10000"/>
          </a:bodyPr>
          <a:lstStyle/>
          <a:p>
            <a:r>
              <a:rPr lang="en-US" dirty="0" smtClean="0"/>
              <a:t>December has the highest price per square foot on a month to month comparison, however it is one of the lowest months for total gross revenue.</a:t>
            </a:r>
          </a:p>
          <a:p>
            <a:pPr marL="0" indent="0">
              <a:buNone/>
            </a:pPr>
            <a:endParaRPr lang="en-US" dirty="0" smtClean="0"/>
          </a:p>
          <a:p>
            <a:r>
              <a:rPr lang="en-US" dirty="0" smtClean="0"/>
              <a:t>June and July are the highest grossing months for total revenue, however June has the second lowest price per square foot.</a:t>
            </a:r>
          </a:p>
          <a:p>
            <a:pPr marL="0" indent="0">
              <a:buNone/>
            </a:pPr>
            <a:endParaRPr lang="en-US" dirty="0" smtClean="0"/>
          </a:p>
          <a:p>
            <a:r>
              <a:rPr lang="en-US" dirty="0" smtClean="0"/>
              <a:t>July ranks fifth in price per square foot.</a:t>
            </a:r>
          </a:p>
          <a:p>
            <a:endParaRPr lang="en-US" dirty="0"/>
          </a:p>
          <a:p>
            <a:r>
              <a:rPr lang="en-US" dirty="0" smtClean="0"/>
              <a:t>Condition 5 ranks highest in price per square foot.</a:t>
            </a:r>
          </a:p>
        </p:txBody>
      </p:sp>
    </p:spTree>
    <p:extLst>
      <p:ext uri="{BB962C8B-B14F-4D97-AF65-F5344CB8AC3E}">
        <p14:creationId xmlns:p14="http://schemas.microsoft.com/office/powerpoint/2010/main" val="427313596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Takeaways</a:t>
            </a:r>
            <a:endParaRPr lang="en-US" dirty="0"/>
          </a:p>
        </p:txBody>
      </p:sp>
      <p:sp>
        <p:nvSpPr>
          <p:cNvPr id="3" name="Content Placeholder 2"/>
          <p:cNvSpPr>
            <a:spLocks noGrp="1"/>
          </p:cNvSpPr>
          <p:nvPr>
            <p:ph idx="1"/>
          </p:nvPr>
        </p:nvSpPr>
        <p:spPr/>
        <p:txBody>
          <a:bodyPr/>
          <a:lstStyle/>
          <a:p>
            <a:r>
              <a:rPr lang="en-US" dirty="0" smtClean="0"/>
              <a:t>There is a statistically significant differential in price per square foot based on lot shape.</a:t>
            </a:r>
          </a:p>
          <a:p>
            <a:r>
              <a:rPr lang="en-US" dirty="0" smtClean="0"/>
              <a:t>There is a statistically significant differential in price per square foot based on number of stories.</a:t>
            </a:r>
          </a:p>
          <a:p>
            <a:r>
              <a:rPr lang="en-US" dirty="0" smtClean="0"/>
              <a:t>There is not a statistically significant differential </a:t>
            </a:r>
            <a:r>
              <a:rPr lang="en-US" dirty="0"/>
              <a:t>in price per square foot </a:t>
            </a:r>
            <a:r>
              <a:rPr lang="en-US" dirty="0" smtClean="0"/>
              <a:t>based on remodel condition.</a:t>
            </a:r>
          </a:p>
          <a:p>
            <a:r>
              <a:rPr lang="en-US" dirty="0" smtClean="0"/>
              <a:t>There is not a statistically significant differential in price per square foot based on lot type.</a:t>
            </a:r>
            <a:endParaRPr lang="en-US" dirty="0"/>
          </a:p>
        </p:txBody>
      </p:sp>
    </p:spTree>
    <p:extLst>
      <p:ext uri="{BB962C8B-B14F-4D97-AF65-F5344CB8AC3E}">
        <p14:creationId xmlns:p14="http://schemas.microsoft.com/office/powerpoint/2010/main" val="17329753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Recommendations</a:t>
            </a:r>
            <a:endParaRPr lang="en-US" dirty="0"/>
          </a:p>
        </p:txBody>
      </p:sp>
      <p:sp>
        <p:nvSpPr>
          <p:cNvPr id="3" name="Content Placeholder 2"/>
          <p:cNvSpPr>
            <a:spLocks noGrp="1"/>
          </p:cNvSpPr>
          <p:nvPr>
            <p:ph idx="1"/>
          </p:nvPr>
        </p:nvSpPr>
        <p:spPr/>
        <p:txBody>
          <a:bodyPr/>
          <a:lstStyle/>
          <a:p>
            <a:r>
              <a:rPr lang="en-US" dirty="0" smtClean="0"/>
              <a:t>Focus on increasing minimizing sales in the month of June and maximizing sales in the month of July and the month of December to maximize gross revenue and price per square foot.</a:t>
            </a:r>
          </a:p>
          <a:p>
            <a:r>
              <a:rPr lang="en-US" dirty="0" smtClean="0"/>
              <a:t>Focus on homes in condition 5 or condition 9 to maximize price per square foot.</a:t>
            </a:r>
          </a:p>
          <a:p>
            <a:r>
              <a:rPr lang="en-US" dirty="0" smtClean="0"/>
              <a:t>Focus on irregular lot shapes and 1 story homes to maximize price per square foot.</a:t>
            </a:r>
          </a:p>
          <a:p>
            <a:r>
              <a:rPr lang="en-US" dirty="0" smtClean="0"/>
              <a:t>Key assumption – demand will exist to make these changes to listing strategy.</a:t>
            </a:r>
          </a:p>
        </p:txBody>
      </p:sp>
    </p:spTree>
    <p:extLst>
      <p:ext uri="{BB962C8B-B14F-4D97-AF65-F5344CB8AC3E}">
        <p14:creationId xmlns:p14="http://schemas.microsoft.com/office/powerpoint/2010/main" val="12211915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Thank you!</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1185732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Month to Month PPSF Comparison</a:t>
            </a:r>
            <a:endParaRPr lang="en-US"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19200" y="2057400"/>
            <a:ext cx="7050387" cy="36594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945661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Month to Month Gross Revenue Comparison</a:t>
            </a:r>
            <a:endParaRPr lang="en-US"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71600" y="2057400"/>
            <a:ext cx="6529039" cy="3504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225815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 Condition by PPSF</a:t>
            </a:r>
            <a:endParaRPr lang="en-US" dirty="0"/>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05000" y="1981200"/>
            <a:ext cx="5930479" cy="35645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003095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Specific Insights</a:t>
            </a:r>
            <a:endParaRPr lang="en-US" dirty="0"/>
          </a:p>
        </p:txBody>
      </p:sp>
      <p:sp>
        <p:nvSpPr>
          <p:cNvPr id="3" name="Content Placeholder 2"/>
          <p:cNvSpPr>
            <a:spLocks noGrp="1"/>
          </p:cNvSpPr>
          <p:nvPr>
            <p:ph idx="1"/>
          </p:nvPr>
        </p:nvSpPr>
        <p:spPr/>
        <p:txBody>
          <a:bodyPr/>
          <a:lstStyle/>
          <a:p>
            <a:pPr algn="just"/>
            <a:r>
              <a:rPr lang="en-US" dirty="0" smtClean="0"/>
              <a:t>Is there a statistically significant differential in average price per square foot based on </a:t>
            </a:r>
            <a:r>
              <a:rPr lang="en-US" b="1" dirty="0" smtClean="0"/>
              <a:t>lot shape</a:t>
            </a:r>
            <a:r>
              <a:rPr lang="en-US" dirty="0" smtClean="0"/>
              <a:t>?</a:t>
            </a:r>
          </a:p>
          <a:p>
            <a:pPr algn="just"/>
            <a:r>
              <a:rPr lang="en-US" dirty="0" smtClean="0"/>
              <a:t>Is there a statistically significant differential in average price per square foot for </a:t>
            </a:r>
            <a:r>
              <a:rPr lang="en-US" b="1" dirty="0" smtClean="0"/>
              <a:t>1 story </a:t>
            </a:r>
            <a:r>
              <a:rPr lang="en-US" dirty="0" smtClean="0"/>
              <a:t>and </a:t>
            </a:r>
            <a:r>
              <a:rPr lang="en-US" b="1" dirty="0" smtClean="0"/>
              <a:t>2 story </a:t>
            </a:r>
            <a:r>
              <a:rPr lang="en-US" dirty="0" smtClean="0"/>
              <a:t>homes?</a:t>
            </a:r>
          </a:p>
          <a:p>
            <a:pPr algn="just"/>
            <a:r>
              <a:rPr lang="en-US" dirty="0" smtClean="0"/>
              <a:t>Is there a statistically significant differential in average price per square foot for </a:t>
            </a:r>
            <a:r>
              <a:rPr lang="en-US" b="1" dirty="0" smtClean="0"/>
              <a:t>remodeled</a:t>
            </a:r>
            <a:r>
              <a:rPr lang="en-US" dirty="0" smtClean="0"/>
              <a:t> and </a:t>
            </a:r>
            <a:r>
              <a:rPr lang="en-US" b="1" dirty="0" smtClean="0"/>
              <a:t>non-remodeled</a:t>
            </a:r>
            <a:r>
              <a:rPr lang="en-US" dirty="0" smtClean="0"/>
              <a:t> homes?</a:t>
            </a:r>
          </a:p>
          <a:p>
            <a:pPr algn="just"/>
            <a:r>
              <a:rPr lang="en-US" dirty="0" smtClean="0"/>
              <a:t>Is there a statistically significant differential in average price per square foot for </a:t>
            </a:r>
            <a:r>
              <a:rPr lang="en-US" b="1" dirty="0" smtClean="0"/>
              <a:t>corner</a:t>
            </a:r>
            <a:r>
              <a:rPr lang="en-US" dirty="0" smtClean="0"/>
              <a:t> and </a:t>
            </a:r>
            <a:r>
              <a:rPr lang="en-US" b="1" dirty="0" smtClean="0"/>
              <a:t>inside</a:t>
            </a:r>
            <a:r>
              <a:rPr lang="en-US" dirty="0" smtClean="0"/>
              <a:t> lots?</a:t>
            </a:r>
            <a:endParaRPr lang="en-US" dirty="0"/>
          </a:p>
        </p:txBody>
      </p:sp>
    </p:spTree>
    <p:extLst>
      <p:ext uri="{BB962C8B-B14F-4D97-AF65-F5344CB8AC3E}">
        <p14:creationId xmlns:p14="http://schemas.microsoft.com/office/powerpoint/2010/main" val="36659653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Lot Shape Analysis</a:t>
            </a:r>
            <a:endParaRPr lang="en-US" dirty="0"/>
          </a:p>
        </p:txBody>
      </p:sp>
      <p:sp>
        <p:nvSpPr>
          <p:cNvPr id="3" name="Content Placeholder 2"/>
          <p:cNvSpPr>
            <a:spLocks noGrp="1"/>
          </p:cNvSpPr>
          <p:nvPr>
            <p:ph idx="1"/>
          </p:nvPr>
        </p:nvSpPr>
        <p:spPr/>
        <p:txBody>
          <a:bodyPr>
            <a:normAutofit lnSpcReduction="10000"/>
          </a:bodyPr>
          <a:lstStyle/>
          <a:p>
            <a:pPr algn="just"/>
            <a:r>
              <a:rPr lang="en-US" dirty="0"/>
              <a:t>Ho: The mean price per square foot for Irregular Lot Sizes = mean of price per square foot for regular lot sizes</a:t>
            </a:r>
            <a:r>
              <a:rPr lang="en-US" dirty="0" smtClean="0"/>
              <a:t>.</a:t>
            </a:r>
          </a:p>
          <a:p>
            <a:pPr algn="just"/>
            <a:r>
              <a:rPr lang="en-US" dirty="0"/>
              <a:t>Ha: The mean price per square foot for irregular lot sizes &lt;&gt; mean price per square foot for regular lot </a:t>
            </a:r>
            <a:r>
              <a:rPr lang="en-US" dirty="0" smtClean="0"/>
              <a:t>sizes</a:t>
            </a:r>
          </a:p>
          <a:p>
            <a:pPr algn="just"/>
            <a:r>
              <a:rPr lang="en-US" dirty="0"/>
              <a:t>The null hypotheses is rejected as the P value is 5.89615331377524E-13, which is substantially less that our alpha of .05. </a:t>
            </a:r>
            <a:endParaRPr lang="en-US" dirty="0" smtClean="0"/>
          </a:p>
          <a:p>
            <a:pPr algn="just"/>
            <a:r>
              <a:rPr lang="en-US" dirty="0"/>
              <a:t>We are 95% confident that the mean difference between our two samples is 8.825133087 and 15.32939366</a:t>
            </a:r>
          </a:p>
        </p:txBody>
      </p:sp>
    </p:spTree>
    <p:extLst>
      <p:ext uri="{BB962C8B-B14F-4D97-AF65-F5344CB8AC3E}">
        <p14:creationId xmlns:p14="http://schemas.microsoft.com/office/powerpoint/2010/main" val="36515278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Lot Shape Analysis</a:t>
            </a:r>
            <a:endParaRPr lang="en-US" dirty="0"/>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05906" y="1600200"/>
            <a:ext cx="5732187"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776648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Story vs. 2 Story</a:t>
            </a:r>
            <a:endParaRPr lang="en-US" dirty="0"/>
          </a:p>
        </p:txBody>
      </p:sp>
      <p:sp>
        <p:nvSpPr>
          <p:cNvPr id="3" name="Content Placeholder 2"/>
          <p:cNvSpPr>
            <a:spLocks noGrp="1"/>
          </p:cNvSpPr>
          <p:nvPr>
            <p:ph idx="1"/>
          </p:nvPr>
        </p:nvSpPr>
        <p:spPr/>
        <p:txBody>
          <a:bodyPr>
            <a:normAutofit lnSpcReduction="10000"/>
          </a:bodyPr>
          <a:lstStyle/>
          <a:p>
            <a:r>
              <a:rPr lang="en-US" dirty="0"/>
              <a:t>Ho: The mean price per square foot for 1 Story homes = mean of price per square foot for 2 story homes</a:t>
            </a:r>
            <a:r>
              <a:rPr lang="en-US" dirty="0" smtClean="0"/>
              <a:t>.</a:t>
            </a:r>
          </a:p>
          <a:p>
            <a:r>
              <a:rPr lang="en-US" dirty="0"/>
              <a:t>Ha: The mean price per square foot for 1 story homes &lt;&gt; mean price per square foot for 2 story </a:t>
            </a:r>
            <a:r>
              <a:rPr lang="en-US" dirty="0" smtClean="0"/>
              <a:t>homes.</a:t>
            </a:r>
          </a:p>
          <a:p>
            <a:r>
              <a:rPr lang="en-US" dirty="0"/>
              <a:t>The null hypotheses is rejected as the P value is 1.64237082879103E-39, which is substantially less that </a:t>
            </a:r>
            <a:r>
              <a:rPr lang="en-US" dirty="0" smtClean="0"/>
              <a:t>our </a:t>
            </a:r>
            <a:r>
              <a:rPr lang="en-US" dirty="0"/>
              <a:t>alpha of .05. </a:t>
            </a:r>
            <a:endParaRPr lang="en-US" dirty="0" smtClean="0"/>
          </a:p>
          <a:p>
            <a:r>
              <a:rPr lang="en-US" dirty="0"/>
              <a:t>We are 95% confident that the mean difference between our two samples is 25.77429521 and 19.31265138</a:t>
            </a:r>
          </a:p>
        </p:txBody>
      </p:sp>
    </p:spTree>
    <p:extLst>
      <p:ext uri="{BB962C8B-B14F-4D97-AF65-F5344CB8AC3E}">
        <p14:creationId xmlns:p14="http://schemas.microsoft.com/office/powerpoint/2010/main" val="5036411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Story vs. 2 Story</a:t>
            </a:r>
            <a:endParaRPr lang="en-US" dirty="0"/>
          </a:p>
        </p:txBody>
      </p:sp>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97449" y="1600200"/>
            <a:ext cx="5149102"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6142100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Executive</Template>
  <TotalTime>25</TotalTime>
  <Words>710</Words>
  <Application>Microsoft Office PowerPoint</Application>
  <PresentationFormat>On-screen Show (4:3)</PresentationFormat>
  <Paragraphs>53</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Executive</vt:lpstr>
      <vt:lpstr>Increasing Revenue and Price Per Square Foot of Future Sales</vt:lpstr>
      <vt:lpstr>Month to Month PPSF Comparison</vt:lpstr>
      <vt:lpstr>Month to Month Gross Revenue Comparison</vt:lpstr>
      <vt:lpstr>Home Condition by PPSF</vt:lpstr>
      <vt:lpstr>Specific Insights</vt:lpstr>
      <vt:lpstr>Lot Shape Analysis</vt:lpstr>
      <vt:lpstr>Lot Shape Analysis</vt:lpstr>
      <vt:lpstr>1 Story vs. 2 Story</vt:lpstr>
      <vt:lpstr>1 Story vs. 2 Story</vt:lpstr>
      <vt:lpstr>Corner vs. Inside Lot</vt:lpstr>
      <vt:lpstr>Corner vs. Inside Lot</vt:lpstr>
      <vt:lpstr>Remodel vs. Non-Remodel</vt:lpstr>
      <vt:lpstr>Remodel vs. Non-Remodel</vt:lpstr>
      <vt:lpstr>Key Takeaways</vt:lpstr>
      <vt:lpstr>Key Takeaways</vt:lpstr>
      <vt:lpstr>Recommendations</vt:lpstr>
      <vt:lpstr>Thank you!</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Increasing Price Per Square Foot of Future Sales</dc:title>
  <dc:creator>Mindy Graham</dc:creator>
  <cp:lastModifiedBy>Mindy Graham</cp:lastModifiedBy>
  <cp:revision>3</cp:revision>
  <dcterms:created xsi:type="dcterms:W3CDTF">2021-07-26T17:59:26Z</dcterms:created>
  <dcterms:modified xsi:type="dcterms:W3CDTF">2021-07-26T18:25:19Z</dcterms:modified>
</cp:coreProperties>
</file>