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a8e13f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a8e13f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3a8e13f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3a8e13f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3a8e13f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3a8e13f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a8e13f4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a8e13f4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a8e13f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a8e13f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15ad3cae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15ad3cae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5ad3cae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5ad3cae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15ad3cae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15ad3cae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5ad3ca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5ad3ca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a8e13f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a8e13f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3a8e13f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3a8e13f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3a8e13f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a8e13f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a8e13f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3a8e13f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arvel.com/comi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rl?param1=valor1&amp;param2=valor2%E2%80%A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Introducción a los servicios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Propiedades de HTTP</a:t>
            </a:r>
            <a:endParaRPr/>
          </a:p>
        </p:txBody>
      </p:sp>
      <p:sp>
        <p:nvSpPr>
          <p:cNvPr id="114" name="Google Shape;114;p22"/>
          <p:cNvSpPr txBox="1"/>
          <p:nvPr>
            <p:ph idx="1" type="body"/>
          </p:nvPr>
        </p:nvSpPr>
        <p:spPr>
          <a:xfrm>
            <a:off x="311700" y="1152475"/>
            <a:ext cx="8571900" cy="3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Cabeceras: </a:t>
            </a:r>
            <a:r>
              <a:rPr lang="es"/>
              <a:t>Son los metadatos que se envían en las peticiones o respuesta HTTP para proporcionar información esencial sobre la transacción en curso. Hay muchas cabeceras predefinidas por el protocolo.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Por ejemplo se puede utilizar la cabecera Authorization para mandar la clave que se utiliza para </a:t>
            </a:r>
            <a:r>
              <a:rPr lang="es"/>
              <a:t>autenticar</a:t>
            </a:r>
            <a:r>
              <a:rPr lang="es"/>
              <a:t> contra el servidor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 comunes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 define una serie predefinida de métodos de petición (algunas veces referido como "verbos") que pueden utilizarse</a:t>
            </a:r>
            <a:endParaRPr/>
          </a:p>
          <a:p>
            <a:pPr indent="0" lvl="0" marL="0" rtl="0" algn="l">
              <a:spcBef>
                <a:spcPts val="1600"/>
              </a:spcBef>
              <a:spcAft>
                <a:spcPts val="1600"/>
              </a:spcAft>
              <a:buNone/>
            </a:pPr>
            <a:r>
              <a:rPr lang="es"/>
              <a:t> Cada método indica la acción que desea que se efectúe sobre el recurso identificado. Lo que este recurso representa depende de la aplicación del servidor. Por ejemplo, el recurso puede corresponderse con un archivo que reside en el servidor. En el caso de Marvel los recursos son Cómics, héroes,etc. Al ejecutar una petición GET pediremos algún recurso. Por ej Cómics.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 comunes</a:t>
            </a:r>
            <a:endParaRPr/>
          </a:p>
        </p:txBody>
      </p:sp>
      <p:sp>
        <p:nvSpPr>
          <p:cNvPr id="126" name="Google Shape;126;p24"/>
          <p:cNvSpPr txBox="1"/>
          <p:nvPr>
            <p:ph idx="1" type="body"/>
          </p:nvPr>
        </p:nvSpPr>
        <p:spPr>
          <a:xfrm>
            <a:off x="311700" y="117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GET: El método GET solicita una representación del recurso especificado. Las solicitudes que usan GET solo deben recuperar datos y no deben tener ningún otro efecto</a:t>
            </a:r>
            <a:endParaRPr/>
          </a:p>
          <a:p>
            <a:pPr indent="0" lvl="0" marL="0" rtl="0" algn="l">
              <a:spcBef>
                <a:spcPts val="1600"/>
              </a:spcBef>
              <a:spcAft>
                <a:spcPts val="0"/>
              </a:spcAft>
              <a:buNone/>
            </a:pPr>
            <a:r>
              <a:rPr lang="es"/>
              <a:t>HEAD: Pide una respuesta idéntica a la que correspondería a una petición GET, pero en la respuesta no se devuelve el cuerpo.</a:t>
            </a:r>
            <a:endParaRPr/>
          </a:p>
          <a:p>
            <a:pPr indent="0" lvl="0" marL="0" rtl="0" algn="l">
              <a:spcBef>
                <a:spcPts val="1600"/>
              </a:spcBef>
              <a:spcAft>
                <a:spcPts val="0"/>
              </a:spcAft>
              <a:buNone/>
            </a:pPr>
            <a:r>
              <a:rPr lang="es"/>
              <a:t>POST: Envía los datos para que sean procesados por el recurso identificado. Los datos se incluirán en el cuerpo de la petición.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 comunes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PUT: Sube, carga o realiza un upload de un recurso especificado (archivo o fichero) y es un camino más eficiente ya que POST utiliza un mensaje multiparte y el mensaje es decodificado por el servidor. </a:t>
            </a:r>
            <a:endParaRPr/>
          </a:p>
          <a:p>
            <a:pPr indent="0" lvl="0" marL="0" rtl="0" algn="l">
              <a:spcBef>
                <a:spcPts val="1600"/>
              </a:spcBef>
              <a:spcAft>
                <a:spcPts val="0"/>
              </a:spcAft>
              <a:buNone/>
            </a:pPr>
            <a:r>
              <a:rPr lang="es"/>
              <a:t>PATCH: Su función es la misma que PUT, el cual sobreescribe completamente un recurso. Se utiliza para actualizar, de manera parcial una o varias partes. Está orientado</a:t>
            </a:r>
            <a:endParaRPr/>
          </a:p>
          <a:p>
            <a:pPr indent="0" lvl="0" marL="0" rtl="0" algn="l">
              <a:spcBef>
                <a:spcPts val="1600"/>
              </a:spcBef>
              <a:spcAft>
                <a:spcPts val="0"/>
              </a:spcAft>
              <a:buNone/>
            </a:pPr>
            <a:r>
              <a:rPr lang="es"/>
              <a:t>DELETE: Borra un recurso</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Códigos de respuesta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estándar del protocolo para indicar el estado del mensaje. Se identifican de la siguiente manera:</a:t>
            </a:r>
            <a:endParaRPr/>
          </a:p>
          <a:p>
            <a:pPr indent="0" lvl="0" marL="0" rtl="0" algn="l">
              <a:spcBef>
                <a:spcPts val="1600"/>
              </a:spcBef>
              <a:spcAft>
                <a:spcPts val="0"/>
              </a:spcAft>
              <a:buNone/>
            </a:pPr>
            <a:r>
              <a:rPr lang="es"/>
              <a:t>1XX Respuestas informativas</a:t>
            </a:r>
            <a:endParaRPr/>
          </a:p>
          <a:p>
            <a:pPr indent="0" lvl="0" marL="0" rtl="0" algn="l">
              <a:spcBef>
                <a:spcPts val="1600"/>
              </a:spcBef>
              <a:spcAft>
                <a:spcPts val="0"/>
              </a:spcAft>
              <a:buNone/>
            </a:pPr>
            <a:r>
              <a:rPr lang="es"/>
              <a:t>2XX Peticiones correctas</a:t>
            </a:r>
            <a:endParaRPr/>
          </a:p>
          <a:p>
            <a:pPr indent="0" lvl="0" marL="0" rtl="0" algn="l">
              <a:spcBef>
                <a:spcPts val="1600"/>
              </a:spcBef>
              <a:spcAft>
                <a:spcPts val="0"/>
              </a:spcAft>
              <a:buNone/>
            </a:pPr>
            <a:r>
              <a:rPr lang="es"/>
              <a:t>3XX Redirecciones</a:t>
            </a:r>
            <a:endParaRPr/>
          </a:p>
          <a:p>
            <a:pPr indent="0" lvl="0" marL="0" rtl="0" algn="l">
              <a:spcBef>
                <a:spcPts val="1600"/>
              </a:spcBef>
              <a:spcAft>
                <a:spcPts val="0"/>
              </a:spcAft>
              <a:buNone/>
            </a:pPr>
            <a:r>
              <a:rPr lang="es"/>
              <a:t>4XX Errores del cliente</a:t>
            </a:r>
            <a:endParaRPr/>
          </a:p>
          <a:p>
            <a:pPr indent="0" lvl="0" marL="0" rtl="0" algn="l">
              <a:spcBef>
                <a:spcPts val="1600"/>
              </a:spcBef>
              <a:spcAft>
                <a:spcPts val="0"/>
              </a:spcAft>
              <a:buNone/>
            </a:pPr>
            <a:r>
              <a:rPr lang="es"/>
              <a:t>5XX Errores de servidor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3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a:t>
            </a:r>
            <a:endParaRPr/>
          </a:p>
        </p:txBody>
      </p:sp>
      <p:sp>
        <p:nvSpPr>
          <p:cNvPr id="65" name="Google Shape;65;p14"/>
          <p:cNvSpPr txBox="1"/>
          <p:nvPr>
            <p:ph idx="1" type="body"/>
          </p:nvPr>
        </p:nvSpPr>
        <p:spPr>
          <a:xfrm>
            <a:off x="266175" y="864200"/>
            <a:ext cx="8566200" cy="4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web service es un una herramienta para compartir datos y funcionalidades entre aplicaciones.</a:t>
            </a:r>
            <a:endParaRPr/>
          </a:p>
          <a:p>
            <a:pPr indent="0" lvl="0" marL="0" rtl="0" algn="l">
              <a:spcBef>
                <a:spcPts val="1600"/>
              </a:spcBef>
              <a:spcAft>
                <a:spcPts val="0"/>
              </a:spcAft>
              <a:buNone/>
            </a:pPr>
            <a:r>
              <a:rPr lang="es"/>
              <a:t>-Un programador puede crear una funcionalidad que </a:t>
            </a:r>
            <a:r>
              <a:rPr lang="es"/>
              <a:t>esté</a:t>
            </a:r>
            <a:r>
              <a:rPr lang="es"/>
              <a:t> corriendo en una computadora y pueda ser consumida por otras aplicaciones A TRAVÉS DE INTERNET. </a:t>
            </a:r>
            <a:endParaRPr/>
          </a:p>
          <a:p>
            <a:pPr indent="0" lvl="0" marL="0" rtl="0" algn="l">
              <a:spcBef>
                <a:spcPts val="1600"/>
              </a:spcBef>
              <a:spcAft>
                <a:spcPts val="0"/>
              </a:spcAft>
              <a:buNone/>
            </a:pPr>
            <a:r>
              <a:rPr lang="es"/>
              <a:t>- </a:t>
            </a:r>
            <a:r>
              <a:rPr lang="es"/>
              <a:t>Al correr sobre internet utilizan el protocolo HTTP para la comunicación</a:t>
            </a:r>
            <a:endParaRPr/>
          </a:p>
          <a:p>
            <a:pPr indent="0" lvl="0" marL="0" rtl="0" algn="l">
              <a:spcBef>
                <a:spcPts val="1600"/>
              </a:spcBef>
              <a:spcAft>
                <a:spcPts val="0"/>
              </a:spcAft>
              <a:buNone/>
            </a:pPr>
            <a:r>
              <a:rPr lang="es"/>
              <a:t>- Por ejemplo supongamos que un programador crea una aplicación que provea información de todas las personas de la ciudad. Otras aplicaciones podrían consumir esa funcionalidad para su propio uso.</a:t>
            </a:r>
            <a:endParaRPr/>
          </a:p>
          <a:p>
            <a:pPr indent="0" lvl="0" marL="0" rtl="0" algn="l">
              <a:spcBef>
                <a:spcPts val="1600"/>
              </a:spcBef>
              <a:spcAft>
                <a:spcPts val="0"/>
              </a:spcAft>
              <a:buNone/>
            </a:pPr>
            <a:r>
              <a:rPr lang="es"/>
              <a:t>- Para que la comunicación sea posible es necesario definir estándares y protocolos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249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Más </a:t>
            </a:r>
            <a:r>
              <a:rPr lang="es"/>
              <a:t>técnicamente</a:t>
            </a:r>
            <a:r>
              <a:rPr lang="es"/>
              <a: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a:t>Un web service es una vía de intercomunicación e interoperabilidad entre máquinas conectadas en Red</a:t>
            </a:r>
            <a:endParaRPr/>
          </a:p>
          <a:p>
            <a:pPr indent="0" lvl="0" marL="0" rtl="0" algn="l">
              <a:spcBef>
                <a:spcPts val="1600"/>
              </a:spcBef>
              <a:spcAft>
                <a:spcPts val="0"/>
              </a:spcAft>
              <a:buNone/>
            </a:pPr>
            <a:r>
              <a:rPr lang="es"/>
              <a:t>-Generalmente, la interacción se basa en el envío de solicitudes y respuestas entre un cliente y un servidor, que incluyen datos. </a:t>
            </a:r>
            <a:endParaRPr/>
          </a:p>
          <a:p>
            <a:pPr indent="0" lvl="0" marL="0" rtl="0" algn="l">
              <a:spcBef>
                <a:spcPts val="1600"/>
              </a:spcBef>
              <a:spcAft>
                <a:spcPts val="1600"/>
              </a:spcAft>
              <a:buNone/>
            </a:pPr>
            <a:r>
              <a:rPr lang="es"/>
              <a:t>-El cliente solicita información, enviando a veces datos al servidor para que pueda procesar su solicitud. El servidor genera una respuesta que envía de vuelta al cliente, adjuntando otra serie de datos que forman parte de esa respuesta. Por tanto, podemos entender un servicio web como un tráfico de mensajes entre dos máquinas.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Algunas ventajas Ventajas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a:t>
            </a:r>
            <a:r>
              <a:rPr lang="es"/>
              <a:t>eparación cliente/servidor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Independencia de tecnologías / lenguajes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Fiabilidad, escalabilidad, flexibilidad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a:t>
            </a:r>
            <a:endParaRPr/>
          </a:p>
        </p:txBody>
      </p:sp>
      <p:pic>
        <p:nvPicPr>
          <p:cNvPr id="83" name="Google Shape;83;p17"/>
          <p:cNvPicPr preferRelativeResize="0"/>
          <p:nvPr/>
        </p:nvPicPr>
        <p:blipFill>
          <a:blip r:embed="rId3">
            <a:alphaModFix/>
          </a:blip>
          <a:stretch>
            <a:fillRect/>
          </a:stretch>
        </p:blipFill>
        <p:spPr>
          <a:xfrm>
            <a:off x="449850" y="1621949"/>
            <a:ext cx="5342294" cy="2049950"/>
          </a:xfrm>
          <a:prstGeom prst="rect">
            <a:avLst/>
          </a:prstGeom>
          <a:noFill/>
          <a:ln>
            <a:noFill/>
          </a:ln>
        </p:spPr>
      </p:pic>
      <p:pic>
        <p:nvPicPr>
          <p:cNvPr id="84" name="Google Shape;84;p17"/>
          <p:cNvPicPr preferRelativeResize="0"/>
          <p:nvPr/>
        </p:nvPicPr>
        <p:blipFill>
          <a:blip r:embed="rId4">
            <a:alphaModFix/>
          </a:blip>
          <a:stretch>
            <a:fillRect/>
          </a:stretch>
        </p:blipFill>
        <p:spPr>
          <a:xfrm>
            <a:off x="6671625" y="1621950"/>
            <a:ext cx="2041325" cy="20499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Servicios REST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REST (Representational State Transfer) es un estilo de arquitectura para desarrollar servicios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REST es cualquier interfaz entre sistemas que use HTTP para obtener datos o generar operaciones sobre esos datos en todos los formatos posibles, como XML y JSON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Propiedades de HTTP</a:t>
            </a:r>
            <a:endParaRPr/>
          </a:p>
        </p:txBody>
      </p:sp>
      <p:sp>
        <p:nvSpPr>
          <p:cNvPr id="96" name="Google Shape;96;p19"/>
          <p:cNvSpPr txBox="1"/>
          <p:nvPr>
            <p:ph idx="1" type="body"/>
          </p:nvPr>
        </p:nvSpPr>
        <p:spPr>
          <a:xfrm>
            <a:off x="311700" y="1152475"/>
            <a:ext cx="8571900" cy="3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Protocolo de transferencia de hipertexto (en inglés: Hypertext Transfer Protocol o HTTP) es el protocolo de comunicación que permite las transferencias de información en internet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Mensajes: Los mensajes HTTP, son en texto plano lo que se envía entre ambas partes de la comunicación.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58575" y="5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Mensajes</a:t>
            </a:r>
            <a:endParaRPr/>
          </a:p>
        </p:txBody>
      </p:sp>
      <p:sp>
        <p:nvSpPr>
          <p:cNvPr id="102" name="Google Shape;102;p20"/>
          <p:cNvSpPr txBox="1"/>
          <p:nvPr>
            <p:ph idx="1" type="body"/>
          </p:nvPr>
        </p:nvSpPr>
        <p:spPr>
          <a:xfrm>
            <a:off x="286050" y="697300"/>
            <a:ext cx="8620200" cy="42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mensajes contienen:</a:t>
            </a:r>
            <a:endParaRPr/>
          </a:p>
          <a:p>
            <a:pPr indent="0" lvl="0" marL="0" rtl="0" algn="l">
              <a:spcBef>
                <a:spcPts val="1600"/>
              </a:spcBef>
              <a:spcAft>
                <a:spcPts val="0"/>
              </a:spcAft>
              <a:buNone/>
            </a:pPr>
            <a:r>
              <a:rPr lang="es"/>
              <a:t>Línea inicial. Para las peticiones: la acción requerida por el servidor (método de petición) seguido de la URL del recurso</a:t>
            </a:r>
            <a:r>
              <a:rPr lang="es"/>
              <a:t> y la versión HTTP que soporta el cliente.</a:t>
            </a:r>
            <a:endParaRPr/>
          </a:p>
          <a:p>
            <a:pPr indent="0" lvl="0" marL="0" rtl="0" algn="l">
              <a:spcBef>
                <a:spcPts val="1600"/>
              </a:spcBef>
              <a:spcAft>
                <a:spcPts val="0"/>
              </a:spcAft>
              <a:buNone/>
            </a:pPr>
            <a:r>
              <a:rPr lang="es"/>
              <a:t>Ej: GET </a:t>
            </a:r>
            <a:r>
              <a:rPr lang="es" u="sng">
                <a:solidFill>
                  <a:schemeClr val="hlink"/>
                </a:solidFill>
                <a:hlinkClick r:id="rId3"/>
              </a:rPr>
              <a:t>http://marvel.com/comics</a:t>
            </a:r>
            <a:r>
              <a:rPr lang="es"/>
              <a:t> HTP 1.0</a:t>
            </a:r>
            <a:endParaRPr/>
          </a:p>
          <a:p>
            <a:pPr indent="0" lvl="0" marL="0" rtl="0" algn="l">
              <a:spcBef>
                <a:spcPts val="1600"/>
              </a:spcBef>
              <a:spcAft>
                <a:spcPts val="0"/>
              </a:spcAft>
              <a:buNone/>
            </a:pPr>
            <a:r>
              <a:rPr lang="es"/>
              <a:t>Las cabeceras del mensaje que terminan con una línea en blanco. Son metadatos. Estas cabeceras le dan gran flexibilidad al protocolo.</a:t>
            </a:r>
            <a:endParaRPr/>
          </a:p>
          <a:p>
            <a:pPr indent="0" lvl="0" marL="0" rtl="0" algn="l">
              <a:spcBef>
                <a:spcPts val="1600"/>
              </a:spcBef>
              <a:spcAft>
                <a:spcPts val="0"/>
              </a:spcAft>
              <a:buNone/>
            </a:pPr>
            <a:r>
              <a:rPr lang="es"/>
              <a:t>Cuerpo del mensaje. Es opcional. Su presencia depende de la línea anterior del mensaje y del tipo de recurso al que hace referencia la URL. Típicamente tiene los datos que se intercambian cliente y servidor. Por ejemplo si queremos llamar al servicio de Marvel para crear un </a:t>
            </a:r>
            <a:r>
              <a:rPr lang="es"/>
              <a:t>superhéroe</a:t>
            </a:r>
            <a:r>
              <a:rPr lang="es"/>
              <a:t> nuevo, el cuerpo contendrá los datos del superhéroe.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Parémtros en la URL</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pueden agregar lo que se denomina parámetros en la URL para que el servidor utilice esa información adicional como variable del mensaje. </a:t>
            </a:r>
            <a:endParaRPr/>
          </a:p>
          <a:p>
            <a:pPr indent="0" lvl="0" marL="0" rtl="0" algn="l">
              <a:spcBef>
                <a:spcPts val="1600"/>
              </a:spcBef>
              <a:spcAft>
                <a:spcPts val="0"/>
              </a:spcAft>
              <a:buNone/>
            </a:pPr>
            <a:r>
              <a:rPr lang="es"/>
              <a:t>Por supuesto el nombre debe estar predefinido para que el servidor sepa interpretarlo.</a:t>
            </a:r>
            <a:endParaRPr/>
          </a:p>
          <a:p>
            <a:pPr indent="0" lvl="0" marL="0" rtl="0" algn="l">
              <a:spcBef>
                <a:spcPts val="1600"/>
              </a:spcBef>
              <a:spcAft>
                <a:spcPts val="0"/>
              </a:spcAft>
              <a:buNone/>
            </a:pPr>
            <a:r>
              <a:rPr lang="es"/>
              <a:t>La forma de enviarlos es la siguiente</a:t>
            </a:r>
            <a:endParaRPr/>
          </a:p>
          <a:p>
            <a:pPr indent="0" lvl="0" marL="0" rtl="0" algn="l">
              <a:spcBef>
                <a:spcPts val="1600"/>
              </a:spcBef>
              <a:spcAft>
                <a:spcPts val="0"/>
              </a:spcAft>
              <a:buNone/>
            </a:pPr>
            <a:r>
              <a:rPr lang="es" u="sng">
                <a:solidFill>
                  <a:schemeClr val="hlink"/>
                </a:solidFill>
                <a:hlinkClick r:id="rId3"/>
              </a:rPr>
              <a:t>http://URL?param1=valor1&amp;param2=valor2…</a:t>
            </a:r>
            <a:endParaRPr/>
          </a:p>
          <a:p>
            <a:pPr indent="0" lvl="0" marL="0" rtl="0" algn="l">
              <a:spcBef>
                <a:spcPts val="1600"/>
              </a:spcBef>
              <a:spcAft>
                <a:spcPts val="1600"/>
              </a:spcAft>
              <a:buNone/>
            </a:pPr>
            <a:r>
              <a:rPr lang="es"/>
              <a:t>Ejemplo:http: marvel.com/heroes?name=spiderman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