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269" r:id="rId4"/>
    <p:sldId id="267" r:id="rId5"/>
    <p:sldId id="268" r:id="rId6"/>
    <p:sldId id="270" r:id="rId7"/>
    <p:sldId id="257" r:id="rId8"/>
    <p:sldId id="274" r:id="rId9"/>
    <p:sldId id="264" r:id="rId10"/>
    <p:sldId id="259" r:id="rId11"/>
    <p:sldId id="260" r:id="rId12"/>
    <p:sldId id="261" r:id="rId13"/>
    <p:sldId id="262" r:id="rId14"/>
    <p:sldId id="263" r:id="rId15"/>
    <p:sldId id="265"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10/14/2019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10/14/2019</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10/14/2019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onlinecourses-prd-web.azurewebsites.net/swagger" TargetMode="Externa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059B-272B-4BBD-9F1E-8D13C5A23360}"/>
              </a:ext>
            </a:extLst>
          </p:cNvPr>
          <p:cNvSpPr>
            <a:spLocks noGrp="1"/>
          </p:cNvSpPr>
          <p:nvPr>
            <p:ph type="ctrTitle"/>
          </p:nvPr>
        </p:nvSpPr>
        <p:spPr/>
        <p:txBody>
          <a:bodyPr/>
          <a:lstStyle/>
          <a:p>
            <a:r>
              <a:rPr lang="en-US" dirty="0"/>
              <a:t>Chama the App</a:t>
            </a:r>
            <a:endParaRPr lang="LID4096" dirty="0"/>
          </a:p>
        </p:txBody>
      </p:sp>
      <p:sp>
        <p:nvSpPr>
          <p:cNvPr id="3" name="Subtitle 2">
            <a:extLst>
              <a:ext uri="{FF2B5EF4-FFF2-40B4-BE49-F238E27FC236}">
                <a16:creationId xmlns:a16="http://schemas.microsoft.com/office/drawing/2014/main" id="{E296118C-382E-4945-B70D-DA2D26A00297}"/>
              </a:ext>
            </a:extLst>
          </p:cNvPr>
          <p:cNvSpPr>
            <a:spLocks noGrp="1"/>
          </p:cNvSpPr>
          <p:nvPr>
            <p:ph type="subTitle" idx="1"/>
          </p:nvPr>
        </p:nvSpPr>
        <p:spPr/>
        <p:txBody>
          <a:bodyPr/>
          <a:lstStyle/>
          <a:p>
            <a:r>
              <a:rPr lang="en-US" dirty="0"/>
              <a:t>Online courses assignment</a:t>
            </a:r>
            <a:endParaRPr lang="LID4096" dirty="0"/>
          </a:p>
        </p:txBody>
      </p:sp>
    </p:spTree>
    <p:extLst>
      <p:ext uri="{BB962C8B-B14F-4D97-AF65-F5344CB8AC3E}">
        <p14:creationId xmlns:p14="http://schemas.microsoft.com/office/powerpoint/2010/main" val="355607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165-214B-4123-995F-425CF9B8E16F}"/>
              </a:ext>
            </a:extLst>
          </p:cNvPr>
          <p:cNvSpPr>
            <a:spLocks noGrp="1"/>
          </p:cNvSpPr>
          <p:nvPr>
            <p:ph type="title"/>
          </p:nvPr>
        </p:nvSpPr>
        <p:spPr/>
        <p:txBody>
          <a:bodyPr/>
          <a:lstStyle/>
          <a:p>
            <a:r>
              <a:rPr lang="en-US" dirty="0"/>
              <a:t>The API</a:t>
            </a:r>
            <a:endParaRPr lang="LID4096" dirty="0"/>
          </a:p>
        </p:txBody>
      </p:sp>
      <p:sp>
        <p:nvSpPr>
          <p:cNvPr id="3" name="Content Placeholder 2">
            <a:extLst>
              <a:ext uri="{FF2B5EF4-FFF2-40B4-BE49-F238E27FC236}">
                <a16:creationId xmlns:a16="http://schemas.microsoft.com/office/drawing/2014/main" id="{4DF7DDE5-E242-480B-A8F1-9F14DDFC7F3E}"/>
              </a:ext>
            </a:extLst>
          </p:cNvPr>
          <p:cNvSpPr>
            <a:spLocks noGrp="1"/>
          </p:cNvSpPr>
          <p:nvPr>
            <p:ph idx="1"/>
          </p:nvPr>
        </p:nvSpPr>
        <p:spPr/>
        <p:txBody>
          <a:bodyPr>
            <a:normAutofit/>
          </a:bodyPr>
          <a:lstStyle/>
          <a:p>
            <a:r>
              <a:rPr lang="en-US" sz="1800" dirty="0"/>
              <a:t>Built using .NET Core 2.2</a:t>
            </a:r>
          </a:p>
          <a:p>
            <a:r>
              <a:rPr lang="en-US" sz="1800" dirty="0"/>
              <a:t>Based on a CQRS pattern, the application has the shape of an RPC API, as the requirements listed in the section “Part 2: Scaling out” made me think REST may not be ideal for the scenario</a:t>
            </a:r>
          </a:p>
          <a:p>
            <a:r>
              <a:rPr lang="en-US" sz="1800" dirty="0"/>
              <a:t>The API consists in several projects:</a:t>
            </a:r>
          </a:p>
          <a:p>
            <a:pPr lvl="1"/>
            <a:r>
              <a:rPr lang="en-US" sz="1600" b="1" dirty="0" err="1"/>
              <a:t>Api</a:t>
            </a:r>
            <a:r>
              <a:rPr lang="en-US" sz="1600" dirty="0"/>
              <a:t>: Contains the commands/queries references, handlers, application level exceptions and controllers.</a:t>
            </a:r>
          </a:p>
          <a:p>
            <a:pPr lvl="1"/>
            <a:r>
              <a:rPr lang="en-US" sz="1600" b="1" dirty="0" err="1"/>
              <a:t>Api.Models</a:t>
            </a:r>
            <a:r>
              <a:rPr lang="en-US" sz="1600" dirty="0"/>
              <a:t>: Basic implementations for commands, queries and POCOs</a:t>
            </a:r>
          </a:p>
          <a:p>
            <a:pPr lvl="1"/>
            <a:r>
              <a:rPr lang="en-US" sz="1600" b="1" dirty="0"/>
              <a:t>Domain</a:t>
            </a:r>
            <a:r>
              <a:rPr lang="en-US" sz="1600" dirty="0"/>
              <a:t>: Contains the business models and exceptions</a:t>
            </a:r>
          </a:p>
          <a:p>
            <a:pPr lvl="1"/>
            <a:r>
              <a:rPr lang="en-US" sz="1600" b="1" dirty="0"/>
              <a:t>Infrastructure</a:t>
            </a:r>
            <a:r>
              <a:rPr lang="en-US" sz="1600" dirty="0"/>
              <a:t>: Implementations for the persistence and transport layer (</a:t>
            </a:r>
            <a:r>
              <a:rPr lang="en-US" sz="1600" dirty="0" err="1"/>
              <a:t>CosmosDb</a:t>
            </a:r>
            <a:r>
              <a:rPr lang="en-US" sz="1600" dirty="0"/>
              <a:t>, </a:t>
            </a:r>
            <a:r>
              <a:rPr lang="en-US" sz="1600" dirty="0" err="1"/>
              <a:t>Sql</a:t>
            </a:r>
            <a:r>
              <a:rPr lang="en-US" sz="1600" dirty="0"/>
              <a:t> Server and Azure Service Bus) and repositories</a:t>
            </a:r>
          </a:p>
          <a:p>
            <a:pPr lvl="1"/>
            <a:r>
              <a:rPr lang="en-US" sz="1600" b="1" dirty="0" err="1"/>
              <a:t>IntegrationEvents</a:t>
            </a:r>
            <a:r>
              <a:rPr lang="en-US" sz="1600" dirty="0"/>
              <a:t>: Used for communication between the API and the Registration function</a:t>
            </a:r>
          </a:p>
        </p:txBody>
      </p:sp>
    </p:spTree>
    <p:extLst>
      <p:ext uri="{BB962C8B-B14F-4D97-AF65-F5344CB8AC3E}">
        <p14:creationId xmlns:p14="http://schemas.microsoft.com/office/powerpoint/2010/main" val="88385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165-214B-4123-995F-425CF9B8E16F}"/>
              </a:ext>
            </a:extLst>
          </p:cNvPr>
          <p:cNvSpPr>
            <a:spLocks noGrp="1"/>
          </p:cNvSpPr>
          <p:nvPr>
            <p:ph type="title"/>
          </p:nvPr>
        </p:nvSpPr>
        <p:spPr/>
        <p:txBody>
          <a:bodyPr/>
          <a:lstStyle/>
          <a:p>
            <a:r>
              <a:rPr lang="en-US" dirty="0"/>
              <a:t>The API</a:t>
            </a:r>
            <a:endParaRPr lang="LID4096" dirty="0"/>
          </a:p>
        </p:txBody>
      </p:sp>
      <p:sp>
        <p:nvSpPr>
          <p:cNvPr id="3" name="Content Placeholder 2">
            <a:extLst>
              <a:ext uri="{FF2B5EF4-FFF2-40B4-BE49-F238E27FC236}">
                <a16:creationId xmlns:a16="http://schemas.microsoft.com/office/drawing/2014/main" id="{4DF7DDE5-E242-480B-A8F1-9F14DDFC7F3E}"/>
              </a:ext>
            </a:extLst>
          </p:cNvPr>
          <p:cNvSpPr>
            <a:spLocks noGrp="1"/>
          </p:cNvSpPr>
          <p:nvPr>
            <p:ph idx="1"/>
          </p:nvPr>
        </p:nvSpPr>
        <p:spPr/>
        <p:txBody>
          <a:bodyPr>
            <a:normAutofit/>
          </a:bodyPr>
          <a:lstStyle/>
          <a:p>
            <a:r>
              <a:rPr lang="en-US" sz="1800" dirty="0"/>
              <a:t>Basic input validation for Commands has been implemented using </a:t>
            </a:r>
            <a:r>
              <a:rPr lang="en-US" sz="1800" dirty="0" err="1"/>
              <a:t>FluentValidation</a:t>
            </a:r>
            <a:endParaRPr lang="en-US" sz="1800" dirty="0"/>
          </a:p>
          <a:p>
            <a:r>
              <a:rPr lang="en-US" sz="1800" dirty="0"/>
              <a:t>The controllers were shaped in a way they would support versioning, although only V1 of the </a:t>
            </a:r>
            <a:r>
              <a:rPr lang="en-US" sz="1800" dirty="0" err="1"/>
              <a:t>CourseController</a:t>
            </a:r>
            <a:r>
              <a:rPr lang="en-US" sz="1800" dirty="0"/>
              <a:t> is implemented. </a:t>
            </a:r>
          </a:p>
          <a:p>
            <a:r>
              <a:rPr lang="en-US" sz="1800" dirty="0"/>
              <a:t>Communication between the controllers and the handlers is made using the Mediator pattern (</a:t>
            </a:r>
            <a:r>
              <a:rPr lang="en-US" sz="1800" dirty="0" err="1"/>
              <a:t>MediatR</a:t>
            </a:r>
            <a:r>
              <a:rPr lang="en-US" sz="1800" dirty="0"/>
              <a:t>)</a:t>
            </a:r>
          </a:p>
          <a:p>
            <a:r>
              <a:rPr lang="en-US" sz="1800" dirty="0"/>
              <a:t>Application logging is handled by Application Insights</a:t>
            </a:r>
          </a:p>
          <a:p>
            <a:r>
              <a:rPr lang="en-US" sz="1800" dirty="0"/>
              <a:t>Some of the exceptions are handled by the application layer, intercepted and mapped to </a:t>
            </a:r>
            <a:r>
              <a:rPr lang="en-US" sz="1800" dirty="0" err="1"/>
              <a:t>HttpStatusCodes</a:t>
            </a:r>
            <a:r>
              <a:rPr lang="en-US" sz="1800" dirty="0"/>
              <a:t> using </a:t>
            </a:r>
            <a:r>
              <a:rPr lang="en-US" sz="1800" dirty="0" err="1"/>
              <a:t>GlobalExceptionHandler</a:t>
            </a:r>
            <a:endParaRPr lang="en-US" sz="1800" dirty="0"/>
          </a:p>
          <a:p>
            <a:r>
              <a:rPr lang="en-US" sz="1800" dirty="0"/>
              <a:t>The API exposes a Swagger UI to easily interact with the different end-points</a:t>
            </a:r>
          </a:p>
          <a:p>
            <a:endParaRPr lang="LID4096" sz="1800" dirty="0"/>
          </a:p>
        </p:txBody>
      </p:sp>
    </p:spTree>
    <p:extLst>
      <p:ext uri="{BB962C8B-B14F-4D97-AF65-F5344CB8AC3E}">
        <p14:creationId xmlns:p14="http://schemas.microsoft.com/office/powerpoint/2010/main" val="159401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165-214B-4123-995F-425CF9B8E16F}"/>
              </a:ext>
            </a:extLst>
          </p:cNvPr>
          <p:cNvSpPr>
            <a:spLocks noGrp="1"/>
          </p:cNvSpPr>
          <p:nvPr>
            <p:ph type="title"/>
          </p:nvPr>
        </p:nvSpPr>
        <p:spPr/>
        <p:txBody>
          <a:bodyPr/>
          <a:lstStyle/>
          <a:p>
            <a:r>
              <a:rPr lang="en-US" dirty="0"/>
              <a:t>The registration function</a:t>
            </a:r>
            <a:endParaRPr lang="LID4096" dirty="0"/>
          </a:p>
        </p:txBody>
      </p:sp>
      <p:sp>
        <p:nvSpPr>
          <p:cNvPr id="3" name="Content Placeholder 2">
            <a:extLst>
              <a:ext uri="{FF2B5EF4-FFF2-40B4-BE49-F238E27FC236}">
                <a16:creationId xmlns:a16="http://schemas.microsoft.com/office/drawing/2014/main" id="{4DF7DDE5-E242-480B-A8F1-9F14DDFC7F3E}"/>
              </a:ext>
            </a:extLst>
          </p:cNvPr>
          <p:cNvSpPr>
            <a:spLocks noGrp="1"/>
          </p:cNvSpPr>
          <p:nvPr>
            <p:ph idx="1"/>
          </p:nvPr>
        </p:nvSpPr>
        <p:spPr/>
        <p:txBody>
          <a:bodyPr>
            <a:normAutofit/>
          </a:bodyPr>
          <a:lstStyle/>
          <a:p>
            <a:r>
              <a:rPr lang="en-US" sz="1800" dirty="0"/>
              <a:t>An Azure Service Bus queue was created as part of the changes implemented for the requirement described in the section “Part 2: Scaling out”</a:t>
            </a:r>
          </a:p>
          <a:p>
            <a:r>
              <a:rPr lang="en-US" sz="1800" dirty="0"/>
              <a:t>In order to listen and react to the events sent out to this new queue, I created a </a:t>
            </a:r>
            <a:r>
              <a:rPr lang="en-US" sz="1800" dirty="0" err="1"/>
              <a:t>ServiceBusTriggered</a:t>
            </a:r>
            <a:r>
              <a:rPr lang="en-US" sz="1800" dirty="0"/>
              <a:t> Azure Function</a:t>
            </a:r>
          </a:p>
          <a:p>
            <a:r>
              <a:rPr lang="en-US" sz="1800" dirty="0"/>
              <a:t>This function is responsible for picking up the integration commands sent by the API</a:t>
            </a:r>
          </a:p>
          <a:p>
            <a:r>
              <a:rPr lang="en-US" sz="1800" dirty="0"/>
              <a:t>Changes are saved to Cosmos DB using the same domain and infrastructure classes as the API</a:t>
            </a:r>
          </a:p>
          <a:p>
            <a:r>
              <a:rPr lang="en-US" sz="1800" dirty="0"/>
              <a:t>Application Insights is used for logging purposes</a:t>
            </a:r>
            <a:endParaRPr lang="LID4096" sz="1800" dirty="0"/>
          </a:p>
        </p:txBody>
      </p:sp>
    </p:spTree>
    <p:extLst>
      <p:ext uri="{BB962C8B-B14F-4D97-AF65-F5344CB8AC3E}">
        <p14:creationId xmlns:p14="http://schemas.microsoft.com/office/powerpoint/2010/main" val="1308104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165-214B-4123-995F-425CF9B8E16F}"/>
              </a:ext>
            </a:extLst>
          </p:cNvPr>
          <p:cNvSpPr>
            <a:spLocks noGrp="1"/>
          </p:cNvSpPr>
          <p:nvPr>
            <p:ph type="title"/>
          </p:nvPr>
        </p:nvSpPr>
        <p:spPr/>
        <p:txBody>
          <a:bodyPr/>
          <a:lstStyle/>
          <a:p>
            <a:r>
              <a:rPr lang="en-US" dirty="0"/>
              <a:t>The Reporting function</a:t>
            </a:r>
            <a:endParaRPr lang="LID4096" dirty="0"/>
          </a:p>
        </p:txBody>
      </p:sp>
      <p:sp>
        <p:nvSpPr>
          <p:cNvPr id="3" name="Content Placeholder 2">
            <a:extLst>
              <a:ext uri="{FF2B5EF4-FFF2-40B4-BE49-F238E27FC236}">
                <a16:creationId xmlns:a16="http://schemas.microsoft.com/office/drawing/2014/main" id="{4DF7DDE5-E242-480B-A8F1-9F14DDFC7F3E}"/>
              </a:ext>
            </a:extLst>
          </p:cNvPr>
          <p:cNvSpPr>
            <a:spLocks noGrp="1"/>
          </p:cNvSpPr>
          <p:nvPr>
            <p:ph idx="1"/>
          </p:nvPr>
        </p:nvSpPr>
        <p:spPr/>
        <p:txBody>
          <a:bodyPr>
            <a:normAutofit/>
          </a:bodyPr>
          <a:lstStyle/>
          <a:p>
            <a:r>
              <a:rPr lang="en-US" sz="1800" dirty="0"/>
              <a:t>In order to keep the analytics part of the application detached from the main process, I created a new Azure Function triggered by the Change Feed of the Cosmos DB</a:t>
            </a:r>
          </a:p>
          <a:p>
            <a:r>
              <a:rPr lang="en-US" sz="1800" dirty="0"/>
              <a:t>The function is triggered every time a document is created or updated in the courses collection</a:t>
            </a:r>
          </a:p>
          <a:p>
            <a:r>
              <a:rPr lang="en-US" sz="1800" dirty="0"/>
              <a:t>The minimum, maximum and average age of the updated course is then calculated</a:t>
            </a:r>
          </a:p>
          <a:p>
            <a:r>
              <a:rPr lang="en-US" sz="1800" dirty="0"/>
              <a:t>The results is saved to a materialized view into a SQL database</a:t>
            </a:r>
          </a:p>
          <a:p>
            <a:r>
              <a:rPr lang="en-US" sz="1800" dirty="0"/>
              <a:t>Logging is also handled by Application Insights</a:t>
            </a:r>
            <a:endParaRPr lang="LID4096" sz="1800" dirty="0"/>
          </a:p>
        </p:txBody>
      </p:sp>
    </p:spTree>
    <p:extLst>
      <p:ext uri="{BB962C8B-B14F-4D97-AF65-F5344CB8AC3E}">
        <p14:creationId xmlns:p14="http://schemas.microsoft.com/office/powerpoint/2010/main" val="98657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1165-214B-4123-995F-425CF9B8E16F}"/>
              </a:ext>
            </a:extLst>
          </p:cNvPr>
          <p:cNvSpPr>
            <a:spLocks noGrp="1"/>
          </p:cNvSpPr>
          <p:nvPr>
            <p:ph type="title"/>
          </p:nvPr>
        </p:nvSpPr>
        <p:spPr/>
        <p:txBody>
          <a:bodyPr/>
          <a:lstStyle/>
          <a:p>
            <a:r>
              <a:rPr lang="en-US" dirty="0"/>
              <a:t>Retrieving course information</a:t>
            </a:r>
            <a:endParaRPr lang="LID4096" dirty="0"/>
          </a:p>
        </p:txBody>
      </p:sp>
      <p:sp>
        <p:nvSpPr>
          <p:cNvPr id="3" name="Content Placeholder 2">
            <a:extLst>
              <a:ext uri="{FF2B5EF4-FFF2-40B4-BE49-F238E27FC236}">
                <a16:creationId xmlns:a16="http://schemas.microsoft.com/office/drawing/2014/main" id="{4DF7DDE5-E242-480B-A8F1-9F14DDFC7F3E}"/>
              </a:ext>
            </a:extLst>
          </p:cNvPr>
          <p:cNvSpPr>
            <a:spLocks noGrp="1"/>
          </p:cNvSpPr>
          <p:nvPr>
            <p:ph idx="1"/>
          </p:nvPr>
        </p:nvSpPr>
        <p:spPr/>
        <p:txBody>
          <a:bodyPr>
            <a:normAutofit/>
          </a:bodyPr>
          <a:lstStyle/>
          <a:p>
            <a:r>
              <a:rPr lang="en-US" sz="1800" dirty="0"/>
              <a:t>As the basic course information and analytics are separated into different sources, the API needs to consolidate the data and return it as a single object</a:t>
            </a:r>
          </a:p>
          <a:p>
            <a:r>
              <a:rPr lang="en-US" sz="1800" dirty="0"/>
              <a:t>The handlers behind the </a:t>
            </a:r>
            <a:r>
              <a:rPr lang="en-US" sz="1800" dirty="0" err="1"/>
              <a:t>GetCourses</a:t>
            </a:r>
            <a:r>
              <a:rPr lang="en-US" sz="1800" dirty="0"/>
              <a:t> and </a:t>
            </a:r>
            <a:r>
              <a:rPr lang="en-US" sz="1800" dirty="0" err="1"/>
              <a:t>GetCourseDetails</a:t>
            </a:r>
            <a:r>
              <a:rPr lang="en-US" sz="1800" dirty="0"/>
              <a:t> end-points will be responsible of querying both the Cosmos DB and the reporting materialized view and return the information required as part of the section “Part 3: Querying”</a:t>
            </a:r>
            <a:endParaRPr lang="LID4096" sz="1800" dirty="0"/>
          </a:p>
        </p:txBody>
      </p:sp>
    </p:spTree>
    <p:extLst>
      <p:ext uri="{BB962C8B-B14F-4D97-AF65-F5344CB8AC3E}">
        <p14:creationId xmlns:p14="http://schemas.microsoft.com/office/powerpoint/2010/main" val="61410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FC88-4B10-41FF-B30B-814D9B487E3C}"/>
              </a:ext>
            </a:extLst>
          </p:cNvPr>
          <p:cNvSpPr>
            <a:spLocks noGrp="1"/>
          </p:cNvSpPr>
          <p:nvPr>
            <p:ph type="title"/>
          </p:nvPr>
        </p:nvSpPr>
        <p:spPr/>
        <p:txBody>
          <a:bodyPr/>
          <a:lstStyle/>
          <a:p>
            <a:r>
              <a:rPr lang="en-US" dirty="0"/>
              <a:t>Project challenges</a:t>
            </a:r>
            <a:endParaRPr lang="LID4096" dirty="0"/>
          </a:p>
        </p:txBody>
      </p:sp>
      <p:sp>
        <p:nvSpPr>
          <p:cNvPr id="3" name="Content Placeholder 2">
            <a:extLst>
              <a:ext uri="{FF2B5EF4-FFF2-40B4-BE49-F238E27FC236}">
                <a16:creationId xmlns:a16="http://schemas.microsoft.com/office/drawing/2014/main" id="{371732F5-075F-4E6A-A6E4-0F1D9D964E23}"/>
              </a:ext>
            </a:extLst>
          </p:cNvPr>
          <p:cNvSpPr>
            <a:spLocks noGrp="1"/>
          </p:cNvSpPr>
          <p:nvPr>
            <p:ph idx="1"/>
          </p:nvPr>
        </p:nvSpPr>
        <p:spPr/>
        <p:txBody>
          <a:bodyPr/>
          <a:lstStyle/>
          <a:p>
            <a:r>
              <a:rPr lang="en-US" dirty="0"/>
              <a:t>One of the main challenges was of course implementing an architecture with so many pieces in just 5 hours</a:t>
            </a:r>
          </a:p>
          <a:p>
            <a:r>
              <a:rPr lang="en-US" dirty="0"/>
              <a:t>I used most of the time implementing the foundations in the API and ran out of time towards the end of the assignment, where I had to create the functions and the materialized view</a:t>
            </a:r>
          </a:p>
          <a:p>
            <a:r>
              <a:rPr lang="en-US" dirty="0"/>
              <a:t>Cosmos Db is not supporting collections without a partition key anymore.</a:t>
            </a:r>
            <a:br>
              <a:rPr lang="en-US" dirty="0"/>
            </a:br>
            <a:r>
              <a:rPr lang="en-US" dirty="0"/>
              <a:t>When I realized it, I had to come up with a work-around (hard-coding a partition key in the repository) to avoid having to refactor the repositories and context</a:t>
            </a:r>
            <a:endParaRPr lang="LID4096" dirty="0"/>
          </a:p>
        </p:txBody>
      </p:sp>
    </p:spTree>
    <p:extLst>
      <p:ext uri="{BB962C8B-B14F-4D97-AF65-F5344CB8AC3E}">
        <p14:creationId xmlns:p14="http://schemas.microsoft.com/office/powerpoint/2010/main" val="878637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FC88-4B10-41FF-B30B-814D9B487E3C}"/>
              </a:ext>
            </a:extLst>
          </p:cNvPr>
          <p:cNvSpPr>
            <a:spLocks noGrp="1"/>
          </p:cNvSpPr>
          <p:nvPr>
            <p:ph type="title"/>
          </p:nvPr>
        </p:nvSpPr>
        <p:spPr/>
        <p:txBody>
          <a:bodyPr/>
          <a:lstStyle/>
          <a:p>
            <a:r>
              <a:rPr lang="en-US" dirty="0"/>
              <a:t>Improvement points</a:t>
            </a:r>
            <a:endParaRPr lang="LID4096" dirty="0"/>
          </a:p>
        </p:txBody>
      </p:sp>
      <p:sp>
        <p:nvSpPr>
          <p:cNvPr id="3" name="Content Placeholder 2">
            <a:extLst>
              <a:ext uri="{FF2B5EF4-FFF2-40B4-BE49-F238E27FC236}">
                <a16:creationId xmlns:a16="http://schemas.microsoft.com/office/drawing/2014/main" id="{371732F5-075F-4E6A-A6E4-0F1D9D964E23}"/>
              </a:ext>
            </a:extLst>
          </p:cNvPr>
          <p:cNvSpPr>
            <a:spLocks noGrp="1"/>
          </p:cNvSpPr>
          <p:nvPr>
            <p:ph idx="1"/>
          </p:nvPr>
        </p:nvSpPr>
        <p:spPr/>
        <p:txBody>
          <a:bodyPr>
            <a:normAutofit fontScale="92500" lnSpcReduction="10000"/>
          </a:bodyPr>
          <a:lstStyle/>
          <a:p>
            <a:r>
              <a:rPr lang="en-US" dirty="0"/>
              <a:t>As I mentioned before, I had to sacrifice some quality towards the end of the project in order to meet the proposed timeframe</a:t>
            </a:r>
          </a:p>
          <a:p>
            <a:r>
              <a:rPr lang="en-US" dirty="0"/>
              <a:t>Implementing security into the </a:t>
            </a:r>
            <a:r>
              <a:rPr lang="en-US"/>
              <a:t>API. Azure </a:t>
            </a:r>
            <a:r>
              <a:rPr lang="en-US" dirty="0"/>
              <a:t>AD could be used for this purpose</a:t>
            </a:r>
          </a:p>
          <a:p>
            <a:r>
              <a:rPr lang="en-US" dirty="0"/>
              <a:t>I only unit tested a few classes created during the first part of the project.</a:t>
            </a:r>
            <a:br>
              <a:rPr lang="en-US" dirty="0"/>
            </a:br>
            <a:r>
              <a:rPr lang="en-US" dirty="0"/>
              <a:t>With some additional time I would have spent more time testing the repositories and context wrappers (using In-Memory DB could have been an option), query handlers, functions and end-points</a:t>
            </a:r>
          </a:p>
          <a:p>
            <a:r>
              <a:rPr lang="en-US" dirty="0"/>
              <a:t>When an API has integration to external parties, I usually create a flag in the application configuration file, so testing in isolation is possible.</a:t>
            </a:r>
            <a:br>
              <a:rPr lang="en-US" dirty="0"/>
            </a:br>
            <a:r>
              <a:rPr lang="en-US" dirty="0"/>
              <a:t>As an example, I can create a Postman script that is expecting a 200 OK response from the API, but I’m not interested about the message that is sent to the service bus</a:t>
            </a:r>
          </a:p>
          <a:p>
            <a:r>
              <a:rPr lang="en-US" dirty="0"/>
              <a:t>Move the responsibility of logging (or mailing) a Student after the registration process to a mocked class that  can easily be replaced using DI instead of logging directly from the Registration Azure Function</a:t>
            </a:r>
          </a:p>
        </p:txBody>
      </p:sp>
    </p:spTree>
    <p:extLst>
      <p:ext uri="{BB962C8B-B14F-4D97-AF65-F5344CB8AC3E}">
        <p14:creationId xmlns:p14="http://schemas.microsoft.com/office/powerpoint/2010/main" val="254892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FC88-4B10-41FF-B30B-814D9B487E3C}"/>
              </a:ext>
            </a:extLst>
          </p:cNvPr>
          <p:cNvSpPr>
            <a:spLocks noGrp="1"/>
          </p:cNvSpPr>
          <p:nvPr>
            <p:ph type="title"/>
          </p:nvPr>
        </p:nvSpPr>
        <p:spPr/>
        <p:txBody>
          <a:bodyPr/>
          <a:lstStyle/>
          <a:p>
            <a:r>
              <a:rPr lang="en-US" dirty="0"/>
              <a:t>Improvement points</a:t>
            </a:r>
            <a:endParaRPr lang="LID4096" dirty="0"/>
          </a:p>
        </p:txBody>
      </p:sp>
      <p:sp>
        <p:nvSpPr>
          <p:cNvPr id="3" name="Content Placeholder 2">
            <a:extLst>
              <a:ext uri="{FF2B5EF4-FFF2-40B4-BE49-F238E27FC236}">
                <a16:creationId xmlns:a16="http://schemas.microsoft.com/office/drawing/2014/main" id="{371732F5-075F-4E6A-A6E4-0F1D9D964E23}"/>
              </a:ext>
            </a:extLst>
          </p:cNvPr>
          <p:cNvSpPr>
            <a:spLocks noGrp="1"/>
          </p:cNvSpPr>
          <p:nvPr>
            <p:ph idx="1"/>
          </p:nvPr>
        </p:nvSpPr>
        <p:spPr/>
        <p:txBody>
          <a:bodyPr/>
          <a:lstStyle/>
          <a:p>
            <a:r>
              <a:rPr lang="en-US" dirty="0"/>
              <a:t>More generic and better-defined repositories.</a:t>
            </a:r>
            <a:br>
              <a:rPr lang="en-US" dirty="0"/>
            </a:br>
            <a:r>
              <a:rPr lang="en-US" dirty="0"/>
              <a:t>As I mentioned before, I had to work-around a small issue I had with the Cosmos DB that made me rethink the repositories I created.</a:t>
            </a:r>
            <a:br>
              <a:rPr lang="en-US" dirty="0"/>
            </a:br>
            <a:r>
              <a:rPr lang="en-US" dirty="0"/>
              <a:t>With some more time, I would have had the possibility to change the generic repositories so it can accept an entity’s property to be used as partition key</a:t>
            </a:r>
          </a:p>
          <a:p>
            <a:r>
              <a:rPr lang="en-US" dirty="0"/>
              <a:t>Better defined partition keys in Cosmos Db.</a:t>
            </a:r>
            <a:br>
              <a:rPr lang="en-US" dirty="0"/>
            </a:br>
            <a:r>
              <a:rPr lang="en-US" dirty="0"/>
              <a:t>Related to my previous point, choosing the right partition key in Cosmos DB is not only important for performance and integrity reasons, but it also defines the order the Change Feed events are triggered. </a:t>
            </a:r>
            <a:br>
              <a:rPr lang="en-US" dirty="0"/>
            </a:br>
            <a:r>
              <a:rPr lang="en-US" dirty="0"/>
              <a:t>This point is not critical in this scenario, but it could affect the data accuracy in some cases</a:t>
            </a:r>
          </a:p>
          <a:p>
            <a:r>
              <a:rPr lang="en-US" dirty="0"/>
              <a:t>Dependency Injection in Azure Functions is a bit more time-expensive and I couldn’t implement it into the Registration function</a:t>
            </a:r>
          </a:p>
        </p:txBody>
      </p:sp>
    </p:spTree>
    <p:extLst>
      <p:ext uri="{BB962C8B-B14F-4D97-AF65-F5344CB8AC3E}">
        <p14:creationId xmlns:p14="http://schemas.microsoft.com/office/powerpoint/2010/main" val="2450607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FC88-4B10-41FF-B30B-814D9B487E3C}"/>
              </a:ext>
            </a:extLst>
          </p:cNvPr>
          <p:cNvSpPr>
            <a:spLocks noGrp="1"/>
          </p:cNvSpPr>
          <p:nvPr>
            <p:ph type="title"/>
          </p:nvPr>
        </p:nvSpPr>
        <p:spPr/>
        <p:txBody>
          <a:bodyPr/>
          <a:lstStyle/>
          <a:p>
            <a:r>
              <a:rPr lang="en-US" dirty="0"/>
              <a:t>Improvement points</a:t>
            </a:r>
            <a:endParaRPr lang="LID4096" dirty="0"/>
          </a:p>
        </p:txBody>
      </p:sp>
      <p:sp>
        <p:nvSpPr>
          <p:cNvPr id="3" name="Content Placeholder 2">
            <a:extLst>
              <a:ext uri="{FF2B5EF4-FFF2-40B4-BE49-F238E27FC236}">
                <a16:creationId xmlns:a16="http://schemas.microsoft.com/office/drawing/2014/main" id="{371732F5-075F-4E6A-A6E4-0F1D9D964E23}"/>
              </a:ext>
            </a:extLst>
          </p:cNvPr>
          <p:cNvSpPr>
            <a:spLocks noGrp="1"/>
          </p:cNvSpPr>
          <p:nvPr>
            <p:ph idx="1"/>
          </p:nvPr>
        </p:nvSpPr>
        <p:spPr/>
        <p:txBody>
          <a:bodyPr>
            <a:normAutofit/>
          </a:bodyPr>
          <a:lstStyle/>
          <a:p>
            <a:r>
              <a:rPr lang="en-US" dirty="0"/>
              <a:t>Creating NuGet packages from the most commonly used pieces of functionality like abstractions, generic repositories and integration events</a:t>
            </a:r>
          </a:p>
          <a:p>
            <a:r>
              <a:rPr lang="en-US" dirty="0"/>
              <a:t>Creating a CI/CD pipeline using Azure DevOps</a:t>
            </a:r>
          </a:p>
          <a:p>
            <a:r>
              <a:rPr lang="en-US" dirty="0"/>
              <a:t>Test the API responses using an application like Postman that can also be integrated as part of a CI/CD pipeline</a:t>
            </a:r>
          </a:p>
          <a:p>
            <a:r>
              <a:rPr lang="en-US" dirty="0"/>
              <a:t>Creating an ARM script to deploy the application’s infrastructure to Azure</a:t>
            </a:r>
          </a:p>
          <a:p>
            <a:r>
              <a:rPr lang="en-US" dirty="0"/>
              <a:t>Using Azure </a:t>
            </a:r>
            <a:r>
              <a:rPr lang="en-US" dirty="0" err="1"/>
              <a:t>KeyVault</a:t>
            </a:r>
            <a:r>
              <a:rPr lang="en-US" dirty="0"/>
              <a:t> to store credentials instead of having them hard-coded into the configuration file</a:t>
            </a:r>
          </a:p>
          <a:p>
            <a:r>
              <a:rPr lang="en-US" dirty="0"/>
              <a:t>Using Entity Framework migrations to create the SQL database structure used for reporting</a:t>
            </a:r>
          </a:p>
          <a:p>
            <a:r>
              <a:rPr lang="en-US" dirty="0"/>
              <a:t>General improvements to error handling and explicit logging</a:t>
            </a:r>
          </a:p>
        </p:txBody>
      </p:sp>
    </p:spTree>
    <p:extLst>
      <p:ext uri="{BB962C8B-B14F-4D97-AF65-F5344CB8AC3E}">
        <p14:creationId xmlns:p14="http://schemas.microsoft.com/office/powerpoint/2010/main" val="150847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69E-A911-490F-B5A0-CD01359DA3F4}"/>
              </a:ext>
            </a:extLst>
          </p:cNvPr>
          <p:cNvSpPr>
            <a:spLocks noGrp="1"/>
          </p:cNvSpPr>
          <p:nvPr>
            <p:ph type="title"/>
          </p:nvPr>
        </p:nvSpPr>
        <p:spPr/>
        <p:txBody>
          <a:bodyPr/>
          <a:lstStyle/>
          <a:p>
            <a:r>
              <a:rPr lang="en-US" dirty="0"/>
              <a:t>Requirements</a:t>
            </a:r>
            <a:endParaRPr lang="LID4096" dirty="0"/>
          </a:p>
        </p:txBody>
      </p:sp>
      <p:sp>
        <p:nvSpPr>
          <p:cNvPr id="3" name="Content Placeholder 2">
            <a:extLst>
              <a:ext uri="{FF2B5EF4-FFF2-40B4-BE49-F238E27FC236}">
                <a16:creationId xmlns:a16="http://schemas.microsoft.com/office/drawing/2014/main" id="{2ECA5C4E-E75A-401E-88F9-F672907A600C}"/>
              </a:ext>
            </a:extLst>
          </p:cNvPr>
          <p:cNvSpPr>
            <a:spLocks noGrp="1"/>
          </p:cNvSpPr>
          <p:nvPr>
            <p:ph idx="1"/>
          </p:nvPr>
        </p:nvSpPr>
        <p:spPr/>
        <p:txBody>
          <a:bodyPr/>
          <a:lstStyle/>
          <a:p>
            <a:pPr marL="0" indent="0">
              <a:buNone/>
            </a:pPr>
            <a:r>
              <a:rPr lang="en-GB" b="1" dirty="0"/>
              <a:t>Case description</a:t>
            </a:r>
          </a:p>
          <a:p>
            <a:r>
              <a:rPr lang="en-GB" dirty="0"/>
              <a:t>You start working at a company that offers online courses.</a:t>
            </a:r>
          </a:p>
          <a:p>
            <a:r>
              <a:rPr lang="en-GB" dirty="0"/>
              <a:t>For each of the courses, there is one teacher/lecturer, and for each of the courses there is a maximum number of students that can participate.</a:t>
            </a:r>
          </a:p>
          <a:p>
            <a:r>
              <a:rPr lang="en-GB" dirty="0"/>
              <a:t>To sign up, students need to supply their name and their age.</a:t>
            </a:r>
            <a:endParaRPr lang="LID4096" dirty="0"/>
          </a:p>
        </p:txBody>
      </p:sp>
    </p:spTree>
    <p:extLst>
      <p:ext uri="{BB962C8B-B14F-4D97-AF65-F5344CB8AC3E}">
        <p14:creationId xmlns:p14="http://schemas.microsoft.com/office/powerpoint/2010/main" val="44529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69E-A911-490F-B5A0-CD01359DA3F4}"/>
              </a:ext>
            </a:extLst>
          </p:cNvPr>
          <p:cNvSpPr>
            <a:spLocks noGrp="1"/>
          </p:cNvSpPr>
          <p:nvPr>
            <p:ph type="title"/>
          </p:nvPr>
        </p:nvSpPr>
        <p:spPr/>
        <p:txBody>
          <a:bodyPr/>
          <a:lstStyle/>
          <a:p>
            <a:r>
              <a:rPr lang="en-US" dirty="0"/>
              <a:t>Requirements</a:t>
            </a:r>
            <a:endParaRPr lang="LID4096" dirty="0"/>
          </a:p>
        </p:txBody>
      </p:sp>
      <p:sp>
        <p:nvSpPr>
          <p:cNvPr id="3" name="Content Placeholder 2">
            <a:extLst>
              <a:ext uri="{FF2B5EF4-FFF2-40B4-BE49-F238E27FC236}">
                <a16:creationId xmlns:a16="http://schemas.microsoft.com/office/drawing/2014/main" id="{2ECA5C4E-E75A-401E-88F9-F672907A600C}"/>
              </a:ext>
            </a:extLst>
          </p:cNvPr>
          <p:cNvSpPr>
            <a:spLocks noGrp="1"/>
          </p:cNvSpPr>
          <p:nvPr>
            <p:ph idx="1"/>
          </p:nvPr>
        </p:nvSpPr>
        <p:spPr/>
        <p:txBody>
          <a:bodyPr/>
          <a:lstStyle/>
          <a:p>
            <a:pPr marL="0" indent="0">
              <a:buNone/>
            </a:pPr>
            <a:r>
              <a:rPr lang="en-GB" b="1" dirty="0"/>
              <a:t>Part 1: API for signing up</a:t>
            </a:r>
          </a:p>
          <a:p>
            <a:r>
              <a:rPr lang="en-GB" dirty="0"/>
              <a:t>Create an API endpoint with which students can sign up for a course.</a:t>
            </a:r>
          </a:p>
          <a:p>
            <a:r>
              <a:rPr lang="en-GB" dirty="0"/>
              <a:t>If a course is full, it should not be possible to sign up any more.</a:t>
            </a:r>
          </a:p>
          <a:p>
            <a:r>
              <a:rPr lang="en-GB" dirty="0"/>
              <a:t>The endpoint's response should indicate whether signing up was successful.</a:t>
            </a:r>
          </a:p>
          <a:p>
            <a:endParaRPr lang="LID4096" dirty="0"/>
          </a:p>
        </p:txBody>
      </p:sp>
    </p:spTree>
    <p:extLst>
      <p:ext uri="{BB962C8B-B14F-4D97-AF65-F5344CB8AC3E}">
        <p14:creationId xmlns:p14="http://schemas.microsoft.com/office/powerpoint/2010/main" val="303562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69E-A911-490F-B5A0-CD01359DA3F4}"/>
              </a:ext>
            </a:extLst>
          </p:cNvPr>
          <p:cNvSpPr>
            <a:spLocks noGrp="1"/>
          </p:cNvSpPr>
          <p:nvPr>
            <p:ph type="title"/>
          </p:nvPr>
        </p:nvSpPr>
        <p:spPr/>
        <p:txBody>
          <a:bodyPr/>
          <a:lstStyle/>
          <a:p>
            <a:r>
              <a:rPr lang="en-US" dirty="0"/>
              <a:t>Requirements</a:t>
            </a:r>
            <a:endParaRPr lang="LID4096" dirty="0"/>
          </a:p>
        </p:txBody>
      </p:sp>
      <p:sp>
        <p:nvSpPr>
          <p:cNvPr id="3" name="Content Placeholder 2">
            <a:extLst>
              <a:ext uri="{FF2B5EF4-FFF2-40B4-BE49-F238E27FC236}">
                <a16:creationId xmlns:a16="http://schemas.microsoft.com/office/drawing/2014/main" id="{2ECA5C4E-E75A-401E-88F9-F672907A600C}"/>
              </a:ext>
            </a:extLst>
          </p:cNvPr>
          <p:cNvSpPr>
            <a:spLocks noGrp="1"/>
          </p:cNvSpPr>
          <p:nvPr>
            <p:ph idx="1"/>
          </p:nvPr>
        </p:nvSpPr>
        <p:spPr/>
        <p:txBody>
          <a:bodyPr>
            <a:normAutofit lnSpcReduction="10000"/>
          </a:bodyPr>
          <a:lstStyle/>
          <a:p>
            <a:pPr marL="0" indent="0">
              <a:buNone/>
            </a:pPr>
            <a:r>
              <a:rPr lang="en-GB" b="1" dirty="0"/>
              <a:t>Part 2: Scaling out</a:t>
            </a:r>
          </a:p>
          <a:p>
            <a:r>
              <a:rPr lang="en-GB" dirty="0"/>
              <a:t>After few months, the company's courses grow wildly successful, business is booming. There are many courses and millions of sign ups, and your synchronous in-process API which you have created in the Part 1 cannot handle the load any more.</a:t>
            </a:r>
          </a:p>
          <a:p>
            <a:r>
              <a:rPr lang="en-GB" dirty="0"/>
              <a:t>Create a new endpoint for your API that defers the actual processing to a worker process: signing up is processed asynchronously via a message bus.</a:t>
            </a:r>
          </a:p>
          <a:p>
            <a:r>
              <a:rPr lang="en-GB" dirty="0"/>
              <a:t>This works as follows. The API puts a command message on a queue, and the message is picked up by the worker process. The worker process tries to sign up the student; it then sends an e-mail to inform the student whether signing up succeeded.</a:t>
            </a:r>
          </a:p>
          <a:p>
            <a:r>
              <a:rPr lang="en-GB" dirty="0"/>
              <a:t>You can implement "sending an email" with a mock implementation that logs success or failure.</a:t>
            </a:r>
          </a:p>
        </p:txBody>
      </p:sp>
    </p:spTree>
    <p:extLst>
      <p:ext uri="{BB962C8B-B14F-4D97-AF65-F5344CB8AC3E}">
        <p14:creationId xmlns:p14="http://schemas.microsoft.com/office/powerpoint/2010/main" val="66182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69E-A911-490F-B5A0-CD01359DA3F4}"/>
              </a:ext>
            </a:extLst>
          </p:cNvPr>
          <p:cNvSpPr>
            <a:spLocks noGrp="1"/>
          </p:cNvSpPr>
          <p:nvPr>
            <p:ph type="title"/>
          </p:nvPr>
        </p:nvSpPr>
        <p:spPr/>
        <p:txBody>
          <a:bodyPr/>
          <a:lstStyle/>
          <a:p>
            <a:r>
              <a:rPr lang="en-US" dirty="0"/>
              <a:t>Requirements</a:t>
            </a:r>
            <a:endParaRPr lang="LID4096" dirty="0"/>
          </a:p>
        </p:txBody>
      </p:sp>
      <p:sp>
        <p:nvSpPr>
          <p:cNvPr id="3" name="Content Placeholder 2">
            <a:extLst>
              <a:ext uri="{FF2B5EF4-FFF2-40B4-BE49-F238E27FC236}">
                <a16:creationId xmlns:a16="http://schemas.microsoft.com/office/drawing/2014/main" id="{2ECA5C4E-E75A-401E-88F9-F672907A600C}"/>
              </a:ext>
            </a:extLst>
          </p:cNvPr>
          <p:cNvSpPr>
            <a:spLocks noGrp="1"/>
          </p:cNvSpPr>
          <p:nvPr>
            <p:ph idx="1"/>
          </p:nvPr>
        </p:nvSpPr>
        <p:spPr/>
        <p:txBody>
          <a:bodyPr>
            <a:normAutofit/>
          </a:bodyPr>
          <a:lstStyle/>
          <a:p>
            <a:pPr marL="0" indent="0">
              <a:buNone/>
            </a:pPr>
            <a:r>
              <a:rPr lang="en-GB" b="1" dirty="0"/>
              <a:t>Part 3: Querying</a:t>
            </a:r>
          </a:p>
          <a:p>
            <a:r>
              <a:rPr lang="en-GB" dirty="0"/>
              <a:t>For analysis purposes, the company needs to know per course the minimum age, the maximum age and the average age of students that signed up for the courses. Consider that this needs to keep working efficiently when there are millions of sign-ups per day: calculating this information at every request is unfeasible.</a:t>
            </a:r>
          </a:p>
          <a:p>
            <a:r>
              <a:rPr lang="en-GB" dirty="0"/>
              <a:t>Create two API endpoints:</a:t>
            </a:r>
          </a:p>
          <a:p>
            <a:pPr lvl="1"/>
            <a:r>
              <a:rPr lang="en-GB" dirty="0"/>
              <a:t>GET list: which returns a list with the above information for each course, plus the course total capacity and current number of students</a:t>
            </a:r>
          </a:p>
          <a:p>
            <a:pPr lvl="1"/>
            <a:r>
              <a:rPr lang="en-GB" dirty="0"/>
              <a:t>GET details: which returns the above information for a single course, plus the teacher and the list of registered students</a:t>
            </a:r>
          </a:p>
        </p:txBody>
      </p:sp>
    </p:spTree>
    <p:extLst>
      <p:ext uri="{BB962C8B-B14F-4D97-AF65-F5344CB8AC3E}">
        <p14:creationId xmlns:p14="http://schemas.microsoft.com/office/powerpoint/2010/main" val="707311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669E-A911-490F-B5A0-CD01359DA3F4}"/>
              </a:ext>
            </a:extLst>
          </p:cNvPr>
          <p:cNvSpPr>
            <a:spLocks noGrp="1"/>
          </p:cNvSpPr>
          <p:nvPr>
            <p:ph type="title"/>
          </p:nvPr>
        </p:nvSpPr>
        <p:spPr/>
        <p:txBody>
          <a:bodyPr/>
          <a:lstStyle/>
          <a:p>
            <a:r>
              <a:rPr lang="en-US" dirty="0"/>
              <a:t>Assumptions</a:t>
            </a:r>
            <a:endParaRPr lang="LID4096" dirty="0"/>
          </a:p>
        </p:txBody>
      </p:sp>
      <p:sp>
        <p:nvSpPr>
          <p:cNvPr id="3" name="Content Placeholder 2">
            <a:extLst>
              <a:ext uri="{FF2B5EF4-FFF2-40B4-BE49-F238E27FC236}">
                <a16:creationId xmlns:a16="http://schemas.microsoft.com/office/drawing/2014/main" id="{2ECA5C4E-E75A-401E-88F9-F672907A600C}"/>
              </a:ext>
            </a:extLst>
          </p:cNvPr>
          <p:cNvSpPr>
            <a:spLocks noGrp="1"/>
          </p:cNvSpPr>
          <p:nvPr>
            <p:ph idx="1"/>
          </p:nvPr>
        </p:nvSpPr>
        <p:spPr/>
        <p:txBody>
          <a:bodyPr>
            <a:normAutofit/>
          </a:bodyPr>
          <a:lstStyle/>
          <a:p>
            <a:r>
              <a:rPr lang="en-GB" dirty="0"/>
              <a:t>A list of courses is already available in the database</a:t>
            </a:r>
          </a:p>
          <a:p>
            <a:r>
              <a:rPr lang="en-GB" dirty="0"/>
              <a:t>People of all ages can be registered as students</a:t>
            </a:r>
          </a:p>
          <a:p>
            <a:r>
              <a:rPr lang="en-GB" dirty="0"/>
              <a:t>The name of a student is split into first and last name</a:t>
            </a:r>
          </a:p>
          <a:p>
            <a:r>
              <a:rPr lang="en-GB" dirty="0"/>
              <a:t>The system will determine the existence of a student within the course searching by name</a:t>
            </a:r>
          </a:p>
          <a:p>
            <a:r>
              <a:rPr lang="en-GB" dirty="0"/>
              <a:t>As no email is provided to the system, only the name of the user will be logged when the registration process is completed successfully</a:t>
            </a:r>
          </a:p>
        </p:txBody>
      </p:sp>
    </p:spTree>
    <p:extLst>
      <p:ext uri="{BB962C8B-B14F-4D97-AF65-F5344CB8AC3E}">
        <p14:creationId xmlns:p14="http://schemas.microsoft.com/office/powerpoint/2010/main" val="157612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6" name="Oval 15">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9" name="Rectangle 18">
            <a:extLst>
              <a:ext uri="{FF2B5EF4-FFF2-40B4-BE49-F238E27FC236}">
                <a16:creationId xmlns:a16="http://schemas.microsoft.com/office/drawing/2014/main" id="{0680B5D0-24EC-465A-A0E6-C4DF951E0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30BF1B50-A83E-4ED6-A2AA-C943C1F89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F31E8B2-210B-4B90-83BB-3B180732E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7E77C-6661-4BDD-A89A-52104C1F14E5}"/>
              </a:ext>
            </a:extLst>
          </p:cNvPr>
          <p:cNvSpPr>
            <a:spLocks noGrp="1"/>
          </p:cNvSpPr>
          <p:nvPr>
            <p:ph type="title"/>
          </p:nvPr>
        </p:nvSpPr>
        <p:spPr>
          <a:xfrm>
            <a:off x="8200102" y="1432223"/>
            <a:ext cx="2818417" cy="976763"/>
          </a:xfrm>
        </p:spPr>
        <p:txBody>
          <a:bodyPr vert="horz" lIns="91440" tIns="45720" rIns="91440" bIns="45720" rtlCol="0" anchor="ctr">
            <a:normAutofit fontScale="90000"/>
          </a:bodyPr>
          <a:lstStyle/>
          <a:p>
            <a:pPr>
              <a:lnSpc>
                <a:spcPct val="80000"/>
              </a:lnSpc>
            </a:pPr>
            <a:r>
              <a:rPr lang="en-US" sz="3800" dirty="0">
                <a:blipFill dpi="0" rotWithShape="1">
                  <a:blip r:embed="rId4"/>
                  <a:srcRect/>
                  <a:tile tx="6350" ty="-127000" sx="65000" sy="64000" flip="none" algn="tl"/>
                </a:blipFill>
              </a:rPr>
              <a:t>Architecture</a:t>
            </a:r>
            <a:br>
              <a:rPr lang="en-US" sz="3800" dirty="0">
                <a:blipFill dpi="0" rotWithShape="1">
                  <a:blip r:embed="rId4"/>
                  <a:srcRect/>
                  <a:tile tx="6350" ty="-127000" sx="65000" sy="64000" flip="none" algn="tl"/>
                </a:blipFill>
              </a:rPr>
            </a:br>
            <a:r>
              <a:rPr lang="en-US" sz="3800" dirty="0">
                <a:blipFill dpi="0" rotWithShape="1">
                  <a:blip r:embed="rId4"/>
                  <a:srcRect/>
                  <a:tile tx="6350" ty="-127000" sx="65000" sy="64000" flip="none" algn="tl"/>
                </a:blipFill>
              </a:rPr>
              <a:t>Components</a:t>
            </a:r>
          </a:p>
        </p:txBody>
      </p:sp>
      <p:sp>
        <p:nvSpPr>
          <p:cNvPr id="25" name="Rectangle 24">
            <a:extLst>
              <a:ext uri="{FF2B5EF4-FFF2-40B4-BE49-F238E27FC236}">
                <a16:creationId xmlns:a16="http://schemas.microsoft.com/office/drawing/2014/main" id="{6B387409-2B98-40F8-A65F-EF7CF989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C9E5F284-A588-4AE7-A36D-1C93E4FD02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8" name="Oval 27">
              <a:extLst>
                <a:ext uri="{FF2B5EF4-FFF2-40B4-BE49-F238E27FC236}">
                  <a16:creationId xmlns:a16="http://schemas.microsoft.com/office/drawing/2014/main" id="{45D7D540-5CF2-4FC1-BE53-277CC22C0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916C9AA0-DC0C-49A1-ACDF-10BD6D739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3">
            <a:extLst>
              <a:ext uri="{FF2B5EF4-FFF2-40B4-BE49-F238E27FC236}">
                <a16:creationId xmlns:a16="http://schemas.microsoft.com/office/drawing/2014/main" id="{5C62A28B-3C9A-492B-A531-6AE4775F0950}"/>
              </a:ext>
            </a:extLst>
          </p:cNvPr>
          <p:cNvPicPr>
            <a:picLocks noChangeAspect="1"/>
          </p:cNvPicPr>
          <p:nvPr/>
        </p:nvPicPr>
        <p:blipFill>
          <a:blip r:embed="rId6"/>
          <a:stretch>
            <a:fillRect/>
          </a:stretch>
        </p:blipFill>
        <p:spPr>
          <a:xfrm>
            <a:off x="792819" y="1960349"/>
            <a:ext cx="6993576" cy="2937301"/>
          </a:xfrm>
          <a:prstGeom prst="rect">
            <a:avLst/>
          </a:prstGeom>
        </p:spPr>
      </p:pic>
      <p:sp>
        <p:nvSpPr>
          <p:cNvPr id="5" name="TextBox 4">
            <a:extLst>
              <a:ext uri="{FF2B5EF4-FFF2-40B4-BE49-F238E27FC236}">
                <a16:creationId xmlns:a16="http://schemas.microsoft.com/office/drawing/2014/main" id="{3FDCC0CF-F43F-41CC-9426-14C866C9C242}"/>
              </a:ext>
            </a:extLst>
          </p:cNvPr>
          <p:cNvSpPr txBox="1"/>
          <p:nvPr/>
        </p:nvSpPr>
        <p:spPr>
          <a:xfrm>
            <a:off x="8160190" y="2491607"/>
            <a:ext cx="2836930" cy="1569660"/>
          </a:xfrm>
          <a:prstGeom prst="rect">
            <a:avLst/>
          </a:prstGeom>
          <a:noFill/>
        </p:spPr>
        <p:txBody>
          <a:bodyPr wrap="none" rtlCol="0">
            <a:spAutoFit/>
          </a:bodyPr>
          <a:lstStyle/>
          <a:p>
            <a:pPr marL="285750" indent="-285750">
              <a:buFont typeface="Arial" panose="020B0604020202020204" pitchFamily="34" charset="0"/>
              <a:buChar char="•"/>
            </a:pPr>
            <a:r>
              <a:rPr lang="en-US" sz="1600" dirty="0"/>
              <a:t>Web API</a:t>
            </a:r>
          </a:p>
          <a:p>
            <a:pPr marL="285750" indent="-285750">
              <a:buFont typeface="Arial" panose="020B0604020202020204" pitchFamily="34" charset="0"/>
              <a:buChar char="•"/>
            </a:pPr>
            <a:r>
              <a:rPr lang="en-US" sz="1600" dirty="0"/>
              <a:t>Cosmos DB</a:t>
            </a:r>
          </a:p>
          <a:p>
            <a:pPr marL="285750" indent="-285750">
              <a:buFont typeface="Arial" panose="020B0604020202020204" pitchFamily="34" charset="0"/>
              <a:buChar char="•"/>
            </a:pPr>
            <a:r>
              <a:rPr lang="en-US" sz="1600" dirty="0"/>
              <a:t>Azure Service Bus Queue</a:t>
            </a:r>
          </a:p>
          <a:p>
            <a:pPr marL="285750" indent="-285750">
              <a:buFont typeface="Arial" panose="020B0604020202020204" pitchFamily="34" charset="0"/>
              <a:buChar char="•"/>
            </a:pPr>
            <a:r>
              <a:rPr lang="en-US" sz="1600" dirty="0"/>
              <a:t>Azure Function Apps</a:t>
            </a:r>
          </a:p>
          <a:p>
            <a:pPr marL="285750" indent="-285750">
              <a:buFont typeface="Arial" panose="020B0604020202020204" pitchFamily="34" charset="0"/>
              <a:buChar char="•"/>
            </a:pPr>
            <a:r>
              <a:rPr lang="en-US" sz="1600" dirty="0"/>
              <a:t>SQL Server</a:t>
            </a:r>
          </a:p>
          <a:p>
            <a:pPr marL="285750" indent="-285750">
              <a:buFont typeface="Arial" panose="020B0604020202020204" pitchFamily="34" charset="0"/>
              <a:buChar char="•"/>
            </a:pPr>
            <a:r>
              <a:rPr lang="en-US" sz="1600" dirty="0"/>
              <a:t>Application Insights</a:t>
            </a:r>
            <a:endParaRPr lang="LID4096" sz="1600" dirty="0"/>
          </a:p>
        </p:txBody>
      </p:sp>
    </p:spTree>
    <p:extLst>
      <p:ext uri="{BB962C8B-B14F-4D97-AF65-F5344CB8AC3E}">
        <p14:creationId xmlns:p14="http://schemas.microsoft.com/office/powerpoint/2010/main" val="323102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1E79486-9773-4A6D-9A80-4832BC3AB700}"/>
              </a:ext>
            </a:extLst>
          </p:cNvPr>
          <p:cNvPicPr>
            <a:picLocks noChangeAspect="1"/>
          </p:cNvPicPr>
          <p:nvPr/>
        </p:nvPicPr>
        <p:blipFill>
          <a:blip r:embed="rId2"/>
          <a:stretch>
            <a:fillRect/>
          </a:stretch>
        </p:blipFill>
        <p:spPr>
          <a:xfrm>
            <a:off x="2537675" y="505223"/>
            <a:ext cx="7116648" cy="3060160"/>
          </a:xfrm>
          <a:prstGeom prst="rect">
            <a:avLst/>
          </a:prstGeom>
        </p:spPr>
      </p:pic>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36A906E-8A0F-4AEE-AE08-48E5AF421FB7}"/>
              </a:ext>
            </a:extLst>
          </p:cNvPr>
          <p:cNvSpPr>
            <a:spLocks noGrp="1"/>
          </p:cNvSpPr>
          <p:nvPr>
            <p:ph type="title"/>
          </p:nvPr>
        </p:nvSpPr>
        <p:spPr>
          <a:xfrm>
            <a:off x="1285456" y="4162031"/>
            <a:ext cx="4543683" cy="1767141"/>
          </a:xfrm>
        </p:spPr>
        <p:txBody>
          <a:bodyPr>
            <a:normAutofit/>
          </a:bodyPr>
          <a:lstStyle/>
          <a:p>
            <a:pPr algn="r"/>
            <a:r>
              <a:rPr lang="en-US" dirty="0"/>
              <a:t>Resources</a:t>
            </a:r>
            <a:endParaRPr lang="LID4096" dirty="0"/>
          </a:p>
        </p:txBody>
      </p:sp>
      <p:sp>
        <p:nvSpPr>
          <p:cNvPr id="8" name="Content Placeholder 7">
            <a:extLst>
              <a:ext uri="{FF2B5EF4-FFF2-40B4-BE49-F238E27FC236}">
                <a16:creationId xmlns:a16="http://schemas.microsoft.com/office/drawing/2014/main" id="{8BE2210E-8E18-4809-A5CD-B343BAF70FBB}"/>
              </a:ext>
            </a:extLst>
          </p:cNvPr>
          <p:cNvSpPr>
            <a:spLocks noGrp="1"/>
          </p:cNvSpPr>
          <p:nvPr>
            <p:ph idx="1"/>
          </p:nvPr>
        </p:nvSpPr>
        <p:spPr>
          <a:xfrm>
            <a:off x="6217920" y="4170410"/>
            <a:ext cx="4699221" cy="1767141"/>
          </a:xfrm>
        </p:spPr>
        <p:txBody>
          <a:bodyPr anchor="ctr">
            <a:normAutofit/>
          </a:bodyPr>
          <a:lstStyle/>
          <a:p>
            <a:r>
              <a:rPr lang="en-US" sz="1800" dirty="0"/>
              <a:t>Resources created as part of the project</a:t>
            </a:r>
          </a:p>
          <a:p>
            <a:r>
              <a:rPr lang="en-US" sz="1800" dirty="0"/>
              <a:t>Web API is exposed through the following URL:</a:t>
            </a:r>
            <a:br>
              <a:rPr lang="en-US" sz="1800" dirty="0"/>
            </a:br>
            <a:r>
              <a:rPr lang="en-US" sz="1800" dirty="0">
                <a:hlinkClick r:id="rId5"/>
              </a:rPr>
              <a:t>http://onlinecourses-prd-web.azurewebsites.net/swagger</a:t>
            </a:r>
            <a:endParaRPr lang="en-US" sz="1800" dirty="0"/>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2274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2157-A076-4617-83DF-4901E04A4614}"/>
              </a:ext>
            </a:extLst>
          </p:cNvPr>
          <p:cNvSpPr>
            <a:spLocks noGrp="1"/>
          </p:cNvSpPr>
          <p:nvPr>
            <p:ph type="title"/>
          </p:nvPr>
        </p:nvSpPr>
        <p:spPr/>
        <p:txBody>
          <a:bodyPr/>
          <a:lstStyle/>
          <a:p>
            <a:r>
              <a:rPr lang="en-US" dirty="0"/>
              <a:t>The design decisions</a:t>
            </a:r>
            <a:endParaRPr lang="LID4096" dirty="0"/>
          </a:p>
        </p:txBody>
      </p:sp>
      <p:sp>
        <p:nvSpPr>
          <p:cNvPr id="3" name="Content Placeholder 2">
            <a:extLst>
              <a:ext uri="{FF2B5EF4-FFF2-40B4-BE49-F238E27FC236}">
                <a16:creationId xmlns:a16="http://schemas.microsoft.com/office/drawing/2014/main" id="{2534B068-BAB7-4AF6-9152-3C93AD044141}"/>
              </a:ext>
            </a:extLst>
          </p:cNvPr>
          <p:cNvSpPr>
            <a:spLocks noGrp="1"/>
          </p:cNvSpPr>
          <p:nvPr>
            <p:ph idx="1"/>
          </p:nvPr>
        </p:nvSpPr>
        <p:spPr/>
        <p:txBody>
          <a:bodyPr>
            <a:normAutofit fontScale="92500"/>
          </a:bodyPr>
          <a:lstStyle/>
          <a:p>
            <a:r>
              <a:rPr lang="en-US" dirty="0"/>
              <a:t>Although an HTTP Azure Function could have been used instead of a Web API, the scenario looked “too complex” for a single function.</a:t>
            </a:r>
          </a:p>
          <a:p>
            <a:r>
              <a:rPr lang="en-US" dirty="0"/>
              <a:t>Cosmos DB was used due to its scaling capabilities and the convenient Change Feed functionality that helped me keeping the analytics detached from the main process</a:t>
            </a:r>
          </a:p>
          <a:p>
            <a:r>
              <a:rPr lang="en-US" dirty="0"/>
              <a:t>An Azure Function was used to listen to the Azure Service Bus Queue, again due to their simplicity and scaling capabilities</a:t>
            </a:r>
          </a:p>
          <a:p>
            <a:r>
              <a:rPr lang="en-US" dirty="0"/>
              <a:t>An Azure Function was used to listen to the Cosmos Db Change Feed, as the requirements were too simple for a worker or service and the time limitations would not allow me to implement a change feed processor</a:t>
            </a:r>
          </a:p>
          <a:p>
            <a:r>
              <a:rPr lang="en-US" dirty="0" err="1"/>
              <a:t>Sql</a:t>
            </a:r>
            <a:r>
              <a:rPr lang="en-US" dirty="0"/>
              <a:t> server was the database engine of choice for the Reporting materialized view.</a:t>
            </a:r>
            <a:br>
              <a:rPr lang="en-US" dirty="0"/>
            </a:br>
            <a:r>
              <a:rPr lang="en-US" dirty="0"/>
              <a:t>Due to the simplicity of the data structure an Azure Storage Table could have been an option too, but I don’t have many insights about its performance on high load scenarios</a:t>
            </a:r>
            <a:endParaRPr lang="LID4096" dirty="0"/>
          </a:p>
        </p:txBody>
      </p:sp>
    </p:spTree>
    <p:extLst>
      <p:ext uri="{BB962C8B-B14F-4D97-AF65-F5344CB8AC3E}">
        <p14:creationId xmlns:p14="http://schemas.microsoft.com/office/powerpoint/2010/main" val="2488845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3</TotalTime>
  <Words>1294</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Rockwell</vt:lpstr>
      <vt:lpstr>Rockwell Condensed</vt:lpstr>
      <vt:lpstr>Rockwell Extra Bold</vt:lpstr>
      <vt:lpstr>Wingdings</vt:lpstr>
      <vt:lpstr>Wood Type</vt:lpstr>
      <vt:lpstr>Chama the App</vt:lpstr>
      <vt:lpstr>Requirements</vt:lpstr>
      <vt:lpstr>Requirements</vt:lpstr>
      <vt:lpstr>Requirements</vt:lpstr>
      <vt:lpstr>Requirements</vt:lpstr>
      <vt:lpstr>Assumptions</vt:lpstr>
      <vt:lpstr>Architecture Components</vt:lpstr>
      <vt:lpstr>Resources</vt:lpstr>
      <vt:lpstr>The design decisions</vt:lpstr>
      <vt:lpstr>The API</vt:lpstr>
      <vt:lpstr>The API</vt:lpstr>
      <vt:lpstr>The registration function</vt:lpstr>
      <vt:lpstr>The Reporting function</vt:lpstr>
      <vt:lpstr>Retrieving course information</vt:lpstr>
      <vt:lpstr>Project challenges</vt:lpstr>
      <vt:lpstr>Improvement points</vt:lpstr>
      <vt:lpstr>Improvement points</vt:lpstr>
      <vt:lpstr>Improvement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Chama the App</dc:title>
  <dc:creator>Jonathan Socol Bentancourt</dc:creator>
  <cp:lastModifiedBy>Jonathan Socol Bentancourt</cp:lastModifiedBy>
  <cp:revision>2</cp:revision>
  <dcterms:created xsi:type="dcterms:W3CDTF">2019-10-14T12:23:39Z</dcterms:created>
  <dcterms:modified xsi:type="dcterms:W3CDTF">2019-10-14T12:26:43Z</dcterms:modified>
</cp:coreProperties>
</file>