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0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6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7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7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7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8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1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7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8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6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28" r:id="rId4"/>
    <p:sldLayoutId id="2147483729" r:id="rId5"/>
    <p:sldLayoutId id="2147483734" r:id="rId6"/>
    <p:sldLayoutId id="2147483730" r:id="rId7"/>
    <p:sldLayoutId id="2147483731" r:id="rId8"/>
    <p:sldLayoutId id="2147483732" r:id="rId9"/>
    <p:sldLayoutId id="2147483733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esenho de uma flor&#10;&#10;Descrição gerada automaticamente com confiança baixa">
            <a:extLst>
              <a:ext uri="{FF2B5EF4-FFF2-40B4-BE49-F238E27FC236}">
                <a16:creationId xmlns:a16="http://schemas.microsoft.com/office/drawing/2014/main" id="{53B2F92E-C0E6-7782-B1F9-06D18E0C3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" r="-1" b="2378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BC6353-77D8-F53E-6862-95526E364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01" y="2146851"/>
            <a:ext cx="6666980" cy="2658269"/>
          </a:xfrm>
        </p:spPr>
        <p:txBody>
          <a:bodyPr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5100" dirty="0"/>
              <a:t>APS – </a:t>
            </a:r>
            <a:r>
              <a:rPr lang="en-US" sz="5100" dirty="0" err="1"/>
              <a:t>Lógica</a:t>
            </a:r>
            <a:r>
              <a:rPr lang="en-US" sz="5100" dirty="0"/>
              <a:t> da </a:t>
            </a:r>
            <a:r>
              <a:rPr lang="en-US" sz="5100" dirty="0" err="1"/>
              <a:t>Computação</a:t>
            </a:r>
            <a:endParaRPr lang="en-US" sz="51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7AD390-921F-30D8-2154-20008A497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102" y="4810937"/>
            <a:ext cx="6666980" cy="1172200"/>
          </a:xfrm>
        </p:spPr>
        <p:txBody>
          <a:bodyPr anchor="t">
            <a:normAutofit/>
          </a:bodyPr>
          <a:lstStyle/>
          <a:p>
            <a:r>
              <a:rPr lang="en-US"/>
              <a:t>Jonathan Sutton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1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Homem sentado em frente a mesa com computador&#10;&#10;Descrição gerada automaticamente">
            <a:extLst>
              <a:ext uri="{FF2B5EF4-FFF2-40B4-BE49-F238E27FC236}">
                <a16:creationId xmlns:a16="http://schemas.microsoft.com/office/drawing/2014/main" id="{6FD39C5B-F886-1700-5787-EEA37BF553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1" r="1923" b="-1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0649DB-09DC-4E75-917E-596B802C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/>
          </a:bodyPr>
          <a:lstStyle/>
          <a:p>
            <a:r>
              <a:rPr lang="en-US" err="1"/>
              <a:t>Motivação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309072-8D78-557F-C4C5-651FB4841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anchor="t">
            <a:normAutofit/>
          </a:bodyPr>
          <a:lstStyle/>
          <a:p>
            <a:pPr algn="just"/>
            <a:r>
              <a:rPr lang="en-US" dirty="0"/>
              <a:t>Com a </a:t>
            </a:r>
            <a:r>
              <a:rPr lang="en-US" dirty="0" err="1"/>
              <a:t>missão</a:t>
            </a:r>
            <a:r>
              <a:rPr lang="en-US" dirty="0"/>
              <a:t> de sempre </a:t>
            </a:r>
            <a:r>
              <a:rPr lang="en-US" dirty="0" err="1"/>
              <a:t>tornar</a:t>
            </a:r>
            <a:r>
              <a:rPr lang="en-US" dirty="0"/>
              <a:t> as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tecnologias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acessíveis</a:t>
            </a:r>
            <a:r>
              <a:rPr lang="en-US" dirty="0"/>
              <a:t>,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desenvolvida</a:t>
            </a:r>
            <a:r>
              <a:rPr lang="en-US" dirty="0"/>
              <a:t> a 1a </a:t>
            </a:r>
            <a:r>
              <a:rPr lang="en-US" dirty="0" err="1"/>
              <a:t>linguagem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da </a:t>
            </a:r>
            <a:r>
              <a:rPr lang="en-US" dirty="0" err="1"/>
              <a:t>história</a:t>
            </a:r>
            <a:r>
              <a:rPr lang="en-US" dirty="0"/>
              <a:t> com </a:t>
            </a:r>
            <a:r>
              <a:rPr lang="en-US" dirty="0" err="1"/>
              <a:t>vocabulário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espanhol</a:t>
            </a:r>
            <a:r>
              <a:rPr lang="en-US" dirty="0"/>
              <a:t>, </a:t>
            </a:r>
            <a:r>
              <a:rPr lang="en-US" dirty="0" err="1"/>
              <a:t>visando</a:t>
            </a:r>
            <a:r>
              <a:rPr lang="en-US" dirty="0"/>
              <a:t> </a:t>
            </a:r>
            <a:r>
              <a:rPr lang="en-US" dirty="0" err="1"/>
              <a:t>aumentar</a:t>
            </a:r>
            <a:r>
              <a:rPr lang="en-US" dirty="0"/>
              <a:t> o </a:t>
            </a:r>
            <a:r>
              <a:rPr lang="en-US" dirty="0" err="1"/>
              <a:t>acesso</a:t>
            </a:r>
            <a:r>
              <a:rPr lang="en-US" dirty="0"/>
              <a:t> e </a:t>
            </a:r>
            <a:r>
              <a:rPr lang="en-US" dirty="0" err="1"/>
              <a:t>facilitar</a:t>
            </a:r>
            <a:r>
              <a:rPr lang="en-US" dirty="0"/>
              <a:t> o </a:t>
            </a:r>
            <a:r>
              <a:rPr lang="en-US" dirty="0" err="1"/>
              <a:t>aprendizado</a:t>
            </a:r>
            <a:r>
              <a:rPr lang="en-US" dirty="0"/>
              <a:t> da </a:t>
            </a:r>
            <a:r>
              <a:rPr lang="en-US" dirty="0" err="1"/>
              <a:t>população</a:t>
            </a:r>
            <a:r>
              <a:rPr lang="en-US" dirty="0"/>
              <a:t> Latina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área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 descr="Generated by DALL·E">
            <a:extLst>
              <a:ext uri="{FF2B5EF4-FFF2-40B4-BE49-F238E27FC236}">
                <a16:creationId xmlns:a16="http://schemas.microsoft.com/office/drawing/2014/main" id="{AC50D0AE-277A-05D7-0D13-7FFE0B824E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5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Rectangle 2054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3" name="Rectangle 2058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84" name="Rectangle 2060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5" name="Rectangle 2062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0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Rectangle 2064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Rectangle 2066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95508"/>
            <a:ext cx="7582419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0AAE65-7EB1-B911-8FCA-C4D09E4D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44515"/>
            <a:ext cx="5837464" cy="3311479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4200" b="0" cap="all" dirty="0" err="1">
                <a:solidFill>
                  <a:schemeClr val="tx2"/>
                </a:solidFill>
              </a:rPr>
              <a:t>Características</a:t>
            </a:r>
            <a:endParaRPr lang="en-US" sz="4200" b="0" cap="all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C8E83B-BE3E-B3EC-96C6-A9479E6A4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62" y="4123794"/>
            <a:ext cx="5834053" cy="958441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sz="1300" b="0" dirty="0">
                <a:solidFill>
                  <a:schemeClr val="tx2"/>
                </a:solidFill>
              </a:rPr>
              <a:t>A </a:t>
            </a:r>
            <a:r>
              <a:rPr lang="en-US" sz="1300" b="0" dirty="0" err="1">
                <a:solidFill>
                  <a:schemeClr val="tx2"/>
                </a:solidFill>
              </a:rPr>
              <a:t>linguagem</a:t>
            </a:r>
            <a:r>
              <a:rPr lang="en-US" sz="1300" b="0" dirty="0">
                <a:solidFill>
                  <a:schemeClr val="tx2"/>
                </a:solidFill>
              </a:rPr>
              <a:t> </a:t>
            </a:r>
            <a:r>
              <a:rPr lang="en-US" sz="1300" b="0" dirty="0" err="1">
                <a:solidFill>
                  <a:schemeClr val="tx2"/>
                </a:solidFill>
              </a:rPr>
              <a:t>tem</a:t>
            </a:r>
            <a:r>
              <a:rPr lang="en-US" sz="1300" b="0" dirty="0">
                <a:solidFill>
                  <a:schemeClr val="tx2"/>
                </a:solidFill>
              </a:rPr>
              <a:t> as </a:t>
            </a:r>
            <a:r>
              <a:rPr lang="en-US" sz="1300" b="0" dirty="0" err="1">
                <a:solidFill>
                  <a:schemeClr val="tx2"/>
                </a:solidFill>
              </a:rPr>
              <a:t>mesmas</a:t>
            </a:r>
            <a:r>
              <a:rPr lang="en-US" sz="1300" b="0" dirty="0">
                <a:solidFill>
                  <a:schemeClr val="tx2"/>
                </a:solidFill>
              </a:rPr>
              <a:t> </a:t>
            </a:r>
            <a:r>
              <a:rPr lang="en-US" sz="1300" b="0" dirty="0" err="1">
                <a:solidFill>
                  <a:schemeClr val="tx2"/>
                </a:solidFill>
              </a:rPr>
              <a:t>características</a:t>
            </a:r>
            <a:r>
              <a:rPr lang="en-US" sz="1300" b="0" dirty="0">
                <a:solidFill>
                  <a:schemeClr val="tx2"/>
                </a:solidFill>
              </a:rPr>
              <a:t> que Golang, mas com </a:t>
            </a:r>
            <a:r>
              <a:rPr lang="en-US" sz="1300" b="0" dirty="0" err="1">
                <a:solidFill>
                  <a:schemeClr val="tx2"/>
                </a:solidFill>
              </a:rPr>
              <a:t>os</a:t>
            </a:r>
            <a:r>
              <a:rPr lang="en-US" sz="1300" b="0" dirty="0">
                <a:solidFill>
                  <a:schemeClr val="tx2"/>
                </a:solidFill>
              </a:rPr>
              <a:t> tokens </a:t>
            </a:r>
            <a:r>
              <a:rPr lang="en-US" sz="1300" b="0" dirty="0" err="1">
                <a:solidFill>
                  <a:schemeClr val="tx2"/>
                </a:solidFill>
              </a:rPr>
              <a:t>traduzidos</a:t>
            </a:r>
            <a:r>
              <a:rPr lang="en-US" sz="1300" b="0" dirty="0">
                <a:solidFill>
                  <a:schemeClr val="tx2"/>
                </a:solidFill>
              </a:rPr>
              <a:t> para </a:t>
            </a:r>
            <a:r>
              <a:rPr lang="en-US" sz="1300" b="0" dirty="0" err="1">
                <a:solidFill>
                  <a:schemeClr val="tx2"/>
                </a:solidFill>
              </a:rPr>
              <a:t>espanhol</a:t>
            </a:r>
            <a:r>
              <a:rPr lang="en-US" sz="1300" b="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088" name="Rectangle 2068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Rectangle 2070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Rectangle 2072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Rectangle 2074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June Personal Web - This Is Why You Should Learn Golang">
            <a:extLst>
              <a:ext uri="{FF2B5EF4-FFF2-40B4-BE49-F238E27FC236}">
                <a16:creationId xmlns:a16="http://schemas.microsoft.com/office/drawing/2014/main" id="{9A90FA85-85A4-97AA-DDEE-2892308A2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074" y="1196362"/>
            <a:ext cx="3608366" cy="159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09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0B028-88C4-3F22-1A50-AF3BEC66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 que Golang?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DED2FC-288E-7566-B436-D5896783B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Simplicidade</a:t>
            </a:r>
            <a:r>
              <a:rPr lang="en-US" dirty="0"/>
              <a:t> e </a:t>
            </a:r>
            <a:r>
              <a:rPr lang="en-US" dirty="0" err="1"/>
              <a:t>Facilidade</a:t>
            </a:r>
            <a:r>
              <a:rPr lang="en-US" dirty="0"/>
              <a:t> de </a:t>
            </a:r>
            <a:r>
              <a:rPr lang="en-US" dirty="0" err="1"/>
              <a:t>Aprendizado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Alto </a:t>
            </a:r>
            <a:r>
              <a:rPr lang="en-US" dirty="0" err="1"/>
              <a:t>desempenho</a:t>
            </a:r>
            <a:r>
              <a:rPr lang="en-US" dirty="0"/>
              <a:t> e </a:t>
            </a:r>
            <a:r>
              <a:rPr lang="en-US" dirty="0" err="1"/>
              <a:t>eficiência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Comunidade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crescimento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Aplicações</a:t>
            </a:r>
            <a:r>
              <a:rPr lang="en-US" dirty="0"/>
              <a:t> reais</a:t>
            </a:r>
          </a:p>
        </p:txBody>
      </p:sp>
    </p:spTree>
    <p:extLst>
      <p:ext uri="{BB962C8B-B14F-4D97-AF65-F5344CB8AC3E}">
        <p14:creationId xmlns:p14="http://schemas.microsoft.com/office/powerpoint/2010/main" val="46045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B4B81-6749-2735-D6B2-20470209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EBNF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DA6EF0-09A2-FEC1-5903-45BC4034C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0" y="1087668"/>
            <a:ext cx="6172412" cy="5197497"/>
          </a:xfrm>
        </p:spPr>
        <p:txBody>
          <a:bodyPr>
            <a:normAutofit fontScale="25000" lnSpcReduction="20000"/>
          </a:bodyPr>
          <a:lstStyle/>
          <a:p>
            <a:r>
              <a:rPr lang="en-US" sz="3200" dirty="0"/>
              <a:t>PROGRAMA = { DECLARACION | FUNCION };</a:t>
            </a:r>
          </a:p>
          <a:p>
            <a:r>
              <a:rPr lang="en-US" sz="3200" dirty="0"/>
              <a:t>DECLARACION = ( </a:t>
            </a:r>
            <a:r>
              <a:rPr lang="el-GR" sz="3200" dirty="0"/>
              <a:t>λ | </a:t>
            </a:r>
            <a:r>
              <a:rPr lang="en-US" sz="3200" dirty="0"/>
              <a:t>ASIGNACION | IMPRIMIR | CONTROL | COMENTARIO ), "\n" ;</a:t>
            </a:r>
          </a:p>
          <a:p>
            <a:r>
              <a:rPr lang="en-US" sz="3200" dirty="0"/>
              <a:t>ASIGNACION = ["var"], IDENTIFICADOR, ["=", EXPRESION] ;</a:t>
            </a:r>
          </a:p>
          <a:p>
            <a:r>
              <a:rPr lang="en-US" sz="3200" dirty="0"/>
              <a:t>IMPRIMIR = "</a:t>
            </a:r>
            <a:r>
              <a:rPr lang="en-US" sz="3200" dirty="0" err="1"/>
              <a:t>Imprimir</a:t>
            </a:r>
            <a:r>
              <a:rPr lang="en-US" sz="3200" dirty="0"/>
              <a:t>", "(", EXPRESION, ")" ;</a:t>
            </a:r>
          </a:p>
          <a:p>
            <a:r>
              <a:rPr lang="en-US" sz="3200" dirty="0"/>
              <a:t>CONTROL = SI | BUCLE ;</a:t>
            </a:r>
          </a:p>
          <a:p>
            <a:r>
              <a:rPr lang="en-US" sz="3200" dirty="0"/>
              <a:t>SI = "</a:t>
            </a:r>
            <a:r>
              <a:rPr lang="en-US" sz="3200" dirty="0" err="1"/>
              <a:t>si</a:t>
            </a:r>
            <a:r>
              <a:rPr lang="en-US" sz="3200" dirty="0"/>
              <a:t>", "(", EXPRESION, ")", BLOQUE, [ "</a:t>
            </a:r>
            <a:r>
              <a:rPr lang="en-US" sz="3200" dirty="0" err="1"/>
              <a:t>sino</a:t>
            </a:r>
            <a:r>
              <a:rPr lang="en-US" sz="3200" dirty="0"/>
              <a:t>", BLOQUE ];</a:t>
            </a:r>
          </a:p>
          <a:p>
            <a:r>
              <a:rPr lang="en-US" sz="3200" dirty="0"/>
              <a:t>BUCLE = "</a:t>
            </a:r>
            <a:r>
              <a:rPr lang="en-US" sz="3200" dirty="0" err="1"/>
              <a:t>mientras</a:t>
            </a:r>
            <a:r>
              <a:rPr lang="en-US" sz="3200" dirty="0"/>
              <a:t>", "(", CONDICION_BUCLE, ")", BLOQUE ;</a:t>
            </a:r>
          </a:p>
          <a:p>
            <a:r>
              <a:rPr lang="en-US" sz="3200" dirty="0"/>
              <a:t>FUNCION = "</a:t>
            </a:r>
            <a:r>
              <a:rPr lang="en-US" sz="3200" dirty="0" err="1"/>
              <a:t>func</a:t>
            </a:r>
            <a:r>
              <a:rPr lang="en-US" sz="3200" dirty="0"/>
              <a:t>", IDENTIFICADOR, "(", [PARAMETROS], ")", [TIPO_RETORNO], BLOQUE ;</a:t>
            </a:r>
          </a:p>
          <a:p>
            <a:r>
              <a:rPr lang="en-US" sz="3200" dirty="0"/>
              <a:t>PARAMETROS = IDENTIFICADOR, TIPO, { ",", IDENTIFICADOR, TIPO } ;</a:t>
            </a:r>
          </a:p>
          <a:p>
            <a:r>
              <a:rPr lang="en-US" sz="3200" dirty="0"/>
              <a:t>BLOQUE = "{", { DECLARACION }, "}" ;</a:t>
            </a:r>
          </a:p>
          <a:p>
            <a:r>
              <a:rPr lang="en-US" sz="3200" dirty="0"/>
              <a:t>EXPRESION = TERMINO, { ("+" | "-" | "&amp;&amp;" | "||" | "==" | "&lt;" | "&gt;" | "!"), TERMINO } ;</a:t>
            </a:r>
          </a:p>
          <a:p>
            <a:r>
              <a:rPr lang="en-US" sz="3200" dirty="0"/>
              <a:t>TERMINO = FACTOR, { ("*" | "/" | "." | "!"), FACTOR } ;</a:t>
            </a:r>
          </a:p>
          <a:p>
            <a:r>
              <a:rPr lang="en-US" sz="3200" dirty="0"/>
              <a:t>FACTOR = (("+" | "-"), FACTOR) | NUMERO | "(", EXPRESION, ")" | IDENTIFICADOR | CADENA ;</a:t>
            </a:r>
          </a:p>
          <a:p>
            <a:r>
              <a:rPr lang="en-US" sz="3200" dirty="0"/>
              <a:t>IDENTIFICADOR = LETRA, { LETRA | DIGITO | "_" } ;</a:t>
            </a:r>
          </a:p>
          <a:p>
            <a:r>
              <a:rPr lang="en-US" sz="3200" dirty="0"/>
              <a:t>NUMERO = DIGITO, { DIGITO } ;</a:t>
            </a:r>
          </a:p>
          <a:p>
            <a:r>
              <a:rPr lang="en-US" sz="3200" dirty="0"/>
              <a:t>CADENA = "\"", { TODOS_EXCETO_COMILLA }, "\"" ;</a:t>
            </a:r>
          </a:p>
          <a:p>
            <a:r>
              <a:rPr lang="en-US" sz="3200" dirty="0"/>
              <a:t>TIPO_RETORNO = "-&gt;", TIPO ;</a:t>
            </a:r>
          </a:p>
          <a:p>
            <a:r>
              <a:rPr lang="en-US" sz="3200" dirty="0"/>
              <a:t>TIPO = "</a:t>
            </a:r>
            <a:r>
              <a:rPr lang="en-US" sz="3200" dirty="0" err="1"/>
              <a:t>ent</a:t>
            </a:r>
            <a:r>
              <a:rPr lang="en-US" sz="3200" dirty="0"/>
              <a:t>" | "</a:t>
            </a:r>
            <a:r>
              <a:rPr lang="en-US" sz="3200" dirty="0" err="1"/>
              <a:t>cadena</a:t>
            </a:r>
            <a:r>
              <a:rPr lang="en-US" sz="3200" dirty="0"/>
              <a:t>" ;</a:t>
            </a:r>
          </a:p>
          <a:p>
            <a:r>
              <a:rPr lang="en-US" sz="3200" dirty="0"/>
              <a:t>CONDICION_BUCLE = EXPRESION, ";", EXPRESION, ";", EXPRESION ;</a:t>
            </a:r>
          </a:p>
          <a:p>
            <a:r>
              <a:rPr lang="en-US" sz="3200" dirty="0"/>
              <a:t>COMENTARIO = "//", { TODOS_EXCETO_SALTO_LINEA } ;</a:t>
            </a:r>
          </a:p>
          <a:p>
            <a:r>
              <a:rPr lang="en-US" sz="3200" dirty="0"/>
              <a:t>LETRA = ( a | ... | z | A | ... | Z ) ;</a:t>
            </a:r>
          </a:p>
          <a:p>
            <a:r>
              <a:rPr lang="en-US" sz="3200" dirty="0"/>
              <a:t>DIGITO = ( 1 | 2 | 3 | 4 | 5 | 6 | 7 | 8 | 9 | 0 ) 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9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455A6E-BF59-01F3-A07E-0348DB6CD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en-US" dirty="0" err="1"/>
              <a:t>Exemplo</a:t>
            </a:r>
            <a:r>
              <a:rPr lang="en-US" dirty="0"/>
              <a:t> de Código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D9BB1328-3CF2-2DD4-9B75-B695A2682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91" b="1"/>
          <a:stretch/>
        </p:blipFill>
        <p:spPr>
          <a:xfrm>
            <a:off x="4675367" y="713433"/>
            <a:ext cx="3764007" cy="543112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536A68B-EE34-C413-FEE3-AB13E6585C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394" b="-3"/>
          <a:stretch/>
        </p:blipFill>
        <p:spPr>
          <a:xfrm>
            <a:off x="8468139" y="765231"/>
            <a:ext cx="3723861" cy="5376547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10">
            <a:extLst>
              <a:ext uri="{FF2B5EF4-FFF2-40B4-BE49-F238E27FC236}">
                <a16:creationId xmlns:a16="http://schemas.microsoft.com/office/drawing/2014/main" id="{C99B4CC0-747F-2B79-B715-ABE68A81F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24" y="97389"/>
            <a:ext cx="7506001" cy="861075"/>
          </a:xfrm>
        </p:spPr>
        <p:txBody>
          <a:bodyPr anchor="t">
            <a:normAutofit/>
          </a:bodyPr>
          <a:lstStyle/>
          <a:p>
            <a:r>
              <a:rPr lang="en-US" dirty="0"/>
              <a:t>.go                                     .</a:t>
            </a:r>
            <a:r>
              <a:rPr lang="en-US" dirty="0" err="1"/>
              <a:t>goesp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49735B-7A94-4CFA-B31A-CFBAD459B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8711" y="716225"/>
            <a:ext cx="64008" cy="54315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8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hojiVTI">
  <a:themeElements>
    <a:clrScheme name="AnalogousFromRegularSeedRightStep">
      <a:dk1>
        <a:srgbClr val="000000"/>
      </a:dk1>
      <a:lt1>
        <a:srgbClr val="FFFFFF"/>
      </a:lt1>
      <a:dk2>
        <a:srgbClr val="412A24"/>
      </a:dk2>
      <a:lt2>
        <a:srgbClr val="E2E8E7"/>
      </a:lt2>
      <a:accent1>
        <a:srgbClr val="E72954"/>
      </a:accent1>
      <a:accent2>
        <a:srgbClr val="D53B17"/>
      </a:accent2>
      <a:accent3>
        <a:srgbClr val="DB9427"/>
      </a:accent3>
      <a:accent4>
        <a:srgbClr val="A6A912"/>
      </a:accent4>
      <a:accent5>
        <a:srgbClr val="73B420"/>
      </a:accent5>
      <a:accent6>
        <a:srgbClr val="2CBB14"/>
      </a:accent6>
      <a:hlink>
        <a:srgbClr val="31937D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386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Meiryo</vt:lpstr>
      <vt:lpstr>Arial</vt:lpstr>
      <vt:lpstr>Corbel</vt:lpstr>
      <vt:lpstr>ShojiVTI</vt:lpstr>
      <vt:lpstr>APS – Lógica da Computação</vt:lpstr>
      <vt:lpstr>Motivação</vt:lpstr>
      <vt:lpstr>Características</vt:lpstr>
      <vt:lpstr>Por que Golang?</vt:lpstr>
      <vt:lpstr>EBNF</vt:lpstr>
      <vt:lpstr>Exemplo de 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 – Lógica da Computação</dc:title>
  <dc:creator>Jonathan Sutton</dc:creator>
  <cp:lastModifiedBy>Jonathan Sutton</cp:lastModifiedBy>
  <cp:revision>3</cp:revision>
  <dcterms:created xsi:type="dcterms:W3CDTF">2023-12-10T02:48:59Z</dcterms:created>
  <dcterms:modified xsi:type="dcterms:W3CDTF">2023-12-10T17:14:48Z</dcterms:modified>
</cp:coreProperties>
</file>