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269" r:id="rId2"/>
    <p:sldId id="458" r:id="rId3"/>
    <p:sldId id="459" r:id="rId4"/>
    <p:sldId id="460" r:id="rId5"/>
    <p:sldId id="461" r:id="rId6"/>
    <p:sldId id="462" r:id="rId7"/>
    <p:sldId id="463" r:id="rId8"/>
    <p:sldId id="464" r:id="rId9"/>
    <p:sldId id="465" r:id="rId10"/>
    <p:sldId id="466" r:id="rId11"/>
    <p:sldId id="467" r:id="rId12"/>
    <p:sldId id="468" r:id="rId13"/>
    <p:sldId id="469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9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CBEC0"/>
    <a:srgbClr val="C00026"/>
    <a:srgbClr val="BA0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94" autoAdjust="0"/>
    <p:restoredTop sz="92671" autoAdjust="0"/>
  </p:normalViewPr>
  <p:slideViewPr>
    <p:cSldViewPr snapToGrid="0" snapToObjects="1" showGuides="1">
      <p:cViewPr varScale="1">
        <p:scale>
          <a:sx n="73" d="100"/>
          <a:sy n="73" d="100"/>
        </p:scale>
        <p:origin x="846" y="72"/>
      </p:cViewPr>
      <p:guideLst>
        <p:guide orient="horz" pos="2183"/>
        <p:guide pos="299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198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2933F-D0FD-7240-A363-4A10A64C679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5F2C9-07E4-FF4F-8189-CD4ED964D9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12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F3387-6852-4167-A065-1B417E5289FE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FB91E-A0DC-4A5F-B463-D7B8E7950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CC8788FA-9D8F-3C45-9A7B-393163C83DF0}" type="datetime1">
              <a:rPr lang="en-US" smtClean="0"/>
              <a:t>9/13/2019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subtítulo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a data e o nome da área ou disciplina</a:t>
            </a:r>
          </a:p>
        </p:txBody>
      </p:sp>
    </p:spTree>
    <p:extLst>
      <p:ext uri="{BB962C8B-B14F-4D97-AF65-F5344CB8AC3E}">
        <p14:creationId xmlns:p14="http://schemas.microsoft.com/office/powerpoint/2010/main" val="252963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85900"/>
            <a:ext cx="8029575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4172" y="6402174"/>
            <a:ext cx="6415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1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149-89A1-2143-B6CB-10E4BD2D3370}" type="datetime1">
              <a:rPr lang="en-US" smtClean="0"/>
              <a:t>9/13/2019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35760" cy="365125"/>
          </a:xfrm>
        </p:spPr>
        <p:txBody>
          <a:bodyPr/>
          <a:lstStyle/>
          <a:p>
            <a:fld id="{7FFE5E5C-C80A-4D8D-A711-3102A7BA9258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subtítulo mestre</a:t>
            </a:r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subtítulo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7640320" y="6482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7112000" y="656336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106920" y="635635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0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956-45FE-0B43-9FB1-4BE9D905D684}" type="datetime1">
              <a:rPr lang="en-US" smtClean="0"/>
              <a:t>9/13/2019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0036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C89B-46A1-944B-8294-819B08567B54}" type="datetime1">
              <a:rPr lang="en-US" smtClean="0"/>
              <a:t>9/13/2019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503680" cy="365125"/>
          </a:xfrm>
        </p:spPr>
        <p:txBody>
          <a:bodyPr/>
          <a:lstStyle/>
          <a:p>
            <a:fld id="{7FFE5E5C-C80A-4D8D-A711-3102A7BA92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 baseline="0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a legenda mestre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386320" y="6356350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0B43-6A8C-D94C-A4F4-9A1865BE9A40}" type="datetime1">
              <a:rPr lang="en-US" smtClean="0"/>
              <a:t>9/13/2019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Edite o título mestre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>
          <a:xfrm>
            <a:off x="657225" y="1485900"/>
            <a:ext cx="4163483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5108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undo_ppt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85900"/>
            <a:ext cx="8029575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9"/>
          <p:cNvGrpSpPr>
            <a:grpSpLocks/>
          </p:cNvGrpSpPr>
          <p:nvPr userDrawn="1"/>
        </p:nvGrpSpPr>
        <p:grpSpPr bwMode="auto">
          <a:xfrm>
            <a:off x="0" y="0"/>
            <a:ext cx="9144000" cy="6838950"/>
            <a:chOff x="0" y="0"/>
            <a:chExt cx="9144000" cy="6838950"/>
          </a:xfrm>
        </p:grpSpPr>
        <p:grpSp>
          <p:nvGrpSpPr>
            <p:cNvPr id="5" name="Grupo 8"/>
            <p:cNvGrpSpPr>
              <a:grpSpLocks/>
            </p:cNvGrpSpPr>
            <p:nvPr userDrawn="1"/>
          </p:nvGrpSpPr>
          <p:grpSpPr bwMode="auto">
            <a:xfrm>
              <a:off x="0" y="0"/>
              <a:ext cx="9144000" cy="6838950"/>
              <a:chOff x="0" y="0"/>
              <a:chExt cx="9144000" cy="6838950"/>
            </a:xfrm>
          </p:grpSpPr>
          <p:pic>
            <p:nvPicPr>
              <p:cNvPr id="7" name="Picture 12" descr="base_template_ppt2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44000" cy="6838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Retângulo 5"/>
              <p:cNvSpPr>
                <a:spLocks noChangeArrowheads="1"/>
              </p:cNvSpPr>
              <p:nvPr userDrawn="1"/>
            </p:nvSpPr>
            <p:spPr bwMode="auto">
              <a:xfrm>
                <a:off x="571500" y="1500188"/>
                <a:ext cx="5214938" cy="26431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marL="1168400" eaLnBrk="0" hangingPunct="0"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1pPr>
                <a:lvl2pPr marL="742950" indent="-285750" eaLnBrk="0" hangingPunct="0"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2pPr>
                <a:lvl3pPr marL="1143000" indent="-228600" eaLnBrk="0" hangingPunct="0"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3pPr>
                <a:lvl4pPr marL="1600200" indent="-228600" eaLnBrk="0" hangingPunct="0"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4pPr>
                <a:lvl5pPr marL="2057400" indent="-228600" eaLnBrk="0" hangingPunct="0"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9pPr>
              </a:lstStyle>
              <a:p>
                <a:pPr eaLnBrk="1" hangingPunct="1">
                  <a:defRPr/>
                </a:pPr>
                <a:endParaRPr lang="pt-BR" altLang="pt-BR"/>
              </a:p>
            </p:txBody>
          </p:sp>
        </p:grpSp>
        <p:pic>
          <p:nvPicPr>
            <p:cNvPr id="6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351" y="285750"/>
              <a:ext cx="2043113" cy="1085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" name="Conector reto 8"/>
          <p:cNvCxnSpPr>
            <a:cxnSpLocks noChangeShapeType="1"/>
          </p:cNvCxnSpPr>
          <p:nvPr userDrawn="1"/>
        </p:nvCxnSpPr>
        <p:spPr bwMode="auto">
          <a:xfrm>
            <a:off x="2987675" y="6381750"/>
            <a:ext cx="0" cy="7191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9552" y="548680"/>
            <a:ext cx="5656684" cy="366712"/>
          </a:xfrm>
          <a:prstGeom prst="rect">
            <a:avLst/>
          </a:prstGeom>
          <a:noFill/>
          <a:extLst/>
        </p:spPr>
        <p:txBody>
          <a:bodyPr/>
          <a:lstStyle/>
          <a:p>
            <a:endParaRPr lang="pt-BR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39552" y="1484784"/>
            <a:ext cx="8136904" cy="4536504"/>
          </a:xfrm>
          <a:prstGeom prst="rect">
            <a:avLst/>
          </a:prstGeom>
          <a:noFill/>
          <a:extLst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444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96" y="6453336"/>
            <a:ext cx="625399" cy="365125"/>
          </a:xfrm>
        </p:spPr>
        <p:txBody>
          <a:bodyPr/>
          <a:lstStyle/>
          <a:p>
            <a:fld id="{77ADD9C6-6B50-42C1-AB90-24E38D1CF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39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8EA56D1-9008-324A-AE78-6F3716B85DF9}" type="datetime1">
              <a:rPr lang="en-US" smtClean="0"/>
              <a:t>9/13/2019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40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8" r:id="rId2"/>
    <p:sldLayoutId id="2147483656" r:id="rId3"/>
    <p:sldLayoutId id="2147483666" r:id="rId4"/>
    <p:sldLayoutId id="2147483667" r:id="rId5"/>
    <p:sldLayoutId id="2147483660" r:id="rId6"/>
    <p:sldLayoutId id="2147483662" r:id="rId7"/>
    <p:sldLayoutId id="2147483670" r:id="rId8"/>
    <p:sldLayoutId id="214748367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C00026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.ufrgs.br/~asc/redes/pdf/aula06.pdf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966786" y="2384425"/>
            <a:ext cx="7343775" cy="714375"/>
          </a:xfrm>
        </p:spPr>
        <p:txBody>
          <a:bodyPr>
            <a:normAutofit fontScale="25000" lnSpcReduction="20000"/>
          </a:bodyPr>
          <a:lstStyle/>
          <a:p>
            <a:pPr lvl="0" defTabSz="457200">
              <a:spcBef>
                <a:spcPct val="0"/>
              </a:spcBef>
              <a:spcAft>
                <a:spcPts val="600"/>
              </a:spcAft>
              <a:defRPr/>
            </a:pPr>
            <a:r>
              <a:rPr lang="pt-BR" sz="14400" dirty="0">
                <a:latin typeface="Verdana"/>
                <a:cs typeface="Verdana"/>
              </a:rPr>
              <a:t>Camada Física da Computação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Verdana"/>
                <a:cs typeface="Verdana"/>
              </a:rPr>
              <a:t>CRC</a:t>
            </a:r>
            <a:endParaRPr lang="pt-BR" dirty="0">
              <a:latin typeface="Verdana"/>
              <a:cs typeface="Verdana"/>
            </a:endParaRPr>
          </a:p>
        </p:txBody>
      </p:sp>
      <p:sp>
        <p:nvSpPr>
          <p:cNvPr id="7" name="Espaço Reservado para Conteúdo 3"/>
          <p:cNvSpPr>
            <a:spLocks noGrp="1"/>
          </p:cNvSpPr>
          <p:nvPr>
            <p:ph idx="14"/>
          </p:nvPr>
        </p:nvSpPr>
        <p:spPr>
          <a:xfrm>
            <a:off x="900111" y="5463251"/>
            <a:ext cx="7343775" cy="1131223"/>
          </a:xfrm>
        </p:spPr>
        <p:txBody>
          <a:bodyPr>
            <a:normAutofit/>
          </a:bodyPr>
          <a:lstStyle/>
          <a:p>
            <a:pPr algn="r"/>
            <a:r>
              <a:rPr lang="pt-BR" dirty="0" smtClean="0"/>
              <a:t>2019 </a:t>
            </a:r>
            <a:r>
              <a:rPr lang="pt-BR" dirty="0"/>
              <a:t>– Engenharia da computação</a:t>
            </a:r>
          </a:p>
          <a:p>
            <a:pPr algn="r"/>
            <a:endParaRPr lang="pt-BR" dirty="0"/>
          </a:p>
          <a:p>
            <a:pPr algn="r"/>
            <a:r>
              <a:rPr lang="pt-BR" dirty="0"/>
              <a:t>Rodrigo Carareto</a:t>
            </a:r>
            <a:endParaRPr lang="pt-B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4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10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747098" y="388034"/>
            <a:ext cx="327044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101101010000 |</a:t>
            </a:r>
            <a:r>
              <a:rPr lang="pt-B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10011   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- 10011         10101010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-----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001011010000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- 00000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-----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001011010000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- 10011</a:t>
            </a:r>
          </a:p>
          <a:p>
            <a:r>
              <a:rPr lang="pt-B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000010110000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- 00000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-----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000010110000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- 10011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-----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000000101000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- 00000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-----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000000101000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- 10011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000000001110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- 00000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-----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00000000</a:t>
            </a:r>
            <a:r>
              <a:rPr lang="pt-B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</a:t>
            </a:r>
          </a:p>
        </p:txBody>
      </p:sp>
      <p:sp>
        <p:nvSpPr>
          <p:cNvPr id="3" name="Retângulo: Cantos Arredondados 2"/>
          <p:cNvSpPr/>
          <p:nvPr/>
        </p:nvSpPr>
        <p:spPr>
          <a:xfrm>
            <a:off x="4751388" y="618836"/>
            <a:ext cx="1178357" cy="3602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650690" y="1417638"/>
            <a:ext cx="2656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Ignorar o quociente</a:t>
            </a:r>
          </a:p>
          <a:p>
            <a:r>
              <a:rPr lang="pt-BR" dirty="0">
                <a:solidFill>
                  <a:srgbClr val="FF0000"/>
                </a:solidFill>
              </a:rPr>
              <a:t>(não precisa nem guardar)</a:t>
            </a:r>
          </a:p>
        </p:txBody>
      </p:sp>
      <p:cxnSp>
        <p:nvCxnSpPr>
          <p:cNvPr id="8" name="Conector de Seta Reta 7"/>
          <p:cNvCxnSpPr/>
          <p:nvPr/>
        </p:nvCxnSpPr>
        <p:spPr>
          <a:xfrm flipH="1" flipV="1">
            <a:off x="5340566" y="979055"/>
            <a:ext cx="676979" cy="438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: Cantos Arredondados 8"/>
          <p:cNvSpPr/>
          <p:nvPr/>
        </p:nvSpPr>
        <p:spPr>
          <a:xfrm>
            <a:off x="3999345" y="6206836"/>
            <a:ext cx="637310" cy="3602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679055" y="5566535"/>
            <a:ext cx="1977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Este é o CRC</a:t>
            </a:r>
          </a:p>
        </p:txBody>
      </p:sp>
      <p:cxnSp>
        <p:nvCxnSpPr>
          <p:cNvPr id="12" name="Conector de Seta Reta 11"/>
          <p:cNvCxnSpPr>
            <a:endCxn id="9" idx="3"/>
          </p:cNvCxnSpPr>
          <p:nvPr/>
        </p:nvCxnSpPr>
        <p:spPr>
          <a:xfrm flipH="1">
            <a:off x="4636655" y="5855855"/>
            <a:ext cx="1014035" cy="531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040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Detecção de erro com CRC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Enviar os dados junto com o CRC (calculado inicialmente com quatro bits 0 acrescidos no dado)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dirty="0"/>
              <a:t>10110101</a:t>
            </a:r>
            <a:r>
              <a:rPr lang="pt-BR" dirty="0">
                <a:solidFill>
                  <a:srgbClr val="FF0000"/>
                </a:solidFill>
              </a:rPr>
              <a:t>1110</a:t>
            </a:r>
          </a:p>
          <a:p>
            <a:endParaRPr lang="pt-BR" dirty="0"/>
          </a:p>
          <a:p>
            <a:r>
              <a:rPr lang="pt-BR" dirty="0"/>
              <a:t>Na recepção, recalcular a divisão polinomial dos dados recebidos, incluindo os bits de CRC</a:t>
            </a:r>
          </a:p>
          <a:p>
            <a:endParaRPr lang="pt-BR" dirty="0"/>
          </a:p>
          <a:p>
            <a:r>
              <a:rPr lang="pt-BR" dirty="0"/>
              <a:t>Se o resultado final for zero, não houve erro na transmissão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289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CRC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CRC-16 e CRC-CITT</a:t>
            </a:r>
          </a:p>
          <a:p>
            <a:pPr lvl="1"/>
            <a:r>
              <a:rPr lang="pt-BR" dirty="0"/>
              <a:t>100% das falhas em sequências de 16 ou menos bits</a:t>
            </a:r>
          </a:p>
          <a:p>
            <a:pPr lvl="1"/>
            <a:r>
              <a:rPr lang="pt-BR" dirty="0"/>
              <a:t>99.997% das falhas em sequências de 17 bits</a:t>
            </a:r>
          </a:p>
          <a:p>
            <a:pPr lvl="1"/>
            <a:r>
              <a:rPr lang="pt-BR" dirty="0"/>
              <a:t>99.998% em sequências de 18 bits ou mais</a:t>
            </a:r>
          </a:p>
          <a:p>
            <a:r>
              <a:rPr lang="pt-BR" dirty="0"/>
              <a:t>CRC-32</a:t>
            </a:r>
          </a:p>
          <a:p>
            <a:pPr lvl="1"/>
            <a:r>
              <a:rPr lang="pt-BR" dirty="0"/>
              <a:t>Chance de receber dados ruins é de 1 em 4.3 bilhões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12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758665" y="5656966"/>
            <a:ext cx="562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2"/>
              </a:rPr>
              <a:t>http://www.inf.ufrgs.br/~asc/redes/pdf/aula06.pdf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1453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Queremos transmitir a sequência 110101000 usando o polinômio CRC 1001. Qual a sequência binária a ser enviada (já com o resto anexado)?</a:t>
            </a:r>
          </a:p>
          <a:p>
            <a:endParaRPr lang="pt-BR" dirty="0"/>
          </a:p>
          <a:p>
            <a:r>
              <a:rPr lang="pt-BR" dirty="0"/>
              <a:t>Suponha que a sequência recebida no exemplo anterior não contém erros. Aplique o procedimento de cálculo do CRC na sequência recebida e verifique que o resultado é zero.</a:t>
            </a:r>
          </a:p>
          <a:p>
            <a:endParaRPr lang="pt-BR" dirty="0"/>
          </a:p>
          <a:p>
            <a:r>
              <a:rPr lang="pt-BR" dirty="0"/>
              <a:t>Suponha que o quarto bit mais significativo da sequência sofreu um erro. Repita o procedimento de CRC para ver que haverá detecção de erro.</a:t>
            </a:r>
            <a:br>
              <a:rPr lang="pt-BR" dirty="0"/>
            </a:br>
            <a:endParaRPr lang="pt-BR" dirty="0"/>
          </a:p>
          <a:p>
            <a:r>
              <a:rPr lang="pt-BR" dirty="0"/>
              <a:t>Desenvolva ou utilize um algoritmo para geração e conferência de CRC na transmissão de seus dados.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318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0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39534" y="3636044"/>
            <a:ext cx="3061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>
                <a:solidFill>
                  <a:schemeClr val="bg1"/>
                </a:solidFill>
                <a:latin typeface="Verdana"/>
                <a:cs typeface="Verdana"/>
              </a:rPr>
              <a:t>www.insper.edu.br</a:t>
            </a:r>
            <a:endParaRPr lang="en-US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3298" y="2844822"/>
            <a:ext cx="1732955" cy="6125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Cyclic</a:t>
            </a:r>
            <a:r>
              <a:rPr lang="pt-BR" dirty="0"/>
              <a:t> </a:t>
            </a:r>
            <a:r>
              <a:rPr lang="pt-BR" dirty="0" err="1"/>
              <a:t>redundancy</a:t>
            </a:r>
            <a:r>
              <a:rPr lang="pt-BR" dirty="0"/>
              <a:t> </a:t>
            </a:r>
            <a:r>
              <a:rPr lang="pt-BR" dirty="0" err="1"/>
              <a:t>check</a:t>
            </a:r>
            <a:r>
              <a:rPr lang="pt-BR" dirty="0"/>
              <a:t> (CRC)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Este código se baseia em divisão de polinômios: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Interpretar os dados como sendo coeficientes de um polinômio</a:t>
            </a:r>
          </a:p>
          <a:p>
            <a:endParaRPr lang="pt-BR" dirty="0"/>
          </a:p>
          <a:p>
            <a:r>
              <a:rPr lang="pt-BR" dirty="0"/>
              <a:t>Cada código CRC tem um polinômio especial a ser usado como divisor</a:t>
            </a:r>
          </a:p>
          <a:p>
            <a:endParaRPr lang="pt-BR" dirty="0"/>
          </a:p>
          <a:p>
            <a:r>
              <a:rPr lang="pt-BR" dirty="0"/>
              <a:t>O resto da divisão forma os bits de redundância do código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49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do CRC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Dados como polinômios: se os bits que queremos mandar forem 10110101, o polinômio correspondente é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3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877113" y="3365224"/>
                <a:ext cx="3678699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113" y="3365224"/>
                <a:ext cx="3678699" cy="4357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2890289" y="4701963"/>
            <a:ext cx="3363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1   0   1   1   0   1   0   1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3057236" y="3800984"/>
            <a:ext cx="0" cy="97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3870036" y="3800984"/>
            <a:ext cx="0" cy="97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4331855" y="3800984"/>
            <a:ext cx="240144" cy="97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5209309" y="3764366"/>
            <a:ext cx="267841" cy="101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6059055" y="3800984"/>
            <a:ext cx="129309" cy="90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21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do CRC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Adotar um polinômio de CRC (existem vários)</a:t>
                </a:r>
              </a:p>
              <a:p>
                <a:endParaRPr lang="pt-BR" dirty="0"/>
              </a:p>
              <a:p>
                <a:r>
                  <a:rPr lang="pt-BR" dirty="0"/>
                  <a:t>Exemplo: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CRC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 (10011)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4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8FFCDE3-B230-49A5-94C2-DCB46B3DD91F}"/>
              </a:ext>
            </a:extLst>
          </p:cNvPr>
          <p:cNvSpPr txBox="1"/>
          <p:nvPr/>
        </p:nvSpPr>
        <p:spPr>
          <a:xfrm>
            <a:off x="2361460" y="4145872"/>
            <a:ext cx="429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NORMALMENTE O BIT 1 DO INÍCIO NÃO É MOSTRADO:  1E2A5 ---&gt; CRC E2A5</a:t>
            </a:r>
          </a:p>
        </p:txBody>
      </p:sp>
    </p:spTree>
    <p:extLst>
      <p:ext uri="{BB962C8B-B14F-4D97-AF65-F5344CB8AC3E}">
        <p14:creationId xmlns:p14="http://schemas.microsoft.com/office/powerpoint/2010/main" val="33731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do CRC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Para um polinômio de CRC de grau r, adicionar r zeros ao final dos dados</a:t>
                </a:r>
              </a:p>
              <a:p>
                <a:endParaRPr lang="pt-BR" dirty="0"/>
              </a:p>
              <a:p>
                <a:r>
                  <a:rPr lang="pt-BR" dirty="0"/>
                  <a:t>Equivalente a multiplicar o polinômio dos dados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5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500465" y="4747490"/>
                <a:ext cx="6586803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pt-BR" sz="2800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pt-BR" sz="2800" i="0">
                                  <a:latin typeface="Cambria Math" panose="02040503050406030204" pitchFamily="18" charset="0"/>
                                </a:rPr>
                                <m:t>ados</m:t>
                              </m:r>
                              <m:r>
                                <m:rPr>
                                  <m:nor/>
                                </m:rPr>
                                <a:rPr lang="pt-BR" sz="2800" i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10110101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2800" i="0">
                                  <a:latin typeface="Cambria Math" panose="02040503050406030204" pitchFamily="18" charset="0"/>
                                </a:rPr>
                                <m:t>polin</m:t>
                              </m:r>
                              <m:r>
                                <m:rPr>
                                  <m:nor/>
                                </m:rPr>
                                <a:rPr lang="pt-BR" sz="2800" i="0">
                                  <a:latin typeface="Cambria Math" panose="02040503050406030204" pitchFamily="18" charset="0"/>
                                </a:rPr>
                                <m:t>ô</m:t>
                              </m:r>
                              <m:r>
                                <m:rPr>
                                  <m:nor/>
                                </m:rPr>
                                <a:rPr lang="pt-BR" sz="2800" i="0">
                                  <a:latin typeface="Cambria Math" panose="02040503050406030204" pitchFamily="18" charset="0"/>
                                </a:rPr>
                                <m:t>mio</m:t>
                              </m:r>
                              <m:r>
                                <m:rPr>
                                  <m:nor/>
                                </m:rPr>
                                <a:rPr lang="pt-BR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2800" i="0">
                                  <a:latin typeface="Cambria Math" panose="02040503050406030204" pitchFamily="18" charset="0"/>
                                </a:rPr>
                                <m:t>CRC</m:t>
                              </m:r>
                              <m:r>
                                <m:rPr>
                                  <m:nor/>
                                </m:rPr>
                                <a:rPr lang="pt-BR" sz="2800" i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10011</m:t>
                              </m:r>
                            </m:e>
                          </m:eqAr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→10110101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0000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65" y="4747490"/>
                <a:ext cx="6586803" cy="9611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61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do CRC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Efetuar a divisão polinomial, com uma mudança: a aritmética da adição e subtração é substituída pelo operador </a:t>
            </a:r>
            <a:r>
              <a:rPr lang="pt-BR" dirty="0">
                <a:solidFill>
                  <a:srgbClr val="FF0000"/>
                </a:solidFill>
              </a:rPr>
              <a:t>XOR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6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835260" y="3853945"/>
            <a:ext cx="14734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1011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- 1100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----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0111</a:t>
            </a:r>
          </a:p>
        </p:txBody>
      </p:sp>
    </p:spTree>
    <p:extLst>
      <p:ext uri="{BB962C8B-B14F-4D97-AF65-F5344CB8AC3E}">
        <p14:creationId xmlns:p14="http://schemas.microsoft.com/office/powerpoint/2010/main" val="89854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7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14401" y="1348615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101101010000 |</a:t>
            </a:r>
            <a:r>
              <a:rPr lang="pt-BR" u="sng" dirty="0">
                <a:latin typeface="Courier New" panose="02070309020205020404" pitchFamily="49" charset="0"/>
                <a:cs typeface="Courier New" panose="02070309020205020404" pitchFamily="49" charset="0"/>
              </a:rPr>
              <a:t>10011   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0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8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14401" y="1348615"/>
            <a:ext cx="3631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10110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1010000 |</a:t>
            </a:r>
            <a:r>
              <a:rPr lang="pt-BR" u="sng" dirty="0">
                <a:latin typeface="Courier New" panose="02070309020205020404" pitchFamily="49" charset="0"/>
                <a:cs typeface="Courier New" panose="02070309020205020404" pitchFamily="49" charset="0"/>
              </a:rPr>
              <a:t>10011   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-----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00101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1010000</a:t>
            </a:r>
          </a:p>
        </p:txBody>
      </p:sp>
      <p:cxnSp>
        <p:nvCxnSpPr>
          <p:cNvPr id="7" name="Conector de Seta Reta 6"/>
          <p:cNvCxnSpPr/>
          <p:nvPr/>
        </p:nvCxnSpPr>
        <p:spPr>
          <a:xfrm flipH="1" flipV="1">
            <a:off x="1593273" y="2548944"/>
            <a:ext cx="715818" cy="1053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593273" y="3622921"/>
            <a:ext cx="15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Subtração XOR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280815" y="4657686"/>
            <a:ext cx="69243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Se o bit mais alto for 1, fazer o XOR dos dados </a:t>
            </a:r>
          </a:p>
          <a:p>
            <a:r>
              <a:rPr lang="pt-BR" sz="2800" dirty="0"/>
              <a:t>com o polinômio CRC</a:t>
            </a:r>
          </a:p>
        </p:txBody>
      </p:sp>
      <p:sp>
        <p:nvSpPr>
          <p:cNvPr id="10" name="Retângulo: Cantos Arredondados 9"/>
          <p:cNvSpPr/>
          <p:nvPr/>
        </p:nvSpPr>
        <p:spPr>
          <a:xfrm>
            <a:off x="1280814" y="1348615"/>
            <a:ext cx="124691" cy="34174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>
            <a:stCxn id="10" idx="1"/>
          </p:cNvCxnSpPr>
          <p:nvPr/>
        </p:nvCxnSpPr>
        <p:spPr>
          <a:xfrm flipH="1">
            <a:off x="660895" y="1519488"/>
            <a:ext cx="61991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660895" y="1519488"/>
            <a:ext cx="0" cy="36152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endCxn id="9" idx="1"/>
          </p:cNvCxnSpPr>
          <p:nvPr/>
        </p:nvCxnSpPr>
        <p:spPr>
          <a:xfrm>
            <a:off x="660895" y="5134740"/>
            <a:ext cx="61992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34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9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14401" y="1348615"/>
            <a:ext cx="3631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101101010000 |</a:t>
            </a:r>
            <a:r>
              <a:rPr lang="pt-BR" u="sng" dirty="0">
                <a:latin typeface="Courier New" panose="02070309020205020404" pitchFamily="49" charset="0"/>
                <a:cs typeface="Courier New" panose="02070309020205020404" pitchFamily="49" charset="0"/>
              </a:rPr>
              <a:t>10011   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- 10011         1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-----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0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01011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010000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  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</a:t>
            </a:r>
          </a:p>
          <a:p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0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01011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010000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280815" y="4657686"/>
            <a:ext cx="686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Se o bit mais alto </a:t>
            </a:r>
            <a:r>
              <a:rPr lang="pt-BR" sz="2800"/>
              <a:t>for 0, </a:t>
            </a:r>
            <a:r>
              <a:rPr lang="pt-BR" sz="2800" dirty="0"/>
              <a:t>não precisa fazer nada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416319" y="2149870"/>
            <a:ext cx="124691" cy="34174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stCxn id="7" idx="1"/>
          </p:cNvCxnSpPr>
          <p:nvPr/>
        </p:nvCxnSpPr>
        <p:spPr>
          <a:xfrm flipH="1">
            <a:off x="660895" y="2320743"/>
            <a:ext cx="75542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660895" y="2320743"/>
            <a:ext cx="0" cy="25985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5" idx="1"/>
          </p:cNvCxnSpPr>
          <p:nvPr/>
        </p:nvCxnSpPr>
        <p:spPr>
          <a:xfrm>
            <a:off x="660895" y="4919296"/>
            <a:ext cx="61992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76953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16435</TotalTime>
  <Words>520</Words>
  <Application>Microsoft Office PowerPoint</Application>
  <PresentationFormat>Apresentação na tela (4:3)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Verdana</vt:lpstr>
      <vt:lpstr>ヒラギノ角ゴ Pro W3</vt:lpstr>
      <vt:lpstr>Personalizar design</vt:lpstr>
      <vt:lpstr>Apresentação do PowerPoint</vt:lpstr>
      <vt:lpstr>Cyclic redundancy check (CRC)</vt:lpstr>
      <vt:lpstr>Funcionamento do CRC</vt:lpstr>
      <vt:lpstr>Funcionamento do CRC</vt:lpstr>
      <vt:lpstr>Funcionamento do CRC</vt:lpstr>
      <vt:lpstr>Funcionamento do CRC</vt:lpstr>
      <vt:lpstr>Exemplo</vt:lpstr>
      <vt:lpstr>Exemplo</vt:lpstr>
      <vt:lpstr>Exemplo</vt:lpstr>
      <vt:lpstr>Exemplo</vt:lpstr>
      <vt:lpstr>Detecção de erro com CRC</vt:lpstr>
      <vt:lpstr>Vantagens do CRC</vt:lpstr>
      <vt:lpstr>Exercício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Fabio Ayres</dc:creator>
  <cp:keywords/>
  <dc:description/>
  <cp:lastModifiedBy>Carareto</cp:lastModifiedBy>
  <cp:revision>838</cp:revision>
  <cp:lastPrinted>2015-03-24T12:10:04Z</cp:lastPrinted>
  <dcterms:created xsi:type="dcterms:W3CDTF">2014-04-17T20:05:08Z</dcterms:created>
  <dcterms:modified xsi:type="dcterms:W3CDTF">2019-09-13T12:42:23Z</dcterms:modified>
  <cp:category/>
</cp:coreProperties>
</file>