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A3B82-F437-554D-A666-28D5B92FDC99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9F3-35CF-AA40-A5F3-54C81A5F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www.washingtonpost.com</a:t>
            </a:r>
            <a:r>
              <a:rPr lang="en-US" dirty="0"/>
              <a:t>/health/2019/10/24/racial-bias-medical-algorithm-favors-white-patients-over-sicker-black-patients/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9F3-35CF-AA40-A5F3-54C81A5F1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/IBM/AIF360/blob/master/examples/</a:t>
            </a:r>
            <a:r>
              <a:rPr lang="en-US" dirty="0" err="1"/>
              <a:t>demo_disparate_impact_remover.ipynb</a:t>
            </a:r>
            <a:endParaRPr lang="en-US" dirty="0"/>
          </a:p>
          <a:p>
            <a:r>
              <a:rPr lang="en-US" dirty="0"/>
              <a:t>https://aif360.readthedocs.io/</a:t>
            </a:r>
            <a:r>
              <a:rPr lang="en-US" dirty="0" err="1"/>
              <a:t>en</a:t>
            </a:r>
            <a:r>
              <a:rPr lang="en-US" dirty="0"/>
              <a:t>/latest/modules/</a:t>
            </a:r>
            <a:r>
              <a:rPr lang="en-US" dirty="0" err="1"/>
              <a:t>postprocessing.html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9F3-35CF-AA40-A5F3-54C81A5F1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41C-5922-7F4F-AB2B-9539322D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46FF-61A4-DE4F-AF15-D7C1F68D7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4FB5-79D6-B547-8C32-6F3396A5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0405-84A1-234D-BF94-1BE8D981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67C7-5036-7F49-9D24-530F427A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A398-ACCF-164A-8028-A969712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C5FB-707A-E54E-BF2C-8199BD3AA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4AA6-C477-F34D-B391-444CAFB1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756E-29F7-5D45-B5BA-F89DA7FD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E3AD-93F8-FD43-B917-00B7AF82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D59E6-050F-7A40-987E-30D8FE284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FE0B-99AE-1F43-95A5-24BA261D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5450-E02C-4E47-B213-510192AA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3B27-FAA9-1A4A-ADE5-5926FA35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F55A-4DAB-CD49-8CAB-DF5E8E06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920-587A-2B4B-89E1-6A5402AD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63B7-C473-BC45-8478-AB15FAD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89DA-41E7-CF4E-B5A9-AFEDD1E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2927-422A-C84B-A4A6-87324E78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6689-DDF7-FD4B-9C05-A7A74792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8EF-1062-C44A-A799-2CA4ECE0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7165-8F7C-ED40-8194-89DD79C1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1363-64CF-A44C-825C-61EFF85B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915D-03AB-CC44-9AC2-9D50F26B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B263-C18A-6241-A4CA-7D324120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CDD9-750C-0746-8475-0B3CB76D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BDBB-7424-FC47-A8AF-7F5DDEC9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743B-44F4-6441-81AB-2CD08205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FD87-4462-1449-BE89-D0A9329D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A6A1E-0A58-934B-837F-DBC2EAB2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30A0D-5ADF-8A4D-B43F-E2F6C5C1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92B-003B-0F4E-8333-5BF8BD0F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9328-0320-3045-A18F-49311148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FFA82-95B9-DC44-87E6-A96B2190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61A67-6623-C845-AED9-3DE6ECB94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7FB93-018D-644B-AA0E-5CFB638EF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03FE6-A692-DC4B-BEC4-992B0837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F0DAD-9DE1-F648-B001-66C00D03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9B969-F041-DF4D-8D91-BEBF9AA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76DA-C96E-0444-B182-8AE87269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9224F-9F9F-4243-81BA-F2A6423F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63722-F7B4-9E45-8C74-5B2CC445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1ECE1-E484-0249-A8D9-E56A87BD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BDCE-F3F2-1446-ADC9-BE0F4D09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47E7C-F3CA-5140-94DF-DDE5F817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D4AFC-39C8-B747-BEC8-AB18E12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95B7-A015-9B4B-B06A-85272F9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39C9-AACD-4643-9A06-31682A7A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65EC-E837-5548-BDF2-57070645E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4B1FF-FB26-8C46-B028-84298A17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EC0E-D452-734C-9C33-A2E086E8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CECAE-3974-DA49-A960-4B83496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018-D86C-9A4D-836A-0B358D0F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52A9-A557-3941-9AC0-8463B351B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AF12-8F5E-8245-862C-6F3D7E43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19B1-8410-4346-B7A6-B606E8C3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BFA7-F540-8241-967F-0B1221BF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1CF6-C293-9641-8063-D095C087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B2FB9-BB12-A047-89B0-788E336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82F15-DC14-164A-8EE5-12D64C2D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5340-B9CF-D541-A38B-91613945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5A49-6DFE-5546-A617-05C39A0F306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955F-8C3E-2E4D-8773-B02DBB528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FA31-A133-9149-A45A-65083D8D3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CF35-5982-E34F-B026-DD83180A5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C5FA7-A388-4D4C-B7C8-4F80044CE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1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4334-09A8-1244-B8F7-91C94432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case: Data Dimensions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32B5-A8C9-DE4B-BC3F-D5C1E16A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data can be generated accordingly if data dimensions/ variables are known</a:t>
            </a:r>
          </a:p>
          <a:p>
            <a:r>
              <a:rPr lang="en-US" dirty="0"/>
              <a:t>Through the use of unbiased data, any model bias is revealed by analyzing the model output on the unbiased dataset</a:t>
            </a:r>
          </a:p>
          <a:p>
            <a:r>
              <a:rPr lang="en-US" dirty="0"/>
              <a:t>This way, the actual dataset as well as the model itself does not have to be made public by the audited corporation</a:t>
            </a:r>
          </a:p>
          <a:p>
            <a:r>
              <a:rPr lang="en-US" dirty="0"/>
              <a:t>Must also closely mirror the data pre-processing steps as </a:t>
            </a:r>
            <a:r>
              <a:rPr lang="en-US"/>
              <a:t>feature extraction/ </a:t>
            </a:r>
            <a:r>
              <a:rPr lang="en-US" dirty="0"/>
              <a:t>generation </a:t>
            </a:r>
            <a:r>
              <a:rPr lang="en-US"/>
              <a:t>is highly adopted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5F9D-BEEB-AF49-92D0-0A655C7B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Reliance on Disparate Impact: Protected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9E5D-608D-EC4B-9E57-688EDEF8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8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Model bias analysis currently relies on having pre-defined protected group</a:t>
            </a:r>
          </a:p>
          <a:p>
            <a:r>
              <a:rPr lang="en-US" dirty="0"/>
              <a:t>US law describes this as “Disparate Impact”, where a particular protected group is negatively affected by practices in employment, housing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Protected groups include race, color, religion, national origin, and sex</a:t>
            </a:r>
          </a:p>
          <a:p>
            <a:r>
              <a:rPr lang="en-US" dirty="0"/>
              <a:t>The protected group needs to be known in advance in order to control for that in the model analysis</a:t>
            </a:r>
          </a:p>
          <a:p>
            <a:r>
              <a:rPr lang="en-US" dirty="0"/>
              <a:t>Without the knowledge of a protected group or for a newly emerging protected group, current techniques do not detect bias properly</a:t>
            </a:r>
          </a:p>
          <a:p>
            <a:r>
              <a:rPr lang="en-US" dirty="0"/>
              <a:t>In some cases, traditional views on disparate impact might be out-of-date e.g. women in education</a:t>
            </a:r>
          </a:p>
        </p:txBody>
      </p:sp>
    </p:spTree>
    <p:extLst>
      <p:ext uri="{BB962C8B-B14F-4D97-AF65-F5344CB8AC3E}">
        <p14:creationId xmlns:p14="http://schemas.microsoft.com/office/powerpoint/2010/main" val="40590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EB9C-5E7F-1D4E-95C4-0DB104B4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Protected Group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AEAE-5484-A249-80ED-EB875A75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instances, the protected group is simply removed from the data, e.g. omitting the column indicating sex or race</a:t>
            </a:r>
          </a:p>
          <a:p>
            <a:r>
              <a:rPr lang="en-US" dirty="0"/>
              <a:t>There might be other correlated data dimensions that closely mirror this protected group</a:t>
            </a:r>
          </a:p>
          <a:p>
            <a:r>
              <a:rPr lang="en-US" dirty="0"/>
              <a:t>If these columns are not removed at the same time, bias can still appear; though bias will not be detected with existing bias detection tools</a:t>
            </a:r>
          </a:p>
          <a:p>
            <a:r>
              <a:rPr lang="en-US" dirty="0"/>
              <a:t>Example: Health services company ‘Optum’ removed protected group (race) from dataset but racial information was still reflected by other columns, leading to undetected bias</a:t>
            </a:r>
          </a:p>
        </p:txBody>
      </p:sp>
    </p:spTree>
    <p:extLst>
      <p:ext uri="{BB962C8B-B14F-4D97-AF65-F5344CB8AC3E}">
        <p14:creationId xmlns:p14="http://schemas.microsoft.com/office/powerpoint/2010/main" val="1148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6EB9-72B6-E34E-8F23-154D6FD7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Case: Dimensions not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FF20-F2C4-624E-A06C-5FAF605F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do companies not want to disclose their models and data, they most likely also do not want to disclose the data dimensions used</a:t>
            </a:r>
          </a:p>
          <a:p>
            <a:r>
              <a:rPr lang="en-US" dirty="0"/>
              <a:t>With the variables used being public, competitors can easily replicate the data acquisition and modeling process</a:t>
            </a:r>
          </a:p>
          <a:p>
            <a:r>
              <a:rPr lang="en-US" dirty="0"/>
              <a:t>Without knowing the data dimensions, how can we</a:t>
            </a:r>
          </a:p>
          <a:p>
            <a:pPr lvl="1"/>
            <a:r>
              <a:rPr lang="en-US" dirty="0"/>
              <a:t>closely mirror the true data generative process for dataset simulation?</a:t>
            </a:r>
          </a:p>
          <a:p>
            <a:pPr lvl="1"/>
            <a:r>
              <a:rPr lang="en-US" dirty="0"/>
              <a:t>identify model bias without information of a protected group?</a:t>
            </a:r>
          </a:p>
        </p:txBody>
      </p:sp>
    </p:spTree>
    <p:extLst>
      <p:ext uri="{BB962C8B-B14F-4D97-AF65-F5344CB8AC3E}">
        <p14:creationId xmlns:p14="http://schemas.microsoft.com/office/powerpoint/2010/main" val="386481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2EC3-1F75-C149-BC39-2DBBE0B4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- IBM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EBE9-C8EB-704A-92EA-955781DE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developed the product AI Fairness 360, targeting data scientists that want to actively remove bias from their modeling process</a:t>
            </a:r>
          </a:p>
          <a:p>
            <a:r>
              <a:rPr lang="en-US" dirty="0"/>
              <a:t>Several functions during pre-processing including</a:t>
            </a:r>
          </a:p>
          <a:p>
            <a:pPr lvl="1"/>
            <a:r>
              <a:rPr lang="en-US" dirty="0"/>
              <a:t>Adversarial debiasing</a:t>
            </a:r>
          </a:p>
          <a:p>
            <a:pPr lvl="1"/>
            <a:r>
              <a:rPr lang="en-US" dirty="0"/>
              <a:t>Disparate Impact Remover using protected group</a:t>
            </a:r>
          </a:p>
          <a:p>
            <a:r>
              <a:rPr lang="en-US" dirty="0"/>
              <a:t>Functions for post processing bias removal</a:t>
            </a:r>
          </a:p>
          <a:p>
            <a:pPr lvl="1"/>
            <a:r>
              <a:rPr lang="en-US" dirty="0"/>
              <a:t>(Calibrated) Equality of Odds</a:t>
            </a:r>
          </a:p>
          <a:p>
            <a:pPr lvl="1"/>
            <a:r>
              <a:rPr lang="en-US" dirty="0"/>
              <a:t>Reject Option Classification giving favorable outcome to protected/ unprivileged group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7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A090-3DFC-1243-8129-B7DCB4F6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Loan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923C-69D4-3E44-841C-0D560BF5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3"/>
            <a:ext cx="10515600" cy="4351338"/>
          </a:xfrm>
        </p:spPr>
        <p:txBody>
          <a:bodyPr/>
          <a:lstStyle/>
          <a:p>
            <a:r>
              <a:rPr lang="en-US" dirty="0"/>
              <a:t>Dataset includes 12 variables and the binary decision variable</a:t>
            </a:r>
          </a:p>
          <a:p>
            <a:r>
              <a:rPr lang="en-US" dirty="0"/>
              <a:t>Gender amongst the 12 variables, making it the protected group; there also several other dimensions with the potential of a protected group e.g. Married and Education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D3212-825C-754C-986C-777D0D7E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1591"/>
            <a:ext cx="5702568" cy="2851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76AE5-54EB-FB49-B96F-6368504C06F3}"/>
              </a:ext>
            </a:extLst>
          </p:cNvPr>
          <p:cNvSpPr txBox="1"/>
          <p:nvPr/>
        </p:nvSpPr>
        <p:spPr>
          <a:xfrm>
            <a:off x="6694098" y="3690742"/>
            <a:ext cx="5106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more data on male applicants and also a higher chance of male applicants being granted the loan, although not as significant as the total difference in training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absolute difference in granted loans between married and not married though smaller difference in the not-granted section. Probabilities also much larger for married cases</a:t>
            </a:r>
          </a:p>
        </p:txBody>
      </p:sp>
    </p:spTree>
    <p:extLst>
      <p:ext uri="{BB962C8B-B14F-4D97-AF65-F5344CB8AC3E}">
        <p14:creationId xmlns:p14="http://schemas.microsoft.com/office/powerpoint/2010/main" val="4775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594</Words>
  <Application>Microsoft Macintosh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Base case: Data Dimensions available</vt:lpstr>
      <vt:lpstr>Reliance on Disparate Impact: Protected Groups</vt:lpstr>
      <vt:lpstr>Removal of Protected Group from Data</vt:lpstr>
      <vt:lpstr>Realistic Case: Dimensions not available</vt:lpstr>
      <vt:lpstr>Existing Solutions - IBM</vt:lpstr>
      <vt:lpstr>Case Study: Loan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Simon Wagner</dc:creator>
  <cp:lastModifiedBy>Jonathan Simon Wagner</cp:lastModifiedBy>
  <cp:revision>8</cp:revision>
  <dcterms:created xsi:type="dcterms:W3CDTF">2020-03-03T15:49:02Z</dcterms:created>
  <dcterms:modified xsi:type="dcterms:W3CDTF">2020-03-04T08:54:16Z</dcterms:modified>
</cp:coreProperties>
</file>