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BDD"/>
    <a:srgbClr val="FF7979"/>
    <a:srgbClr val="FFD243"/>
    <a:srgbClr val="7BD7D3"/>
    <a:srgbClr val="399AB5"/>
    <a:srgbClr val="000000"/>
    <a:srgbClr val="D9969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64" y="-1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E618-6992-4B85-958A-B5B4B6B9F3C2}" type="datetimeFigureOut">
              <a:rPr lang="en-US" smtClean="0"/>
              <a:t>7/20/2013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173C6-8E1B-4F3B-9C8C-6E24E51C84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2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3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8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7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7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skervald ADF Std" pitchFamily="18" charset="0"/>
              </a:rPr>
              <a:t>Figures for TOG paper</a:t>
            </a:r>
            <a:endParaRPr lang="en-US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42" y="1124682"/>
            <a:ext cx="3575183" cy="357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7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7" y="650452"/>
            <a:ext cx="7312885" cy="242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1321" y="43152"/>
            <a:ext cx="43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ald ADF Std" pitchFamily="18" charset="0"/>
              </a:rPr>
              <a:t>Note, brightness and contrast were adjusted</a:t>
            </a:r>
            <a:endParaRPr lang="en-US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59" y="1030990"/>
            <a:ext cx="2071471" cy="340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70" y="1069078"/>
            <a:ext cx="1655540" cy="163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0" y="2735786"/>
            <a:ext cx="1650300" cy="162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804" y="2741025"/>
            <a:ext cx="1666018" cy="162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804" y="1074317"/>
            <a:ext cx="1676496" cy="163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21"/>
          <p:cNvSpPr/>
          <p:nvPr/>
        </p:nvSpPr>
        <p:spPr>
          <a:xfrm>
            <a:off x="3613644" y="2599323"/>
            <a:ext cx="116181" cy="116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036956" y="1907657"/>
            <a:ext cx="116181" cy="116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06830" y="1541285"/>
            <a:ext cx="116181" cy="116182"/>
          </a:xfrm>
          <a:prstGeom prst="ellipse">
            <a:avLst/>
          </a:prstGeom>
          <a:solidFill>
            <a:srgbClr val="7BD7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20752" y="1174503"/>
            <a:ext cx="116181" cy="11618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34674" y="1687590"/>
            <a:ext cx="116181" cy="116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746334" y="1626119"/>
            <a:ext cx="116181" cy="116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788750" y="1057512"/>
            <a:ext cx="116181" cy="116182"/>
          </a:xfrm>
          <a:prstGeom prst="ellipse">
            <a:avLst/>
          </a:prstGeom>
          <a:solidFill>
            <a:srgbClr val="FF79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Oval 28"/>
          <p:cNvSpPr/>
          <p:nvPr/>
        </p:nvSpPr>
        <p:spPr>
          <a:xfrm>
            <a:off x="4114540" y="1256000"/>
            <a:ext cx="116181" cy="116182"/>
          </a:xfrm>
          <a:prstGeom prst="ellipse">
            <a:avLst/>
          </a:prstGeom>
          <a:solidFill>
            <a:srgbClr val="9B8B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Oval 29"/>
          <p:cNvSpPr/>
          <p:nvPr/>
        </p:nvSpPr>
        <p:spPr>
          <a:xfrm>
            <a:off x="4067930" y="1754596"/>
            <a:ext cx="116181" cy="116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572000" y="2304678"/>
            <a:ext cx="116181" cy="116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427980" y="2664728"/>
            <a:ext cx="116181" cy="116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283960" y="3032581"/>
            <a:ext cx="116181" cy="116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605565" y="3613486"/>
            <a:ext cx="116181" cy="116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269318" y="3509598"/>
            <a:ext cx="116181" cy="116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>
            <a:off x="1947780" y="2439850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5023" y="2439850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774970" y="1728084"/>
            <a:ext cx="352463" cy="362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79895" y="1372099"/>
            <a:ext cx="692104" cy="359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74969" y="1372099"/>
            <a:ext cx="692104" cy="359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422507" y="173492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184823" y="173492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832360" y="1741763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537284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61053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832358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656127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127432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51200" y="2087387"/>
            <a:ext cx="176232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422505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246274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16225" y="1669341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14313" y="1316878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19240" y="1676181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63764" y="2021803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61850" y="2021803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773616" y="2028643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71703" y="2028643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39995" y="237426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87532" y="237426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38080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5619" y="2381106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43008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0545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47935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95471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4594676" y="1734922"/>
            <a:ext cx="352463" cy="362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299600" y="1378939"/>
            <a:ext cx="692104" cy="359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594674" y="1378939"/>
            <a:ext cx="692104" cy="359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242213" y="1741763"/>
            <a:ext cx="352463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6004529" y="1741763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652065" y="1748603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356990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180758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652063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475832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947137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770906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242211" y="2094225"/>
            <a:ext cx="176232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065979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35932" y="1676181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5234019" y="1323717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938945" y="1683019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183469" y="2028643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881556" y="2028643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93322" y="203548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91408" y="203548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359700" y="2381106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4007237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057787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705324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762714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5410250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467640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6115177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90550" y="2708900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skervald ADF Std" pitchFamily="18" charset="0"/>
              </a:rPr>
              <a:t>Pr(hand | data) = P</a:t>
            </a:r>
            <a:r>
              <a:rPr lang="en-US" sz="1400" baseline="-25000" dirty="0" smtClean="0">
                <a:latin typeface="Baskervald ADF Std" pitchFamily="18" charset="0"/>
              </a:rPr>
              <a:t>1</a:t>
            </a:r>
          </a:p>
          <a:p>
            <a:r>
              <a:rPr lang="en-US" sz="1400" dirty="0" smtClean="0">
                <a:latin typeface="Baskervald ADF Std" pitchFamily="18" charset="0"/>
              </a:rPr>
              <a:t>Pr(!hand | data) = P</a:t>
            </a:r>
            <a:r>
              <a:rPr lang="en-US" sz="1400" baseline="-25000" dirty="0" smtClean="0">
                <a:latin typeface="Baskervald ADF Std" pitchFamily="18" charset="0"/>
              </a:rPr>
              <a:t>2</a:t>
            </a:r>
            <a:endParaRPr lang="en-US" sz="1400" baseline="-25000" dirty="0">
              <a:latin typeface="Baskervald ADF Std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57792" y="2708900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skervald ADF Std" pitchFamily="18" charset="0"/>
              </a:rPr>
              <a:t>Pr(hand | data) = P</a:t>
            </a:r>
            <a:r>
              <a:rPr lang="en-US" sz="1400" baseline="-25000" dirty="0" smtClean="0">
                <a:latin typeface="Baskervald ADF Std" pitchFamily="18" charset="0"/>
              </a:rPr>
              <a:t>3</a:t>
            </a:r>
          </a:p>
          <a:p>
            <a:r>
              <a:rPr lang="en-US" sz="1400" dirty="0" smtClean="0">
                <a:latin typeface="Baskervald ADF Std" pitchFamily="18" charset="0"/>
              </a:rPr>
              <a:t>Pr(!hand | data) = P</a:t>
            </a:r>
            <a:r>
              <a:rPr lang="en-US" sz="1400" baseline="-25000" dirty="0" smtClean="0">
                <a:latin typeface="Baskervald ADF Std" pitchFamily="18" charset="0"/>
              </a:rPr>
              <a:t>4</a:t>
            </a:r>
            <a:endParaRPr lang="en-US" sz="1400" baseline="-25000" dirty="0">
              <a:latin typeface="Baskervald ADF Std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97383" y="1088740"/>
            <a:ext cx="26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askervald ADF Std" pitchFamily="18" charset="0"/>
              </a:rPr>
              <a:t>RDT1</a:t>
            </a:r>
            <a:endParaRPr lang="en-US" sz="2000" baseline="-25000" dirty="0">
              <a:latin typeface="Baskervald ADF Std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17088" y="1088740"/>
            <a:ext cx="26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askervald ADF Std" pitchFamily="18" charset="0"/>
              </a:rPr>
              <a:t>RDT2</a:t>
            </a:r>
            <a:endParaRPr lang="en-US" sz="2000" baseline="-25000" dirty="0">
              <a:latin typeface="Baskervald ADF Std" pitchFamily="18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3911329" y="3203521"/>
            <a:ext cx="507114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51200" y="3203521"/>
            <a:ext cx="1960128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13987" y="3555983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772260" y="3834541"/>
            <a:ext cx="368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skervald ADF Std" pitchFamily="18" charset="0"/>
              </a:rPr>
              <a:t>Pr(hand | data) ≈ (P</a:t>
            </a:r>
            <a:r>
              <a:rPr lang="en-US" sz="1400" baseline="-25000" dirty="0" smtClean="0">
                <a:latin typeface="Baskervald ADF Std" pitchFamily="18" charset="0"/>
              </a:rPr>
              <a:t>1</a:t>
            </a:r>
            <a:r>
              <a:rPr lang="en-US" sz="1400" dirty="0" smtClean="0">
                <a:latin typeface="Baskervald ADF Std" pitchFamily="18" charset="0"/>
              </a:rPr>
              <a:t>+P</a:t>
            </a:r>
            <a:r>
              <a:rPr lang="en-US" sz="1400" baseline="-25000" dirty="0" smtClean="0">
                <a:latin typeface="Baskervald ADF Std" pitchFamily="18" charset="0"/>
              </a:rPr>
              <a:t>3</a:t>
            </a:r>
            <a:r>
              <a:rPr lang="en-US" sz="1400" dirty="0" smtClean="0">
                <a:latin typeface="Baskervald ADF Std" pitchFamily="18" charset="0"/>
              </a:rPr>
              <a:t>) / (P</a:t>
            </a:r>
            <a:r>
              <a:rPr lang="en-US" sz="1400" baseline="-25000" dirty="0" smtClean="0">
                <a:latin typeface="Baskervald ADF Std" pitchFamily="18" charset="0"/>
              </a:rPr>
              <a:t>1</a:t>
            </a:r>
            <a:r>
              <a:rPr lang="en-US" sz="1400" dirty="0" smtClean="0">
                <a:latin typeface="Baskervald ADF Std" pitchFamily="18" charset="0"/>
              </a:rPr>
              <a:t> + P</a:t>
            </a:r>
            <a:r>
              <a:rPr lang="en-US" sz="1400" baseline="-25000" dirty="0" smtClean="0">
                <a:latin typeface="Baskervald ADF Std" pitchFamily="18" charset="0"/>
              </a:rPr>
              <a:t>2</a:t>
            </a:r>
            <a:r>
              <a:rPr lang="en-US" sz="1400" dirty="0" smtClean="0">
                <a:latin typeface="Baskervald ADF Std" pitchFamily="18" charset="0"/>
              </a:rPr>
              <a:t> + P</a:t>
            </a:r>
            <a:r>
              <a:rPr lang="en-US" sz="1400" baseline="-25000" dirty="0" smtClean="0">
                <a:latin typeface="Baskervald ADF Std" pitchFamily="18" charset="0"/>
              </a:rPr>
              <a:t>3</a:t>
            </a:r>
            <a:r>
              <a:rPr lang="en-US" sz="1400" dirty="0" smtClean="0">
                <a:latin typeface="Baskervald ADF Std" pitchFamily="18" charset="0"/>
              </a:rPr>
              <a:t> + P</a:t>
            </a:r>
            <a:r>
              <a:rPr lang="en-US" sz="1400" baseline="-25000" dirty="0" smtClean="0">
                <a:latin typeface="Baskervald ADF Std" pitchFamily="18" charset="0"/>
              </a:rPr>
              <a:t>4</a:t>
            </a:r>
            <a:r>
              <a:rPr lang="en-US" sz="1400" dirty="0" smtClean="0">
                <a:latin typeface="Baskervald ADF Std" pitchFamily="18" charset="0"/>
              </a:rPr>
              <a:t>)</a:t>
            </a:r>
            <a:endParaRPr lang="en-US" sz="1400" baseline="-25000" dirty="0" smtClean="0">
              <a:latin typeface="Baskervald ADF Std" pitchFamily="18" charset="0"/>
            </a:endParaRPr>
          </a:p>
          <a:p>
            <a:r>
              <a:rPr lang="en-US" sz="1400" dirty="0" smtClean="0">
                <a:latin typeface="Baskervald ADF Std" pitchFamily="18" charset="0"/>
              </a:rPr>
              <a:t>Pr(!hand | data</a:t>
            </a:r>
            <a:r>
              <a:rPr lang="en-US" sz="1400" dirty="0">
                <a:latin typeface="Baskervald ADF Std" pitchFamily="18" charset="0"/>
              </a:rPr>
              <a:t>) ≈</a:t>
            </a:r>
            <a:r>
              <a:rPr lang="en-US" sz="1400" dirty="0" smtClean="0">
                <a:latin typeface="Baskervald ADF Std" pitchFamily="18" charset="0"/>
              </a:rPr>
              <a:t> </a:t>
            </a:r>
            <a:r>
              <a:rPr lang="en-US" sz="1400" dirty="0">
                <a:latin typeface="Baskervald ADF Std" pitchFamily="18" charset="0"/>
              </a:rPr>
              <a:t>(</a:t>
            </a:r>
            <a:r>
              <a:rPr lang="en-US" sz="1400" dirty="0" smtClean="0">
                <a:latin typeface="Baskervald ADF Std" pitchFamily="18" charset="0"/>
              </a:rPr>
              <a:t>P</a:t>
            </a:r>
            <a:r>
              <a:rPr lang="en-US" sz="1400" baseline="-25000" dirty="0" smtClean="0">
                <a:latin typeface="Baskervald ADF Std" pitchFamily="18" charset="0"/>
              </a:rPr>
              <a:t>2</a:t>
            </a:r>
            <a:r>
              <a:rPr lang="en-US" sz="1400" dirty="0" smtClean="0">
                <a:latin typeface="Baskervald ADF Std" pitchFamily="18" charset="0"/>
              </a:rPr>
              <a:t>+P</a:t>
            </a:r>
            <a:r>
              <a:rPr lang="en-US" sz="1400" baseline="-25000" dirty="0">
                <a:latin typeface="Baskervald ADF Std" pitchFamily="18" charset="0"/>
              </a:rPr>
              <a:t>4</a:t>
            </a:r>
            <a:r>
              <a:rPr lang="en-US" sz="1400" dirty="0" smtClean="0">
                <a:latin typeface="Baskervald ADF Std" pitchFamily="18" charset="0"/>
              </a:rPr>
              <a:t>) </a:t>
            </a:r>
            <a:r>
              <a:rPr lang="en-US" sz="1400" dirty="0">
                <a:latin typeface="Baskervald ADF Std" pitchFamily="18" charset="0"/>
              </a:rPr>
              <a:t>/ (P</a:t>
            </a:r>
            <a:r>
              <a:rPr lang="en-US" sz="1400" baseline="-25000" dirty="0">
                <a:latin typeface="Baskervald ADF Std" pitchFamily="18" charset="0"/>
              </a:rPr>
              <a:t>1</a:t>
            </a:r>
            <a:r>
              <a:rPr lang="en-US" sz="1400" dirty="0">
                <a:latin typeface="Baskervald ADF Std" pitchFamily="18" charset="0"/>
              </a:rPr>
              <a:t> + P</a:t>
            </a:r>
            <a:r>
              <a:rPr lang="en-US" sz="1400" baseline="-25000" dirty="0">
                <a:latin typeface="Baskervald ADF Std" pitchFamily="18" charset="0"/>
              </a:rPr>
              <a:t>2</a:t>
            </a:r>
            <a:r>
              <a:rPr lang="en-US" sz="1400" dirty="0">
                <a:latin typeface="Baskervald ADF Std" pitchFamily="18" charset="0"/>
              </a:rPr>
              <a:t> + P</a:t>
            </a:r>
            <a:r>
              <a:rPr lang="en-US" sz="1400" baseline="-25000" dirty="0">
                <a:latin typeface="Baskervald ADF Std" pitchFamily="18" charset="0"/>
              </a:rPr>
              <a:t>3</a:t>
            </a:r>
            <a:r>
              <a:rPr lang="en-US" sz="1400" dirty="0">
                <a:latin typeface="Baskervald ADF Std" pitchFamily="18" charset="0"/>
              </a:rPr>
              <a:t> + P</a:t>
            </a:r>
            <a:r>
              <a:rPr lang="en-US" sz="1400" baseline="-25000" dirty="0">
                <a:latin typeface="Baskervald ADF Std" pitchFamily="18" charset="0"/>
              </a:rPr>
              <a:t>4</a:t>
            </a:r>
            <a:r>
              <a:rPr lang="en-US" sz="1400" dirty="0">
                <a:latin typeface="Baskervald ADF Std" pitchFamily="18" charset="0"/>
              </a:rPr>
              <a:t>)</a:t>
            </a:r>
            <a:endParaRPr lang="en-US" sz="1400" baseline="-25000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t="25702" r="18308"/>
          <a:stretch/>
        </p:blipFill>
        <p:spPr bwMode="auto">
          <a:xfrm>
            <a:off x="1124374" y="2282613"/>
            <a:ext cx="2729654" cy="25145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6" t="25576" r="18448"/>
          <a:stretch/>
        </p:blipFill>
        <p:spPr bwMode="auto">
          <a:xfrm>
            <a:off x="3995920" y="2276840"/>
            <a:ext cx="2709334" cy="25188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24374" y="4797191"/>
            <a:ext cx="272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Target Labeling</a:t>
            </a:r>
            <a:endParaRPr lang="en-US" dirty="0">
              <a:latin typeface="Baskervald ADF St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20" y="4797191"/>
            <a:ext cx="270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Trained RDF Labeling</a:t>
            </a:r>
            <a:endParaRPr lang="en-US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2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90" y="2276841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330" y="2276841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20" y="2276841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79784" y="522925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ald ADF Std" pitchFamily="18" charset="0"/>
              </a:rPr>
              <a:t>PrimeSense</a:t>
            </a:r>
            <a:endParaRPr lang="en-US" dirty="0">
              <a:latin typeface="Baskervald ADF St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4004" y="5219968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ald ADF Std" pitchFamily="18" charset="0"/>
              </a:rPr>
              <a:t>synthetic</a:t>
            </a:r>
            <a:endParaRPr lang="en-US" dirty="0">
              <a:latin typeface="Baskervald ADF Std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7732" y="5229251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ald ADF Std" pitchFamily="18" charset="0"/>
              </a:rPr>
              <a:t>residue</a:t>
            </a:r>
            <a:endParaRPr lang="en-US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79" y="0"/>
            <a:ext cx="4508967" cy="682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4078286" y="4380928"/>
            <a:ext cx="551874" cy="84832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H="1" flipV="1">
            <a:off x="3275822" y="3356992"/>
            <a:ext cx="802465" cy="10239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H="1" flipV="1">
            <a:off x="3707880" y="3010133"/>
            <a:ext cx="370405" cy="137079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4078285" y="2924930"/>
            <a:ext cx="177800" cy="1455999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4078287" y="3269952"/>
            <a:ext cx="853765" cy="111097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3840162" y="4380929"/>
            <a:ext cx="238125" cy="120730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3131802" y="2852971"/>
            <a:ext cx="144021" cy="504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H="1" flipV="1">
            <a:off x="3677054" y="2452921"/>
            <a:ext cx="30829" cy="557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4256087" y="2439727"/>
            <a:ext cx="38497" cy="4852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4932050" y="2636891"/>
            <a:ext cx="72010" cy="6330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88"/>
          <p:cNvSpPr txBox="1">
            <a:spLocks noChangeArrowheads="1"/>
          </p:cNvSpPr>
          <p:nvPr/>
        </p:nvSpPr>
        <p:spPr bwMode="auto">
          <a:xfrm>
            <a:off x="6012200" y="4965051"/>
            <a:ext cx="259236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 smtClean="0">
                <a:latin typeface="Baskervald ADF Std" pitchFamily="18" charset="0"/>
              </a:rPr>
              <a:t>6 DOF</a:t>
            </a:r>
          </a:p>
          <a:p>
            <a:pPr eaLnBrk="1" hangingPunct="1"/>
            <a:r>
              <a:rPr lang="en-US" sz="2000" dirty="0">
                <a:latin typeface="Baskervald ADF Std" pitchFamily="18" charset="0"/>
              </a:rPr>
              <a:t>3</a:t>
            </a:r>
            <a:r>
              <a:rPr lang="en-US" sz="2000" dirty="0" smtClean="0">
                <a:latin typeface="Baskervald ADF Std" pitchFamily="18" charset="0"/>
              </a:rPr>
              <a:t> DOF</a:t>
            </a:r>
          </a:p>
          <a:p>
            <a:pPr eaLnBrk="1" hangingPunct="1"/>
            <a:r>
              <a:rPr lang="en-US" sz="2000" dirty="0">
                <a:latin typeface="Baskervald ADF Std" pitchFamily="18" charset="0"/>
              </a:rPr>
              <a:t>2</a:t>
            </a:r>
            <a:r>
              <a:rPr lang="en-US" sz="2000" dirty="0" smtClean="0">
                <a:latin typeface="Baskervald ADF Std" pitchFamily="18" charset="0"/>
              </a:rPr>
              <a:t> DOF</a:t>
            </a:r>
          </a:p>
          <a:p>
            <a:pPr eaLnBrk="1" hangingPunct="1"/>
            <a:r>
              <a:rPr lang="en-US" sz="2000" dirty="0" smtClean="0">
                <a:latin typeface="Baskervald ADF Std" pitchFamily="18" charset="0"/>
              </a:rPr>
              <a:t>1 </a:t>
            </a:r>
            <a:r>
              <a:rPr lang="en-US" sz="2000" dirty="0">
                <a:latin typeface="Baskervald ADF Std" pitchFamily="18" charset="0"/>
              </a:rPr>
              <a:t>DOF</a:t>
            </a:r>
          </a:p>
          <a:p>
            <a:pPr eaLnBrk="1" hangingPunct="1"/>
            <a:r>
              <a:rPr lang="en-US" sz="2000" dirty="0">
                <a:latin typeface="Baskervald ADF Std" pitchFamily="18" charset="0"/>
              </a:rPr>
              <a:t>     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796172" y="5045991"/>
            <a:ext cx="238125" cy="236539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cxnSp>
        <p:nvCxnSpPr>
          <p:cNvPr id="68" name="Straight Connector 67"/>
          <p:cNvCxnSpPr>
            <a:cxnSpLocks noChangeShapeType="1"/>
          </p:cNvCxnSpPr>
          <p:nvPr/>
        </p:nvCxnSpPr>
        <p:spPr bwMode="auto">
          <a:xfrm flipH="1">
            <a:off x="3783010" y="5588231"/>
            <a:ext cx="57150" cy="93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flipV="1">
            <a:off x="4630160" y="4293120"/>
            <a:ext cx="949980" cy="9361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</p:cNvCxnSpPr>
          <p:nvPr/>
        </p:nvCxnSpPr>
        <p:spPr bwMode="auto">
          <a:xfrm flipV="1">
            <a:off x="5580142" y="3614970"/>
            <a:ext cx="529821" cy="6781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77"/>
          <p:cNvCxnSpPr>
            <a:cxnSpLocks noChangeShapeType="1"/>
          </p:cNvCxnSpPr>
          <p:nvPr/>
        </p:nvCxnSpPr>
        <p:spPr bwMode="auto">
          <a:xfrm flipH="1">
            <a:off x="6109169" y="2924931"/>
            <a:ext cx="479113" cy="690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86"/>
          <p:cNvCxnSpPr>
            <a:cxnSpLocks noChangeShapeType="1"/>
          </p:cNvCxnSpPr>
          <p:nvPr/>
        </p:nvCxnSpPr>
        <p:spPr bwMode="auto">
          <a:xfrm>
            <a:off x="2987782" y="2252897"/>
            <a:ext cx="144021" cy="60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Connector 88"/>
          <p:cNvCxnSpPr>
            <a:cxnSpLocks noChangeShapeType="1"/>
          </p:cNvCxnSpPr>
          <p:nvPr/>
        </p:nvCxnSpPr>
        <p:spPr bwMode="auto">
          <a:xfrm flipH="1" flipV="1">
            <a:off x="2915770" y="1916789"/>
            <a:ext cx="72010" cy="3600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Connector 90"/>
          <p:cNvCxnSpPr>
            <a:cxnSpLocks noChangeShapeType="1"/>
          </p:cNvCxnSpPr>
          <p:nvPr/>
        </p:nvCxnSpPr>
        <p:spPr bwMode="auto">
          <a:xfrm flipH="1" flipV="1">
            <a:off x="2879767" y="1196691"/>
            <a:ext cx="36005" cy="720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>
            <a:off x="3563860" y="1844780"/>
            <a:ext cx="113192" cy="5949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Connector 96"/>
          <p:cNvCxnSpPr>
            <a:cxnSpLocks noChangeShapeType="1"/>
          </p:cNvCxnSpPr>
          <p:nvPr/>
        </p:nvCxnSpPr>
        <p:spPr bwMode="auto">
          <a:xfrm>
            <a:off x="3563860" y="1196691"/>
            <a:ext cx="0" cy="6669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Connector 98"/>
          <p:cNvCxnSpPr>
            <a:cxnSpLocks noChangeShapeType="1"/>
          </p:cNvCxnSpPr>
          <p:nvPr/>
        </p:nvCxnSpPr>
        <p:spPr bwMode="auto">
          <a:xfrm flipH="1">
            <a:off x="3563860" y="332571"/>
            <a:ext cx="56596" cy="8641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Connector 104"/>
          <p:cNvCxnSpPr>
            <a:cxnSpLocks noChangeShapeType="1"/>
          </p:cNvCxnSpPr>
          <p:nvPr/>
        </p:nvCxnSpPr>
        <p:spPr bwMode="auto">
          <a:xfrm flipV="1">
            <a:off x="4290381" y="1772771"/>
            <a:ext cx="19248" cy="654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4309632" y="1052669"/>
            <a:ext cx="44593" cy="72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Straight Connector 108"/>
          <p:cNvCxnSpPr>
            <a:cxnSpLocks noChangeShapeType="1"/>
          </p:cNvCxnSpPr>
          <p:nvPr/>
        </p:nvCxnSpPr>
        <p:spPr bwMode="auto">
          <a:xfrm flipH="1">
            <a:off x="4354224" y="116540"/>
            <a:ext cx="107806" cy="9361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Connector 114"/>
          <p:cNvCxnSpPr>
            <a:cxnSpLocks noChangeShapeType="1"/>
          </p:cNvCxnSpPr>
          <p:nvPr/>
        </p:nvCxnSpPr>
        <p:spPr bwMode="auto">
          <a:xfrm flipV="1">
            <a:off x="5004060" y="1844780"/>
            <a:ext cx="144020" cy="777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Connector 117"/>
          <p:cNvCxnSpPr>
            <a:cxnSpLocks noChangeShapeType="1"/>
          </p:cNvCxnSpPr>
          <p:nvPr/>
        </p:nvCxnSpPr>
        <p:spPr bwMode="auto">
          <a:xfrm flipV="1">
            <a:off x="5148080" y="1268700"/>
            <a:ext cx="72010" cy="576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Connector 119"/>
          <p:cNvCxnSpPr>
            <a:cxnSpLocks noChangeShapeType="1"/>
          </p:cNvCxnSpPr>
          <p:nvPr/>
        </p:nvCxnSpPr>
        <p:spPr bwMode="auto">
          <a:xfrm flipV="1">
            <a:off x="5220090" y="584606"/>
            <a:ext cx="144020" cy="6840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5796172" y="5359535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5796172" y="5661121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3862154" y="4145951"/>
            <a:ext cx="445831" cy="44286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6" name="Oval 125"/>
          <p:cNvSpPr>
            <a:spLocks noChangeArrowheads="1"/>
          </p:cNvSpPr>
          <p:nvPr/>
        </p:nvSpPr>
        <p:spPr bwMode="auto">
          <a:xfrm>
            <a:off x="3714655" y="5490009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8" name="Oval 127"/>
          <p:cNvSpPr>
            <a:spLocks noChangeArrowheads="1"/>
          </p:cNvSpPr>
          <p:nvPr/>
        </p:nvSpPr>
        <p:spPr bwMode="auto">
          <a:xfrm>
            <a:off x="5796172" y="5969669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9" name="Oval 128"/>
          <p:cNvSpPr>
            <a:spLocks noChangeArrowheads="1"/>
          </p:cNvSpPr>
          <p:nvPr/>
        </p:nvSpPr>
        <p:spPr bwMode="auto">
          <a:xfrm>
            <a:off x="4831174" y="3120452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0" name="Oval 129"/>
          <p:cNvSpPr>
            <a:spLocks noChangeArrowheads="1"/>
          </p:cNvSpPr>
          <p:nvPr/>
        </p:nvSpPr>
        <p:spPr bwMode="auto">
          <a:xfrm>
            <a:off x="4505169" y="5107536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1" name="Oval 130"/>
          <p:cNvSpPr>
            <a:spLocks noChangeArrowheads="1"/>
          </p:cNvSpPr>
          <p:nvPr/>
        </p:nvSpPr>
        <p:spPr bwMode="auto">
          <a:xfrm>
            <a:off x="4139942" y="2832412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3593458" y="2918157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3169947" y="3244153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5461079" y="4201701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5" name="Oval 134"/>
          <p:cNvSpPr>
            <a:spLocks noChangeArrowheads="1"/>
          </p:cNvSpPr>
          <p:nvPr/>
        </p:nvSpPr>
        <p:spPr bwMode="auto">
          <a:xfrm>
            <a:off x="4896411" y="2494989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6" name="Oval 135"/>
          <p:cNvSpPr>
            <a:spLocks noChangeArrowheads="1"/>
          </p:cNvSpPr>
          <p:nvPr/>
        </p:nvSpPr>
        <p:spPr bwMode="auto">
          <a:xfrm>
            <a:off x="4169538" y="2294477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7" name="Oval 136"/>
          <p:cNvSpPr>
            <a:spLocks noChangeArrowheads="1"/>
          </p:cNvSpPr>
          <p:nvPr/>
        </p:nvSpPr>
        <p:spPr bwMode="auto">
          <a:xfrm>
            <a:off x="3563862" y="2334651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8" name="Oval 137"/>
          <p:cNvSpPr>
            <a:spLocks noChangeArrowheads="1"/>
          </p:cNvSpPr>
          <p:nvPr/>
        </p:nvSpPr>
        <p:spPr bwMode="auto">
          <a:xfrm>
            <a:off x="3008101" y="2741473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9" name="Oval 138"/>
          <p:cNvSpPr>
            <a:spLocks noChangeArrowheads="1"/>
          </p:cNvSpPr>
          <p:nvPr/>
        </p:nvSpPr>
        <p:spPr bwMode="auto">
          <a:xfrm>
            <a:off x="5913432" y="3594650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5029019" y="1693797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1" name="Oval 140"/>
          <p:cNvSpPr>
            <a:spLocks noChangeArrowheads="1"/>
          </p:cNvSpPr>
          <p:nvPr/>
        </p:nvSpPr>
        <p:spPr bwMode="auto">
          <a:xfrm>
            <a:off x="5112441" y="1124680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2" name="Oval 141"/>
          <p:cNvSpPr>
            <a:spLocks noChangeArrowheads="1"/>
          </p:cNvSpPr>
          <p:nvPr/>
        </p:nvSpPr>
        <p:spPr bwMode="auto">
          <a:xfrm>
            <a:off x="4180944" y="1589117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3" name="Oval 142"/>
          <p:cNvSpPr>
            <a:spLocks noChangeArrowheads="1"/>
          </p:cNvSpPr>
          <p:nvPr/>
        </p:nvSpPr>
        <p:spPr bwMode="auto">
          <a:xfrm>
            <a:off x="4235162" y="927630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4" name="Oval 143"/>
          <p:cNvSpPr>
            <a:spLocks noChangeArrowheads="1"/>
          </p:cNvSpPr>
          <p:nvPr/>
        </p:nvSpPr>
        <p:spPr bwMode="auto">
          <a:xfrm>
            <a:off x="3451793" y="1078421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5" name="Oval 144"/>
          <p:cNvSpPr>
            <a:spLocks noChangeArrowheads="1"/>
          </p:cNvSpPr>
          <p:nvPr/>
        </p:nvSpPr>
        <p:spPr bwMode="auto">
          <a:xfrm>
            <a:off x="3447358" y="1701809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6" name="Oval 145"/>
          <p:cNvSpPr>
            <a:spLocks noChangeArrowheads="1"/>
          </p:cNvSpPr>
          <p:nvPr/>
        </p:nvSpPr>
        <p:spPr bwMode="auto">
          <a:xfrm>
            <a:off x="2879767" y="2150465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7" name="Oval 146"/>
          <p:cNvSpPr>
            <a:spLocks noChangeArrowheads="1"/>
          </p:cNvSpPr>
          <p:nvPr/>
        </p:nvSpPr>
        <p:spPr bwMode="auto">
          <a:xfrm>
            <a:off x="2787269" y="1706192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47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0690" y="1850972"/>
            <a:ext cx="2675380" cy="1371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Baskervald ADF Std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76890" y="1957335"/>
            <a:ext cx="1143000" cy="457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askervald ADF Std" pitchFamily="18" charset="0"/>
              </a:rPr>
              <a:t>Render Hypothesis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48490" y="1957335"/>
            <a:ext cx="1143000" cy="457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askervald ADF Std" pitchFamily="18" charset="0"/>
              </a:rPr>
              <a:t>Evaluate Fit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6890" y="2644723"/>
            <a:ext cx="1143000" cy="4556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askervald ADF Std" pitchFamily="18" charset="0"/>
              </a:rPr>
              <a:t>Adjust Hypothesis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619890" y="2185935"/>
            <a:ext cx="228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48490" y="2644723"/>
            <a:ext cx="1143000" cy="4556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askervald ADF Std" pitchFamily="18" charset="0"/>
              </a:rPr>
              <a:t>Check Termination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3640" y="2414536"/>
            <a:ext cx="0" cy="23018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3"/>
          </p:cNvCxnSpPr>
          <p:nvPr/>
        </p:nvCxnSpPr>
        <p:spPr>
          <a:xfrm flipH="1">
            <a:off x="3619890" y="2870149"/>
            <a:ext cx="228600" cy="31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42040" y="2417711"/>
            <a:ext cx="0" cy="2270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95670" y="3587257"/>
            <a:ext cx="1371600" cy="769937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  <a:latin typeface="Baskervald ADF Std" pitchFamily="18" charset="0"/>
              </a:rPr>
              <a:t>PSO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askervald ADF Std" pitchFamily="18" charset="0"/>
              </a:rPr>
              <a:t>search space coverage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7270" y="3933071"/>
            <a:ext cx="228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795870" y="3595192"/>
            <a:ext cx="1371600" cy="769939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  <a:latin typeface="Baskervald ADF Std" pitchFamily="18" charset="0"/>
              </a:rPr>
              <a:t>Nelder-Mead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askervald ADF Std" pitchFamily="18" charset="0"/>
              </a:rPr>
              <a:t>Fast local convergence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195670" y="3222573"/>
            <a:ext cx="205020" cy="3646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567270" y="3222573"/>
            <a:ext cx="1508800" cy="3646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59790" y="1268701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  <a:latin typeface="Baskervald ADF Std" pitchFamily="18" charset="0"/>
              </a:rPr>
              <a:t>CNN Feature Detector 1</a:t>
            </a:r>
            <a:endParaRPr lang="en-US" sz="14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5979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  <a:latin typeface="Baskervald ADF Std" pitchFamily="18" charset="0"/>
              </a:rPr>
              <a:t>CNN Feature Detector 2</a:t>
            </a:r>
            <a:endParaRPr lang="en-US" sz="14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59790" y="27089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  <a:latin typeface="Baskervald ADF Std" pitchFamily="18" charset="0"/>
              </a:rPr>
              <a:t>CNN Feature Detector 3</a:t>
            </a:r>
            <a:endParaRPr lang="en-US" sz="14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51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  <a:latin typeface="Baskervald ADF Std" pitchFamily="18" charset="0"/>
              </a:rPr>
              <a:t>Image Preprocessing</a:t>
            </a:r>
            <a:endParaRPr lang="en-US" sz="14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3" idx="1"/>
          </p:cNvCxnSpPr>
          <p:nvPr/>
        </p:nvCxnSpPr>
        <p:spPr>
          <a:xfrm flipV="1">
            <a:off x="2339690" y="1556741"/>
            <a:ext cx="720100" cy="7200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4" idx="1"/>
          </p:cNvCxnSpPr>
          <p:nvPr/>
        </p:nvCxnSpPr>
        <p:spPr>
          <a:xfrm>
            <a:off x="2339690" y="2276840"/>
            <a:ext cx="7201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>
          <a:xfrm>
            <a:off x="2339690" y="2276841"/>
            <a:ext cx="720100" cy="720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72000" y="1268702"/>
            <a:ext cx="216030" cy="2016279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4010" y="1340713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4010" y="141272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4010" y="148473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4010" y="155674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44010" y="162875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4010" y="170076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4010" y="177277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4010" y="184478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44010" y="191679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4010" y="198880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44010" y="206081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4010" y="242086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44010" y="2492873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4010" y="256488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44010" y="2636893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4010" y="270890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44010" y="2780913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44010" y="285292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44010" y="292493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44010" y="299694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4010" y="306895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44010" y="314096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42" name="Straight Arrow Connector 41"/>
          <p:cNvCxnSpPr>
            <a:stCxn id="3" idx="3"/>
          </p:cNvCxnSpPr>
          <p:nvPr/>
        </p:nvCxnSpPr>
        <p:spPr>
          <a:xfrm flipV="1">
            <a:off x="4355970" y="1556739"/>
            <a:ext cx="216030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</p:cNvCxnSpPr>
          <p:nvPr/>
        </p:nvCxnSpPr>
        <p:spPr>
          <a:xfrm flipV="1">
            <a:off x="4355970" y="2276837"/>
            <a:ext cx="216030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</p:cNvCxnSpPr>
          <p:nvPr/>
        </p:nvCxnSpPr>
        <p:spPr>
          <a:xfrm flipV="1">
            <a:off x="4355970" y="2996937"/>
            <a:ext cx="216030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00406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  <a:latin typeface="Baskervald ADF Std" pitchFamily="18" charset="0"/>
              </a:rPr>
              <a:t>2 stage Neural Network</a:t>
            </a:r>
            <a:endParaRPr lang="en-US" sz="14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53" name="Straight Arrow Connector 52"/>
          <p:cNvCxnSpPr>
            <a:stCxn id="15" idx="3"/>
            <a:endCxn id="52" idx="1"/>
          </p:cNvCxnSpPr>
          <p:nvPr/>
        </p:nvCxnSpPr>
        <p:spPr>
          <a:xfrm flipV="1">
            <a:off x="4788030" y="2276841"/>
            <a:ext cx="21603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516270" y="1268701"/>
            <a:ext cx="360050" cy="2016279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86" name="Straight Arrow Connector 85"/>
          <p:cNvCxnSpPr>
            <a:stCxn id="52" idx="3"/>
            <a:endCxn id="59" idx="1"/>
          </p:cNvCxnSpPr>
          <p:nvPr/>
        </p:nvCxnSpPr>
        <p:spPr>
          <a:xfrm>
            <a:off x="6300240" y="2276840"/>
            <a:ext cx="21603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139426" y="3265244"/>
            <a:ext cx="108343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  <a:latin typeface="Baskervald ADF Std" pitchFamily="18" charset="0"/>
              </a:rPr>
              <a:t>c</a:t>
            </a:r>
            <a:r>
              <a:rPr lang="en-US" sz="1400" dirty="0" smtClean="0">
                <a:solidFill>
                  <a:srgbClr val="FF0000"/>
                </a:solidFill>
                <a:latin typeface="Baskervald ADF Std" pitchFamily="18" charset="0"/>
              </a:rPr>
              <a:t>oncatenate</a:t>
            </a:r>
          </a:p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  <a:latin typeface="Baskervald ADF Std" pitchFamily="18" charset="0"/>
              </a:rPr>
              <a:t>(1D vector)</a:t>
            </a:r>
            <a:endParaRPr lang="en-US" sz="11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14296" y="3265245"/>
            <a:ext cx="962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  <a:latin typeface="Baskervald ADF Std" pitchFamily="18" charset="0"/>
              </a:rPr>
              <a:t>h</a:t>
            </a:r>
            <a:r>
              <a:rPr lang="en-US" sz="1400" dirty="0" smtClean="0">
                <a:solidFill>
                  <a:srgbClr val="FF0000"/>
                </a:solidFill>
                <a:latin typeface="Baskervald ADF Std" pitchFamily="18" charset="0"/>
              </a:rPr>
              <a:t>eat-maps</a:t>
            </a:r>
            <a:endParaRPr lang="en-US" sz="1400" dirty="0">
              <a:latin typeface="Baskervald ADF Std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469284" y="1320974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  <a:latin typeface="Baskervald ADF Std" pitchFamily="18" charset="0"/>
              </a:rPr>
              <a:t>96x96</a:t>
            </a:r>
            <a:endParaRPr lang="en-US" sz="1400" dirty="0">
              <a:solidFill>
                <a:schemeClr val="tx2"/>
              </a:solidFill>
              <a:latin typeface="Baskervald ADF Std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75696" y="1969065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  <a:latin typeface="Baskervald ADF Std" pitchFamily="18" charset="0"/>
              </a:rPr>
              <a:t>48x48</a:t>
            </a:r>
            <a:endParaRPr lang="en-US" sz="1400" dirty="0">
              <a:solidFill>
                <a:schemeClr val="tx2"/>
              </a:solidFill>
              <a:latin typeface="Baskervald ADF Std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483711" y="2905194"/>
            <a:ext cx="628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  <a:latin typeface="Baskervald ADF Std" pitchFamily="18" charset="0"/>
              </a:rPr>
              <a:t>24x24</a:t>
            </a:r>
            <a:endParaRPr lang="en-US" sz="1400" dirty="0">
              <a:solidFill>
                <a:schemeClr val="tx2"/>
              </a:solidFill>
              <a:latin typeface="Baskervald ADF Std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4680015" y="2204830"/>
            <a:ext cx="1128" cy="1440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697307" y="2204830"/>
            <a:ext cx="1128" cy="1440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8282" y="1916793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88282" y="1628753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88282" y="1340711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588282" y="2996943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588282" y="2708903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588282" y="2420861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25" y="2062570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Straight Connector 78"/>
          <p:cNvCxnSpPr/>
          <p:nvPr/>
        </p:nvCxnSpPr>
        <p:spPr>
          <a:xfrm>
            <a:off x="2082130" y="2085429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49860" y="1331069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40" y="2060597"/>
            <a:ext cx="720100" cy="722073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20" y="1918550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28" y="1774531"/>
            <a:ext cx="722072" cy="72009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80" y="1628543"/>
            <a:ext cx="720100" cy="72206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00" y="1342470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>
            <a:off x="1890870" y="2789544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58810" y="2861555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5x5 convolution</a:t>
            </a:r>
            <a:endParaRPr lang="en-US" dirty="0">
              <a:latin typeface="Baskervald ADF Std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88590" y="982421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16x92x92</a:t>
            </a:r>
          </a:p>
          <a:p>
            <a:pPr algn="ctr"/>
            <a:endParaRPr lang="en-US" dirty="0">
              <a:latin typeface="Baskervald ADF Std" pitchFamily="18" charset="0"/>
            </a:endParaRPr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51" y="2211197"/>
            <a:ext cx="577659" cy="57608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30" y="2065599"/>
            <a:ext cx="577658" cy="57765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59" y="1920927"/>
            <a:ext cx="578311" cy="5783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38" y="1776907"/>
            <a:ext cx="578310" cy="5783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5" name="Straight Arrow Connector 94"/>
          <p:cNvCxnSpPr/>
          <p:nvPr/>
        </p:nvCxnSpPr>
        <p:spPr>
          <a:xfrm>
            <a:off x="3691120" y="2794660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331070" y="2866671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4x4 maxpool + ReLU</a:t>
            </a:r>
            <a:endParaRPr lang="en-US" dirty="0">
              <a:latin typeface="Baskervald ADF Std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11450" y="1691479"/>
            <a:ext cx="14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1x96x96</a:t>
            </a:r>
            <a:endParaRPr lang="en-US" dirty="0">
              <a:latin typeface="Baskervald ADF Std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19840" y="1179682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16x23x23</a:t>
            </a:r>
          </a:p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908730" y="2139691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28" y="1528446"/>
            <a:ext cx="577658" cy="57607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43" y="2199328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52" y="2081437"/>
            <a:ext cx="600111" cy="6001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32" y="1937417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12" y="1793397"/>
            <a:ext cx="600111" cy="6001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3" name="Straight Connector 112"/>
          <p:cNvCxnSpPr/>
          <p:nvPr/>
        </p:nvCxnSpPr>
        <p:spPr>
          <a:xfrm>
            <a:off x="6132835" y="1498480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72" y="1505357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5059310" y="1172806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32x22x22</a:t>
            </a:r>
          </a:p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364110" y="2794660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932050" y="2866671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6x6 convolution</a:t>
            </a:r>
            <a:endParaRPr lang="en-US" dirty="0">
              <a:latin typeface="Baskervald ADF Std" pitchFamily="18" charset="0"/>
            </a:endParaRPr>
          </a:p>
        </p:txBody>
      </p: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55" y="2348850"/>
            <a:ext cx="444247" cy="44269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20" y="2204831"/>
            <a:ext cx="444248" cy="44114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02" y="2060810"/>
            <a:ext cx="444247" cy="44269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6461020" y="1277615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32x9x9</a:t>
            </a:r>
          </a:p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6948330" y="2799679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516270" y="287169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skervald ADF Std" pitchFamily="18" charset="0"/>
              </a:rPr>
              <a:t>2</a:t>
            </a:r>
            <a:r>
              <a:rPr lang="en-US" dirty="0" smtClean="0">
                <a:latin typeface="Baskervald ADF Std" pitchFamily="18" charset="0"/>
              </a:rPr>
              <a:t>x2 </a:t>
            </a:r>
            <a:r>
              <a:rPr lang="en-US" dirty="0">
                <a:latin typeface="Baskervald ADF Std" pitchFamily="18" charset="0"/>
              </a:rPr>
              <a:t>maxpool + ReLU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860520" y="2067160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535545" y="1504831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538092" y="213282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490403" y="2139691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119763" y="213282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2" y="1916791"/>
            <a:ext cx="441141" cy="44114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9" name="Straight Connector 118"/>
          <p:cNvCxnSpPr/>
          <p:nvPr/>
        </p:nvCxnSpPr>
        <p:spPr>
          <a:xfrm>
            <a:off x="7026820" y="2114321"/>
            <a:ext cx="231974" cy="243023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32816" y="1631375"/>
            <a:ext cx="231974" cy="243023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486241" y="2089386"/>
            <a:ext cx="231974" cy="243023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40" y="1615010"/>
            <a:ext cx="444248" cy="44580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6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23660" y="155674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8809" y="1412721"/>
            <a:ext cx="72010" cy="16562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650" y="1484731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9640" y="14127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5620" y="126870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23660" y="126870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23660" y="155674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835620" y="155674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23660" y="2204829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1650" y="21328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79640" y="2060811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35620" y="1916791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123660" y="191679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23660" y="220483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35620" y="220483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23660" y="28529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51650" y="2780911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79640" y="270890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35620" y="256488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123660" y="256488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23660" y="285292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835620" y="285292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78809" y="14847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78809" y="15567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78809" y="162875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78809" y="17007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78809" y="17727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878809" y="18447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878809" y="19167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78809" y="19888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78809" y="20608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78809" y="21328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78809" y="22048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78809" y="22768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78809" y="234884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78809" y="24208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78809" y="24928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78809" y="25648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78809" y="26368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878809" y="27089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878809" y="27809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78809" y="28529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878809" y="29249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78809" y="29969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3710" y="2204831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25140" y="960925"/>
            <a:ext cx="92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3x32x9x9</a:t>
            </a:r>
            <a:endParaRPr lang="en-US" sz="1400" dirty="0">
              <a:latin typeface="Baskervald ADF Std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52643" y="1104945"/>
            <a:ext cx="519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7776</a:t>
            </a:r>
            <a:endParaRPr lang="en-US" sz="1400" dirty="0">
              <a:latin typeface="Baskervald ADF Std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51694" y="1700760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3351694" y="17727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351694" y="18447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51694" y="19167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351694" y="19888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351694" y="20608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351694" y="21328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351694" y="22048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51694" y="22768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51694" y="234884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351694" y="24208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51694" y="24928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351694" y="25648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51694" y="26368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63944" y="1422002"/>
            <a:ext cx="365425" cy="278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11483" y="139298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4536</a:t>
            </a:r>
            <a:endParaRPr lang="en-US" sz="1400" dirty="0">
              <a:latin typeface="Baskervald ADF Std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2972644" y="2790193"/>
            <a:ext cx="363496" cy="278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51694" y="27089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792071" y="3049800"/>
            <a:ext cx="72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Neural Net</a:t>
            </a:r>
            <a:endParaRPr lang="en-US" sz="1400" dirty="0">
              <a:latin typeface="Baskervald ADF Std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12720" y="193306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askervald ADF Std" pitchFamily="18" charset="0"/>
              </a:rPr>
              <a:t>resize</a:t>
            </a:r>
            <a:endParaRPr lang="en-US" sz="1400" dirty="0">
              <a:latin typeface="Baskervald ADF Std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986632" y="1698251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3986632" y="177026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986632" y="18422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986632" y="191428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986632" y="19862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986632" y="205830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986632" y="21303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86632" y="220232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986632" y="22743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986632" y="234634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986632" y="241835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986632" y="249036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986632" y="25623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986632" y="263438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752800" y="139298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4536</a:t>
            </a:r>
            <a:endParaRPr lang="en-US" sz="1400" dirty="0">
              <a:latin typeface="Baskervald ADF Std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986632" y="27063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491850" y="2204831"/>
            <a:ext cx="39701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427980" y="1697669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4427980" y="176967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427980" y="184168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27980" y="191369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427980" y="198570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427980" y="205771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427980" y="212972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427980" y="220173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427980" y="227374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427980" y="234575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427980" y="241776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427980" y="248977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427980" y="256178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427980" y="263379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91633" y="13991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4536</a:t>
            </a:r>
            <a:endParaRPr lang="en-US" sz="1400" dirty="0">
              <a:latin typeface="Baskervald ADF Std" pitchFamily="18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4427980" y="270580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398745" y="1969065"/>
            <a:ext cx="598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ReLU</a:t>
            </a:r>
            <a:endParaRPr lang="en-US" sz="1400" dirty="0">
              <a:latin typeface="Baskervald ADF Std" pitchFamily="18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4095022" y="1700760"/>
            <a:ext cx="3600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4572000" y="2204831"/>
            <a:ext cx="6480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76" y="2411577"/>
            <a:ext cx="296494" cy="29732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60" y="2296878"/>
            <a:ext cx="296494" cy="29649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40" y="2152857"/>
            <a:ext cx="296494" cy="29649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2008838"/>
            <a:ext cx="295666" cy="29483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80" y="1720797"/>
            <a:ext cx="294838" cy="29566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0" name="Straight Connector 219"/>
          <p:cNvCxnSpPr/>
          <p:nvPr/>
        </p:nvCxnSpPr>
        <p:spPr>
          <a:xfrm>
            <a:off x="5463237" y="1698251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463212" y="2036211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134534" y="2047264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103815" y="1196691"/>
            <a:ext cx="980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14x18x18</a:t>
            </a:r>
          </a:p>
          <a:p>
            <a:pPr algn="ctr"/>
            <a:r>
              <a:rPr lang="en-US" sz="1400" dirty="0" smtClean="0">
                <a:latin typeface="Baskervald ADF Std" pitchFamily="18" charset="0"/>
              </a:rPr>
              <a:t>Heat-maps</a:t>
            </a:r>
            <a:endParaRPr lang="en-US" sz="1400" dirty="0">
              <a:latin typeface="Baskervald ADF Std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499991" y="1969065"/>
            <a:ext cx="60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resize</a:t>
            </a:r>
            <a:endParaRPr lang="en-US" sz="1400" dirty="0">
              <a:latin typeface="Baskervald ADF Std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914375" y="2780911"/>
            <a:ext cx="72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Neural Net</a:t>
            </a:r>
            <a:endParaRPr lang="en-US" sz="1400" dirty="0">
              <a:latin typeface="Baskervald ADF Std" pitchFamily="18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4095022" y="2787683"/>
            <a:ext cx="3600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175</Words>
  <Application>Microsoft Office PowerPoint</Application>
  <PresentationFormat>On-screen Show (4:3)</PresentationFormat>
  <Paragraphs>65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Figures for TOG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TOG paper</dc:title>
  <dc:creator>tompson</dc:creator>
  <cp:lastModifiedBy>iggymenou</cp:lastModifiedBy>
  <cp:revision>78</cp:revision>
  <dcterms:created xsi:type="dcterms:W3CDTF">2006-08-16T00:00:00Z</dcterms:created>
  <dcterms:modified xsi:type="dcterms:W3CDTF">2013-07-20T14:46:36Z</dcterms:modified>
</cp:coreProperties>
</file>