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694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584" y="-23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4E618-6992-4B85-958A-B5B4B6B9F3C2}" type="datetimeFigureOut">
              <a:rPr lang="en-US" smtClean="0"/>
              <a:t>7/7/2013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173C6-8E1B-4F3B-9C8C-6E24E51C84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2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3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8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71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71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173C6-8E1B-4F3B-9C8C-6E24E51C844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2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 for TOG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40" y="1124680"/>
            <a:ext cx="3575183" cy="3575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7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4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715" y="650452"/>
            <a:ext cx="7312885" cy="2427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500" y="260560"/>
            <a:ext cx="43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Note, brightness and contrast were adjusted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70" y="3573020"/>
            <a:ext cx="5211320" cy="261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Oval 23"/>
          <p:cNvSpPr/>
          <p:nvPr/>
        </p:nvSpPr>
        <p:spPr>
          <a:xfrm>
            <a:off x="2780442" y="1804971"/>
            <a:ext cx="72010" cy="72010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2423005" y="1376270"/>
            <a:ext cx="72010" cy="72010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2392525" y="1137380"/>
            <a:ext cx="72010" cy="72010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2680565" y="906110"/>
            <a:ext cx="72010" cy="72010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669515" y="1239870"/>
            <a:ext cx="72010" cy="72010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2862685" y="1201770"/>
            <a:ext cx="72010" cy="72010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2888975" y="849340"/>
            <a:ext cx="72010" cy="72010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3127865" y="970500"/>
            <a:ext cx="72010" cy="72010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3086335" y="1281400"/>
            <a:ext cx="72010" cy="72010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3238735" y="1610970"/>
            <a:ext cx="72010" cy="72010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3230355" y="1778610"/>
            <a:ext cx="72010" cy="72010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3093955" y="2073510"/>
            <a:ext cx="72010" cy="72010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2775435" y="2433560"/>
            <a:ext cx="72010" cy="72010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2567025" y="2369170"/>
            <a:ext cx="72010" cy="72010"/>
          </a:xfrm>
          <a:prstGeom prst="ellipse">
            <a:avLst/>
          </a:prstGeom>
          <a:solidFill>
            <a:srgbClr val="FF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50" y="3670456"/>
            <a:ext cx="2415685" cy="24156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89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/>
          <p:cNvCxnSpPr/>
          <p:nvPr/>
        </p:nvCxnSpPr>
        <p:spPr>
          <a:xfrm>
            <a:off x="1947780" y="2439849"/>
            <a:ext cx="3420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415023" y="2439849"/>
            <a:ext cx="3420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1774969" y="1728083"/>
            <a:ext cx="352463" cy="3627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479895" y="1372099"/>
            <a:ext cx="692104" cy="359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774969" y="1372099"/>
            <a:ext cx="692104" cy="3593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422505" y="1734922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3184821" y="1734922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832358" y="1741762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537284" y="2087386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361053" y="2087386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2832358" y="2087386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656127" y="2087386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127432" y="2087386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51200" y="2087386"/>
            <a:ext cx="176232" cy="3627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1422505" y="2087386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246274" y="2087386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716225" y="1669339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14311" y="1316876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19238" y="1676179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63762" y="2021802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061848" y="2021802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773614" y="2028642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71701" y="2028642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539993" y="237426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87530" y="237426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238080" y="238110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885617" y="2381105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943006" y="238110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590543" y="238110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47933" y="238110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95469" y="238110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4594674" y="1734922"/>
            <a:ext cx="352463" cy="362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299600" y="1378938"/>
            <a:ext cx="692104" cy="359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594674" y="1378938"/>
            <a:ext cx="692104" cy="3593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242211" y="1741762"/>
            <a:ext cx="352463" cy="3627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6004527" y="1741762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652063" y="1748602"/>
            <a:ext cx="352463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6356990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180758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5652063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475832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4947137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770906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4242211" y="2094225"/>
            <a:ext cx="176232" cy="3627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065979" y="2094225"/>
            <a:ext cx="176232" cy="362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535930" y="1676179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5234017" y="1323715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5938943" y="1683018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4183467" y="2028642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4881554" y="2028642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5593320" y="2035481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6291406" y="2035481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4359698" y="2381105"/>
            <a:ext cx="124327" cy="1243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4007235" y="238110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5057785" y="238794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705322" y="238794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5762712" y="238794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410248" y="238794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6467638" y="238794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6115175" y="2387945"/>
            <a:ext cx="124327" cy="124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790550" y="2708900"/>
            <a:ext cx="262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Pr(hand | data) = P</a:t>
            </a:r>
            <a:r>
              <a:rPr lang="en-US" sz="1400" baseline="-25000" dirty="0" smtClean="0"/>
              <a:t>1</a:t>
            </a:r>
            <a:endParaRPr lang="en-US" sz="1400" baseline="-25000" dirty="0" smtClean="0"/>
          </a:p>
          <a:p>
            <a:r>
              <a:rPr lang="en-US" sz="1400" dirty="0" smtClean="0"/>
              <a:t>Pr(!hand | </a:t>
            </a:r>
            <a:r>
              <a:rPr lang="en-US" sz="1400" dirty="0" smtClean="0"/>
              <a:t>data</a:t>
            </a:r>
            <a:r>
              <a:rPr lang="en-US" sz="1400" dirty="0" smtClean="0"/>
              <a:t>) = P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4257792" y="2708900"/>
            <a:ext cx="262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Pr(hand | data) = P</a:t>
            </a:r>
            <a:r>
              <a:rPr lang="en-US" sz="1400" baseline="-25000" dirty="0" smtClean="0"/>
              <a:t>3</a:t>
            </a:r>
            <a:endParaRPr lang="en-US" sz="1400" baseline="-25000" dirty="0" smtClean="0"/>
          </a:p>
          <a:p>
            <a:r>
              <a:rPr lang="en-US" sz="1400" dirty="0" smtClean="0"/>
              <a:t>Pr(!hand | data) = P</a:t>
            </a:r>
            <a:r>
              <a:rPr lang="en-US" sz="1400" baseline="-25000" dirty="0" smtClean="0"/>
              <a:t>4</a:t>
            </a:r>
            <a:endParaRPr lang="en-US" sz="1400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2597383" y="1088740"/>
            <a:ext cx="262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RDT1</a:t>
            </a:r>
            <a:endParaRPr lang="en-US" sz="2000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5417088" y="1088740"/>
            <a:ext cx="262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RDT2</a:t>
            </a:r>
            <a:endParaRPr lang="en-US" sz="2000" baseline="-25000" dirty="0"/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3911329" y="3203519"/>
            <a:ext cx="507114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951200" y="3203519"/>
            <a:ext cx="1960128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913987" y="3555982"/>
            <a:ext cx="3420" cy="3524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772260" y="3834541"/>
            <a:ext cx="368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Pr(hand | data) ≈ (P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+P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) / (P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+ P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+ P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 + P</a:t>
            </a:r>
            <a:r>
              <a:rPr lang="en-US" sz="1400" baseline="-25000" dirty="0" smtClean="0"/>
              <a:t>4</a:t>
            </a:r>
            <a:r>
              <a:rPr lang="en-US" sz="1400" dirty="0" smtClean="0"/>
              <a:t>)</a:t>
            </a:r>
            <a:endParaRPr lang="en-US" sz="1400" baseline="-25000" dirty="0" smtClean="0"/>
          </a:p>
          <a:p>
            <a:r>
              <a:rPr lang="en-US" sz="1400" dirty="0" smtClean="0"/>
              <a:t>Pr(!hand | data</a:t>
            </a:r>
            <a:r>
              <a:rPr lang="en-US" sz="1400" dirty="0"/>
              <a:t>) ≈</a:t>
            </a:r>
            <a:r>
              <a:rPr lang="en-US" sz="1400" dirty="0" smtClean="0"/>
              <a:t> </a:t>
            </a:r>
            <a:r>
              <a:rPr lang="en-US" sz="1400" dirty="0"/>
              <a:t>(</a:t>
            </a:r>
            <a:r>
              <a:rPr lang="en-US" sz="1400" dirty="0" smtClean="0"/>
              <a:t>P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+P</a:t>
            </a:r>
            <a:r>
              <a:rPr lang="en-US" sz="1400" baseline="-25000" dirty="0"/>
              <a:t>4</a:t>
            </a:r>
            <a:r>
              <a:rPr lang="en-US" sz="1400" dirty="0" smtClean="0"/>
              <a:t>) </a:t>
            </a:r>
            <a:r>
              <a:rPr lang="en-US" sz="1400" dirty="0"/>
              <a:t>/ (P</a:t>
            </a:r>
            <a:r>
              <a:rPr lang="en-US" sz="1400" baseline="-25000" dirty="0"/>
              <a:t>1</a:t>
            </a:r>
            <a:r>
              <a:rPr lang="en-US" sz="1400" dirty="0"/>
              <a:t> + P</a:t>
            </a:r>
            <a:r>
              <a:rPr lang="en-US" sz="1400" baseline="-25000" dirty="0"/>
              <a:t>2</a:t>
            </a:r>
            <a:r>
              <a:rPr lang="en-US" sz="1400" dirty="0"/>
              <a:t> + P</a:t>
            </a:r>
            <a:r>
              <a:rPr lang="en-US" sz="1400" baseline="-25000" dirty="0"/>
              <a:t>3</a:t>
            </a:r>
            <a:r>
              <a:rPr lang="en-US" sz="1400" dirty="0"/>
              <a:t> + P</a:t>
            </a:r>
            <a:r>
              <a:rPr lang="en-US" sz="1400" baseline="-25000" dirty="0"/>
              <a:t>4</a:t>
            </a:r>
            <a:r>
              <a:rPr lang="en-US" sz="1400" dirty="0"/>
              <a:t>)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5165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8" t="25702" r="18308"/>
          <a:stretch/>
        </p:blipFill>
        <p:spPr bwMode="auto">
          <a:xfrm>
            <a:off x="1124374" y="2282612"/>
            <a:ext cx="2729654" cy="25145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6" t="25576" r="18448"/>
          <a:stretch/>
        </p:blipFill>
        <p:spPr bwMode="auto">
          <a:xfrm>
            <a:off x="3995920" y="2276840"/>
            <a:ext cx="2709334" cy="251885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24374" y="4797190"/>
            <a:ext cx="272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Labeling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5920" y="4797190"/>
            <a:ext cx="270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Trained RDF Labeling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90" y="2276840"/>
            <a:ext cx="1524000" cy="2352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330" y="2276840"/>
            <a:ext cx="1524000" cy="2352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320" y="2276840"/>
            <a:ext cx="1524000" cy="2352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79784" y="5229250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PrimeSense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64004" y="5219968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synthetic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37730" y="5229250"/>
            <a:ext cx="87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77" y="0"/>
            <a:ext cx="4508967" cy="682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>
            <a:off x="4078286" y="4380927"/>
            <a:ext cx="551874" cy="84832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flipH="1" flipV="1">
            <a:off x="3275820" y="3356990"/>
            <a:ext cx="802465" cy="102393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H="1" flipV="1">
            <a:off x="3707880" y="3010133"/>
            <a:ext cx="370405" cy="137079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V="1">
            <a:off x="4078285" y="2924930"/>
            <a:ext cx="177800" cy="145599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flipV="1">
            <a:off x="4078285" y="3269950"/>
            <a:ext cx="853765" cy="111097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 flipV="1">
            <a:off x="3840160" y="4380928"/>
            <a:ext cx="238125" cy="1207302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H="1" flipV="1">
            <a:off x="3131800" y="2852970"/>
            <a:ext cx="144021" cy="5040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 flipH="1" flipV="1">
            <a:off x="3677052" y="2452920"/>
            <a:ext cx="30829" cy="55721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flipV="1">
            <a:off x="4256085" y="2439726"/>
            <a:ext cx="38497" cy="48520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4932050" y="2636890"/>
            <a:ext cx="72010" cy="6330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Box 88"/>
          <p:cNvSpPr txBox="1">
            <a:spLocks noChangeArrowheads="1"/>
          </p:cNvSpPr>
          <p:nvPr/>
        </p:nvSpPr>
        <p:spPr bwMode="auto">
          <a:xfrm>
            <a:off x="6012200" y="4965051"/>
            <a:ext cx="259236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dirty="0" smtClean="0"/>
              <a:t>6 DOF</a:t>
            </a:r>
          </a:p>
          <a:p>
            <a:pPr eaLnBrk="1" hangingPunct="1"/>
            <a:r>
              <a:rPr lang="en-US" sz="2000" dirty="0"/>
              <a:t>3</a:t>
            </a:r>
            <a:r>
              <a:rPr lang="en-US" sz="2000" dirty="0" smtClean="0"/>
              <a:t> DOF</a:t>
            </a:r>
          </a:p>
          <a:p>
            <a:pPr eaLnBrk="1" hangingPunct="1"/>
            <a:r>
              <a:rPr lang="en-US" sz="2000" dirty="0"/>
              <a:t>2</a:t>
            </a:r>
            <a:r>
              <a:rPr lang="en-US" sz="2000" dirty="0" smtClean="0"/>
              <a:t> DOF</a:t>
            </a:r>
          </a:p>
          <a:p>
            <a:pPr eaLnBrk="1" hangingPunct="1"/>
            <a:r>
              <a:rPr lang="en-US" sz="2000" dirty="0" smtClean="0"/>
              <a:t>1 </a:t>
            </a:r>
            <a:r>
              <a:rPr lang="en-US" sz="2000" dirty="0"/>
              <a:t>DOF</a:t>
            </a:r>
          </a:p>
          <a:p>
            <a:pPr eaLnBrk="1" hangingPunct="1"/>
            <a:r>
              <a:rPr lang="en-US" sz="2000" dirty="0"/>
              <a:t>     </a:t>
            </a: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5796170" y="5045991"/>
            <a:ext cx="238125" cy="23653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cxnSp>
        <p:nvCxnSpPr>
          <p:cNvPr id="68" name="Straight Connector 67"/>
          <p:cNvCxnSpPr>
            <a:cxnSpLocks noChangeShapeType="1"/>
          </p:cNvCxnSpPr>
          <p:nvPr/>
        </p:nvCxnSpPr>
        <p:spPr bwMode="auto">
          <a:xfrm flipH="1">
            <a:off x="3783010" y="5588230"/>
            <a:ext cx="57150" cy="93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Connector 71"/>
          <p:cNvCxnSpPr>
            <a:cxnSpLocks noChangeShapeType="1"/>
          </p:cNvCxnSpPr>
          <p:nvPr/>
        </p:nvCxnSpPr>
        <p:spPr bwMode="auto">
          <a:xfrm flipV="1">
            <a:off x="4630160" y="4293120"/>
            <a:ext cx="949980" cy="9361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Straight Connector 74"/>
          <p:cNvCxnSpPr>
            <a:cxnSpLocks noChangeShapeType="1"/>
          </p:cNvCxnSpPr>
          <p:nvPr/>
        </p:nvCxnSpPr>
        <p:spPr bwMode="auto">
          <a:xfrm flipV="1">
            <a:off x="5580140" y="3614970"/>
            <a:ext cx="529821" cy="678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Straight Connector 77"/>
          <p:cNvCxnSpPr>
            <a:cxnSpLocks noChangeShapeType="1"/>
          </p:cNvCxnSpPr>
          <p:nvPr/>
        </p:nvCxnSpPr>
        <p:spPr bwMode="auto">
          <a:xfrm flipH="1">
            <a:off x="6109167" y="2924930"/>
            <a:ext cx="479113" cy="6900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Straight Connector 86"/>
          <p:cNvCxnSpPr>
            <a:cxnSpLocks noChangeShapeType="1"/>
          </p:cNvCxnSpPr>
          <p:nvPr/>
        </p:nvCxnSpPr>
        <p:spPr bwMode="auto">
          <a:xfrm>
            <a:off x="2987780" y="2252895"/>
            <a:ext cx="144021" cy="600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Straight Connector 88"/>
          <p:cNvCxnSpPr>
            <a:cxnSpLocks noChangeShapeType="1"/>
          </p:cNvCxnSpPr>
          <p:nvPr/>
        </p:nvCxnSpPr>
        <p:spPr bwMode="auto">
          <a:xfrm flipH="1" flipV="1">
            <a:off x="2915770" y="1916790"/>
            <a:ext cx="72010" cy="36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Straight Connector 90"/>
          <p:cNvCxnSpPr>
            <a:cxnSpLocks noChangeShapeType="1"/>
          </p:cNvCxnSpPr>
          <p:nvPr/>
        </p:nvCxnSpPr>
        <p:spPr bwMode="auto">
          <a:xfrm flipH="1" flipV="1">
            <a:off x="2879765" y="1196690"/>
            <a:ext cx="36005" cy="720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Connector 94"/>
          <p:cNvCxnSpPr>
            <a:cxnSpLocks noChangeShapeType="1"/>
          </p:cNvCxnSpPr>
          <p:nvPr/>
        </p:nvCxnSpPr>
        <p:spPr bwMode="auto">
          <a:xfrm>
            <a:off x="3563860" y="1844780"/>
            <a:ext cx="113192" cy="5949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Straight Connector 96"/>
          <p:cNvCxnSpPr>
            <a:cxnSpLocks noChangeShapeType="1"/>
          </p:cNvCxnSpPr>
          <p:nvPr/>
        </p:nvCxnSpPr>
        <p:spPr bwMode="auto">
          <a:xfrm>
            <a:off x="3563860" y="1196690"/>
            <a:ext cx="0" cy="6669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Straight Connector 98"/>
          <p:cNvCxnSpPr>
            <a:cxnSpLocks noChangeShapeType="1"/>
          </p:cNvCxnSpPr>
          <p:nvPr/>
        </p:nvCxnSpPr>
        <p:spPr bwMode="auto">
          <a:xfrm flipH="1">
            <a:off x="3563860" y="332570"/>
            <a:ext cx="56596" cy="8641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Straight Connector 104"/>
          <p:cNvCxnSpPr>
            <a:cxnSpLocks noChangeShapeType="1"/>
          </p:cNvCxnSpPr>
          <p:nvPr/>
        </p:nvCxnSpPr>
        <p:spPr bwMode="auto">
          <a:xfrm flipV="1">
            <a:off x="4290381" y="1772770"/>
            <a:ext cx="19248" cy="654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Straight Connector 106"/>
          <p:cNvCxnSpPr>
            <a:cxnSpLocks noChangeShapeType="1"/>
          </p:cNvCxnSpPr>
          <p:nvPr/>
        </p:nvCxnSpPr>
        <p:spPr bwMode="auto">
          <a:xfrm flipV="1">
            <a:off x="4309630" y="1052670"/>
            <a:ext cx="44593" cy="7268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Straight Connector 108"/>
          <p:cNvCxnSpPr>
            <a:cxnSpLocks noChangeShapeType="1"/>
          </p:cNvCxnSpPr>
          <p:nvPr/>
        </p:nvCxnSpPr>
        <p:spPr bwMode="auto">
          <a:xfrm flipH="1">
            <a:off x="4354224" y="116540"/>
            <a:ext cx="107806" cy="9361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Straight Connector 114"/>
          <p:cNvCxnSpPr>
            <a:cxnSpLocks noChangeShapeType="1"/>
          </p:cNvCxnSpPr>
          <p:nvPr/>
        </p:nvCxnSpPr>
        <p:spPr bwMode="auto">
          <a:xfrm flipV="1">
            <a:off x="5004060" y="1844780"/>
            <a:ext cx="144020" cy="777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Connector 117"/>
          <p:cNvCxnSpPr>
            <a:cxnSpLocks noChangeShapeType="1"/>
          </p:cNvCxnSpPr>
          <p:nvPr/>
        </p:nvCxnSpPr>
        <p:spPr bwMode="auto">
          <a:xfrm flipV="1">
            <a:off x="5148080" y="1268700"/>
            <a:ext cx="72010" cy="576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Straight Connector 119"/>
          <p:cNvCxnSpPr>
            <a:cxnSpLocks noChangeShapeType="1"/>
          </p:cNvCxnSpPr>
          <p:nvPr/>
        </p:nvCxnSpPr>
        <p:spPr bwMode="auto">
          <a:xfrm flipV="1">
            <a:off x="5220090" y="584605"/>
            <a:ext cx="144020" cy="6840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" name="Oval 121"/>
          <p:cNvSpPr>
            <a:spLocks noChangeArrowheads="1"/>
          </p:cNvSpPr>
          <p:nvPr/>
        </p:nvSpPr>
        <p:spPr bwMode="auto">
          <a:xfrm>
            <a:off x="5796170" y="5359535"/>
            <a:ext cx="238125" cy="2365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23" name="Oval 122"/>
          <p:cNvSpPr>
            <a:spLocks noChangeArrowheads="1"/>
          </p:cNvSpPr>
          <p:nvPr/>
        </p:nvSpPr>
        <p:spPr bwMode="auto">
          <a:xfrm>
            <a:off x="5796170" y="5661121"/>
            <a:ext cx="238125" cy="236538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25" name="Oval 124"/>
          <p:cNvSpPr>
            <a:spLocks noChangeArrowheads="1"/>
          </p:cNvSpPr>
          <p:nvPr/>
        </p:nvSpPr>
        <p:spPr bwMode="auto">
          <a:xfrm>
            <a:off x="3862152" y="4145951"/>
            <a:ext cx="445831" cy="44286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26" name="Oval 125"/>
          <p:cNvSpPr>
            <a:spLocks noChangeArrowheads="1"/>
          </p:cNvSpPr>
          <p:nvPr/>
        </p:nvSpPr>
        <p:spPr bwMode="auto">
          <a:xfrm>
            <a:off x="3714653" y="5490009"/>
            <a:ext cx="238125" cy="236538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28" name="Oval 127"/>
          <p:cNvSpPr>
            <a:spLocks noChangeArrowheads="1"/>
          </p:cNvSpPr>
          <p:nvPr/>
        </p:nvSpPr>
        <p:spPr bwMode="auto">
          <a:xfrm>
            <a:off x="5796170" y="5969669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29" name="Oval 128"/>
          <p:cNvSpPr>
            <a:spLocks noChangeArrowheads="1"/>
          </p:cNvSpPr>
          <p:nvPr/>
        </p:nvSpPr>
        <p:spPr bwMode="auto">
          <a:xfrm>
            <a:off x="4831172" y="3120452"/>
            <a:ext cx="238125" cy="2365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0" name="Oval 129"/>
          <p:cNvSpPr>
            <a:spLocks noChangeArrowheads="1"/>
          </p:cNvSpPr>
          <p:nvPr/>
        </p:nvSpPr>
        <p:spPr bwMode="auto">
          <a:xfrm>
            <a:off x="4505167" y="5107536"/>
            <a:ext cx="238125" cy="2365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1" name="Oval 130"/>
          <p:cNvSpPr>
            <a:spLocks noChangeArrowheads="1"/>
          </p:cNvSpPr>
          <p:nvPr/>
        </p:nvSpPr>
        <p:spPr bwMode="auto">
          <a:xfrm>
            <a:off x="4139940" y="2832412"/>
            <a:ext cx="238125" cy="2365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2" name="Oval 131"/>
          <p:cNvSpPr>
            <a:spLocks noChangeArrowheads="1"/>
          </p:cNvSpPr>
          <p:nvPr/>
        </p:nvSpPr>
        <p:spPr bwMode="auto">
          <a:xfrm>
            <a:off x="3593456" y="2918157"/>
            <a:ext cx="238125" cy="2365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3" name="Oval 132"/>
          <p:cNvSpPr>
            <a:spLocks noChangeArrowheads="1"/>
          </p:cNvSpPr>
          <p:nvPr/>
        </p:nvSpPr>
        <p:spPr bwMode="auto">
          <a:xfrm>
            <a:off x="3169945" y="3244153"/>
            <a:ext cx="238125" cy="236538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4" name="Oval 133"/>
          <p:cNvSpPr>
            <a:spLocks noChangeArrowheads="1"/>
          </p:cNvSpPr>
          <p:nvPr/>
        </p:nvSpPr>
        <p:spPr bwMode="auto">
          <a:xfrm>
            <a:off x="5461077" y="4201701"/>
            <a:ext cx="238125" cy="236538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5" name="Oval 134"/>
          <p:cNvSpPr>
            <a:spLocks noChangeArrowheads="1"/>
          </p:cNvSpPr>
          <p:nvPr/>
        </p:nvSpPr>
        <p:spPr bwMode="auto">
          <a:xfrm>
            <a:off x="4896409" y="2494989"/>
            <a:ext cx="238125" cy="236538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6" name="Oval 135"/>
          <p:cNvSpPr>
            <a:spLocks noChangeArrowheads="1"/>
          </p:cNvSpPr>
          <p:nvPr/>
        </p:nvSpPr>
        <p:spPr bwMode="auto">
          <a:xfrm>
            <a:off x="4169536" y="2294477"/>
            <a:ext cx="238125" cy="236538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7" name="Oval 136"/>
          <p:cNvSpPr>
            <a:spLocks noChangeArrowheads="1"/>
          </p:cNvSpPr>
          <p:nvPr/>
        </p:nvSpPr>
        <p:spPr bwMode="auto">
          <a:xfrm>
            <a:off x="3563860" y="2334651"/>
            <a:ext cx="238125" cy="236538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8" name="Oval 137"/>
          <p:cNvSpPr>
            <a:spLocks noChangeArrowheads="1"/>
          </p:cNvSpPr>
          <p:nvPr/>
        </p:nvSpPr>
        <p:spPr bwMode="auto">
          <a:xfrm>
            <a:off x="3008099" y="2741474"/>
            <a:ext cx="238125" cy="236538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39" name="Oval 138"/>
          <p:cNvSpPr>
            <a:spLocks noChangeArrowheads="1"/>
          </p:cNvSpPr>
          <p:nvPr/>
        </p:nvSpPr>
        <p:spPr bwMode="auto">
          <a:xfrm>
            <a:off x="5913430" y="3594651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0" name="Oval 139"/>
          <p:cNvSpPr>
            <a:spLocks noChangeArrowheads="1"/>
          </p:cNvSpPr>
          <p:nvPr/>
        </p:nvSpPr>
        <p:spPr bwMode="auto">
          <a:xfrm>
            <a:off x="5029017" y="1693798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1" name="Oval 140"/>
          <p:cNvSpPr>
            <a:spLocks noChangeArrowheads="1"/>
          </p:cNvSpPr>
          <p:nvPr/>
        </p:nvSpPr>
        <p:spPr bwMode="auto">
          <a:xfrm>
            <a:off x="5112439" y="1124680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2" name="Oval 141"/>
          <p:cNvSpPr>
            <a:spLocks noChangeArrowheads="1"/>
          </p:cNvSpPr>
          <p:nvPr/>
        </p:nvSpPr>
        <p:spPr bwMode="auto">
          <a:xfrm>
            <a:off x="4180942" y="1589118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3" name="Oval 142"/>
          <p:cNvSpPr>
            <a:spLocks noChangeArrowheads="1"/>
          </p:cNvSpPr>
          <p:nvPr/>
        </p:nvSpPr>
        <p:spPr bwMode="auto">
          <a:xfrm>
            <a:off x="4235160" y="927631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4" name="Oval 143"/>
          <p:cNvSpPr>
            <a:spLocks noChangeArrowheads="1"/>
          </p:cNvSpPr>
          <p:nvPr/>
        </p:nvSpPr>
        <p:spPr bwMode="auto">
          <a:xfrm>
            <a:off x="3451791" y="1078421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5" name="Oval 144"/>
          <p:cNvSpPr>
            <a:spLocks noChangeArrowheads="1"/>
          </p:cNvSpPr>
          <p:nvPr/>
        </p:nvSpPr>
        <p:spPr bwMode="auto">
          <a:xfrm>
            <a:off x="3447356" y="1701810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6" name="Oval 145"/>
          <p:cNvSpPr>
            <a:spLocks noChangeArrowheads="1"/>
          </p:cNvSpPr>
          <p:nvPr/>
        </p:nvSpPr>
        <p:spPr bwMode="auto">
          <a:xfrm>
            <a:off x="2879765" y="2150465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  <p:sp>
        <p:nvSpPr>
          <p:cNvPr id="147" name="Oval 146"/>
          <p:cNvSpPr>
            <a:spLocks noChangeArrowheads="1"/>
          </p:cNvSpPr>
          <p:nvPr/>
        </p:nvSpPr>
        <p:spPr bwMode="auto">
          <a:xfrm>
            <a:off x="2787267" y="1706192"/>
            <a:ext cx="238125" cy="2365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47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00690" y="1850972"/>
            <a:ext cx="2675380" cy="1371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76890" y="1957335"/>
            <a:ext cx="1143000" cy="457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Render Hypothesis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48490" y="1957335"/>
            <a:ext cx="1143000" cy="457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Evaluate Fit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76890" y="2644722"/>
            <a:ext cx="1143000" cy="4556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Adjust Hypothesis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619890" y="2185935"/>
            <a:ext cx="2286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848490" y="2644722"/>
            <a:ext cx="1143000" cy="4556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Check Termination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413640" y="2414535"/>
            <a:ext cx="0" cy="23018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3"/>
          </p:cNvCxnSpPr>
          <p:nvPr/>
        </p:nvCxnSpPr>
        <p:spPr>
          <a:xfrm flipH="1">
            <a:off x="3619890" y="2870147"/>
            <a:ext cx="228600" cy="317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042040" y="2417710"/>
            <a:ext cx="0" cy="22701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195670" y="3587255"/>
            <a:ext cx="1371600" cy="769937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PSO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search space coverage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67270" y="3933070"/>
            <a:ext cx="2286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795870" y="3595192"/>
            <a:ext cx="1371600" cy="769938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Nelder-Mead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Fast local convergence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195670" y="3222572"/>
            <a:ext cx="205020" cy="3646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567270" y="3222572"/>
            <a:ext cx="1508800" cy="3646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0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059790" y="1268701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CNN Feature Detector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59790" y="1988800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CNN Feature Detector 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59790" y="2708900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CNN Feature Detector 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43510" y="1988800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Image Preprocessing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  <a:endCxn id="3" idx="1"/>
          </p:cNvCxnSpPr>
          <p:nvPr/>
        </p:nvCxnSpPr>
        <p:spPr>
          <a:xfrm flipV="1">
            <a:off x="2339690" y="1556741"/>
            <a:ext cx="720100" cy="7200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4" idx="1"/>
          </p:cNvCxnSpPr>
          <p:nvPr/>
        </p:nvCxnSpPr>
        <p:spPr>
          <a:xfrm>
            <a:off x="2339690" y="2276840"/>
            <a:ext cx="7201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5" idx="1"/>
          </p:cNvCxnSpPr>
          <p:nvPr/>
        </p:nvCxnSpPr>
        <p:spPr>
          <a:xfrm>
            <a:off x="2339690" y="2276840"/>
            <a:ext cx="720100" cy="7201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572000" y="1268701"/>
            <a:ext cx="216030" cy="2016279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4010" y="134071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44010" y="141272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44010" y="148473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44010" y="155674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644010" y="162875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644010" y="170076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644010" y="177277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644010" y="184478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644010" y="1916789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644010" y="1988799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44010" y="2060809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644010" y="242086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644010" y="249287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644010" y="256488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644010" y="263689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644010" y="270890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644010" y="2780911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644010" y="285292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644010" y="292493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44010" y="299694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644010" y="306895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644010" y="3140960"/>
            <a:ext cx="72010" cy="7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Arrow Connector 41"/>
          <p:cNvCxnSpPr>
            <a:stCxn id="3" idx="3"/>
          </p:cNvCxnSpPr>
          <p:nvPr/>
        </p:nvCxnSpPr>
        <p:spPr>
          <a:xfrm flipV="1">
            <a:off x="4355970" y="1556739"/>
            <a:ext cx="216030" cy="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</p:cNvCxnSpPr>
          <p:nvPr/>
        </p:nvCxnSpPr>
        <p:spPr>
          <a:xfrm flipV="1">
            <a:off x="4355970" y="2276838"/>
            <a:ext cx="216030" cy="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3"/>
          </p:cNvCxnSpPr>
          <p:nvPr/>
        </p:nvCxnSpPr>
        <p:spPr>
          <a:xfrm flipV="1">
            <a:off x="4355970" y="2996938"/>
            <a:ext cx="216030" cy="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5004060" y="1988800"/>
            <a:ext cx="1296180" cy="576080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2 stage Neural Network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15" idx="3"/>
            <a:endCxn id="52" idx="1"/>
          </p:cNvCxnSpPr>
          <p:nvPr/>
        </p:nvCxnSpPr>
        <p:spPr>
          <a:xfrm flipV="1">
            <a:off x="4788030" y="2276840"/>
            <a:ext cx="21603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516270" y="1268700"/>
            <a:ext cx="360050" cy="2016279"/>
          </a:xfrm>
          <a:prstGeom prst="roundRect">
            <a:avLst>
              <a:gd name="adj" fmla="val 0"/>
            </a:avLst>
          </a:prstGeom>
          <a:noFill/>
          <a:ln w="381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52" idx="3"/>
            <a:endCxn id="59" idx="1"/>
          </p:cNvCxnSpPr>
          <p:nvPr/>
        </p:nvCxnSpPr>
        <p:spPr>
          <a:xfrm>
            <a:off x="6300240" y="2276840"/>
            <a:ext cx="21603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139424" y="3265243"/>
            <a:ext cx="10834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c</a:t>
            </a:r>
            <a:r>
              <a:rPr lang="en-US" sz="1400" dirty="0" smtClean="0">
                <a:solidFill>
                  <a:srgbClr val="FF0000"/>
                </a:solidFill>
              </a:rPr>
              <a:t>oncatenate</a:t>
            </a:r>
          </a:p>
          <a:p>
            <a:pPr algn="ctr">
              <a:defRPr/>
            </a:pPr>
            <a:r>
              <a:rPr lang="en-US" sz="1100" dirty="0" smtClean="0">
                <a:solidFill>
                  <a:srgbClr val="FF0000"/>
                </a:solidFill>
              </a:rPr>
              <a:t>(1D vector)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214296" y="3265243"/>
            <a:ext cx="962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h</a:t>
            </a:r>
            <a:r>
              <a:rPr lang="en-US" sz="1400" dirty="0" smtClean="0">
                <a:solidFill>
                  <a:srgbClr val="FF0000"/>
                </a:solidFill>
              </a:rPr>
              <a:t>eat-maps</a:t>
            </a:r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2483710" y="1320973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chemeClr val="tx2"/>
                </a:solidFill>
              </a:rPr>
              <a:t>96x96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83709" y="1969063"/>
            <a:ext cx="6286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chemeClr val="tx2"/>
                </a:solidFill>
              </a:rPr>
              <a:t>48x48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483710" y="2905193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chemeClr val="tx2"/>
                </a:solidFill>
              </a:rPr>
              <a:t>24x24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4680015" y="2204830"/>
            <a:ext cx="1128" cy="14402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697307" y="2204830"/>
            <a:ext cx="1128" cy="14402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6588280" y="1916792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6588280" y="1628752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6588280" y="1340710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6588280" y="2996942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6588280" y="2708902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6588280" y="2420860"/>
            <a:ext cx="216031" cy="2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6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25" y="2062569"/>
            <a:ext cx="720100" cy="7201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Straight Connector 78"/>
          <p:cNvCxnSpPr/>
          <p:nvPr/>
        </p:nvCxnSpPr>
        <p:spPr>
          <a:xfrm>
            <a:off x="2082130" y="2085429"/>
            <a:ext cx="271280" cy="284200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849860" y="1331069"/>
            <a:ext cx="271280" cy="284200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240" y="2060596"/>
            <a:ext cx="720100" cy="722073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220" y="1918549"/>
            <a:ext cx="720100" cy="7201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28" y="1774530"/>
            <a:ext cx="722072" cy="72009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80" y="1628542"/>
            <a:ext cx="720100" cy="722067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00" y="1342469"/>
            <a:ext cx="720100" cy="7201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Straight Arrow Connector 49"/>
          <p:cNvCxnSpPr/>
          <p:nvPr/>
        </p:nvCxnSpPr>
        <p:spPr>
          <a:xfrm>
            <a:off x="1890870" y="2789544"/>
            <a:ext cx="64809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58810" y="2861554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5x5 convolution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688590" y="982419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16x92x92</a:t>
            </a:r>
          </a:p>
          <a:p>
            <a:pPr algn="ctr"/>
            <a:endParaRPr lang="en-US" dirty="0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249" y="2211197"/>
            <a:ext cx="577659" cy="57608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230" y="2065599"/>
            <a:ext cx="577658" cy="577658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557" y="1920926"/>
            <a:ext cx="578311" cy="57831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538" y="1776907"/>
            <a:ext cx="578310" cy="57831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5" name="Straight Arrow Connector 94"/>
          <p:cNvCxnSpPr/>
          <p:nvPr/>
        </p:nvCxnSpPr>
        <p:spPr>
          <a:xfrm>
            <a:off x="3691120" y="2794660"/>
            <a:ext cx="64809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331070" y="2866670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4x4 maxpool + ReLU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11450" y="1691478"/>
            <a:ext cx="14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1x96x96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419840" y="1179680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16x23x23</a:t>
            </a:r>
          </a:p>
          <a:p>
            <a:pPr algn="ctr"/>
            <a:endParaRPr lang="en-US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3908728" y="2139690"/>
            <a:ext cx="258837" cy="25381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728" y="1528444"/>
            <a:ext cx="577658" cy="57607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341" y="2199326"/>
            <a:ext cx="602209" cy="60220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50" y="2081435"/>
            <a:ext cx="600111" cy="60011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430" y="1937415"/>
            <a:ext cx="602209" cy="60220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410" y="1793395"/>
            <a:ext cx="600111" cy="60011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3" name="Straight Connector 112"/>
          <p:cNvCxnSpPr/>
          <p:nvPr/>
        </p:nvCxnSpPr>
        <p:spPr>
          <a:xfrm>
            <a:off x="6132835" y="1498480"/>
            <a:ext cx="271280" cy="284200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70" y="1505355"/>
            <a:ext cx="602209" cy="60220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113"/>
          <p:cNvSpPr txBox="1"/>
          <p:nvPr/>
        </p:nvSpPr>
        <p:spPr>
          <a:xfrm>
            <a:off x="5059310" y="1172805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32x22x22</a:t>
            </a:r>
          </a:p>
          <a:p>
            <a:pPr algn="ctr"/>
            <a:endParaRPr lang="en-US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5364110" y="2794660"/>
            <a:ext cx="64809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932050" y="2866670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6x6 convolution</a:t>
            </a:r>
            <a:endParaRPr lang="en-US" dirty="0"/>
          </a:p>
        </p:txBody>
      </p:sp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253" y="2348850"/>
            <a:ext cx="444247" cy="442694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420" y="2204830"/>
            <a:ext cx="444248" cy="44114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00" y="2060810"/>
            <a:ext cx="444247" cy="442694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TextBox 122"/>
          <p:cNvSpPr txBox="1"/>
          <p:nvPr/>
        </p:nvSpPr>
        <p:spPr>
          <a:xfrm>
            <a:off x="6461020" y="1277614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32x9x9</a:t>
            </a:r>
          </a:p>
          <a:p>
            <a:pPr algn="ctr"/>
            <a:endParaRPr lang="en-US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6948330" y="2799679"/>
            <a:ext cx="64809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516270" y="2871689"/>
            <a:ext cx="14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x2 </a:t>
            </a:r>
            <a:r>
              <a:rPr lang="en-US" dirty="0"/>
              <a:t>maxpool + ReLU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2860520" y="2067160"/>
            <a:ext cx="271280" cy="284200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4535543" y="1504830"/>
            <a:ext cx="258837" cy="25381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4538090" y="2132820"/>
            <a:ext cx="258837" cy="25381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490401" y="2139690"/>
            <a:ext cx="258837" cy="25381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6119763" y="2132820"/>
            <a:ext cx="258837" cy="25381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80" y="1916790"/>
            <a:ext cx="441141" cy="44114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9" name="Straight Connector 118"/>
          <p:cNvCxnSpPr/>
          <p:nvPr/>
        </p:nvCxnSpPr>
        <p:spPr>
          <a:xfrm>
            <a:off x="7026820" y="2114320"/>
            <a:ext cx="231974" cy="243022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532816" y="1631375"/>
            <a:ext cx="231974" cy="243022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486241" y="2089385"/>
            <a:ext cx="231974" cy="243022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40" y="1615009"/>
            <a:ext cx="444248" cy="44580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6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23660" y="155674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8809" y="1412720"/>
            <a:ext cx="72010" cy="1656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1650" y="148473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9640" y="141272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35620" y="126870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123660" y="126870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23660" y="155674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835620" y="155674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123660" y="220483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051650" y="213282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979640" y="206081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835620" y="191679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123660" y="191679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123660" y="220483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35620" y="220483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123660" y="285292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051650" y="278091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979640" y="270890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835620" y="2564880"/>
            <a:ext cx="288040" cy="2880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123660" y="256488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123660" y="285292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835620" y="2852920"/>
            <a:ext cx="144020" cy="14402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78809" y="148473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78809" y="155674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878809" y="162875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878809" y="170076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878809" y="177277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878809" y="184478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878809" y="191679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878809" y="198880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878809" y="206081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878809" y="213282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878809" y="220483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878809" y="227684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78809" y="234885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878809" y="242086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878809" y="249287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878809" y="256488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878809" y="263689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878809" y="270890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878809" y="278091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878809" y="285292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878809" y="292493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878809" y="299694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3710" y="2204830"/>
            <a:ext cx="3600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547580" y="960923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3x32x9x9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2637412" y="110494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7776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3351694" y="1700760"/>
            <a:ext cx="72010" cy="10894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3351694" y="177277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351694" y="184478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351694" y="191679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351694" y="198880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351694" y="206081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351694" y="213282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351694" y="220483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351694" y="227684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51694" y="234885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351694" y="242086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351694" y="249287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351694" y="256488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351694" y="263689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63942" y="1422002"/>
            <a:ext cx="365425" cy="2787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111481" y="139298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4536</a:t>
            </a:r>
            <a:endParaRPr lang="en-US" sz="1400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2972644" y="2790192"/>
            <a:ext cx="363496" cy="2787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351694" y="2708900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792069" y="3049800"/>
            <a:ext cx="729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Neural Net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312720" y="1933058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resize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3986632" y="1698251"/>
            <a:ext cx="72010" cy="10894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3986632" y="177026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986632" y="184227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986632" y="191428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986632" y="198629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986632" y="205830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986632" y="213031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986632" y="220232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986632" y="227433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3986632" y="234634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3986632" y="241835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986632" y="249036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986632" y="256237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986632" y="263438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752798" y="139298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4536</a:t>
            </a:r>
            <a:endParaRPr lang="en-US" sz="1400" dirty="0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3986632" y="2706391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3491850" y="2204830"/>
            <a:ext cx="39701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427980" y="1697669"/>
            <a:ext cx="72010" cy="10894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8" name="Straight Connector 167"/>
          <p:cNvCxnSpPr/>
          <p:nvPr/>
        </p:nvCxnSpPr>
        <p:spPr>
          <a:xfrm>
            <a:off x="4427980" y="176967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4427980" y="184168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427980" y="191369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427980" y="198570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427980" y="205771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427980" y="212972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4427980" y="220173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4427980" y="227374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4427980" y="234575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427980" y="241776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4427980" y="248977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427980" y="256178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4427980" y="263379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4191631" y="139917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4536</a:t>
            </a:r>
            <a:endParaRPr lang="en-US" sz="1400" dirty="0"/>
          </a:p>
        </p:txBody>
      </p:sp>
      <p:cxnSp>
        <p:nvCxnSpPr>
          <p:cNvPr id="182" name="Straight Connector 181"/>
          <p:cNvCxnSpPr/>
          <p:nvPr/>
        </p:nvCxnSpPr>
        <p:spPr>
          <a:xfrm>
            <a:off x="4427980" y="2705809"/>
            <a:ext cx="7201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3419840" y="1969063"/>
            <a:ext cx="555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ReLU</a:t>
            </a:r>
            <a:endParaRPr lang="en-US" sz="1400" dirty="0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4095022" y="1700760"/>
            <a:ext cx="36005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4572000" y="2204830"/>
            <a:ext cx="64809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676" y="2411578"/>
            <a:ext cx="296494" cy="29732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60" y="2296877"/>
            <a:ext cx="296494" cy="296494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40" y="2152857"/>
            <a:ext cx="296494" cy="296494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2008837"/>
            <a:ext cx="295666" cy="29483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80" y="1720797"/>
            <a:ext cx="294838" cy="295666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0" name="Straight Connector 219"/>
          <p:cNvCxnSpPr/>
          <p:nvPr/>
        </p:nvCxnSpPr>
        <p:spPr>
          <a:xfrm>
            <a:off x="5463237" y="1698251"/>
            <a:ext cx="288868" cy="28804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463212" y="2036211"/>
            <a:ext cx="288868" cy="28804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5134534" y="2047264"/>
            <a:ext cx="288868" cy="28804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5103813" y="1196690"/>
            <a:ext cx="980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14x18x18</a:t>
            </a:r>
          </a:p>
          <a:p>
            <a:pPr algn="ctr"/>
            <a:r>
              <a:rPr lang="en-US" sz="1400" dirty="0" smtClean="0"/>
              <a:t>Heat-maps</a:t>
            </a:r>
            <a:endParaRPr lang="en-US" sz="1400" dirty="0"/>
          </a:p>
        </p:txBody>
      </p:sp>
      <p:sp>
        <p:nvSpPr>
          <p:cNvPr id="225" name="TextBox 224"/>
          <p:cNvSpPr txBox="1"/>
          <p:nvPr/>
        </p:nvSpPr>
        <p:spPr>
          <a:xfrm>
            <a:off x="4499990" y="196906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resize</a:t>
            </a:r>
            <a:endParaRPr lang="en-US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3914373" y="2780910"/>
            <a:ext cx="729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Neural Net</a:t>
            </a:r>
            <a:endParaRPr lang="en-US" sz="1400" dirty="0"/>
          </a:p>
        </p:txBody>
      </p:sp>
      <p:cxnSp>
        <p:nvCxnSpPr>
          <p:cNvPr id="241" name="Straight Connector 240"/>
          <p:cNvCxnSpPr/>
          <p:nvPr/>
        </p:nvCxnSpPr>
        <p:spPr>
          <a:xfrm>
            <a:off x="4095022" y="2787683"/>
            <a:ext cx="36005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7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175</Words>
  <Application>Microsoft Office PowerPoint</Application>
  <PresentationFormat>On-screen Show (4:3)</PresentationFormat>
  <Paragraphs>65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Figures for TOG paper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for TOG paper</dc:title>
  <dc:creator>tompson</dc:creator>
  <cp:lastModifiedBy>iggymenou</cp:lastModifiedBy>
  <cp:revision>67</cp:revision>
  <dcterms:created xsi:type="dcterms:W3CDTF">2006-08-16T00:00:00Z</dcterms:created>
  <dcterms:modified xsi:type="dcterms:W3CDTF">2013-07-07T20:36:27Z</dcterms:modified>
</cp:coreProperties>
</file>