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5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E618-6992-4B85-958A-B5B4B6B9F3C2}" type="datetimeFigureOut">
              <a:rPr lang="en-US" smtClean="0"/>
              <a:t>7/14/2013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73C6-8E1B-4F3B-9C8C-6E24E51C8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3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skervald ADF Std" pitchFamily="18" charset="0"/>
              </a:rPr>
              <a:t>Figures for TOG paper</a:t>
            </a:r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42" y="1124682"/>
            <a:ext cx="3575183" cy="35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7" y="650452"/>
            <a:ext cx="7312885" cy="242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1321" y="43152"/>
            <a:ext cx="43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Note, brightness and contrast were adjusted</a:t>
            </a:r>
            <a:endParaRPr lang="en-US" dirty="0">
              <a:latin typeface="Baskervald ADF Std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70" y="3573021"/>
            <a:ext cx="5211320" cy="261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>
          <a:xfrm>
            <a:off x="2780442" y="1804971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423005" y="13762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392525" y="113738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80565" y="90610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669515" y="12398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862685" y="12017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888975" y="84934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127865" y="97050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086335" y="128140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238735" y="16109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230355" y="177860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093955" y="207350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775435" y="2433560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567025" y="2369169"/>
            <a:ext cx="72010" cy="72011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2" y="3670456"/>
            <a:ext cx="2415685" cy="2415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1947780" y="2439850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5023" y="2439850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774970" y="1728084"/>
            <a:ext cx="352463" cy="3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79895" y="137209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74969" y="137209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22507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184823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2360" y="174176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537284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1053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832358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56127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27432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51200" y="2087387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422505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46274" y="2087387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6225" y="1669341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14313" y="1316878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19240" y="16761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63764" y="202180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61850" y="2021803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73616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71703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39995" y="237426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87532" y="237426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38080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5619" y="238110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43008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0545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47935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95471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594676" y="1734922"/>
            <a:ext cx="352463" cy="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299600" y="137893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94674" y="137893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42213" y="1741763"/>
            <a:ext cx="352463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04529" y="174176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52065" y="1748603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56990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0758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652063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5832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947137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70906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242211" y="2094225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5979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35932" y="1676181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234019" y="1323717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38945" y="1683019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83469" y="2028643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881556" y="2028643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93322" y="203548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91408" y="203548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359700" y="238110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07237" y="238110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57787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705324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762714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10250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467640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115177" y="2387946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90550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Pr(hand | data) = P</a:t>
            </a:r>
            <a:r>
              <a:rPr lang="en-US" sz="1400" baseline="-25000" dirty="0" smtClean="0">
                <a:latin typeface="Baskervald ADF Std" pitchFamily="18" charset="0"/>
              </a:rPr>
              <a:t>1</a:t>
            </a:r>
          </a:p>
          <a:p>
            <a:r>
              <a:rPr lang="en-US" sz="1400" dirty="0" smtClean="0">
                <a:latin typeface="Baskervald ADF Std" pitchFamily="18" charset="0"/>
              </a:rPr>
              <a:t>Pr(!hand | data) = P</a:t>
            </a:r>
            <a:r>
              <a:rPr lang="en-US" sz="1400" baseline="-25000" dirty="0" smtClean="0">
                <a:latin typeface="Baskervald ADF Std" pitchFamily="18" charset="0"/>
              </a:rPr>
              <a:t>2</a:t>
            </a:r>
            <a:endParaRPr lang="en-US" sz="1400" baseline="-25000" dirty="0">
              <a:latin typeface="Baskervald ADF Std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57792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Pr(hand | data) = P</a:t>
            </a:r>
            <a:r>
              <a:rPr lang="en-US" sz="1400" baseline="-25000" dirty="0" smtClean="0">
                <a:latin typeface="Baskervald ADF Std" pitchFamily="18" charset="0"/>
              </a:rPr>
              <a:t>3</a:t>
            </a:r>
          </a:p>
          <a:p>
            <a:r>
              <a:rPr lang="en-US" sz="1400" dirty="0" smtClean="0">
                <a:latin typeface="Baskervald ADF Std" pitchFamily="18" charset="0"/>
              </a:rPr>
              <a:t>Pr(!hand | data) = P</a:t>
            </a:r>
            <a:r>
              <a:rPr lang="en-US" sz="1400" baseline="-25000" dirty="0" smtClean="0">
                <a:latin typeface="Baskervald ADF Std" pitchFamily="18" charset="0"/>
              </a:rPr>
              <a:t>4</a:t>
            </a:r>
            <a:endParaRPr lang="en-US" sz="1400" baseline="-25000" dirty="0">
              <a:latin typeface="Baskervald ADF Std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97383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skervald ADF Std" pitchFamily="18" charset="0"/>
              </a:rPr>
              <a:t>RDT1</a:t>
            </a:r>
            <a:endParaRPr lang="en-US" sz="2000" baseline="-25000" dirty="0">
              <a:latin typeface="Baskervald ADF Std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17088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skervald ADF Std" pitchFamily="18" charset="0"/>
              </a:rPr>
              <a:t>RDT2</a:t>
            </a:r>
            <a:endParaRPr lang="en-US" sz="2000" baseline="-25000" dirty="0">
              <a:latin typeface="Baskervald ADF Std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911329" y="3203521"/>
            <a:ext cx="507114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51200" y="3203521"/>
            <a:ext cx="1960128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13987" y="3555983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72260" y="3834541"/>
            <a:ext cx="36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Pr(hand | data) ≈ (P</a:t>
            </a:r>
            <a:r>
              <a:rPr lang="en-US" sz="1400" baseline="-25000" dirty="0" smtClean="0">
                <a:latin typeface="Baskervald ADF Std" pitchFamily="18" charset="0"/>
              </a:rPr>
              <a:t>1</a:t>
            </a:r>
            <a:r>
              <a:rPr lang="en-US" sz="1400" dirty="0" smtClean="0">
                <a:latin typeface="Baskervald ADF Std" pitchFamily="18" charset="0"/>
              </a:rPr>
              <a:t>+P</a:t>
            </a:r>
            <a:r>
              <a:rPr lang="en-US" sz="1400" baseline="-25000" dirty="0" smtClean="0">
                <a:latin typeface="Baskervald ADF Std" pitchFamily="18" charset="0"/>
              </a:rPr>
              <a:t>3</a:t>
            </a:r>
            <a:r>
              <a:rPr lang="en-US" sz="1400" dirty="0" smtClean="0">
                <a:latin typeface="Baskervald ADF Std" pitchFamily="18" charset="0"/>
              </a:rPr>
              <a:t>) / (P</a:t>
            </a:r>
            <a:r>
              <a:rPr lang="en-US" sz="1400" baseline="-25000" dirty="0" smtClean="0">
                <a:latin typeface="Baskervald ADF Std" pitchFamily="18" charset="0"/>
              </a:rPr>
              <a:t>1</a:t>
            </a:r>
            <a:r>
              <a:rPr lang="en-US" sz="1400" dirty="0" smtClean="0">
                <a:latin typeface="Baskervald ADF Std" pitchFamily="18" charset="0"/>
              </a:rPr>
              <a:t> + P</a:t>
            </a:r>
            <a:r>
              <a:rPr lang="en-US" sz="1400" baseline="-25000" dirty="0" smtClean="0">
                <a:latin typeface="Baskervald ADF Std" pitchFamily="18" charset="0"/>
              </a:rPr>
              <a:t>2</a:t>
            </a:r>
            <a:r>
              <a:rPr lang="en-US" sz="1400" dirty="0" smtClean="0">
                <a:latin typeface="Baskervald ADF Std" pitchFamily="18" charset="0"/>
              </a:rPr>
              <a:t> + P</a:t>
            </a:r>
            <a:r>
              <a:rPr lang="en-US" sz="1400" baseline="-25000" dirty="0" smtClean="0">
                <a:latin typeface="Baskervald ADF Std" pitchFamily="18" charset="0"/>
              </a:rPr>
              <a:t>3</a:t>
            </a:r>
            <a:r>
              <a:rPr lang="en-US" sz="1400" dirty="0" smtClean="0">
                <a:latin typeface="Baskervald ADF Std" pitchFamily="18" charset="0"/>
              </a:rPr>
              <a:t> + P</a:t>
            </a:r>
            <a:r>
              <a:rPr lang="en-US" sz="1400" baseline="-25000" dirty="0" smtClean="0">
                <a:latin typeface="Baskervald ADF Std" pitchFamily="18" charset="0"/>
              </a:rPr>
              <a:t>4</a:t>
            </a:r>
            <a:r>
              <a:rPr lang="en-US" sz="1400" dirty="0" smtClean="0">
                <a:latin typeface="Baskervald ADF Std" pitchFamily="18" charset="0"/>
              </a:rPr>
              <a:t>)</a:t>
            </a:r>
            <a:endParaRPr lang="en-US" sz="1400" baseline="-25000" dirty="0" smtClean="0">
              <a:latin typeface="Baskervald ADF Std" pitchFamily="18" charset="0"/>
            </a:endParaRPr>
          </a:p>
          <a:p>
            <a:r>
              <a:rPr lang="en-US" sz="1400" dirty="0" smtClean="0">
                <a:latin typeface="Baskervald ADF Std" pitchFamily="18" charset="0"/>
              </a:rPr>
              <a:t>Pr(!hand | data</a:t>
            </a:r>
            <a:r>
              <a:rPr lang="en-US" sz="1400" dirty="0">
                <a:latin typeface="Baskervald ADF Std" pitchFamily="18" charset="0"/>
              </a:rPr>
              <a:t>) ≈</a:t>
            </a:r>
            <a:r>
              <a:rPr lang="en-US" sz="1400" dirty="0" smtClean="0">
                <a:latin typeface="Baskervald ADF Std" pitchFamily="18" charset="0"/>
              </a:rPr>
              <a:t> </a:t>
            </a:r>
            <a:r>
              <a:rPr lang="en-US" sz="1400" dirty="0">
                <a:latin typeface="Baskervald ADF Std" pitchFamily="18" charset="0"/>
              </a:rPr>
              <a:t>(</a:t>
            </a:r>
            <a:r>
              <a:rPr lang="en-US" sz="1400" dirty="0" smtClean="0">
                <a:latin typeface="Baskervald ADF Std" pitchFamily="18" charset="0"/>
              </a:rPr>
              <a:t>P</a:t>
            </a:r>
            <a:r>
              <a:rPr lang="en-US" sz="1400" baseline="-25000" dirty="0" smtClean="0">
                <a:latin typeface="Baskervald ADF Std" pitchFamily="18" charset="0"/>
              </a:rPr>
              <a:t>2</a:t>
            </a:r>
            <a:r>
              <a:rPr lang="en-US" sz="1400" dirty="0" smtClean="0">
                <a:latin typeface="Baskervald ADF Std" pitchFamily="18" charset="0"/>
              </a:rPr>
              <a:t>+P</a:t>
            </a:r>
            <a:r>
              <a:rPr lang="en-US" sz="1400" baseline="-25000" dirty="0">
                <a:latin typeface="Baskervald ADF Std" pitchFamily="18" charset="0"/>
              </a:rPr>
              <a:t>4</a:t>
            </a:r>
            <a:r>
              <a:rPr lang="en-US" sz="1400" dirty="0" smtClean="0">
                <a:latin typeface="Baskervald ADF Std" pitchFamily="18" charset="0"/>
              </a:rPr>
              <a:t>) </a:t>
            </a:r>
            <a:r>
              <a:rPr lang="en-US" sz="1400" dirty="0">
                <a:latin typeface="Baskervald ADF Std" pitchFamily="18" charset="0"/>
              </a:rPr>
              <a:t>/ (P</a:t>
            </a:r>
            <a:r>
              <a:rPr lang="en-US" sz="1400" baseline="-25000" dirty="0">
                <a:latin typeface="Baskervald ADF Std" pitchFamily="18" charset="0"/>
              </a:rPr>
              <a:t>1</a:t>
            </a:r>
            <a:r>
              <a:rPr lang="en-US" sz="1400" dirty="0">
                <a:latin typeface="Baskervald ADF Std" pitchFamily="18" charset="0"/>
              </a:rPr>
              <a:t> + P</a:t>
            </a:r>
            <a:r>
              <a:rPr lang="en-US" sz="1400" baseline="-25000" dirty="0">
                <a:latin typeface="Baskervald ADF Std" pitchFamily="18" charset="0"/>
              </a:rPr>
              <a:t>2</a:t>
            </a:r>
            <a:r>
              <a:rPr lang="en-US" sz="1400" dirty="0">
                <a:latin typeface="Baskervald ADF Std" pitchFamily="18" charset="0"/>
              </a:rPr>
              <a:t> + P</a:t>
            </a:r>
            <a:r>
              <a:rPr lang="en-US" sz="1400" baseline="-25000" dirty="0">
                <a:latin typeface="Baskervald ADF Std" pitchFamily="18" charset="0"/>
              </a:rPr>
              <a:t>3</a:t>
            </a:r>
            <a:r>
              <a:rPr lang="en-US" sz="1400" dirty="0">
                <a:latin typeface="Baskervald ADF Std" pitchFamily="18" charset="0"/>
              </a:rPr>
              <a:t> + P</a:t>
            </a:r>
            <a:r>
              <a:rPr lang="en-US" sz="1400" baseline="-25000" dirty="0">
                <a:latin typeface="Baskervald ADF Std" pitchFamily="18" charset="0"/>
              </a:rPr>
              <a:t>4</a:t>
            </a:r>
            <a:r>
              <a:rPr lang="en-US" sz="1400" dirty="0">
                <a:latin typeface="Baskervald ADF Std" pitchFamily="18" charset="0"/>
              </a:rPr>
              <a:t>)</a:t>
            </a:r>
            <a:endParaRPr lang="en-US" sz="1400" baseline="-250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124374" y="2282613"/>
            <a:ext cx="2729654" cy="25145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t="25576" r="18448"/>
          <a:stretch/>
        </p:blipFill>
        <p:spPr bwMode="auto">
          <a:xfrm>
            <a:off x="3995920" y="2276840"/>
            <a:ext cx="2709334" cy="25188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4374" y="4797191"/>
            <a:ext cx="27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Target Labeling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20" y="4797191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Trained RDF Labeling</a:t>
            </a:r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3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20" y="2276841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9784" y="522925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PrimeSense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004" y="521996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synthetic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732" y="5229251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ald ADF Std" pitchFamily="18" charset="0"/>
              </a:rPr>
              <a:t>residue</a:t>
            </a:r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79" y="0"/>
            <a:ext cx="4508967" cy="682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078286" y="4380928"/>
            <a:ext cx="551874" cy="8483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 flipV="1">
            <a:off x="3275822" y="3356992"/>
            <a:ext cx="802465" cy="10239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 flipV="1">
            <a:off x="3707880" y="3010133"/>
            <a:ext cx="370405" cy="137079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4078285" y="2924930"/>
            <a:ext cx="177800" cy="145599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078287" y="3269952"/>
            <a:ext cx="853765" cy="11109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840162" y="4380929"/>
            <a:ext cx="238125" cy="120730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3131802" y="2852971"/>
            <a:ext cx="144021" cy="504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 flipV="1">
            <a:off x="3677054" y="2452921"/>
            <a:ext cx="30829" cy="557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4256087" y="2439727"/>
            <a:ext cx="38497" cy="485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4932050" y="2636891"/>
            <a:ext cx="72010" cy="633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88"/>
          <p:cNvSpPr txBox="1">
            <a:spLocks noChangeArrowheads="1"/>
          </p:cNvSpPr>
          <p:nvPr/>
        </p:nvSpPr>
        <p:spPr bwMode="auto">
          <a:xfrm>
            <a:off x="6012200" y="4965051"/>
            <a:ext cx="25923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 smtClean="0">
                <a:latin typeface="Baskervald ADF Std" pitchFamily="18" charset="0"/>
              </a:rPr>
              <a:t>6 DOF</a:t>
            </a:r>
          </a:p>
          <a:p>
            <a:pPr eaLnBrk="1" hangingPunct="1"/>
            <a:r>
              <a:rPr lang="en-US" sz="2000" dirty="0">
                <a:latin typeface="Baskervald ADF Std" pitchFamily="18" charset="0"/>
              </a:rPr>
              <a:t>3</a:t>
            </a:r>
            <a:r>
              <a:rPr lang="en-US" sz="2000" dirty="0" smtClean="0">
                <a:latin typeface="Baskervald ADF Std" pitchFamily="18" charset="0"/>
              </a:rPr>
              <a:t> DOF</a:t>
            </a:r>
          </a:p>
          <a:p>
            <a:pPr eaLnBrk="1" hangingPunct="1"/>
            <a:r>
              <a:rPr lang="en-US" sz="2000" dirty="0">
                <a:latin typeface="Baskervald ADF Std" pitchFamily="18" charset="0"/>
              </a:rPr>
              <a:t>2</a:t>
            </a:r>
            <a:r>
              <a:rPr lang="en-US" sz="2000" dirty="0" smtClean="0">
                <a:latin typeface="Baskervald ADF Std" pitchFamily="18" charset="0"/>
              </a:rPr>
              <a:t> DOF</a:t>
            </a:r>
          </a:p>
          <a:p>
            <a:pPr eaLnBrk="1" hangingPunct="1"/>
            <a:r>
              <a:rPr lang="en-US" sz="2000" dirty="0" smtClean="0">
                <a:latin typeface="Baskervald ADF Std" pitchFamily="18" charset="0"/>
              </a:rPr>
              <a:t>1 </a:t>
            </a:r>
            <a:r>
              <a:rPr lang="en-US" sz="2000" dirty="0">
                <a:latin typeface="Baskervald ADF Std" pitchFamily="18" charset="0"/>
              </a:rPr>
              <a:t>DOF</a:t>
            </a:r>
          </a:p>
          <a:p>
            <a:pPr eaLnBrk="1" hangingPunct="1"/>
            <a:r>
              <a:rPr lang="en-US" sz="2000" dirty="0">
                <a:latin typeface="Baskervald ADF Std" pitchFamily="18" charset="0"/>
              </a:rPr>
              <a:t>    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96172" y="5045991"/>
            <a:ext cx="238125" cy="236539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H="1">
            <a:off x="3783010" y="5588231"/>
            <a:ext cx="57150" cy="93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4630160" y="4293120"/>
            <a:ext cx="949980" cy="936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flipV="1">
            <a:off x="5580142" y="3614970"/>
            <a:ext cx="529821" cy="6781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6109169" y="2924931"/>
            <a:ext cx="479113" cy="69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2987782" y="2252897"/>
            <a:ext cx="144021" cy="6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H="1" flipV="1">
            <a:off x="2915770" y="1916789"/>
            <a:ext cx="72010" cy="3600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 flipV="1">
            <a:off x="2879767" y="1196691"/>
            <a:ext cx="36005" cy="72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3563860" y="1844780"/>
            <a:ext cx="113192" cy="5949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3563860" y="1196691"/>
            <a:ext cx="0" cy="6669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H="1">
            <a:off x="3563860" y="332571"/>
            <a:ext cx="56596" cy="8641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V="1">
            <a:off x="4290381" y="1772771"/>
            <a:ext cx="19248" cy="65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4309632" y="1052669"/>
            <a:ext cx="44593" cy="72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flipH="1">
            <a:off x="4354224" y="116540"/>
            <a:ext cx="107806" cy="9361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flipV="1">
            <a:off x="5004060" y="1844780"/>
            <a:ext cx="144020" cy="77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117"/>
          <p:cNvCxnSpPr>
            <a:cxnSpLocks noChangeShapeType="1"/>
          </p:cNvCxnSpPr>
          <p:nvPr/>
        </p:nvCxnSpPr>
        <p:spPr bwMode="auto">
          <a:xfrm flipV="1">
            <a:off x="5148080" y="1268700"/>
            <a:ext cx="72010" cy="576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5220090" y="584606"/>
            <a:ext cx="144020" cy="6840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5796172" y="5359535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96172" y="566112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862154" y="4145951"/>
            <a:ext cx="445831" cy="44286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3714655" y="5490009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796172" y="5969669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831174" y="3120452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505169" y="5107536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4139942" y="2832412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3593458" y="2918157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3169947" y="3244153"/>
            <a:ext cx="238125" cy="23653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461079" y="420170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5" name="Oval 134"/>
          <p:cNvSpPr>
            <a:spLocks noChangeArrowheads="1"/>
          </p:cNvSpPr>
          <p:nvPr/>
        </p:nvSpPr>
        <p:spPr bwMode="auto">
          <a:xfrm>
            <a:off x="4896411" y="2494989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4169538" y="2294477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3563862" y="2334651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3008101" y="2741473"/>
            <a:ext cx="238125" cy="236539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913432" y="359465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5029019" y="1693797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112441" y="112468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180944" y="1589117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235162" y="927630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3451793" y="1078421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3447358" y="1701809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2879767" y="2150465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2787269" y="1706192"/>
            <a:ext cx="238125" cy="236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690" y="1850972"/>
            <a:ext cx="267538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Baskervald ADF Std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68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Render Hypothesis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84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Evaluate Fit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6890" y="2644723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Adjust Hypothesis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9890" y="2185935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48490" y="2644723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Check Termination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3640" y="2414536"/>
            <a:ext cx="0" cy="230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 flipH="1">
            <a:off x="3619890" y="2870149"/>
            <a:ext cx="228600" cy="31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2040" y="2417711"/>
            <a:ext cx="0" cy="227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95670" y="3587257"/>
            <a:ext cx="1371600" cy="769937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PSO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search space coverage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7270" y="3933071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5870" y="3595192"/>
            <a:ext cx="1371600" cy="769939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Nelder-Mead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Baskervald ADF Std" pitchFamily="18" charset="0"/>
              </a:rPr>
              <a:t>Fast local convergence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95670" y="3222573"/>
            <a:ext cx="20502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67270" y="3222573"/>
            <a:ext cx="150880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9790" y="1268701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CNN Feature Detector 1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979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CNN Feature Detector 2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9790" y="27089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CNN Feature Detector 3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51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Image Preprocessing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339690" y="1556741"/>
            <a:ext cx="720100" cy="720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339690" y="2276840"/>
            <a:ext cx="7201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339690" y="2276841"/>
            <a:ext cx="720100" cy="720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0" y="1268702"/>
            <a:ext cx="21603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10" y="134071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4010" y="141272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4010" y="148473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4010" y="155674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4010" y="162875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4010" y="17007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4010" y="177277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4010" y="184478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4010" y="191679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4010" y="198880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4010" y="206081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10" y="242086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4010" y="249287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4010" y="256488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4010" y="263689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4010" y="270890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44010" y="2780913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44010" y="285292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4010" y="292493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4010" y="299694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4010" y="3068952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44010" y="31409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 flipV="1">
            <a:off x="4355970" y="1556739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4355970" y="2276837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5970" y="2996937"/>
            <a:ext cx="216030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0406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2 stage Neural Network</a:t>
            </a: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53" name="Straight Arrow Connector 52"/>
          <p:cNvCxnSpPr>
            <a:stCxn id="15" idx="3"/>
            <a:endCxn id="52" idx="1"/>
          </p:cNvCxnSpPr>
          <p:nvPr/>
        </p:nvCxnSpPr>
        <p:spPr>
          <a:xfrm flipV="1">
            <a:off x="4788030" y="2276841"/>
            <a:ext cx="21603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70" y="1268701"/>
            <a:ext cx="36005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86" name="Straight Arrow Connector 85"/>
          <p:cNvCxnSpPr>
            <a:stCxn id="52" idx="3"/>
            <a:endCxn id="59" idx="1"/>
          </p:cNvCxnSpPr>
          <p:nvPr/>
        </p:nvCxnSpPr>
        <p:spPr>
          <a:xfrm>
            <a:off x="6300240" y="2276840"/>
            <a:ext cx="2160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39426" y="3265244"/>
            <a:ext cx="10834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c</a:t>
            </a: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oncatenate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  <a:latin typeface="Baskervald ADF Std" pitchFamily="18" charset="0"/>
              </a:rPr>
              <a:t>(1D vector)</a:t>
            </a:r>
            <a:endParaRPr lang="en-US" sz="11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14296" y="3265245"/>
            <a:ext cx="962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  <a:latin typeface="Baskervald ADF Std" pitchFamily="18" charset="0"/>
              </a:rPr>
              <a:t>h</a:t>
            </a:r>
            <a:r>
              <a:rPr lang="en-US" sz="1400" dirty="0" smtClean="0">
                <a:solidFill>
                  <a:srgbClr val="FF0000"/>
                </a:solidFill>
                <a:latin typeface="Baskervald ADF Std" pitchFamily="18" charset="0"/>
              </a:rPr>
              <a:t>eat-maps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469284" y="1320974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  <a:latin typeface="Baskervald ADF Std" pitchFamily="18" charset="0"/>
              </a:rPr>
              <a:t>96x96</a:t>
            </a:r>
            <a:endParaRPr lang="en-US" sz="1400" dirty="0">
              <a:solidFill>
                <a:schemeClr val="tx2"/>
              </a:solidFill>
              <a:latin typeface="Baskervald ADF Std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75696" y="1969065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  <a:latin typeface="Baskervald ADF Std" pitchFamily="18" charset="0"/>
              </a:rPr>
              <a:t>48x48</a:t>
            </a:r>
            <a:endParaRPr lang="en-US" sz="1400" dirty="0">
              <a:solidFill>
                <a:schemeClr val="tx2"/>
              </a:solidFill>
              <a:latin typeface="Baskervald ADF Std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11" y="2905194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  <a:latin typeface="Baskervald ADF Std" pitchFamily="18" charset="0"/>
              </a:rPr>
              <a:t>24x24</a:t>
            </a:r>
            <a:endParaRPr lang="en-US" sz="1400" dirty="0">
              <a:solidFill>
                <a:schemeClr val="tx2"/>
              </a:solidFill>
              <a:latin typeface="Baskervald ADF Std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680015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697307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8282" y="191679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88282" y="162875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88282" y="1340711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588282" y="299694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588282" y="2708903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588282" y="2420861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5" y="206257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2082130" y="208542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9860" y="133106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2060597"/>
            <a:ext cx="720100" cy="72207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0" y="191855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8" y="1774531"/>
            <a:ext cx="722072" cy="72009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80" y="1628543"/>
            <a:ext cx="720100" cy="72206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0" y="1342470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1890870" y="2789544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8810" y="286155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5x5 convolution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88590" y="98242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16x92x92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51" y="2211197"/>
            <a:ext cx="577659" cy="57608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0" y="2065599"/>
            <a:ext cx="577658" cy="57765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59" y="1920927"/>
            <a:ext cx="578311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8" y="1776907"/>
            <a:ext cx="578310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Straight Arrow Connector 94"/>
          <p:cNvCxnSpPr/>
          <p:nvPr/>
        </p:nvCxnSpPr>
        <p:spPr>
          <a:xfrm>
            <a:off x="369112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31070" y="286667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4x4 maxpool + ReLU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1450" y="1691479"/>
            <a:ext cx="14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1x96x96</a:t>
            </a:r>
            <a:endParaRPr lang="en-US" dirty="0">
              <a:latin typeface="Baskervald ADF Std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19840" y="1179682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16x23x23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908730" y="213969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28" y="1528446"/>
            <a:ext cx="577658" cy="5760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3" y="2199328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52" y="2081437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2" y="1937417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2" y="1793397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/>
          <p:cNvCxnSpPr/>
          <p:nvPr/>
        </p:nvCxnSpPr>
        <p:spPr>
          <a:xfrm>
            <a:off x="6132835" y="149848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2" y="1505357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059310" y="1172806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32x22x22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36411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32050" y="2866671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6x6 convolution</a:t>
            </a:r>
            <a:endParaRPr lang="en-US" dirty="0">
              <a:latin typeface="Baskervald ADF Std" pitchFamily="18" charset="0"/>
            </a:endParaRPr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55" y="2348850"/>
            <a:ext cx="444247" cy="44269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20" y="2204831"/>
            <a:ext cx="444248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2" y="2060810"/>
            <a:ext cx="444247" cy="44269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6461020" y="127761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ald ADF Std" pitchFamily="18" charset="0"/>
              </a:rPr>
              <a:t>32x9x9</a:t>
            </a:r>
          </a:p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948330" y="2799679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16270" y="287169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ald ADF Std" pitchFamily="18" charset="0"/>
              </a:rPr>
              <a:t>2</a:t>
            </a:r>
            <a:r>
              <a:rPr lang="en-US" dirty="0" smtClean="0">
                <a:latin typeface="Baskervald ADF Std" pitchFamily="18" charset="0"/>
              </a:rPr>
              <a:t>x2 </a:t>
            </a:r>
            <a:r>
              <a:rPr lang="en-US" dirty="0">
                <a:latin typeface="Baskervald ADF Std" pitchFamily="18" charset="0"/>
              </a:rPr>
              <a:t>maxpool + ReLU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60520" y="206716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35545" y="150483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38092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0403" y="2139691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19763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2" y="1916791"/>
            <a:ext cx="441141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7026820" y="2114321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32816" y="1631375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86241" y="2089386"/>
            <a:ext cx="231974" cy="24302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40" y="1615010"/>
            <a:ext cx="444248" cy="44580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660" y="155674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809" y="1412721"/>
            <a:ext cx="72010" cy="16562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650" y="148473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640" y="14127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620" y="12687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660" y="126870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660" y="155674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35620" y="155674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23660" y="2204829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1650" y="21328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640" y="206081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35620" y="191679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123660" y="191679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66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2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3660" y="28529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1650" y="2780911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79640" y="27089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35620" y="256488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660" y="256488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660" y="285292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35620" y="2852921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8809" y="14847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78809" y="15567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78809" y="16287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8809" y="17007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78809" y="17727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8809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809" y="19167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78809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78809" y="20608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8809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809" y="22048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78809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78809" y="23488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78809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8809" y="24928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78809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8809" y="26368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78809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78809" y="27809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78809" y="28529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809" y="29249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78809" y="29969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3710" y="2204831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5140" y="960925"/>
            <a:ext cx="92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3x32x9x9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52643" y="1104945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7776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51694" y="1700760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351694" y="17727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51694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1694" y="19167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51694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51694" y="20608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51694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51694" y="22048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1694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1694" y="23488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51694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1694" y="24928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51694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51694" y="26368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63944" y="1422002"/>
            <a:ext cx="365425" cy="278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11483" y="13929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4536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72644" y="2790193"/>
            <a:ext cx="363496" cy="278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51694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92071" y="304980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Neural Net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12720" y="193306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askervald ADF Std" pitchFamily="18" charset="0"/>
              </a:rPr>
              <a:t>resize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86632" y="1698251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986632" y="17702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86632" y="18422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86632" y="19142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86632" y="19862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86632" y="205830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86632" y="21303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6632" y="220232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86632" y="22743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86632" y="234634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86632" y="24183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86632" y="24903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86632" y="25623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86632" y="26343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52800" y="13929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4536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86632" y="27063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91850" y="2204831"/>
            <a:ext cx="3970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427980" y="1697669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skervald ADF Std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27980" y="17696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427980" y="18416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27980" y="19136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27980" y="19857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27980" y="205771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27980" y="212972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427980" y="220173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427980" y="22737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27980" y="234575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27980" y="241776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27980" y="24897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27980" y="25617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27980" y="26337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633" y="13991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4536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4427980" y="27058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398745" y="1969065"/>
            <a:ext cx="59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ReLU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4095022" y="1700760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4572000" y="2204831"/>
            <a:ext cx="648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76" y="2411577"/>
            <a:ext cx="296494" cy="29732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2296878"/>
            <a:ext cx="296494" cy="29649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2152857"/>
            <a:ext cx="296494" cy="29649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2008838"/>
            <a:ext cx="295666" cy="29483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0" y="1720797"/>
            <a:ext cx="294838" cy="29566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0" name="Straight Connector 219"/>
          <p:cNvCxnSpPr/>
          <p:nvPr/>
        </p:nvCxnSpPr>
        <p:spPr>
          <a:xfrm>
            <a:off x="5463237" y="169825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63212" y="203621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34534" y="2047264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103815" y="1196691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14x18x18</a:t>
            </a:r>
          </a:p>
          <a:p>
            <a:pPr algn="ctr"/>
            <a:r>
              <a:rPr lang="en-US" sz="1400" dirty="0" smtClean="0">
                <a:latin typeface="Baskervald ADF Std" pitchFamily="18" charset="0"/>
              </a:rPr>
              <a:t>Heat-maps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99991" y="1969065"/>
            <a:ext cx="6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resize</a:t>
            </a:r>
            <a:endParaRPr lang="en-US" sz="1400" dirty="0">
              <a:latin typeface="Baskervald ADF Std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914375" y="2780911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skervald ADF Std" pitchFamily="18" charset="0"/>
              </a:rPr>
              <a:t>Neural Net</a:t>
            </a:r>
            <a:endParaRPr lang="en-US" sz="1400" dirty="0">
              <a:latin typeface="Baskervald ADF Std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4095022" y="2787683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175</Words>
  <Application>Microsoft Office PowerPoint</Application>
  <PresentationFormat>On-screen Show (4:3)</PresentationFormat>
  <Paragraphs>65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Figures for TOG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TOG paper</dc:title>
  <dc:creator>tompson</dc:creator>
  <cp:lastModifiedBy>tompson</cp:lastModifiedBy>
  <cp:revision>73</cp:revision>
  <dcterms:created xsi:type="dcterms:W3CDTF">2006-08-16T00:00:00Z</dcterms:created>
  <dcterms:modified xsi:type="dcterms:W3CDTF">2013-07-14T15:38:40Z</dcterms:modified>
</cp:coreProperties>
</file>