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15686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Baskervald ADF Std" pitchFamily="18" charset="0"/>
              </a:rPr>
              <a:t>Real-time Pose Recovery of Human Hands Using Convolutional Neural </a:t>
            </a:r>
            <a:r>
              <a:rPr lang="en-US" sz="3600" dirty="0" smtClean="0">
                <a:latin typeface="Baskervald ADF Std" pitchFamily="18" charset="0"/>
              </a:rPr>
              <a:t>Networks</a:t>
            </a:r>
          </a:p>
          <a:p>
            <a:pPr algn="ctr"/>
            <a:r>
              <a:rPr lang="en-US" sz="800" dirty="0" smtClean="0">
                <a:latin typeface="Baskervald ADF Std" pitchFamily="18" charset="0"/>
              </a:rPr>
              <a:t> </a:t>
            </a:r>
          </a:p>
          <a:p>
            <a:pPr algn="ctr"/>
            <a:endParaRPr lang="en-US" sz="3200" dirty="0" smtClean="0">
              <a:latin typeface="Baskervald ADF Std" pitchFamily="18" charset="0"/>
            </a:endParaRPr>
          </a:p>
          <a:p>
            <a:pPr algn="ctr"/>
            <a:r>
              <a:rPr lang="en-US" sz="3200" dirty="0" smtClean="0">
                <a:latin typeface="Baskervald ADF Std" pitchFamily="18" charset="0"/>
              </a:rPr>
              <a:t>J. Tompson, M. Stein, K. </a:t>
            </a:r>
            <a:r>
              <a:rPr lang="en-US" sz="3200" dirty="0" err="1" smtClean="0">
                <a:latin typeface="Baskervald ADF Std" pitchFamily="18" charset="0"/>
              </a:rPr>
              <a:t>Perlin</a:t>
            </a:r>
            <a:endParaRPr lang="en-US" sz="3200" dirty="0">
              <a:latin typeface="Baskervald ADF St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89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0694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latin typeface="Baskervald ADF Std" pitchFamily="18" charset="0"/>
              </a:rPr>
              <a:t>Real-time Pose Recovery</a:t>
            </a:r>
            <a:endParaRPr lang="en-US" sz="8800" dirty="0">
              <a:latin typeface="Baskervald ADF St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5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7627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Baskervald ADF Std" pitchFamily="18" charset="0"/>
              </a:rPr>
              <a:t>Real-time Pose Recovery of Human Hands Using Convolutional Neural </a:t>
            </a:r>
            <a:r>
              <a:rPr lang="en-US" sz="3600" dirty="0" smtClean="0">
                <a:latin typeface="Baskervald ADF Std" pitchFamily="18" charset="0"/>
              </a:rPr>
              <a:t>Networks</a:t>
            </a:r>
          </a:p>
        </p:txBody>
      </p:sp>
    </p:spTree>
    <p:extLst>
      <p:ext uri="{BB962C8B-B14F-4D97-AF65-F5344CB8AC3E}">
        <p14:creationId xmlns:p14="http://schemas.microsoft.com/office/powerpoint/2010/main" val="268375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1387" y="5943600"/>
            <a:ext cx="2226069" cy="685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ille"/>
                <a:cs typeface="Baskerville"/>
              </a:rPr>
              <a:t>Offline Database Generation</a:t>
            </a:r>
            <a:endParaRPr lang="en-US" sz="2000" dirty="0">
              <a:solidFill>
                <a:schemeClr val="tx1"/>
              </a:solidFill>
              <a:latin typeface="Baskerville"/>
              <a:cs typeface="Baskervill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9000" y="5181600"/>
            <a:ext cx="2226069" cy="1447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ille"/>
                <a:cs typeface="Baskerville"/>
              </a:rPr>
              <a:t>Neural Network Feature Extraction</a:t>
            </a:r>
            <a:endParaRPr lang="en-US" sz="2000" dirty="0">
              <a:solidFill>
                <a:schemeClr val="tx1"/>
              </a:solidFill>
              <a:latin typeface="Baskerville"/>
              <a:cs typeface="Baskervill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1386" y="5181600"/>
            <a:ext cx="2226069" cy="685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ille"/>
                <a:cs typeface="Baskerville"/>
              </a:rPr>
              <a:t>RDF Image </a:t>
            </a:r>
            <a:r>
              <a:rPr lang="en-US" sz="2000" dirty="0">
                <a:solidFill>
                  <a:schemeClr val="tx1"/>
                </a:solidFill>
                <a:latin typeface="Baskerville"/>
                <a:cs typeface="Baskerville"/>
              </a:rPr>
              <a:t>S</a:t>
            </a:r>
            <a:r>
              <a:rPr lang="en-US" sz="2000" dirty="0" smtClean="0">
                <a:solidFill>
                  <a:schemeClr val="tx1"/>
                </a:solidFill>
                <a:latin typeface="Baskerville"/>
                <a:cs typeface="Baskerville"/>
              </a:rPr>
              <a:t>egmentation</a:t>
            </a:r>
            <a:endParaRPr lang="en-US" sz="2000" dirty="0">
              <a:solidFill>
                <a:schemeClr val="tx1"/>
              </a:solidFill>
              <a:latin typeface="Baskerville"/>
              <a:cs typeface="Baskerville"/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>
            <a:off x="2637455" y="5524500"/>
            <a:ext cx="78268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" idx="3"/>
            <a:endCxn id="7" idx="1"/>
          </p:cNvCxnSpPr>
          <p:nvPr/>
        </p:nvCxnSpPr>
        <p:spPr>
          <a:xfrm>
            <a:off x="5655069" y="5905500"/>
            <a:ext cx="80566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460733" y="5181600"/>
            <a:ext cx="2226069" cy="1447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ille"/>
                <a:cs typeface="Baskerville"/>
              </a:rPr>
              <a:t>Real-Time Pose Recovery</a:t>
            </a:r>
            <a:endParaRPr lang="en-US" sz="2000" dirty="0">
              <a:solidFill>
                <a:schemeClr val="tx1"/>
              </a:solidFill>
              <a:latin typeface="Baskerville"/>
              <a:cs typeface="Baskerville"/>
            </a:endParaRPr>
          </a:p>
        </p:txBody>
      </p:sp>
      <p:cxnSp>
        <p:nvCxnSpPr>
          <p:cNvPr id="8" name="Straight Arrow Connector 7"/>
          <p:cNvCxnSpPr>
            <a:stCxn id="2" idx="3"/>
          </p:cNvCxnSpPr>
          <p:nvPr/>
        </p:nvCxnSpPr>
        <p:spPr>
          <a:xfrm>
            <a:off x="2637456" y="6286500"/>
            <a:ext cx="79154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6199"/>
            <a:ext cx="5486400" cy="5008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458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8" t="25702" r="18308"/>
          <a:stretch/>
        </p:blipFill>
        <p:spPr bwMode="auto">
          <a:xfrm>
            <a:off x="1828800" y="76200"/>
            <a:ext cx="5486400" cy="5054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1387" y="5943600"/>
            <a:ext cx="2226069" cy="685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ille"/>
                <a:cs typeface="Baskerville"/>
              </a:rPr>
              <a:t>Offline Database Generation</a:t>
            </a:r>
            <a:endParaRPr lang="en-US" sz="2000" dirty="0">
              <a:solidFill>
                <a:schemeClr val="tx1"/>
              </a:solidFill>
              <a:latin typeface="Baskerville"/>
              <a:cs typeface="Baskervill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9000" y="5181600"/>
            <a:ext cx="2226069" cy="1447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ille"/>
                <a:cs typeface="Baskerville"/>
              </a:rPr>
              <a:t>Neural Network Feature Extraction</a:t>
            </a:r>
            <a:endParaRPr lang="en-US" sz="2000" dirty="0">
              <a:solidFill>
                <a:schemeClr val="tx1"/>
              </a:solidFill>
              <a:latin typeface="Baskerville"/>
              <a:cs typeface="Baskervill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1386" y="5181600"/>
            <a:ext cx="2226069" cy="685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Baskerville"/>
                <a:cs typeface="Baskerville"/>
              </a:rPr>
              <a:t>RDF Image </a:t>
            </a:r>
            <a:r>
              <a:rPr lang="en-US" sz="2000" dirty="0">
                <a:solidFill>
                  <a:srgbClr val="FF0000"/>
                </a:solidFill>
                <a:latin typeface="Baskerville"/>
                <a:cs typeface="Baskerville"/>
              </a:rPr>
              <a:t>S</a:t>
            </a:r>
            <a:r>
              <a:rPr lang="en-US" sz="2000" dirty="0" smtClean="0">
                <a:solidFill>
                  <a:srgbClr val="FF0000"/>
                </a:solidFill>
                <a:latin typeface="Baskerville"/>
                <a:cs typeface="Baskerville"/>
              </a:rPr>
              <a:t>egmentation</a:t>
            </a:r>
            <a:endParaRPr lang="en-US" sz="2000" dirty="0">
              <a:solidFill>
                <a:srgbClr val="FF0000"/>
              </a:solidFill>
              <a:latin typeface="Baskerville"/>
              <a:cs typeface="Baskerville"/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>
            <a:off x="2637455" y="5524500"/>
            <a:ext cx="78268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" idx="3"/>
            <a:endCxn id="7" idx="1"/>
          </p:cNvCxnSpPr>
          <p:nvPr/>
        </p:nvCxnSpPr>
        <p:spPr>
          <a:xfrm>
            <a:off x="5655069" y="5905500"/>
            <a:ext cx="80566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460733" y="5181600"/>
            <a:ext cx="2226069" cy="1447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ille"/>
                <a:cs typeface="Baskerville"/>
              </a:rPr>
              <a:t>Real-Time Pose Recovery</a:t>
            </a:r>
            <a:endParaRPr lang="en-US" sz="2000" dirty="0">
              <a:solidFill>
                <a:schemeClr val="tx1"/>
              </a:solidFill>
              <a:latin typeface="Baskerville"/>
              <a:cs typeface="Baskerville"/>
            </a:endParaRPr>
          </a:p>
        </p:txBody>
      </p:sp>
      <p:cxnSp>
        <p:nvCxnSpPr>
          <p:cNvPr id="8" name="Straight Arrow Connector 7"/>
          <p:cNvCxnSpPr>
            <a:stCxn id="2" idx="3"/>
          </p:cNvCxnSpPr>
          <p:nvPr/>
        </p:nvCxnSpPr>
        <p:spPr>
          <a:xfrm>
            <a:off x="2637456" y="6286500"/>
            <a:ext cx="79154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840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 bwMode="auto">
          <a:xfrm>
            <a:off x="2057400" y="76199"/>
            <a:ext cx="5029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1387" y="5943600"/>
            <a:ext cx="2226069" cy="685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Baskerville"/>
                <a:cs typeface="Baskerville"/>
              </a:rPr>
              <a:t>Offline Database Generation</a:t>
            </a:r>
            <a:endParaRPr lang="en-US" sz="2000" dirty="0">
              <a:solidFill>
                <a:srgbClr val="FF0000"/>
              </a:solidFill>
              <a:latin typeface="Baskerville"/>
              <a:cs typeface="Baskervill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9000" y="5181600"/>
            <a:ext cx="2226069" cy="1447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ille"/>
                <a:cs typeface="Baskerville"/>
              </a:rPr>
              <a:t>Neural Network Feature Extraction</a:t>
            </a:r>
            <a:endParaRPr lang="en-US" sz="2000" dirty="0">
              <a:solidFill>
                <a:schemeClr val="tx1"/>
              </a:solidFill>
              <a:latin typeface="Baskerville"/>
              <a:cs typeface="Baskervill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1386" y="5181600"/>
            <a:ext cx="2226069" cy="685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ille"/>
                <a:cs typeface="Baskerville"/>
              </a:rPr>
              <a:t>RDF Image </a:t>
            </a:r>
            <a:r>
              <a:rPr lang="en-US" sz="2000" dirty="0">
                <a:solidFill>
                  <a:schemeClr val="tx1"/>
                </a:solidFill>
                <a:latin typeface="Baskerville"/>
                <a:cs typeface="Baskerville"/>
              </a:rPr>
              <a:t>S</a:t>
            </a:r>
            <a:r>
              <a:rPr lang="en-US" sz="2000" dirty="0" smtClean="0">
                <a:solidFill>
                  <a:schemeClr val="tx1"/>
                </a:solidFill>
                <a:latin typeface="Baskerville"/>
                <a:cs typeface="Baskerville"/>
              </a:rPr>
              <a:t>egmentation</a:t>
            </a:r>
            <a:endParaRPr lang="en-US" sz="2000" dirty="0">
              <a:solidFill>
                <a:schemeClr val="tx1"/>
              </a:solidFill>
              <a:latin typeface="Baskerville"/>
              <a:cs typeface="Baskerville"/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>
            <a:off x="2637455" y="5524500"/>
            <a:ext cx="78268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" idx="3"/>
            <a:endCxn id="7" idx="1"/>
          </p:cNvCxnSpPr>
          <p:nvPr/>
        </p:nvCxnSpPr>
        <p:spPr>
          <a:xfrm>
            <a:off x="5655069" y="5905500"/>
            <a:ext cx="80566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460733" y="5181600"/>
            <a:ext cx="2226069" cy="1447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ille"/>
                <a:cs typeface="Baskerville"/>
              </a:rPr>
              <a:t>Real-Time Pose Recovery</a:t>
            </a:r>
            <a:endParaRPr lang="en-US" sz="2000" dirty="0">
              <a:solidFill>
                <a:schemeClr val="tx1"/>
              </a:solidFill>
              <a:latin typeface="Baskerville"/>
              <a:cs typeface="Baskerville"/>
            </a:endParaRPr>
          </a:p>
        </p:txBody>
      </p:sp>
      <p:cxnSp>
        <p:nvCxnSpPr>
          <p:cNvPr id="8" name="Straight Arrow Connector 7"/>
          <p:cNvCxnSpPr>
            <a:stCxn id="2" idx="3"/>
          </p:cNvCxnSpPr>
          <p:nvPr/>
        </p:nvCxnSpPr>
        <p:spPr>
          <a:xfrm>
            <a:off x="2637456" y="6286500"/>
            <a:ext cx="79154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77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1387" y="5943600"/>
            <a:ext cx="2226069" cy="685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ille"/>
                <a:cs typeface="Baskerville"/>
              </a:rPr>
              <a:t>Offline Database Generation</a:t>
            </a:r>
            <a:endParaRPr lang="en-US" sz="2000" dirty="0">
              <a:solidFill>
                <a:schemeClr val="tx1"/>
              </a:solidFill>
              <a:latin typeface="Baskerville"/>
              <a:cs typeface="Baskervill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9000" y="5181600"/>
            <a:ext cx="2226069" cy="1447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Baskerville"/>
                <a:cs typeface="Baskerville"/>
              </a:rPr>
              <a:t>Neural Network Feature Extraction</a:t>
            </a:r>
            <a:endParaRPr lang="en-US" sz="2000" dirty="0">
              <a:solidFill>
                <a:srgbClr val="FF0000"/>
              </a:solidFill>
              <a:latin typeface="Baskerville"/>
              <a:cs typeface="Baskervill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1386" y="5181600"/>
            <a:ext cx="2226069" cy="685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ille"/>
                <a:cs typeface="Baskerville"/>
              </a:rPr>
              <a:t>RDF Image </a:t>
            </a:r>
            <a:r>
              <a:rPr lang="en-US" sz="2000" dirty="0">
                <a:solidFill>
                  <a:schemeClr val="tx1"/>
                </a:solidFill>
                <a:latin typeface="Baskerville"/>
                <a:cs typeface="Baskerville"/>
              </a:rPr>
              <a:t>S</a:t>
            </a:r>
            <a:r>
              <a:rPr lang="en-US" sz="2000" dirty="0" smtClean="0">
                <a:solidFill>
                  <a:schemeClr val="tx1"/>
                </a:solidFill>
                <a:latin typeface="Baskerville"/>
                <a:cs typeface="Baskerville"/>
              </a:rPr>
              <a:t>egmentation</a:t>
            </a:r>
            <a:endParaRPr lang="en-US" sz="2000" dirty="0">
              <a:solidFill>
                <a:schemeClr val="tx1"/>
              </a:solidFill>
              <a:latin typeface="Baskerville"/>
              <a:cs typeface="Baskerville"/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>
            <a:off x="2637455" y="5524500"/>
            <a:ext cx="78268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" idx="3"/>
            <a:endCxn id="7" idx="1"/>
          </p:cNvCxnSpPr>
          <p:nvPr/>
        </p:nvCxnSpPr>
        <p:spPr>
          <a:xfrm>
            <a:off x="5655069" y="5905500"/>
            <a:ext cx="80566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460733" y="5181600"/>
            <a:ext cx="2226069" cy="1447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ille"/>
                <a:cs typeface="Baskerville"/>
              </a:rPr>
              <a:t>Real-Time Pose Recovery</a:t>
            </a:r>
            <a:endParaRPr lang="en-US" sz="2000" dirty="0">
              <a:solidFill>
                <a:schemeClr val="tx1"/>
              </a:solidFill>
              <a:latin typeface="Baskerville"/>
              <a:cs typeface="Baskerville"/>
            </a:endParaRPr>
          </a:p>
        </p:txBody>
      </p:sp>
      <p:cxnSp>
        <p:nvCxnSpPr>
          <p:cNvPr id="8" name="Straight Arrow Connector 7"/>
          <p:cNvCxnSpPr>
            <a:stCxn id="2" idx="3"/>
          </p:cNvCxnSpPr>
          <p:nvPr/>
        </p:nvCxnSpPr>
        <p:spPr>
          <a:xfrm>
            <a:off x="2637456" y="6286500"/>
            <a:ext cx="79154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4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6689"/>
          <a:stretch/>
        </p:blipFill>
        <p:spPr bwMode="auto">
          <a:xfrm>
            <a:off x="1945641" y="37254"/>
            <a:ext cx="5217160" cy="5091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Oval 13"/>
          <p:cNvSpPr/>
          <p:nvPr/>
        </p:nvSpPr>
        <p:spPr>
          <a:xfrm>
            <a:off x="4572714" y="2514600"/>
            <a:ext cx="151686" cy="148538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734514" y="1577874"/>
            <a:ext cx="151686" cy="148538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708328" y="1107580"/>
            <a:ext cx="151686" cy="148538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276472" y="572600"/>
            <a:ext cx="151686" cy="148538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243372" y="1286168"/>
            <a:ext cx="151686" cy="148538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686286" y="1116991"/>
            <a:ext cx="151686" cy="148538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741664" y="429314"/>
            <a:ext cx="151686" cy="148538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244876" y="679232"/>
            <a:ext cx="151686" cy="148538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170488" y="1346717"/>
            <a:ext cx="151686" cy="148538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426046" y="2052711"/>
            <a:ext cx="151686" cy="148538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5410914" y="2514600"/>
            <a:ext cx="151686" cy="148538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295435" y="2975662"/>
            <a:ext cx="151686" cy="148538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548172" y="3737662"/>
            <a:ext cx="151686" cy="148538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114800" y="3695223"/>
            <a:ext cx="151686" cy="148538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32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76200"/>
            <a:ext cx="5105399" cy="501807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11387" y="5943600"/>
            <a:ext cx="2226069" cy="685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ille"/>
                <a:cs typeface="Baskerville"/>
              </a:rPr>
              <a:t>Offline Database Generation</a:t>
            </a:r>
            <a:endParaRPr lang="en-US" sz="2000" dirty="0">
              <a:solidFill>
                <a:schemeClr val="tx1"/>
              </a:solidFill>
              <a:latin typeface="Baskerville"/>
              <a:cs typeface="Baskervill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9000" y="5181600"/>
            <a:ext cx="2226069" cy="1447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ille"/>
                <a:cs typeface="Baskerville"/>
              </a:rPr>
              <a:t>Neural Network Feature Extraction</a:t>
            </a:r>
            <a:endParaRPr lang="en-US" sz="2000" dirty="0">
              <a:solidFill>
                <a:schemeClr val="tx1"/>
              </a:solidFill>
              <a:latin typeface="Baskerville"/>
              <a:cs typeface="Baskervill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1386" y="5181600"/>
            <a:ext cx="2226069" cy="685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ille"/>
                <a:cs typeface="Baskerville"/>
              </a:rPr>
              <a:t>RDF Image </a:t>
            </a:r>
            <a:r>
              <a:rPr lang="en-US" sz="2000" dirty="0">
                <a:solidFill>
                  <a:schemeClr val="tx1"/>
                </a:solidFill>
                <a:latin typeface="Baskerville"/>
                <a:cs typeface="Baskerville"/>
              </a:rPr>
              <a:t>S</a:t>
            </a:r>
            <a:r>
              <a:rPr lang="en-US" sz="2000" dirty="0" smtClean="0">
                <a:solidFill>
                  <a:schemeClr val="tx1"/>
                </a:solidFill>
                <a:latin typeface="Baskerville"/>
                <a:cs typeface="Baskerville"/>
              </a:rPr>
              <a:t>egmentation</a:t>
            </a:r>
            <a:endParaRPr lang="en-US" sz="2000" dirty="0">
              <a:solidFill>
                <a:schemeClr val="tx1"/>
              </a:solidFill>
              <a:latin typeface="Baskerville"/>
              <a:cs typeface="Baskerville"/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>
            <a:off x="2637455" y="5524500"/>
            <a:ext cx="78268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" idx="3"/>
            <a:endCxn id="7" idx="1"/>
          </p:cNvCxnSpPr>
          <p:nvPr/>
        </p:nvCxnSpPr>
        <p:spPr>
          <a:xfrm>
            <a:off x="5655069" y="5905500"/>
            <a:ext cx="80566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460733" y="5181600"/>
            <a:ext cx="2226069" cy="1447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Baskerville"/>
                <a:cs typeface="Baskerville"/>
              </a:rPr>
              <a:t>Real-Time Pose Recovery</a:t>
            </a:r>
            <a:endParaRPr lang="en-US" sz="2000" dirty="0">
              <a:solidFill>
                <a:srgbClr val="FF0000"/>
              </a:solidFill>
              <a:latin typeface="Baskerville"/>
              <a:cs typeface="Baskerville"/>
            </a:endParaRPr>
          </a:p>
        </p:txBody>
      </p:sp>
      <p:cxnSp>
        <p:nvCxnSpPr>
          <p:cNvPr id="8" name="Straight Arrow Connector 7"/>
          <p:cNvCxnSpPr>
            <a:stCxn id="2" idx="3"/>
          </p:cNvCxnSpPr>
          <p:nvPr/>
        </p:nvCxnSpPr>
        <p:spPr>
          <a:xfrm>
            <a:off x="2637456" y="6286500"/>
            <a:ext cx="79154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44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0487" y="1752600"/>
            <a:ext cx="8872015" cy="3501294"/>
            <a:chOff x="1524000" y="1469753"/>
            <a:chExt cx="6204415" cy="2448538"/>
          </a:xfrm>
        </p:grpSpPr>
        <p:sp>
          <p:nvSpPr>
            <p:cNvPr id="3" name="Rounded Rectangle 2"/>
            <p:cNvSpPr/>
            <p:nvPr/>
          </p:nvSpPr>
          <p:spPr>
            <a:xfrm>
              <a:off x="3655130" y="1469753"/>
              <a:ext cx="1296180" cy="576080"/>
            </a:xfrm>
            <a:prstGeom prst="roundRect">
              <a:avLst>
                <a:gd name="adj" fmla="val 0"/>
              </a:avLst>
            </a:prstGeom>
            <a:noFill/>
            <a:ln w="38100" cap="rnd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FF0000"/>
                  </a:solidFill>
                  <a:latin typeface="Baskerville"/>
                  <a:cs typeface="Baskerville"/>
                </a:rPr>
                <a:t>CNN Feature Detector 1</a:t>
              </a:r>
              <a:endParaRPr lang="en-US" sz="2000" dirty="0">
                <a:solidFill>
                  <a:schemeClr val="tx1"/>
                </a:solidFill>
                <a:latin typeface="Baskerville"/>
                <a:cs typeface="Baskerville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55130" y="2189852"/>
              <a:ext cx="1296180" cy="576080"/>
            </a:xfrm>
            <a:prstGeom prst="roundRect">
              <a:avLst>
                <a:gd name="adj" fmla="val 0"/>
              </a:avLst>
            </a:prstGeom>
            <a:noFill/>
            <a:ln w="38100" cap="rnd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FF0000"/>
                  </a:solidFill>
                  <a:latin typeface="Baskerville"/>
                  <a:cs typeface="Baskerville"/>
                </a:rPr>
                <a:t>CNN Feature Detector 2</a:t>
              </a:r>
              <a:endParaRPr lang="en-US" sz="2000" dirty="0">
                <a:solidFill>
                  <a:schemeClr val="tx1"/>
                </a:solidFill>
                <a:latin typeface="Baskerville"/>
                <a:cs typeface="Baskerville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655130" y="2909952"/>
              <a:ext cx="1296180" cy="576080"/>
            </a:xfrm>
            <a:prstGeom prst="roundRect">
              <a:avLst>
                <a:gd name="adj" fmla="val 0"/>
              </a:avLst>
            </a:prstGeom>
            <a:noFill/>
            <a:ln w="38100" cap="rnd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FF0000"/>
                  </a:solidFill>
                  <a:latin typeface="Baskerville"/>
                  <a:cs typeface="Baskerville"/>
                </a:rPr>
                <a:t>CNN Feature Detector 3</a:t>
              </a:r>
              <a:endParaRPr lang="en-US" sz="2000" dirty="0">
                <a:solidFill>
                  <a:schemeClr val="tx1"/>
                </a:solidFill>
                <a:latin typeface="Baskerville"/>
                <a:cs typeface="Baskerville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524000" y="2045833"/>
              <a:ext cx="1411030" cy="864122"/>
            </a:xfrm>
            <a:prstGeom prst="roundRect">
              <a:avLst>
                <a:gd name="adj" fmla="val 0"/>
              </a:avLst>
            </a:prstGeom>
            <a:noFill/>
            <a:ln w="38100" cap="rnd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FF0000"/>
                  </a:solidFill>
                  <a:latin typeface="Baskerville"/>
                  <a:cs typeface="Baskerville"/>
                </a:rPr>
                <a:t>RDF Image Segmentation &amp; Preprocessing</a:t>
              </a:r>
              <a:endParaRPr lang="en-US" sz="2000" dirty="0">
                <a:solidFill>
                  <a:schemeClr val="tx1"/>
                </a:solidFill>
                <a:latin typeface="Baskerville"/>
                <a:cs typeface="Baskerville"/>
              </a:endParaRPr>
            </a:p>
          </p:txBody>
        </p:sp>
        <p:cxnSp>
          <p:nvCxnSpPr>
            <p:cNvPr id="7" name="Straight Arrow Connector 6"/>
            <p:cNvCxnSpPr>
              <a:stCxn id="6" idx="3"/>
              <a:endCxn id="3" idx="1"/>
            </p:cNvCxnSpPr>
            <p:nvPr/>
          </p:nvCxnSpPr>
          <p:spPr>
            <a:xfrm flipV="1">
              <a:off x="2935030" y="1757793"/>
              <a:ext cx="720100" cy="72010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6" idx="3"/>
              <a:endCxn id="4" idx="1"/>
            </p:cNvCxnSpPr>
            <p:nvPr/>
          </p:nvCxnSpPr>
          <p:spPr>
            <a:xfrm flipV="1">
              <a:off x="2935030" y="2477892"/>
              <a:ext cx="720100" cy="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  <a:endCxn id="5" idx="1"/>
            </p:cNvCxnSpPr>
            <p:nvPr/>
          </p:nvCxnSpPr>
          <p:spPr>
            <a:xfrm>
              <a:off x="2935030" y="2477894"/>
              <a:ext cx="720100" cy="72009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5167340" y="1469754"/>
              <a:ext cx="216030" cy="2016279"/>
            </a:xfrm>
            <a:prstGeom prst="roundRect">
              <a:avLst>
                <a:gd name="adj" fmla="val 0"/>
              </a:avLst>
            </a:prstGeom>
            <a:noFill/>
            <a:ln w="38100" cap="rnd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tx1"/>
                </a:solidFill>
                <a:latin typeface="Baskerville"/>
                <a:cs typeface="Baskerville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39350" y="1541765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ille"/>
                <a:cs typeface="Baskerville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39350" y="1613773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ille"/>
                <a:cs typeface="Baskerville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39350" y="1685784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ille"/>
                <a:cs typeface="Baskerville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39350" y="1757793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ille"/>
                <a:cs typeface="Baskerville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39350" y="1829804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ille"/>
                <a:cs typeface="Baskerville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39350" y="1901813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ille"/>
                <a:cs typeface="Baskerville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39350" y="1973824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ille"/>
                <a:cs typeface="Baskerville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39350" y="2045833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ille"/>
                <a:cs typeface="Baskerville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39350" y="2117842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ille"/>
                <a:cs typeface="Baskerville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39350" y="2189853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ille"/>
                <a:cs typeface="Baskerville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39350" y="2261862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ille"/>
                <a:cs typeface="Baskerville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39350" y="2621914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ille"/>
                <a:cs typeface="Baskerville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239350" y="2693925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ille"/>
                <a:cs typeface="Baskerville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39350" y="2765934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ille"/>
                <a:cs typeface="Baskerville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239350" y="2837945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ille"/>
                <a:cs typeface="Baskerville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39350" y="2909954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ille"/>
                <a:cs typeface="Baskerville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239350" y="2981965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ille"/>
                <a:cs typeface="Baskerville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239350" y="3053973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ille"/>
                <a:cs typeface="Baskerville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39350" y="3125984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ille"/>
                <a:cs typeface="Baskerville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39350" y="3197993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ille"/>
                <a:cs typeface="Baskerville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39350" y="3270004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ille"/>
                <a:cs typeface="Baskerville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39350" y="3342013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ille"/>
                <a:cs typeface="Baskerville"/>
              </a:endParaRPr>
            </a:p>
          </p:txBody>
        </p:sp>
        <p:cxnSp>
          <p:nvCxnSpPr>
            <p:cNvPr id="33" name="Straight Arrow Connector 32"/>
            <p:cNvCxnSpPr>
              <a:stCxn id="3" idx="3"/>
            </p:cNvCxnSpPr>
            <p:nvPr/>
          </p:nvCxnSpPr>
          <p:spPr>
            <a:xfrm flipV="1">
              <a:off x="4951310" y="1757791"/>
              <a:ext cx="216030" cy="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4" idx="3"/>
            </p:cNvCxnSpPr>
            <p:nvPr/>
          </p:nvCxnSpPr>
          <p:spPr>
            <a:xfrm flipV="1">
              <a:off x="4951310" y="2477889"/>
              <a:ext cx="216030" cy="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" idx="3"/>
            </p:cNvCxnSpPr>
            <p:nvPr/>
          </p:nvCxnSpPr>
          <p:spPr>
            <a:xfrm flipV="1">
              <a:off x="4951310" y="3197989"/>
              <a:ext cx="216030" cy="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/>
            <p:cNvSpPr/>
            <p:nvPr/>
          </p:nvSpPr>
          <p:spPr>
            <a:xfrm>
              <a:off x="5599400" y="2189852"/>
              <a:ext cx="1296180" cy="576080"/>
            </a:xfrm>
            <a:prstGeom prst="roundRect">
              <a:avLst>
                <a:gd name="adj" fmla="val 0"/>
              </a:avLst>
            </a:prstGeom>
            <a:noFill/>
            <a:ln w="38100" cap="rnd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FF0000"/>
                  </a:solidFill>
                  <a:latin typeface="Baskerville"/>
                  <a:cs typeface="Baskerville"/>
                </a:rPr>
                <a:t>2 stage Neural Network</a:t>
              </a:r>
              <a:endParaRPr lang="en-US" sz="2000" dirty="0">
                <a:solidFill>
                  <a:schemeClr val="tx1"/>
                </a:solidFill>
                <a:latin typeface="Baskerville"/>
                <a:cs typeface="Baskerville"/>
              </a:endParaRPr>
            </a:p>
          </p:txBody>
        </p:sp>
        <p:cxnSp>
          <p:nvCxnSpPr>
            <p:cNvPr id="37" name="Straight Arrow Connector 36"/>
            <p:cNvCxnSpPr>
              <a:stCxn id="10" idx="3"/>
              <a:endCxn id="36" idx="1"/>
            </p:cNvCxnSpPr>
            <p:nvPr/>
          </p:nvCxnSpPr>
          <p:spPr>
            <a:xfrm flipV="1">
              <a:off x="5383370" y="2477893"/>
              <a:ext cx="21603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7111610" y="1469753"/>
              <a:ext cx="360050" cy="2016279"/>
            </a:xfrm>
            <a:prstGeom prst="roundRect">
              <a:avLst>
                <a:gd name="adj" fmla="val 0"/>
              </a:avLst>
            </a:prstGeom>
            <a:noFill/>
            <a:ln w="38100" cap="rnd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tx1"/>
                </a:solidFill>
                <a:latin typeface="Baskerville"/>
                <a:cs typeface="Baskerville"/>
              </a:endParaRPr>
            </a:p>
          </p:txBody>
        </p:sp>
        <p:cxnSp>
          <p:nvCxnSpPr>
            <p:cNvPr id="39" name="Straight Arrow Connector 38"/>
            <p:cNvCxnSpPr>
              <a:stCxn id="36" idx="3"/>
              <a:endCxn id="38" idx="1"/>
            </p:cNvCxnSpPr>
            <p:nvPr/>
          </p:nvCxnSpPr>
          <p:spPr>
            <a:xfrm>
              <a:off x="6895580" y="2477892"/>
              <a:ext cx="2160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781442" y="3466296"/>
              <a:ext cx="990084" cy="4519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rgbClr val="FF0000"/>
                  </a:solidFill>
                  <a:latin typeface="Baskerville"/>
                  <a:cs typeface="Baskerville"/>
                </a:rPr>
                <a:t>c</a:t>
              </a:r>
              <a:r>
                <a:rPr lang="en-US" sz="2000" dirty="0" smtClean="0">
                  <a:solidFill>
                    <a:srgbClr val="FF0000"/>
                  </a:solidFill>
                  <a:latin typeface="Baskerville"/>
                  <a:cs typeface="Baskerville"/>
                </a:rPr>
                <a:t>oncatenate</a:t>
              </a:r>
            </a:p>
            <a:p>
              <a:pPr algn="ctr">
                <a:defRPr/>
              </a:pPr>
              <a:r>
                <a:rPr lang="en-US" sz="1600" dirty="0" smtClean="0">
                  <a:solidFill>
                    <a:srgbClr val="FF0000"/>
                  </a:solidFill>
                  <a:latin typeface="Baskerville"/>
                  <a:cs typeface="Baskerville"/>
                </a:rPr>
                <a:t>(1D vector)</a:t>
              </a:r>
              <a:endParaRPr lang="en-US" sz="1600" dirty="0">
                <a:solidFill>
                  <a:srgbClr val="FF0000"/>
                </a:solidFill>
                <a:latin typeface="Baskerville"/>
                <a:cs typeface="Baskerville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853621" y="3466297"/>
              <a:ext cx="874794" cy="279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rgbClr val="FF0000"/>
                  </a:solidFill>
                  <a:latin typeface="Baskerville"/>
                  <a:cs typeface="Baskerville"/>
                </a:rPr>
                <a:t>h</a:t>
              </a:r>
              <a:r>
                <a:rPr lang="en-US" sz="2000" dirty="0" smtClean="0">
                  <a:solidFill>
                    <a:srgbClr val="FF0000"/>
                  </a:solidFill>
                  <a:latin typeface="Baskerville"/>
                  <a:cs typeface="Baskerville"/>
                </a:rPr>
                <a:t>eat-maps</a:t>
              </a:r>
              <a:endParaRPr lang="en-US" sz="2000" dirty="0">
                <a:latin typeface="Baskerville"/>
                <a:cs typeface="Baskerville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106510" y="1522026"/>
              <a:ext cx="573783" cy="279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2"/>
                  </a:solidFill>
                  <a:latin typeface="Baskerville"/>
                  <a:cs typeface="Baskerville"/>
                </a:rPr>
                <a:t>96x96</a:t>
              </a:r>
              <a:endParaRPr lang="en-US" sz="2000" dirty="0">
                <a:solidFill>
                  <a:schemeClr val="tx2"/>
                </a:solidFill>
                <a:latin typeface="Baskerville"/>
                <a:cs typeface="Baskerville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100141" y="2170117"/>
              <a:ext cx="586517" cy="279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2"/>
                  </a:solidFill>
                  <a:latin typeface="Baskerville"/>
                  <a:cs typeface="Baskerville"/>
                </a:rPr>
                <a:t>48x48</a:t>
              </a:r>
              <a:endParaRPr lang="en-US" sz="2000" dirty="0">
                <a:solidFill>
                  <a:schemeClr val="tx2"/>
                </a:solidFill>
                <a:latin typeface="Baskerville"/>
                <a:cs typeface="Baskerville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97271" y="3106246"/>
              <a:ext cx="592259" cy="289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2"/>
                  </a:solidFill>
                  <a:latin typeface="Baskerville"/>
                  <a:cs typeface="Baskerville"/>
                </a:rPr>
                <a:t>24x24</a:t>
              </a:r>
              <a:endParaRPr lang="en-US" sz="2000" dirty="0">
                <a:solidFill>
                  <a:schemeClr val="tx2"/>
                </a:solidFill>
                <a:latin typeface="Baskerville"/>
                <a:cs typeface="Baskerville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>
              <a:off x="5275355" y="2405882"/>
              <a:ext cx="1128" cy="14402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7292647" y="2405882"/>
              <a:ext cx="1128" cy="14402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7183622" y="2117845"/>
              <a:ext cx="216031" cy="216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ille"/>
                <a:cs typeface="Baskerville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183622" y="1829805"/>
              <a:ext cx="216031" cy="216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ille"/>
                <a:cs typeface="Baskerville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183622" y="1541763"/>
              <a:ext cx="216031" cy="216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ille"/>
                <a:cs typeface="Baskerville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183622" y="3197995"/>
              <a:ext cx="216031" cy="216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ille"/>
                <a:cs typeface="Baskerville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183622" y="2909955"/>
              <a:ext cx="216031" cy="216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ille"/>
                <a:cs typeface="Baskerville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83622" y="2621913"/>
              <a:ext cx="216031" cy="216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ille"/>
                <a:cs typeface="Baskervill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1706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0694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latin typeface="Baskervald ADF Std" pitchFamily="18" charset="0"/>
              </a:rPr>
              <a:t>Dataset Creation</a:t>
            </a:r>
            <a:endParaRPr lang="en-US" sz="8800" dirty="0">
              <a:latin typeface="Baskervald ADF St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7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150</Words>
  <Application>Microsoft Macintosh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tompson</dc:creator>
  <cp:lastModifiedBy>Jonathan Tompson</cp:lastModifiedBy>
  <cp:revision>14</cp:revision>
  <dcterms:created xsi:type="dcterms:W3CDTF">2006-08-16T00:00:00Z</dcterms:created>
  <dcterms:modified xsi:type="dcterms:W3CDTF">2013-07-18T04:07:09Z</dcterms:modified>
</cp:coreProperties>
</file>