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 id="2147483960" r:id="rId2"/>
  </p:sldMasterIdLst>
  <p:sldIdLst>
    <p:sldId id="256" r:id="rId3"/>
    <p:sldId id="257" r:id="rId4"/>
    <p:sldId id="411" r:id="rId5"/>
    <p:sldId id="285" r:id="rId6"/>
    <p:sldId id="410" r:id="rId7"/>
    <p:sldId id="278" r:id="rId8"/>
    <p:sldId id="356" r:id="rId9"/>
    <p:sldId id="357" r:id="rId10"/>
    <p:sldId id="358" r:id="rId11"/>
    <p:sldId id="445" r:id="rId12"/>
    <p:sldId id="437" r:id="rId13"/>
    <p:sldId id="259" r:id="rId14"/>
    <p:sldId id="329" r:id="rId15"/>
    <p:sldId id="333" r:id="rId16"/>
    <p:sldId id="347" r:id="rId17"/>
    <p:sldId id="280" r:id="rId18"/>
    <p:sldId id="330" r:id="rId19"/>
    <p:sldId id="397" r:id="rId20"/>
    <p:sldId id="398" r:id="rId21"/>
    <p:sldId id="429" r:id="rId22"/>
    <p:sldId id="430" r:id="rId23"/>
    <p:sldId id="409" r:id="rId24"/>
    <p:sldId id="457" r:id="rId25"/>
    <p:sldId id="458" r:id="rId26"/>
    <p:sldId id="459" r:id="rId27"/>
    <p:sldId id="446" r:id="rId28"/>
    <p:sldId id="447" r:id="rId29"/>
    <p:sldId id="359" r:id="rId30"/>
    <p:sldId id="383" r:id="rId31"/>
    <p:sldId id="396" r:id="rId32"/>
    <p:sldId id="394" r:id="rId33"/>
    <p:sldId id="395" r:id="rId34"/>
    <p:sldId id="384" r:id="rId35"/>
    <p:sldId id="385" r:id="rId36"/>
    <p:sldId id="386" r:id="rId37"/>
    <p:sldId id="387" r:id="rId38"/>
    <p:sldId id="436" r:id="rId39"/>
    <p:sldId id="434" r:id="rId40"/>
    <p:sldId id="435" r:id="rId41"/>
    <p:sldId id="388" r:id="rId42"/>
    <p:sldId id="389" r:id="rId43"/>
    <p:sldId id="390" r:id="rId44"/>
    <p:sldId id="392" r:id="rId45"/>
    <p:sldId id="391" r:id="rId46"/>
    <p:sldId id="438" r:id="rId47"/>
    <p:sldId id="440" r:id="rId48"/>
    <p:sldId id="439" r:id="rId49"/>
    <p:sldId id="431" r:id="rId50"/>
    <p:sldId id="412" r:id="rId51"/>
    <p:sldId id="404" r:id="rId52"/>
    <p:sldId id="405" r:id="rId53"/>
    <p:sldId id="406" r:id="rId54"/>
    <p:sldId id="433" r:id="rId55"/>
    <p:sldId id="432" r:id="rId56"/>
    <p:sldId id="408" r:id="rId57"/>
    <p:sldId id="407" r:id="rId58"/>
    <p:sldId id="362" r:id="rId59"/>
    <p:sldId id="393" r:id="rId60"/>
    <p:sldId id="443" r:id="rId61"/>
    <p:sldId id="444" r:id="rId62"/>
    <p:sldId id="442" r:id="rId63"/>
    <p:sldId id="367" r:id="rId64"/>
    <p:sldId id="365" r:id="rId65"/>
    <p:sldId id="399" r:id="rId66"/>
    <p:sldId id="400" r:id="rId67"/>
    <p:sldId id="401" r:id="rId68"/>
    <p:sldId id="418" r:id="rId69"/>
    <p:sldId id="368" r:id="rId70"/>
    <p:sldId id="369" r:id="rId71"/>
    <p:sldId id="413" r:id="rId72"/>
    <p:sldId id="370" r:id="rId73"/>
    <p:sldId id="451" r:id="rId74"/>
    <p:sldId id="450" r:id="rId75"/>
    <p:sldId id="414" r:id="rId76"/>
    <p:sldId id="371" r:id="rId77"/>
    <p:sldId id="415" r:id="rId78"/>
    <p:sldId id="416" r:id="rId79"/>
    <p:sldId id="420" r:id="rId80"/>
    <p:sldId id="452" r:id="rId81"/>
    <p:sldId id="417" r:id="rId82"/>
    <p:sldId id="421" r:id="rId83"/>
    <p:sldId id="422" r:id="rId84"/>
    <p:sldId id="463" r:id="rId85"/>
    <p:sldId id="373" r:id="rId86"/>
    <p:sldId id="424" r:id="rId87"/>
    <p:sldId id="448" r:id="rId88"/>
    <p:sldId id="449" r:id="rId89"/>
    <p:sldId id="380" r:id="rId90"/>
    <p:sldId id="460" r:id="rId91"/>
    <p:sldId id="453" r:id="rId92"/>
    <p:sldId id="428" r:id="rId93"/>
    <p:sldId id="461" r:id="rId94"/>
    <p:sldId id="454" r:id="rId95"/>
    <p:sldId id="455" r:id="rId96"/>
    <p:sldId id="376" r:id="rId97"/>
    <p:sldId id="425" r:id="rId98"/>
    <p:sldId id="379" r:id="rId99"/>
    <p:sldId id="427" r:id="rId100"/>
    <p:sldId id="462" r:id="rId101"/>
    <p:sldId id="464"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15 min)" id="{14486682-DF49-4BB9-B042-14D145491FE4}">
          <p14:sldIdLst>
            <p14:sldId id="256"/>
            <p14:sldId id="257"/>
            <p14:sldId id="411"/>
            <p14:sldId id="285"/>
            <p14:sldId id="410"/>
          </p14:sldIdLst>
        </p14:section>
        <p14:section name=".NET History (45 min)" id="{6BAA92FF-6CFC-4937-9BBC-D525C6FB5B3D}">
          <p14:sldIdLst>
            <p14:sldId id="278"/>
            <p14:sldId id="356"/>
            <p14:sldId id="357"/>
            <p14:sldId id="358"/>
            <p14:sldId id="445"/>
            <p14:sldId id="437"/>
            <p14:sldId id="259"/>
            <p14:sldId id="329"/>
            <p14:sldId id="333"/>
            <p14:sldId id="347"/>
            <p14:sldId id="280"/>
            <p14:sldId id="330"/>
            <p14:sldId id="397"/>
            <p14:sldId id="398"/>
            <p14:sldId id="429"/>
            <p14:sldId id="430"/>
            <p14:sldId id="409"/>
            <p14:sldId id="457"/>
            <p14:sldId id="458"/>
            <p14:sldId id="459"/>
          </p14:sldIdLst>
        </p14:section>
        <p14:section name="ASP.NET Basics (2 hours)" id="{D82FD2EE-92B0-4E49-9B1E-416B7A3FA01F}">
          <p14:sldIdLst>
            <p14:sldId id="446"/>
            <p14:sldId id="447"/>
            <p14:sldId id="359"/>
            <p14:sldId id="383"/>
            <p14:sldId id="396"/>
            <p14:sldId id="394"/>
            <p14:sldId id="395"/>
            <p14:sldId id="384"/>
            <p14:sldId id="385"/>
            <p14:sldId id="386"/>
            <p14:sldId id="387"/>
            <p14:sldId id="436"/>
            <p14:sldId id="434"/>
            <p14:sldId id="435"/>
            <p14:sldId id="388"/>
            <p14:sldId id="389"/>
            <p14:sldId id="390"/>
            <p14:sldId id="392"/>
            <p14:sldId id="391"/>
            <p14:sldId id="438"/>
            <p14:sldId id="440"/>
            <p14:sldId id="439"/>
            <p14:sldId id="431"/>
            <p14:sldId id="412"/>
            <p14:sldId id="404"/>
            <p14:sldId id="405"/>
            <p14:sldId id="406"/>
            <p14:sldId id="433"/>
            <p14:sldId id="432"/>
            <p14:sldId id="408"/>
            <p14:sldId id="407"/>
            <p14:sldId id="362"/>
            <p14:sldId id="393"/>
            <p14:sldId id="443"/>
            <p14:sldId id="444"/>
            <p14:sldId id="442"/>
            <p14:sldId id="367"/>
            <p14:sldId id="365"/>
            <p14:sldId id="399"/>
            <p14:sldId id="400"/>
            <p14:sldId id="401"/>
          </p14:sldIdLst>
        </p14:section>
        <p14:section name="MVC &amp; Web API (1.5 hours)" id="{4B3DCFDA-951F-4637-AFD1-4805949722AC}">
          <p14:sldIdLst>
            <p14:sldId id="418"/>
            <p14:sldId id="368"/>
            <p14:sldId id="369"/>
            <p14:sldId id="413"/>
            <p14:sldId id="370"/>
            <p14:sldId id="451"/>
            <p14:sldId id="450"/>
            <p14:sldId id="414"/>
            <p14:sldId id="371"/>
            <p14:sldId id="415"/>
            <p14:sldId id="416"/>
            <p14:sldId id="420"/>
            <p14:sldId id="452"/>
            <p14:sldId id="417"/>
            <p14:sldId id="421"/>
            <p14:sldId id="422"/>
            <p14:sldId id="463"/>
            <p14:sldId id="373"/>
            <p14:sldId id="424"/>
            <p14:sldId id="448"/>
            <p14:sldId id="449"/>
          </p14:sldIdLst>
        </p14:section>
        <p14:section name="Advanced Topics (1.5 hours)" id="{2242C175-6433-49F5-BBB8-CB7B2894410F}">
          <p14:sldIdLst>
            <p14:sldId id="380"/>
            <p14:sldId id="460"/>
            <p14:sldId id="453"/>
            <p14:sldId id="428"/>
            <p14:sldId id="461"/>
            <p14:sldId id="454"/>
            <p14:sldId id="455"/>
            <p14:sldId id="376"/>
            <p14:sldId id="425"/>
            <p14:sldId id="379"/>
            <p14:sldId id="427"/>
            <p14:sldId id="462"/>
            <p14:sldId id="4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FFFFFF"/>
    <a:srgbClr val="BAD80A"/>
    <a:srgbClr val="007AB4"/>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9" autoAdjust="0"/>
    <p:restoredTop sz="96115" autoAdjust="0"/>
  </p:normalViewPr>
  <p:slideViewPr>
    <p:cSldViewPr snapToGrid="0">
      <p:cViewPr varScale="1">
        <p:scale>
          <a:sx n="103" d="100"/>
          <a:sy n="103" d="100"/>
        </p:scale>
        <p:origin x="126" y="112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421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237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104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9/20/2016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1812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863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TextBox 6"/>
          <p:cNvSpPr txBox="1"/>
          <p:nvPr userDrawn="1"/>
        </p:nvSpPr>
        <p:spPr>
          <a:xfrm>
            <a:off x="1" y="6581912"/>
            <a:ext cx="12192000" cy="276999"/>
          </a:xfrm>
          <a:prstGeom prst="rect">
            <a:avLst/>
          </a:prstGeom>
          <a:solidFill>
            <a:srgbClr val="0072C6"/>
          </a:solidFill>
        </p:spPr>
        <p:txBody>
          <a:bodyPr wrap="square" rtlCol="0">
            <a:spAutoFit/>
          </a:bodyPr>
          <a:lstStyle/>
          <a:p>
            <a:r>
              <a:rPr lang="en-US" sz="1200" b="1" dirty="0">
                <a:solidFill>
                  <a:schemeClr val="bg1"/>
                </a:solidFill>
                <a:latin typeface="Segoe UI" panose="020B0502040204020203" pitchFamily="34" charset="0"/>
                <a:cs typeface="Segoe UI" panose="020B0502040204020203" pitchFamily="34" charset="0"/>
              </a:rPr>
              <a:t>J. Tower																				</a:t>
            </a:r>
            <a:r>
              <a:rPr lang="en-US" sz="1200" b="1" baseline="0" dirty="0">
                <a:solidFill>
                  <a:schemeClr val="bg1"/>
                </a:solidFill>
                <a:latin typeface="Segoe UI" panose="020B0502040204020203" pitchFamily="34" charset="0"/>
                <a:cs typeface="Segoe UI" panose="020B0502040204020203" pitchFamily="34" charset="0"/>
              </a:rPr>
              <a:t>               </a:t>
            </a:r>
            <a:r>
              <a:rPr lang="en-US" sz="1200" b="1" dirty="0">
                <a:solidFill>
                  <a:schemeClr val="bg1"/>
                </a:solidFill>
                <a:latin typeface="Segoe UI" panose="020B0502040204020203" pitchFamily="34" charset="0"/>
                <a:cs typeface="Segoe UI" panose="020B0502040204020203" pitchFamily="34" charset="0"/>
              </a:rPr>
              <a:t>trailheadtechnology.com</a:t>
            </a:r>
          </a:p>
        </p:txBody>
      </p:sp>
    </p:spTree>
    <p:extLst>
      <p:ext uri="{BB962C8B-B14F-4D97-AF65-F5344CB8AC3E}">
        <p14:creationId xmlns:p14="http://schemas.microsoft.com/office/powerpoint/2010/main" val="112335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rgbClr val="0072C6"/>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TextBox 6"/>
          <p:cNvSpPr txBox="1"/>
          <p:nvPr userDrawn="1"/>
        </p:nvSpPr>
        <p:spPr>
          <a:xfrm>
            <a:off x="1" y="6581912"/>
            <a:ext cx="12192000" cy="276999"/>
          </a:xfrm>
          <a:prstGeom prst="rect">
            <a:avLst/>
          </a:prstGeom>
          <a:solidFill>
            <a:srgbClr val="0072C6"/>
          </a:solidFill>
        </p:spPr>
        <p:txBody>
          <a:bodyPr wrap="square" rtlCol="0">
            <a:spAutoFit/>
          </a:bodyPr>
          <a:lstStyle/>
          <a:p>
            <a:r>
              <a:rPr lang="en-US" sz="1200" b="1" dirty="0">
                <a:solidFill>
                  <a:schemeClr val="bg1"/>
                </a:solidFill>
                <a:latin typeface="Segoe UI" panose="020B0502040204020203" pitchFamily="34" charset="0"/>
                <a:cs typeface="Segoe UI" panose="020B0502040204020203" pitchFamily="34" charset="0"/>
              </a:rPr>
              <a:t>J. Tower																				</a:t>
            </a:r>
            <a:r>
              <a:rPr lang="en-US" sz="1200" b="1" baseline="0" dirty="0">
                <a:solidFill>
                  <a:schemeClr val="bg1"/>
                </a:solidFill>
                <a:latin typeface="Segoe UI" panose="020B0502040204020203" pitchFamily="34" charset="0"/>
                <a:cs typeface="Segoe UI" panose="020B0502040204020203" pitchFamily="34" charset="0"/>
              </a:rPr>
              <a:t>               </a:t>
            </a:r>
            <a:r>
              <a:rPr lang="en-US" sz="1200" b="1" dirty="0">
                <a:solidFill>
                  <a:schemeClr val="bg1"/>
                </a:solidFill>
                <a:latin typeface="Segoe UI" panose="020B0502040204020203" pitchFamily="34" charset="0"/>
                <a:cs typeface="Segoe UI" panose="020B0502040204020203" pitchFamily="34" charset="0"/>
              </a:rPr>
              <a:t>trailheadtechnology.com</a:t>
            </a:r>
          </a:p>
        </p:txBody>
      </p:sp>
    </p:spTree>
    <p:extLst>
      <p:ext uri="{BB962C8B-B14F-4D97-AF65-F5344CB8AC3E}">
        <p14:creationId xmlns:p14="http://schemas.microsoft.com/office/powerpoint/2010/main" val="1483919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189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9/20/2016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358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31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9/20/2016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1516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4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7080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9/20/2016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455032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7048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738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395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85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smtClean="0"/>
              <a:t>9/20/2016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834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FigureOut">
              <a:rPr lang="en-US" smtClean="0"/>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36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9/20/2016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638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620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101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Segoe UI" panose="020B0502040204020203" pitchFamily="34" charset="0"/>
                <a:cs typeface="Segoe UI" panose="020B0502040204020203" pitchFamily="34" charset="0"/>
              </a:defRPr>
            </a:lvl1pPr>
          </a:lstStyle>
          <a:p>
            <a:fld id="{5586B75A-687E-405C-8A0B-8D00578BA2C3}" type="datetimeFigureOut">
              <a:rPr lang="en-US" smtClean="0"/>
              <a:pPr/>
              <a:t>9/20/2016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latin typeface="Segoe UI" panose="020B0502040204020203" pitchFamily="34" charset="0"/>
                <a:cs typeface="Segoe UI" panose="020B05020402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90302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5586B75A-687E-405C-8A0B-8D00578BA2C3}" type="datetimeFigureOut">
              <a:rPr lang="en-US" smtClean="0"/>
              <a:pPr/>
              <a:t>9/20/2016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2106429"/>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lnSpc>
          <a:spcPct val="85000"/>
        </a:lnSpc>
        <a:spcBef>
          <a:spcPct val="0"/>
        </a:spcBef>
        <a:buNone/>
        <a:defRPr sz="5400" kern="1200" spc="-120" baseline="0">
          <a:solidFill>
            <a:srgbClr val="0072C6"/>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net/core#macos" TargetMode="External"/><Relationship Id="rId2" Type="http://schemas.openxmlformats.org/officeDocument/2006/relationships/hyperlink" Target="https://www.microsoft.com/net/core#windows"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hyperlink" Target="https://azure.microsoft.com/en-us/documentation/articles/vs-azure-tools-docker-hosting-web-apps-in-docker/" TargetMode="External"/><Relationship Id="rId2" Type="http://schemas.openxmlformats.org/officeDocument/2006/relationships/hyperlink" Target="https://docs.asp.net/en/latest/tutorials/publish-to-azure-webapp-using-vs" TargetMode="External"/><Relationship Id="rId1" Type="http://schemas.openxmlformats.org/officeDocument/2006/relationships/slideLayout" Target="../slideLayouts/slideLayout13.xml"/><Relationship Id="rId4" Type="http://schemas.openxmlformats.org/officeDocument/2006/relationships/hyperlink" Target="https://docs.asp.net/en/latest/publishing/linuxp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72C6"/>
        </a:solidFill>
        <a:effectLst/>
      </p:bgPr>
    </p:bg>
    <p:spTree>
      <p:nvGrpSpPr>
        <p:cNvPr id="1" name=""/>
        <p:cNvGrpSpPr/>
        <p:nvPr/>
      </p:nvGrpSpPr>
      <p:grpSpPr>
        <a:xfrm>
          <a:off x="0" y="0"/>
          <a:ext cx="0" cy="0"/>
          <a:chOff x="0" y="0"/>
          <a:chExt cx="0" cy="0"/>
        </a:xfrm>
      </p:grpSpPr>
      <p:sp>
        <p:nvSpPr>
          <p:cNvPr id="5" name="Rectangle 4"/>
          <p:cNvSpPr/>
          <p:nvPr/>
        </p:nvSpPr>
        <p:spPr>
          <a:xfrm>
            <a:off x="0" y="4390931"/>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4" y="770467"/>
            <a:ext cx="10782300" cy="3122523"/>
          </a:xfrm>
        </p:spPr>
        <p:txBody>
          <a:bodyPr/>
          <a:lstStyle/>
          <a:p>
            <a:pPr>
              <a:lnSpc>
                <a:spcPct val="100000"/>
              </a:lnSpc>
              <a:tabLst>
                <a:tab pos="4173538" algn="l"/>
              </a:tabLst>
            </a:pPr>
            <a:r>
              <a:rPr lang="en-US" sz="5400" dirty="0"/>
              <a:t>Getting Started with</a:t>
            </a:r>
            <a:br>
              <a:rPr lang="en-US" sz="6600" dirty="0"/>
            </a:br>
            <a:r>
              <a:rPr lang="en-US" dirty="0"/>
              <a:t>ASP.NET Core</a:t>
            </a:r>
          </a:p>
        </p:txBody>
      </p:sp>
      <p:sp>
        <p:nvSpPr>
          <p:cNvPr id="3" name="Subtitle 2"/>
          <p:cNvSpPr>
            <a:spLocks noGrp="1"/>
          </p:cNvSpPr>
          <p:nvPr>
            <p:ph type="subTitle" idx="1"/>
          </p:nvPr>
        </p:nvSpPr>
        <p:spPr>
          <a:xfrm>
            <a:off x="667512" y="4544845"/>
            <a:ext cx="9228201" cy="1014975"/>
          </a:xfrm>
        </p:spPr>
        <p:txBody>
          <a:bodyPr>
            <a:normAutofit/>
          </a:bodyPr>
          <a:lstStyle/>
          <a:p>
            <a:r>
              <a:rPr lang="en-US" b="1" dirty="0">
                <a:solidFill>
                  <a:srgbClr val="0072C6"/>
                </a:solidFill>
              </a:rPr>
              <a:t>J. Tower, Trailhead Technology Partners</a:t>
            </a:r>
            <a:br>
              <a:rPr lang="en-US" b="1" dirty="0">
                <a:solidFill>
                  <a:srgbClr val="0072C6"/>
                </a:solidFill>
              </a:rPr>
            </a:br>
            <a:endParaRPr lang="en-US" b="1" dirty="0">
              <a:solidFill>
                <a:srgbClr val="0072C6"/>
              </a:solidFill>
            </a:endParaRPr>
          </a:p>
        </p:txBody>
      </p:sp>
      <p:sp>
        <p:nvSpPr>
          <p:cNvPr id="4" name="Subtitle 2"/>
          <p:cNvSpPr txBox="1">
            <a:spLocks/>
          </p:cNvSpPr>
          <p:nvPr/>
        </p:nvSpPr>
        <p:spPr>
          <a:xfrm>
            <a:off x="8931075" y="5758004"/>
            <a:ext cx="3015344" cy="764048"/>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sz="2400" i="1" cap="all" dirty="0"/>
              <a:t>Created For</a:t>
            </a:r>
            <a:br>
              <a:rPr lang="en-US" sz="2400" i="1" cap="all" dirty="0"/>
            </a:br>
            <a:r>
              <a:rPr lang="en-US" sz="2400" i="1" cap="all" dirty="0"/>
              <a:t>Brilliance Audio</a:t>
            </a:r>
            <a:endParaRPr lang="en-US" sz="2400" i="1" dirty="0"/>
          </a:p>
        </p:txBody>
      </p:sp>
    </p:spTree>
    <p:extLst>
      <p:ext uri="{BB962C8B-B14F-4D97-AF65-F5344CB8AC3E}">
        <p14:creationId xmlns:p14="http://schemas.microsoft.com/office/powerpoint/2010/main" val="420871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Cross-Platform .NET: </a:t>
            </a:r>
            <a:br>
              <a:rPr lang="en-US" dirty="0"/>
            </a:br>
            <a:r>
              <a:rPr lang="en-US" dirty="0"/>
              <a:t>A Promise 15 Years in the Making</a:t>
            </a:r>
          </a:p>
        </p:txBody>
      </p:sp>
      <p:pic>
        <p:nvPicPr>
          <p:cNvPr id="1026" name="Picture 2" descr="logos.png (460×3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2387" y="2466181"/>
            <a:ext cx="4381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724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r>
              <a:rPr lang="en-US" dirty="0"/>
              <a:t>Jonathan "J." Tower</a:t>
            </a:r>
          </a:p>
          <a:p>
            <a:pPr>
              <a:spcBef>
                <a:spcPts val="600"/>
              </a:spcBef>
            </a:pPr>
            <a:r>
              <a:rPr lang="en-US" sz="1400" dirty="0"/>
              <a:t>Principal Consultant &amp; Partner</a:t>
            </a:r>
          </a:p>
          <a:p>
            <a:pPr>
              <a:spcBef>
                <a:spcPts val="600"/>
              </a:spcBef>
            </a:pPr>
            <a:r>
              <a:rPr lang="en-US" sz="1800" dirty="0"/>
              <a:t>Trailhead Technology Partners</a:t>
            </a:r>
          </a:p>
          <a:p>
            <a:br>
              <a:rPr lang="en-US" dirty="0"/>
            </a:br>
            <a:r>
              <a:rPr lang="en-US" dirty="0"/>
              <a:t>Microsoft MVP in ASP.NET</a:t>
            </a:r>
          </a:p>
          <a:p>
            <a:pPr marL="0" indent="0">
              <a:buNone/>
            </a:pPr>
            <a:endParaRPr lang="en-US" dirty="0">
              <a:latin typeface="FontAwesome" pitchFamily="2" charset="0"/>
            </a:endParaRPr>
          </a:p>
          <a:p>
            <a:r>
              <a:rPr lang="en-US" dirty="0">
                <a:solidFill>
                  <a:srgbClr val="333333"/>
                </a:solidFill>
                <a:latin typeface="FontAwesome" pitchFamily="2" charset="0"/>
              </a:rPr>
              <a:t></a:t>
            </a:r>
            <a:r>
              <a:rPr lang="en-US" dirty="0">
                <a:latin typeface="FontAwesome" pitchFamily="2" charset="0"/>
              </a:rPr>
              <a:t> </a:t>
            </a:r>
            <a:r>
              <a:rPr lang="en-US" dirty="0"/>
              <a:t>jtower@trailheadtechnology.com</a:t>
            </a:r>
          </a:p>
          <a:p>
            <a:r>
              <a:rPr lang="en-US" dirty="0">
                <a:latin typeface="FontAwesome" pitchFamily="2" charset="0"/>
              </a:rPr>
              <a:t> </a:t>
            </a:r>
            <a:r>
              <a:rPr lang="en-US" dirty="0"/>
              <a:t>trailheadtechnology.com/blog</a:t>
            </a:r>
          </a:p>
          <a:p>
            <a:r>
              <a:rPr lang="en-US" dirty="0">
                <a:latin typeface="FontAwesome" pitchFamily="2" charset="0"/>
              </a:rPr>
              <a:t> </a:t>
            </a:r>
            <a:r>
              <a:rPr lang="en-US" dirty="0" err="1"/>
              <a:t>jtowermi</a:t>
            </a:r>
            <a:endParaRPr lang="en-US" dirty="0"/>
          </a:p>
          <a:p>
            <a:endParaRPr lang="en-US" dirty="0"/>
          </a:p>
        </p:txBody>
      </p:sp>
      <p:pic>
        <p:nvPicPr>
          <p:cNvPr id="4" name="Picture 3"/>
          <p:cNvPicPr>
            <a:picLocks noChangeAspect="1"/>
          </p:cNvPicPr>
          <p:nvPr/>
        </p:nvPicPr>
        <p:blipFill>
          <a:blip r:embed="rId2"/>
          <a:stretch>
            <a:fillRect/>
          </a:stretch>
        </p:blipFill>
        <p:spPr>
          <a:xfrm>
            <a:off x="6260441" y="2294792"/>
            <a:ext cx="4953088" cy="1308034"/>
          </a:xfrm>
          <a:prstGeom prst="rect">
            <a:avLst/>
          </a:prstGeom>
        </p:spPr>
      </p:pic>
      <p:sp>
        <p:nvSpPr>
          <p:cNvPr id="5" name="TextBox 4"/>
          <p:cNvSpPr txBox="1"/>
          <p:nvPr/>
        </p:nvSpPr>
        <p:spPr>
          <a:xfrm>
            <a:off x="6260441" y="3631872"/>
            <a:ext cx="5169558" cy="584775"/>
          </a:xfrm>
          <a:prstGeom prst="rect">
            <a:avLst/>
          </a:prstGeom>
          <a:noFill/>
        </p:spPr>
        <p:txBody>
          <a:bodyPr wrap="square" rtlCol="0">
            <a:spAutoFit/>
          </a:bodyPr>
          <a:lstStyle/>
          <a:p>
            <a:pPr algn="ctr"/>
            <a:r>
              <a:rPr lang="en-US" sz="3200" kern="2200" spc="300" dirty="0">
                <a:solidFill>
                  <a:srgbClr val="0072C6"/>
                </a:solidFill>
              </a:rPr>
              <a:t>trailhead</a:t>
            </a:r>
            <a:r>
              <a:rPr lang="en-US" sz="3200" kern="2200" spc="300" dirty="0"/>
              <a:t>technology</a:t>
            </a:r>
            <a:r>
              <a:rPr lang="en-US" sz="3200" kern="2200" spc="300" dirty="0">
                <a:solidFill>
                  <a:schemeClr val="bg1">
                    <a:lumMod val="65000"/>
                  </a:schemeClr>
                </a:solidFill>
              </a:rPr>
              <a:t>.com</a:t>
            </a:r>
          </a:p>
        </p:txBody>
      </p:sp>
    </p:spTree>
    <p:extLst>
      <p:ext uri="{BB962C8B-B14F-4D97-AF65-F5344CB8AC3E}">
        <p14:creationId xmlns:p14="http://schemas.microsoft.com/office/powerpoint/2010/main" val="2815487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History of ASP.NET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5398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ASP.NET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6933097"/>
              </p:ext>
            </p:extLst>
          </p:nvPr>
        </p:nvGraphicFramePr>
        <p:xfrm>
          <a:off x="676275" y="2011363"/>
          <a:ext cx="10753725" cy="3235960"/>
        </p:xfrm>
        <a:graphic>
          <a:graphicData uri="http://schemas.openxmlformats.org/drawingml/2006/table">
            <a:tbl>
              <a:tblPr firstRow="1" bandRow="1">
                <a:tableStyleId>{073A0DAA-6AF3-43AB-8588-CEC1D06C72B9}</a:tableStyleId>
              </a:tblPr>
              <a:tblGrid>
                <a:gridCol w="1511754">
                  <a:extLst>
                    <a:ext uri="{9D8B030D-6E8A-4147-A177-3AD203B41FA5}">
                      <a16:colId xmlns:a16="http://schemas.microsoft.com/office/drawing/2014/main" val="1394308825"/>
                    </a:ext>
                  </a:extLst>
                </a:gridCol>
                <a:gridCol w="3412671">
                  <a:extLst>
                    <a:ext uri="{9D8B030D-6E8A-4147-A177-3AD203B41FA5}">
                      <a16:colId xmlns:a16="http://schemas.microsoft.com/office/drawing/2014/main" val="856619382"/>
                    </a:ext>
                  </a:extLst>
                </a:gridCol>
                <a:gridCol w="5829300">
                  <a:extLst>
                    <a:ext uri="{9D8B030D-6E8A-4147-A177-3AD203B41FA5}">
                      <a16:colId xmlns:a16="http://schemas.microsoft.com/office/drawing/2014/main" val="2512020047"/>
                    </a:ext>
                  </a:extLst>
                </a:gridCol>
              </a:tblGrid>
              <a:tr h="370840">
                <a:tc>
                  <a:txBody>
                    <a:bodyPr/>
                    <a:lstStyle/>
                    <a:p>
                      <a:r>
                        <a:rPr lang="en-US" dirty="0"/>
                        <a:t>Version</a:t>
                      </a:r>
                    </a:p>
                  </a:txBody>
                  <a:tcPr/>
                </a:tc>
                <a:tc>
                  <a:txBody>
                    <a:bodyPr/>
                    <a:lstStyle/>
                    <a:p>
                      <a:r>
                        <a:rPr lang="en-US" dirty="0"/>
                        <a:t>.NET / IDE</a:t>
                      </a:r>
                      <a:r>
                        <a:rPr lang="en-US" baseline="0" dirty="0"/>
                        <a:t> </a:t>
                      </a:r>
                      <a:r>
                        <a:rPr lang="en-US" dirty="0"/>
                        <a:t>Version</a:t>
                      </a:r>
                    </a:p>
                  </a:txBody>
                  <a:tcPr/>
                </a:tc>
                <a:tc>
                  <a:txBody>
                    <a:bodyPr/>
                    <a:lstStyle/>
                    <a:p>
                      <a:r>
                        <a:rPr lang="en-US" dirty="0"/>
                        <a:t>Key Features</a:t>
                      </a:r>
                    </a:p>
                  </a:txBody>
                  <a:tcPr/>
                </a:tc>
                <a:extLst>
                  <a:ext uri="{0D108BD9-81ED-4DB2-BD59-A6C34878D82A}">
                    <a16:rowId xmlns:a16="http://schemas.microsoft.com/office/drawing/2014/main" val="1090345436"/>
                  </a:ext>
                </a:extLst>
              </a:tr>
              <a:tr h="370840">
                <a:tc>
                  <a:txBody>
                    <a:bodyPr/>
                    <a:lstStyle/>
                    <a:p>
                      <a:r>
                        <a:rPr lang="en-US" dirty="0"/>
                        <a:t>1.0</a:t>
                      </a:r>
                    </a:p>
                  </a:txBody>
                  <a:tcPr/>
                </a:tc>
                <a:tc>
                  <a:txBody>
                    <a:bodyPr/>
                    <a:lstStyle/>
                    <a:p>
                      <a:r>
                        <a:rPr lang="en-US" sz="1800" kern="1200" dirty="0">
                          <a:effectLst/>
                        </a:rPr>
                        <a:t>1.0 and Visual Studio .NET</a:t>
                      </a:r>
                      <a:endParaRPr lang="en-US" dirty="0"/>
                    </a:p>
                  </a:txBody>
                  <a:tcPr/>
                </a:tc>
                <a:tc>
                  <a:txBody>
                    <a:bodyPr/>
                    <a:lstStyle/>
                    <a:p>
                      <a:r>
                        <a:rPr lang="en-US" dirty="0"/>
                        <a:t>OO, event-driven web apps</a:t>
                      </a:r>
                      <a:r>
                        <a:rPr lang="en-US" baseline="0" dirty="0"/>
                        <a:t>, </a:t>
                      </a:r>
                      <a:r>
                        <a:rPr lang="en-US" dirty="0" err="1"/>
                        <a:t>viewstate</a:t>
                      </a:r>
                      <a:r>
                        <a:rPr lang="en-US" dirty="0"/>
                        <a:t>, DLL class libraries</a:t>
                      </a:r>
                    </a:p>
                  </a:txBody>
                  <a:tcPr/>
                </a:tc>
                <a:extLst>
                  <a:ext uri="{0D108BD9-81ED-4DB2-BD59-A6C34878D82A}">
                    <a16:rowId xmlns:a16="http://schemas.microsoft.com/office/drawing/2014/main" val="3214529623"/>
                  </a:ext>
                </a:extLst>
              </a:tr>
              <a:tr h="370840">
                <a:tc>
                  <a:txBody>
                    <a:bodyPr/>
                    <a:lstStyle/>
                    <a:p>
                      <a:r>
                        <a:rPr lang="en-US" dirty="0"/>
                        <a:t>1.1</a:t>
                      </a:r>
                    </a:p>
                  </a:txBody>
                  <a:tcPr/>
                </a:tc>
                <a:tc>
                  <a:txBody>
                    <a:bodyPr/>
                    <a:lstStyle/>
                    <a:p>
                      <a:r>
                        <a:rPr lang="en-US" sz="1800" kern="1200" dirty="0">
                          <a:effectLst/>
                        </a:rPr>
                        <a:t>1.1 and Visual Studio .NET 2003</a:t>
                      </a:r>
                      <a:endParaRPr lang="en-US" dirty="0"/>
                    </a:p>
                  </a:txBody>
                  <a:tcPr/>
                </a:tc>
                <a:tc>
                  <a:txBody>
                    <a:bodyPr/>
                    <a:lstStyle/>
                    <a:p>
                      <a:r>
                        <a:rPr lang="en-US" dirty="0"/>
                        <a:t>ODBC</a:t>
                      </a:r>
                    </a:p>
                  </a:txBody>
                  <a:tcPr/>
                </a:tc>
                <a:extLst>
                  <a:ext uri="{0D108BD9-81ED-4DB2-BD59-A6C34878D82A}">
                    <a16:rowId xmlns:a16="http://schemas.microsoft.com/office/drawing/2014/main" val="849659264"/>
                  </a:ext>
                </a:extLst>
              </a:tr>
              <a:tr h="370840">
                <a:tc>
                  <a:txBody>
                    <a:bodyPr/>
                    <a:lstStyle/>
                    <a:p>
                      <a:r>
                        <a:rPr lang="en-US" dirty="0"/>
                        <a:t>2.0</a:t>
                      </a:r>
                    </a:p>
                  </a:txBody>
                  <a:tcPr/>
                </a:tc>
                <a:tc>
                  <a:txBody>
                    <a:bodyPr/>
                    <a:lstStyle/>
                    <a:p>
                      <a:r>
                        <a:rPr lang="en-US" sz="1800" kern="1200" dirty="0">
                          <a:effectLst/>
                        </a:rPr>
                        <a:t>2.0 and Visual Studio 2005</a:t>
                      </a:r>
                      <a:endParaRPr lang="en-US" dirty="0"/>
                    </a:p>
                  </a:txBody>
                  <a:tcPr/>
                </a:tc>
                <a:tc>
                  <a:txBody>
                    <a:bodyPr/>
                    <a:lstStyle/>
                    <a:p>
                      <a:r>
                        <a:rPr lang="en-US" dirty="0"/>
                        <a:t>New controls,</a:t>
                      </a:r>
                      <a:r>
                        <a:rPr lang="en-US" baseline="0" dirty="0"/>
                        <a:t> Themes, Skins, Master pages, Membership Services, Localization</a:t>
                      </a:r>
                      <a:endParaRPr lang="en-US" dirty="0"/>
                    </a:p>
                  </a:txBody>
                  <a:tcPr/>
                </a:tc>
                <a:extLst>
                  <a:ext uri="{0D108BD9-81ED-4DB2-BD59-A6C34878D82A}">
                    <a16:rowId xmlns:a16="http://schemas.microsoft.com/office/drawing/2014/main" val="3521459840"/>
                  </a:ext>
                </a:extLst>
              </a:tr>
              <a:tr h="370840">
                <a:tc>
                  <a:txBody>
                    <a:bodyPr/>
                    <a:lstStyle/>
                    <a:p>
                      <a:r>
                        <a:rPr lang="en-US" dirty="0"/>
                        <a:t>3.5</a:t>
                      </a:r>
                    </a:p>
                  </a:txBody>
                  <a:tcPr/>
                </a:tc>
                <a:tc>
                  <a:txBody>
                    <a:bodyPr/>
                    <a:lstStyle/>
                    <a:p>
                      <a:r>
                        <a:rPr lang="en-US" sz="1800" kern="1200" dirty="0">
                          <a:effectLst/>
                        </a:rPr>
                        <a:t>3.5 and Visual Studio 2008</a:t>
                      </a:r>
                      <a:endParaRPr lang="en-US" dirty="0"/>
                    </a:p>
                  </a:txBody>
                  <a:tcPr/>
                </a:tc>
                <a:tc>
                  <a:txBody>
                    <a:bodyPr/>
                    <a:lstStyle/>
                    <a:p>
                      <a:r>
                        <a:rPr lang="en-US" dirty="0"/>
                        <a:t>ASP.NET AJAX, LINQ, </a:t>
                      </a:r>
                      <a:r>
                        <a:rPr lang="en-US" b="1" dirty="0"/>
                        <a:t>MVC</a:t>
                      </a:r>
                      <a:r>
                        <a:rPr lang="en-US" b="1" baseline="0" dirty="0"/>
                        <a:t> 1</a:t>
                      </a:r>
                      <a:endParaRPr lang="en-US" b="1" dirty="0"/>
                    </a:p>
                  </a:txBody>
                  <a:tcPr/>
                </a:tc>
                <a:extLst>
                  <a:ext uri="{0D108BD9-81ED-4DB2-BD59-A6C34878D82A}">
                    <a16:rowId xmlns:a16="http://schemas.microsoft.com/office/drawing/2014/main" val="3266956309"/>
                  </a:ext>
                </a:extLst>
              </a:tr>
              <a:tr h="370840">
                <a:tc>
                  <a:txBody>
                    <a:bodyPr/>
                    <a:lstStyle/>
                    <a:p>
                      <a:r>
                        <a:rPr lang="en-US" dirty="0"/>
                        <a:t>4.0</a:t>
                      </a:r>
                    </a:p>
                  </a:txBody>
                  <a:tcPr/>
                </a:tc>
                <a:tc>
                  <a:txBody>
                    <a:bodyPr/>
                    <a:lstStyle/>
                    <a:p>
                      <a:r>
                        <a:rPr lang="en-US" sz="1800" kern="1200" dirty="0">
                          <a:effectLst/>
                        </a:rPr>
                        <a:t>4.0 and Visual Studio 2010</a:t>
                      </a:r>
                      <a:endParaRPr lang="en-US" dirty="0"/>
                    </a:p>
                  </a:txBody>
                  <a:tcPr/>
                </a:tc>
                <a:tc>
                  <a:txBody>
                    <a:bodyPr/>
                    <a:lstStyle/>
                    <a:p>
                      <a:r>
                        <a:rPr lang="en-US" dirty="0"/>
                        <a:t>Routing</a:t>
                      </a:r>
                    </a:p>
                  </a:txBody>
                  <a:tcPr/>
                </a:tc>
                <a:extLst>
                  <a:ext uri="{0D108BD9-81ED-4DB2-BD59-A6C34878D82A}">
                    <a16:rowId xmlns:a16="http://schemas.microsoft.com/office/drawing/2014/main" val="829373745"/>
                  </a:ext>
                </a:extLst>
              </a:tr>
              <a:tr h="370840">
                <a:tc>
                  <a:txBody>
                    <a:bodyPr/>
                    <a:lstStyle/>
                    <a:p>
                      <a:r>
                        <a:rPr lang="en-US" dirty="0"/>
                        <a:t>4.5</a:t>
                      </a:r>
                    </a:p>
                  </a:txBody>
                  <a:tcPr/>
                </a:tc>
                <a:tc>
                  <a:txBody>
                    <a:bodyPr/>
                    <a:lstStyle/>
                    <a:p>
                      <a:r>
                        <a:rPr lang="en-US" sz="1800" kern="1200" dirty="0">
                          <a:effectLst/>
                        </a:rPr>
                        <a:t>4.5 and Visual Studio 2012</a:t>
                      </a:r>
                      <a:endParaRPr lang="en-US" dirty="0"/>
                    </a:p>
                  </a:txBody>
                  <a:tcPr/>
                </a:tc>
                <a:tc>
                  <a:txBody>
                    <a:bodyPr/>
                    <a:lstStyle/>
                    <a:p>
                      <a:r>
                        <a:rPr lang="en-US" dirty="0"/>
                        <a:t>Unobtrusive Validation,</a:t>
                      </a:r>
                      <a:r>
                        <a:rPr lang="en-US" baseline="0" dirty="0"/>
                        <a:t> </a:t>
                      </a:r>
                      <a:r>
                        <a:rPr lang="en-US" baseline="0" dirty="0" err="1"/>
                        <a:t>Async</a:t>
                      </a:r>
                      <a:r>
                        <a:rPr lang="en-US" baseline="0" dirty="0"/>
                        <a:t>, HTML5, </a:t>
                      </a:r>
                      <a:r>
                        <a:rPr lang="en-US" baseline="0" dirty="0" err="1"/>
                        <a:t>WebSocket</a:t>
                      </a:r>
                      <a:endParaRPr lang="en-US" dirty="0"/>
                    </a:p>
                  </a:txBody>
                  <a:tcPr/>
                </a:tc>
                <a:extLst>
                  <a:ext uri="{0D108BD9-81ED-4DB2-BD59-A6C34878D82A}">
                    <a16:rowId xmlns:a16="http://schemas.microsoft.com/office/drawing/2014/main" val="1702478408"/>
                  </a:ext>
                </a:extLst>
              </a:tr>
              <a:tr h="370840">
                <a:tc>
                  <a:txBody>
                    <a:bodyPr/>
                    <a:lstStyle/>
                    <a:p>
                      <a:r>
                        <a:rPr lang="en-US" dirty="0"/>
                        <a:t>4.5.1</a:t>
                      </a:r>
                    </a:p>
                  </a:txBody>
                  <a:tcPr/>
                </a:tc>
                <a:tc>
                  <a:txBody>
                    <a:bodyPr/>
                    <a:lstStyle/>
                    <a:p>
                      <a:r>
                        <a:rPr lang="en-US" sz="1800" kern="1200" dirty="0">
                          <a:effectLst/>
                        </a:rPr>
                        <a:t>4.5.1 and Visual Studio 2013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One ASP.NET, Scaffolding, Identity</a:t>
                      </a:r>
                      <a:endParaRPr lang="en-US" dirty="0"/>
                    </a:p>
                  </a:txBody>
                  <a:tcPr/>
                </a:tc>
                <a:extLst>
                  <a:ext uri="{0D108BD9-81ED-4DB2-BD59-A6C34878D82A}">
                    <a16:rowId xmlns:a16="http://schemas.microsoft.com/office/drawing/2014/main" val="2670759220"/>
                  </a:ext>
                </a:extLst>
              </a:tr>
            </a:tbl>
          </a:graphicData>
        </a:graphic>
      </p:graphicFrame>
    </p:spTree>
    <p:extLst>
      <p:ext uri="{BB962C8B-B14F-4D97-AF65-F5344CB8AC3E}">
        <p14:creationId xmlns:p14="http://schemas.microsoft.com/office/powerpoint/2010/main" val="3193678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ive4e.com/wp-content/uploads/2015/07/choic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375" r="1824"/>
          <a:stretch/>
        </p:blipFill>
        <p:spPr bwMode="auto">
          <a:xfrm>
            <a:off x="0" y="0"/>
            <a:ext cx="12192000" cy="6591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831692" y="5837449"/>
            <a:ext cx="6585047" cy="753851"/>
          </a:xfrm>
        </p:spPr>
        <p:txBody>
          <a:bodyPr>
            <a:normAutofit fontScale="90000"/>
          </a:bodyPr>
          <a:lstStyle/>
          <a:p>
            <a:pPr algn="ctr"/>
            <a:r>
              <a:rPr lang="en-US" dirty="0">
                <a:solidFill>
                  <a:schemeClr val="bg1"/>
                </a:solidFill>
              </a:rPr>
              <a:t>A Fork in the Road</a:t>
            </a:r>
          </a:p>
        </p:txBody>
      </p:sp>
      <p:sp>
        <p:nvSpPr>
          <p:cNvPr id="5" name="Title 1"/>
          <p:cNvSpPr txBox="1">
            <a:spLocks/>
          </p:cNvSpPr>
          <p:nvPr/>
        </p:nvSpPr>
        <p:spPr>
          <a:xfrm>
            <a:off x="203765" y="1846823"/>
            <a:ext cx="3005819" cy="180823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rgbClr val="0072C6"/>
                </a:solidFill>
                <a:latin typeface="Segoe UI" panose="020B0502040204020203" pitchFamily="34" charset="0"/>
                <a:ea typeface="+mj-ea"/>
                <a:cs typeface="Segoe UI" panose="020B0502040204020203" pitchFamily="34" charset="0"/>
              </a:defRPr>
            </a:lvl1pPr>
          </a:lstStyle>
          <a:p>
            <a:pPr algn="ctr"/>
            <a:r>
              <a:rPr lang="en-US" dirty="0">
                <a:solidFill>
                  <a:schemeClr val="bg1"/>
                </a:solidFill>
              </a:rPr>
              <a:t>v4.6</a:t>
            </a:r>
          </a:p>
        </p:txBody>
      </p:sp>
      <p:sp>
        <p:nvSpPr>
          <p:cNvPr id="8" name="Title 1"/>
          <p:cNvSpPr txBox="1">
            <a:spLocks/>
          </p:cNvSpPr>
          <p:nvPr/>
        </p:nvSpPr>
        <p:spPr>
          <a:xfrm>
            <a:off x="8532697" y="1253119"/>
            <a:ext cx="3659303" cy="180823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rgbClr val="0072C6"/>
                </a:solidFill>
                <a:latin typeface="Segoe UI" panose="020B0502040204020203" pitchFamily="34" charset="0"/>
                <a:ea typeface="+mj-ea"/>
                <a:cs typeface="Segoe UI" panose="020B0502040204020203" pitchFamily="34" charset="0"/>
              </a:defRPr>
            </a:lvl1pPr>
          </a:lstStyle>
          <a:p>
            <a:pPr algn="ctr"/>
            <a:r>
              <a:rPr lang="en-US" dirty="0">
                <a:solidFill>
                  <a:schemeClr val="bg1"/>
                </a:solidFill>
              </a:rPr>
              <a:t>v1</a:t>
            </a:r>
          </a:p>
        </p:txBody>
      </p:sp>
    </p:spTree>
    <p:extLst>
      <p:ext uri="{BB962C8B-B14F-4D97-AF65-F5344CB8AC3E}">
        <p14:creationId xmlns:p14="http://schemas.microsoft.com/office/powerpoint/2010/main" val="222232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I Thought It Was ASP.NET 5</a:t>
            </a:r>
          </a:p>
        </p:txBody>
      </p:sp>
      <p:sp>
        <p:nvSpPr>
          <p:cNvPr id="3" name="Content Placeholder 2"/>
          <p:cNvSpPr>
            <a:spLocks noGrp="1"/>
          </p:cNvSpPr>
          <p:nvPr>
            <p:ph idx="1"/>
          </p:nvPr>
        </p:nvSpPr>
        <p:spPr/>
        <p:txBody>
          <a:bodyPr/>
          <a:lstStyle/>
          <a:p>
            <a:r>
              <a:rPr lang="en-US" dirty="0"/>
              <a:t>Well, about that…</a:t>
            </a:r>
          </a:p>
        </p:txBody>
      </p:sp>
    </p:spTree>
    <p:extLst>
      <p:ext uri="{BB962C8B-B14F-4D97-AF65-F5344CB8AC3E}">
        <p14:creationId xmlns:p14="http://schemas.microsoft.com/office/powerpoint/2010/main" val="131064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11069" y="1970315"/>
            <a:ext cx="2264989" cy="70757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98213" y="1970315"/>
            <a:ext cx="1896992" cy="70757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SP.NET Co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783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60371" y="6110152"/>
            <a:ext cx="7941129" cy="307777"/>
          </a:xfrm>
          <a:prstGeom prst="rect">
            <a:avLst/>
          </a:prstGeom>
          <a:noFill/>
        </p:spPr>
        <p:txBody>
          <a:bodyPr wrap="square" rtlCol="0">
            <a:spAutoFit/>
          </a:bodyPr>
          <a:lstStyle/>
          <a:p>
            <a:pPr algn="r"/>
            <a:r>
              <a:rPr lang="en-US" sz="1400" dirty="0">
                <a:solidFill>
                  <a:schemeClr val="bg1"/>
                </a:solidFill>
              </a:rPr>
              <a:t>Source: http://www.hanselman.com/blog/ASPNET5IsDeadIntroducingASPNETCore10AndNETCore10.aspx</a:t>
            </a:r>
          </a:p>
        </p:txBody>
      </p:sp>
      <p:sp>
        <p:nvSpPr>
          <p:cNvPr id="2" name="Rectangle 1"/>
          <p:cNvSpPr/>
          <p:nvPr/>
        </p:nvSpPr>
        <p:spPr>
          <a:xfrm>
            <a:off x="3965418" y="2136618"/>
            <a:ext cx="2000816" cy="44362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65418" y="2160258"/>
            <a:ext cx="1326441" cy="400110"/>
          </a:xfrm>
          <a:prstGeom prst="rect">
            <a:avLst/>
          </a:prstGeom>
          <a:noFill/>
        </p:spPr>
        <p:txBody>
          <a:bodyPr wrap="square" rtlCol="0">
            <a:spAutoFit/>
          </a:bodyPr>
          <a:lstStyle/>
          <a:p>
            <a:r>
              <a:rPr lang="en-US" sz="2000" strike="sngStrike" dirty="0">
                <a:solidFill>
                  <a:schemeClr val="tx1">
                    <a:lumMod val="65000"/>
                    <a:lumOff val="35000"/>
                  </a:schemeClr>
                </a:solidFill>
                <a:latin typeface="Segoe UI" panose="020B0502040204020203" pitchFamily="34" charset="0"/>
                <a:cs typeface="Segoe UI" panose="020B0502040204020203" pitchFamily="34" charset="0"/>
              </a:rPr>
              <a:t>ASP.NET 5</a:t>
            </a:r>
          </a:p>
        </p:txBody>
      </p:sp>
    </p:spTree>
    <p:extLst>
      <p:ext uri="{BB962C8B-B14F-4D97-AF65-F5344CB8AC3E}">
        <p14:creationId xmlns:p14="http://schemas.microsoft.com/office/powerpoint/2010/main" val="2816129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11069" y="1970315"/>
            <a:ext cx="2264989" cy="70757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98213" y="1970315"/>
            <a:ext cx="1896992" cy="70757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SP.NET Co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783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60371" y="6110152"/>
            <a:ext cx="7941129" cy="307777"/>
          </a:xfrm>
          <a:prstGeom prst="rect">
            <a:avLst/>
          </a:prstGeom>
          <a:noFill/>
        </p:spPr>
        <p:txBody>
          <a:bodyPr wrap="square" rtlCol="0">
            <a:spAutoFit/>
          </a:bodyPr>
          <a:lstStyle/>
          <a:p>
            <a:pPr algn="r"/>
            <a:r>
              <a:rPr lang="en-US" sz="1400" dirty="0">
                <a:solidFill>
                  <a:schemeClr val="bg1"/>
                </a:solidFill>
              </a:rPr>
              <a:t>Source: http://www.hanselman.com/blog/ASPNET5IsDeadIntroducingASPNETCore10AndNETCore10.aspx</a:t>
            </a:r>
          </a:p>
        </p:txBody>
      </p:sp>
    </p:spTree>
    <p:extLst>
      <p:ext uri="{BB962C8B-B14F-4D97-AF65-F5344CB8AC3E}">
        <p14:creationId xmlns:p14="http://schemas.microsoft.com/office/powerpoint/2010/main" val="450047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5, We Hardly Knew Ye</a:t>
            </a:r>
          </a:p>
        </p:txBody>
      </p:sp>
      <p:sp>
        <p:nvSpPr>
          <p:cNvPr id="3" name="Content Placeholder 2"/>
          <p:cNvSpPr>
            <a:spLocks noGrp="1"/>
          </p:cNvSpPr>
          <p:nvPr>
            <p:ph idx="1"/>
          </p:nvPr>
        </p:nvSpPr>
        <p:spPr/>
        <p:txBody>
          <a:bodyPr/>
          <a:lstStyle/>
          <a:p>
            <a:r>
              <a:rPr lang="en-US" b="1" dirty="0"/>
              <a:t>ASP.NET 5</a:t>
            </a:r>
            <a:r>
              <a:rPr lang="en-US" dirty="0"/>
              <a:t> now becomes </a:t>
            </a:r>
            <a:r>
              <a:rPr lang="en-US" b="1" dirty="0"/>
              <a:t>ASP.NET Core .10</a:t>
            </a:r>
          </a:p>
          <a:p>
            <a:r>
              <a:rPr lang="en-US" b="1" dirty="0"/>
              <a:t>EF 7</a:t>
            </a:r>
            <a:r>
              <a:rPr lang="en-US" dirty="0"/>
              <a:t> becomes </a:t>
            </a:r>
            <a:r>
              <a:rPr lang="en-US" b="1" dirty="0"/>
              <a:t>EF Core 1.0</a:t>
            </a:r>
          </a:p>
          <a:p>
            <a:r>
              <a:rPr lang="en-US" dirty="0"/>
              <a:t>Core 1.0 – because it’s new, different, and built for .NET Core</a:t>
            </a:r>
          </a:p>
          <a:p>
            <a:r>
              <a:rPr lang="en-US" dirty="0"/>
              <a:t>ASP.NET – because it’s still so familiar</a:t>
            </a:r>
          </a:p>
        </p:txBody>
      </p:sp>
    </p:spTree>
    <p:extLst>
      <p:ext uri="{BB962C8B-B14F-4D97-AF65-F5344CB8AC3E}">
        <p14:creationId xmlns:p14="http://schemas.microsoft.com/office/powerpoint/2010/main" val="3745717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Roadmap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9966712"/>
              </p:ext>
            </p:extLst>
          </p:nvPr>
        </p:nvGraphicFramePr>
        <p:xfrm>
          <a:off x="3846212" y="1832547"/>
          <a:ext cx="4301490" cy="1483360"/>
        </p:xfrm>
        <a:graphic>
          <a:graphicData uri="http://schemas.openxmlformats.org/drawingml/2006/table">
            <a:tbl>
              <a:tblPr firstRow="1" bandRow="1">
                <a:tableStyleId>{5C22544A-7EE6-4342-B048-85BDC9FD1C3A}</a:tableStyleId>
              </a:tblPr>
              <a:tblGrid>
                <a:gridCol w="2150745">
                  <a:extLst>
                    <a:ext uri="{9D8B030D-6E8A-4147-A177-3AD203B41FA5}">
                      <a16:colId xmlns:a16="http://schemas.microsoft.com/office/drawing/2014/main" val="2128138577"/>
                    </a:ext>
                  </a:extLst>
                </a:gridCol>
                <a:gridCol w="2150745">
                  <a:extLst>
                    <a:ext uri="{9D8B030D-6E8A-4147-A177-3AD203B41FA5}">
                      <a16:colId xmlns:a16="http://schemas.microsoft.com/office/drawing/2014/main" val="3690716999"/>
                    </a:ext>
                  </a:extLst>
                </a:gridCol>
              </a:tblGrid>
              <a:tr h="370840">
                <a:tc>
                  <a:txBody>
                    <a:bodyPr/>
                    <a:lstStyle/>
                    <a:p>
                      <a:r>
                        <a:rPr lang="en-US" b="1" dirty="0">
                          <a:effectLst/>
                        </a:rPr>
                        <a:t>Release</a:t>
                      </a:r>
                    </a:p>
                  </a:txBody>
                  <a:tcPr marL="70757" marR="70757" marT="32657" marB="32657" anchor="ctr"/>
                </a:tc>
                <a:tc>
                  <a:txBody>
                    <a:bodyPr/>
                    <a:lstStyle/>
                    <a:p>
                      <a:r>
                        <a:rPr lang="en-US" b="1">
                          <a:effectLst/>
                        </a:rPr>
                        <a:t>Time frame*</a:t>
                      </a:r>
                    </a:p>
                  </a:txBody>
                  <a:tcPr marL="70757" marR="70757" marT="32657" marB="32657" anchor="ctr"/>
                </a:tc>
                <a:extLst>
                  <a:ext uri="{0D108BD9-81ED-4DB2-BD59-A6C34878D82A}">
                    <a16:rowId xmlns:a16="http://schemas.microsoft.com/office/drawing/2014/main" val="3722821424"/>
                  </a:ext>
                </a:extLst>
              </a:tr>
              <a:tr h="370840">
                <a:tc>
                  <a:txBody>
                    <a:bodyPr/>
                    <a:lstStyle/>
                    <a:p>
                      <a:r>
                        <a:rPr lang="en-US" dirty="0">
                          <a:effectLst/>
                        </a:rPr>
                        <a:t>1.0.1</a:t>
                      </a:r>
                    </a:p>
                  </a:txBody>
                  <a:tcPr marL="70757" marR="70757" marT="32657" marB="32657" anchor="ctr"/>
                </a:tc>
                <a:tc>
                  <a:txBody>
                    <a:bodyPr/>
                    <a:lstStyle/>
                    <a:p>
                      <a:r>
                        <a:rPr lang="en-US" dirty="0">
                          <a:effectLst/>
                        </a:rPr>
                        <a:t>Sept 13, 2016</a:t>
                      </a:r>
                    </a:p>
                  </a:txBody>
                  <a:tcPr marL="70757" marR="70757" marT="32657" marB="32657" anchor="ctr"/>
                </a:tc>
                <a:extLst>
                  <a:ext uri="{0D108BD9-81ED-4DB2-BD59-A6C34878D82A}">
                    <a16:rowId xmlns:a16="http://schemas.microsoft.com/office/drawing/2014/main" val="3208699752"/>
                  </a:ext>
                </a:extLst>
              </a:tr>
              <a:tr h="370840">
                <a:tc>
                  <a:txBody>
                    <a:bodyPr/>
                    <a:lstStyle/>
                    <a:p>
                      <a:r>
                        <a:rPr lang="en-US" dirty="0">
                          <a:effectLst/>
                        </a:rPr>
                        <a:t>1.1</a:t>
                      </a:r>
                    </a:p>
                  </a:txBody>
                  <a:tcPr marL="70757" marR="70757" marT="32657" marB="32657" anchor="ctr"/>
                </a:tc>
                <a:tc>
                  <a:txBody>
                    <a:bodyPr/>
                    <a:lstStyle/>
                    <a:p>
                      <a:r>
                        <a:rPr lang="en-US" dirty="0">
                          <a:effectLst/>
                        </a:rPr>
                        <a:t>Q4 2016 / Q1 2017</a:t>
                      </a:r>
                    </a:p>
                  </a:txBody>
                  <a:tcPr marL="70757" marR="70757" marT="32657" marB="32657" anchor="ctr"/>
                </a:tc>
                <a:extLst>
                  <a:ext uri="{0D108BD9-81ED-4DB2-BD59-A6C34878D82A}">
                    <a16:rowId xmlns:a16="http://schemas.microsoft.com/office/drawing/2014/main" val="1087682915"/>
                  </a:ext>
                </a:extLst>
              </a:tr>
              <a:tr h="370840">
                <a:tc>
                  <a:txBody>
                    <a:bodyPr/>
                    <a:lstStyle/>
                    <a:p>
                      <a:r>
                        <a:rPr lang="en-US" dirty="0">
                          <a:effectLst/>
                        </a:rPr>
                        <a:t>1.2</a:t>
                      </a:r>
                    </a:p>
                  </a:txBody>
                  <a:tcPr marL="70757" marR="70757" marT="32657" marB="32657" anchor="ctr"/>
                </a:tc>
                <a:tc>
                  <a:txBody>
                    <a:bodyPr/>
                    <a:lstStyle/>
                    <a:p>
                      <a:r>
                        <a:rPr lang="en-US" dirty="0">
                          <a:effectLst/>
                        </a:rPr>
                        <a:t>Q1 2017 / Q2 2017</a:t>
                      </a:r>
                    </a:p>
                  </a:txBody>
                  <a:tcPr marL="70757" marR="70757" marT="32657" marB="32657" anchor="ctr"/>
                </a:tc>
                <a:extLst>
                  <a:ext uri="{0D108BD9-81ED-4DB2-BD59-A6C34878D82A}">
                    <a16:rowId xmlns:a16="http://schemas.microsoft.com/office/drawing/2014/main" val="2857302408"/>
                  </a:ext>
                </a:extLst>
              </a:tr>
            </a:tbl>
          </a:graphicData>
        </a:graphic>
      </p:graphicFrame>
      <p:sp>
        <p:nvSpPr>
          <p:cNvPr id="6" name="Rectangle 5"/>
          <p:cNvSpPr/>
          <p:nvPr/>
        </p:nvSpPr>
        <p:spPr>
          <a:xfrm>
            <a:off x="657224" y="3814076"/>
            <a:ext cx="10917361" cy="2585323"/>
          </a:xfrm>
          <a:prstGeom prst="rect">
            <a:avLst/>
          </a:prstGeom>
        </p:spPr>
        <p:txBody>
          <a:bodyPr wrap="square" numCol="2">
            <a:spAutoFit/>
          </a:bodyPr>
          <a:lstStyle/>
          <a:p>
            <a:r>
              <a:rPr lang="en-US" b="1" dirty="0"/>
              <a:t>1.1</a:t>
            </a:r>
          </a:p>
          <a:p>
            <a:r>
              <a:rPr lang="en-US" dirty="0"/>
              <a:t>Replacing </a:t>
            </a:r>
            <a:r>
              <a:rPr lang="en-US" dirty="0" err="1"/>
              <a:t>xproj</a:t>
            </a:r>
            <a:r>
              <a:rPr lang="en-US" dirty="0"/>
              <a:t>/</a:t>
            </a:r>
            <a:r>
              <a:rPr lang="en-US" dirty="0" err="1"/>
              <a:t>project.json</a:t>
            </a:r>
            <a:r>
              <a:rPr lang="en-US" dirty="0"/>
              <a:t> </a:t>
            </a:r>
          </a:p>
          <a:p>
            <a:r>
              <a:rPr lang="en-US" dirty="0"/>
              <a:t>	with .</a:t>
            </a:r>
            <a:r>
              <a:rPr lang="en-US" dirty="0" err="1"/>
              <a:t>csproj</a:t>
            </a:r>
            <a:r>
              <a:rPr lang="en-US" dirty="0"/>
              <a:t>/</a:t>
            </a:r>
            <a:r>
              <a:rPr lang="en-US" dirty="0" err="1"/>
              <a:t>MSBuild</a:t>
            </a:r>
            <a:endParaRPr lang="en-US" dirty="0"/>
          </a:p>
          <a:p>
            <a:endParaRPr lang="en-US" dirty="0"/>
          </a:p>
          <a:p>
            <a:endParaRPr lang="en-US" b="1" dirty="0"/>
          </a:p>
          <a:p>
            <a:endParaRPr lang="en-US" b="1" dirty="0"/>
          </a:p>
          <a:p>
            <a:endParaRPr lang="en-US" b="1" dirty="0"/>
          </a:p>
          <a:p>
            <a:endParaRPr lang="en-US" b="1" dirty="0"/>
          </a:p>
          <a:p>
            <a:endParaRPr lang="en-US" b="1" dirty="0"/>
          </a:p>
          <a:p>
            <a:r>
              <a:rPr lang="en-US" b="1" dirty="0"/>
              <a:t>1.2</a:t>
            </a:r>
          </a:p>
          <a:p>
            <a:r>
              <a:rPr lang="en-US" dirty="0"/>
              <a:t>Bring back many of the missing APIs in .NET Core:</a:t>
            </a:r>
          </a:p>
          <a:p>
            <a:pPr marL="285750" indent="-285750">
              <a:buFont typeface="Arial" panose="020B0604020202020204" pitchFamily="34" charset="0"/>
              <a:buChar char="•"/>
            </a:pPr>
            <a:r>
              <a:rPr lang="en-US" dirty="0"/>
              <a:t>Networking</a:t>
            </a:r>
          </a:p>
          <a:p>
            <a:pPr marL="285750" indent="-285750">
              <a:buFont typeface="Arial" panose="020B0604020202020204" pitchFamily="34" charset="0"/>
              <a:buChar char="•"/>
            </a:pPr>
            <a:r>
              <a:rPr lang="en-US" dirty="0"/>
              <a:t>Serialization</a:t>
            </a:r>
          </a:p>
          <a:p>
            <a:pPr marL="285750" indent="-285750">
              <a:buFont typeface="Arial" panose="020B0604020202020204" pitchFamily="34" charset="0"/>
              <a:buChar char="•"/>
            </a:pPr>
            <a:r>
              <a:rPr lang="en-US" dirty="0"/>
              <a:t>Data </a:t>
            </a:r>
          </a:p>
          <a:p>
            <a:pPr marL="285750" indent="-285750">
              <a:buFont typeface="Arial" panose="020B0604020202020204" pitchFamily="34" charset="0"/>
              <a:buChar char="•"/>
            </a:pPr>
            <a:r>
              <a:rPr lang="en-US" dirty="0"/>
              <a:t>Much more</a:t>
            </a:r>
          </a:p>
          <a:p>
            <a:endParaRPr lang="en-US" dirty="0"/>
          </a:p>
        </p:txBody>
      </p:sp>
    </p:spTree>
    <p:extLst>
      <p:ext uri="{BB962C8B-B14F-4D97-AF65-F5344CB8AC3E}">
        <p14:creationId xmlns:p14="http://schemas.microsoft.com/office/powerpoint/2010/main" val="25596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Roadmap</a:t>
            </a:r>
          </a:p>
        </p:txBody>
      </p:sp>
      <p:graphicFrame>
        <p:nvGraphicFramePr>
          <p:cNvPr id="4" name="Content Placeholder 3"/>
          <p:cNvGraphicFramePr>
            <a:graphicFrameLocks noGrp="1"/>
          </p:cNvGraphicFramePr>
          <p:nvPr>
            <p:ph idx="1"/>
          </p:nvPr>
        </p:nvGraphicFramePr>
        <p:xfrm>
          <a:off x="3892866" y="1607772"/>
          <a:ext cx="4301490" cy="1112520"/>
        </p:xfrm>
        <a:graphic>
          <a:graphicData uri="http://schemas.openxmlformats.org/drawingml/2006/table">
            <a:tbl>
              <a:tblPr firstRow="1" bandRow="1">
                <a:tableStyleId>{5C22544A-7EE6-4342-B048-85BDC9FD1C3A}</a:tableStyleId>
              </a:tblPr>
              <a:tblGrid>
                <a:gridCol w="2150745">
                  <a:extLst>
                    <a:ext uri="{9D8B030D-6E8A-4147-A177-3AD203B41FA5}">
                      <a16:colId xmlns:a16="http://schemas.microsoft.com/office/drawing/2014/main" val="2128138577"/>
                    </a:ext>
                  </a:extLst>
                </a:gridCol>
                <a:gridCol w="2150745">
                  <a:extLst>
                    <a:ext uri="{9D8B030D-6E8A-4147-A177-3AD203B41FA5}">
                      <a16:colId xmlns:a16="http://schemas.microsoft.com/office/drawing/2014/main" val="3690716999"/>
                    </a:ext>
                  </a:extLst>
                </a:gridCol>
              </a:tblGrid>
              <a:tr h="370840">
                <a:tc>
                  <a:txBody>
                    <a:bodyPr/>
                    <a:lstStyle/>
                    <a:p>
                      <a:r>
                        <a:rPr lang="en-US" b="1" dirty="0">
                          <a:effectLst/>
                        </a:rPr>
                        <a:t>Release</a:t>
                      </a:r>
                    </a:p>
                  </a:txBody>
                  <a:tcPr marL="70757" marR="70757" marT="32657" marB="32657" anchor="ctr"/>
                </a:tc>
                <a:tc>
                  <a:txBody>
                    <a:bodyPr/>
                    <a:lstStyle/>
                    <a:p>
                      <a:r>
                        <a:rPr lang="en-US" b="1">
                          <a:effectLst/>
                        </a:rPr>
                        <a:t>Time frame*</a:t>
                      </a:r>
                    </a:p>
                  </a:txBody>
                  <a:tcPr marL="70757" marR="70757" marT="32657" marB="32657" anchor="ctr"/>
                </a:tc>
                <a:extLst>
                  <a:ext uri="{0D108BD9-81ED-4DB2-BD59-A6C34878D82A}">
                    <a16:rowId xmlns:a16="http://schemas.microsoft.com/office/drawing/2014/main" val="3722821424"/>
                  </a:ext>
                </a:extLst>
              </a:tr>
              <a:tr h="370840">
                <a:tc>
                  <a:txBody>
                    <a:bodyPr/>
                    <a:lstStyle/>
                    <a:p>
                      <a:r>
                        <a:rPr lang="en-US">
                          <a:effectLst/>
                        </a:rPr>
                        <a:t>1.1</a:t>
                      </a:r>
                    </a:p>
                  </a:txBody>
                  <a:tcPr marL="70757" marR="70757" marT="32657" marB="32657" anchor="ctr"/>
                </a:tc>
                <a:tc>
                  <a:txBody>
                    <a:bodyPr/>
                    <a:lstStyle/>
                    <a:p>
                      <a:r>
                        <a:rPr lang="en-US">
                          <a:effectLst/>
                        </a:rPr>
                        <a:t>Q4 2016 / Q1 2017</a:t>
                      </a:r>
                    </a:p>
                  </a:txBody>
                  <a:tcPr marL="70757" marR="70757" marT="32657" marB="32657" anchor="ctr"/>
                </a:tc>
                <a:extLst>
                  <a:ext uri="{0D108BD9-81ED-4DB2-BD59-A6C34878D82A}">
                    <a16:rowId xmlns:a16="http://schemas.microsoft.com/office/drawing/2014/main" val="3208699752"/>
                  </a:ext>
                </a:extLst>
              </a:tr>
              <a:tr h="370840">
                <a:tc>
                  <a:txBody>
                    <a:bodyPr/>
                    <a:lstStyle/>
                    <a:p>
                      <a:r>
                        <a:rPr lang="en-US" dirty="0">
                          <a:effectLst/>
                        </a:rPr>
                        <a:t>1.2</a:t>
                      </a:r>
                    </a:p>
                  </a:txBody>
                  <a:tcPr marL="70757" marR="70757" marT="32657" marB="32657" anchor="ctr"/>
                </a:tc>
                <a:tc>
                  <a:txBody>
                    <a:bodyPr/>
                    <a:lstStyle/>
                    <a:p>
                      <a:r>
                        <a:rPr lang="en-US" dirty="0">
                          <a:effectLst/>
                        </a:rPr>
                        <a:t>Q1 2017 / Q2 2017</a:t>
                      </a:r>
                    </a:p>
                  </a:txBody>
                  <a:tcPr marL="70757" marR="70757" marT="32657" marB="32657" anchor="ctr"/>
                </a:tc>
                <a:extLst>
                  <a:ext uri="{0D108BD9-81ED-4DB2-BD59-A6C34878D82A}">
                    <a16:rowId xmlns:a16="http://schemas.microsoft.com/office/drawing/2014/main" val="2857302408"/>
                  </a:ext>
                </a:extLst>
              </a:tr>
            </a:tbl>
          </a:graphicData>
        </a:graphic>
      </p:graphicFrame>
      <p:sp>
        <p:nvSpPr>
          <p:cNvPr id="6" name="Rectangle 5"/>
          <p:cNvSpPr/>
          <p:nvPr/>
        </p:nvSpPr>
        <p:spPr>
          <a:xfrm>
            <a:off x="657224" y="2939393"/>
            <a:ext cx="10917361" cy="3510179"/>
          </a:xfrm>
          <a:prstGeom prst="rect">
            <a:avLst/>
          </a:prstGeom>
        </p:spPr>
        <p:txBody>
          <a:bodyPr wrap="square" numCol="2">
            <a:spAutoFit/>
          </a:bodyPr>
          <a:lstStyle/>
          <a:p>
            <a:r>
              <a:rPr lang="en-US" b="1" dirty="0"/>
              <a:t>1.1</a:t>
            </a:r>
          </a:p>
          <a:p>
            <a:r>
              <a:rPr lang="en-US" dirty="0" err="1"/>
              <a:t>WebSockets</a:t>
            </a:r>
            <a:endParaRPr lang="en-US" dirty="0"/>
          </a:p>
          <a:p>
            <a:r>
              <a:rPr lang="en-US" dirty="0"/>
              <a:t>URL Rewriting middleware</a:t>
            </a:r>
          </a:p>
          <a:p>
            <a:r>
              <a:rPr lang="en-US" dirty="0"/>
              <a:t>Response caching middleware</a:t>
            </a:r>
          </a:p>
          <a:p>
            <a:r>
              <a:rPr lang="en-US" dirty="0"/>
              <a:t>DI improvements for 3rd party containers</a:t>
            </a:r>
          </a:p>
          <a:p>
            <a:r>
              <a:rPr lang="en-US" dirty="0" err="1"/>
              <a:t>WebListener</a:t>
            </a:r>
            <a:r>
              <a:rPr lang="en-US" dirty="0"/>
              <a:t> server (Windows only)</a:t>
            </a:r>
          </a:p>
          <a:p>
            <a:r>
              <a:rPr lang="en-US" dirty="0"/>
              <a:t>Middleware as MVC filters</a:t>
            </a:r>
          </a:p>
          <a:p>
            <a:r>
              <a:rPr lang="en-US" dirty="0" err="1"/>
              <a:t>ViewComponents</a:t>
            </a:r>
            <a:r>
              <a:rPr lang="en-US" dirty="0"/>
              <a:t> as Tag Helpers</a:t>
            </a:r>
          </a:p>
          <a:p>
            <a:r>
              <a:rPr lang="en-US" dirty="0"/>
              <a:t>Improved Azure integration</a:t>
            </a:r>
          </a:p>
          <a:p>
            <a:r>
              <a:rPr lang="en-US" dirty="0"/>
              <a:t>App Service startup time improvements</a:t>
            </a:r>
          </a:p>
          <a:p>
            <a:r>
              <a:rPr lang="en-US" dirty="0"/>
              <a:t>App Service logging provider</a:t>
            </a:r>
          </a:p>
          <a:p>
            <a:r>
              <a:rPr lang="en-US" dirty="0"/>
              <a:t>Azure Key Vault provider</a:t>
            </a:r>
          </a:p>
          <a:p>
            <a:r>
              <a:rPr lang="en-US" b="1" dirty="0"/>
              <a:t>1.2</a:t>
            </a:r>
          </a:p>
          <a:p>
            <a:r>
              <a:rPr lang="en-US" dirty="0" err="1"/>
              <a:t>SignalR</a:t>
            </a:r>
            <a:endParaRPr lang="en-US" dirty="0"/>
          </a:p>
          <a:p>
            <a:r>
              <a:rPr lang="en-US" dirty="0"/>
              <a:t>View Pages (Views without MVC controllers)</a:t>
            </a:r>
          </a:p>
          <a:p>
            <a:r>
              <a:rPr lang="en-US" dirty="0"/>
              <a:t>Web API security</a:t>
            </a:r>
          </a:p>
          <a:p>
            <a:r>
              <a:rPr lang="en-US" dirty="0"/>
              <a:t>View </a:t>
            </a:r>
            <a:r>
              <a:rPr lang="en-US" dirty="0" err="1"/>
              <a:t>precompilation</a:t>
            </a:r>
            <a:endParaRPr lang="en-US" dirty="0"/>
          </a:p>
          <a:p>
            <a:endParaRPr lang="en-US" dirty="0"/>
          </a:p>
          <a:p>
            <a:r>
              <a:rPr lang="en-US" b="1" dirty="0"/>
              <a:t>Future Work</a:t>
            </a:r>
            <a:endParaRPr lang="en-US" dirty="0"/>
          </a:p>
          <a:p>
            <a:r>
              <a:rPr lang="en-US" dirty="0"/>
              <a:t>Visual Basic support</a:t>
            </a:r>
          </a:p>
        </p:txBody>
      </p:sp>
    </p:spTree>
    <p:extLst>
      <p:ext uri="{BB962C8B-B14F-4D97-AF65-F5344CB8AC3E}">
        <p14:creationId xmlns:p14="http://schemas.microsoft.com/office/powerpoint/2010/main" val="40224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r>
              <a:rPr lang="en-US" dirty="0"/>
              <a:t>Jonathan "J." Tower</a:t>
            </a:r>
          </a:p>
          <a:p>
            <a:pPr>
              <a:spcBef>
                <a:spcPts val="600"/>
              </a:spcBef>
            </a:pPr>
            <a:r>
              <a:rPr lang="en-US" sz="1400" dirty="0"/>
              <a:t>Principal Consultant &amp; Partner</a:t>
            </a:r>
          </a:p>
          <a:p>
            <a:pPr>
              <a:spcBef>
                <a:spcPts val="600"/>
              </a:spcBef>
            </a:pPr>
            <a:r>
              <a:rPr lang="en-US" sz="1800" dirty="0"/>
              <a:t>Trailhead Technology Partners</a:t>
            </a:r>
          </a:p>
          <a:p>
            <a:br>
              <a:rPr lang="en-US" dirty="0"/>
            </a:br>
            <a:r>
              <a:rPr lang="en-US" dirty="0"/>
              <a:t>Microsoft MVP in ASP.NET</a:t>
            </a:r>
          </a:p>
          <a:p>
            <a:pPr marL="0" indent="0">
              <a:buNone/>
            </a:pPr>
            <a:endParaRPr lang="en-US" dirty="0">
              <a:latin typeface="FontAwesome" pitchFamily="2" charset="0"/>
            </a:endParaRPr>
          </a:p>
          <a:p>
            <a:r>
              <a:rPr lang="en-US" dirty="0">
                <a:solidFill>
                  <a:srgbClr val="333333"/>
                </a:solidFill>
                <a:latin typeface="FontAwesome" pitchFamily="2" charset="0"/>
              </a:rPr>
              <a:t></a:t>
            </a:r>
            <a:r>
              <a:rPr lang="en-US" dirty="0">
                <a:latin typeface="FontAwesome" pitchFamily="2" charset="0"/>
              </a:rPr>
              <a:t> </a:t>
            </a:r>
            <a:r>
              <a:rPr lang="en-US" dirty="0"/>
              <a:t>jtower@trailheadtechnology.com</a:t>
            </a:r>
          </a:p>
          <a:p>
            <a:r>
              <a:rPr lang="en-US" dirty="0">
                <a:latin typeface="FontAwesome" pitchFamily="2" charset="0"/>
              </a:rPr>
              <a:t> </a:t>
            </a:r>
            <a:r>
              <a:rPr lang="en-US" dirty="0"/>
              <a:t>trailheadtechnology.com/blog</a:t>
            </a:r>
          </a:p>
          <a:p>
            <a:r>
              <a:rPr lang="en-US" dirty="0">
                <a:latin typeface="FontAwesome" pitchFamily="2" charset="0"/>
              </a:rPr>
              <a:t> </a:t>
            </a:r>
            <a:r>
              <a:rPr lang="en-US" dirty="0" err="1"/>
              <a:t>jtowermi</a:t>
            </a:r>
            <a:endParaRPr lang="en-US" dirty="0"/>
          </a:p>
          <a:p>
            <a:endParaRPr lang="en-US" dirty="0"/>
          </a:p>
        </p:txBody>
      </p:sp>
      <p:pic>
        <p:nvPicPr>
          <p:cNvPr id="4" name="Picture 3"/>
          <p:cNvPicPr>
            <a:picLocks noChangeAspect="1"/>
          </p:cNvPicPr>
          <p:nvPr/>
        </p:nvPicPr>
        <p:blipFill>
          <a:blip r:embed="rId2"/>
          <a:stretch>
            <a:fillRect/>
          </a:stretch>
        </p:blipFill>
        <p:spPr>
          <a:xfrm>
            <a:off x="6260441" y="2294792"/>
            <a:ext cx="4953088" cy="1308034"/>
          </a:xfrm>
          <a:prstGeom prst="rect">
            <a:avLst/>
          </a:prstGeom>
        </p:spPr>
      </p:pic>
      <p:sp>
        <p:nvSpPr>
          <p:cNvPr id="5" name="TextBox 4"/>
          <p:cNvSpPr txBox="1"/>
          <p:nvPr/>
        </p:nvSpPr>
        <p:spPr>
          <a:xfrm>
            <a:off x="6260441" y="3631872"/>
            <a:ext cx="5169558" cy="584775"/>
          </a:xfrm>
          <a:prstGeom prst="rect">
            <a:avLst/>
          </a:prstGeom>
          <a:noFill/>
        </p:spPr>
        <p:txBody>
          <a:bodyPr wrap="square" rtlCol="0">
            <a:spAutoFit/>
          </a:bodyPr>
          <a:lstStyle/>
          <a:p>
            <a:pPr algn="ctr"/>
            <a:r>
              <a:rPr lang="en-US" sz="3200" kern="2200" spc="300" dirty="0">
                <a:solidFill>
                  <a:srgbClr val="0072C6"/>
                </a:solidFill>
              </a:rPr>
              <a:t>trailhead</a:t>
            </a:r>
            <a:r>
              <a:rPr lang="en-US" sz="3200" kern="2200" spc="300" dirty="0"/>
              <a:t>technology</a:t>
            </a:r>
            <a:r>
              <a:rPr lang="en-US" sz="3200" kern="2200" spc="300" dirty="0">
                <a:solidFill>
                  <a:schemeClr val="bg1">
                    <a:lumMod val="65000"/>
                  </a:schemeClr>
                </a:solidFill>
              </a:rPr>
              <a:t>.com</a:t>
            </a:r>
          </a:p>
        </p:txBody>
      </p:sp>
    </p:spTree>
    <p:extLst>
      <p:ext uri="{BB962C8B-B14F-4D97-AF65-F5344CB8AC3E}">
        <p14:creationId xmlns:p14="http://schemas.microsoft.com/office/powerpoint/2010/main" val="2876397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ASP.NET Core on Windows</a:t>
            </a:r>
          </a:p>
        </p:txBody>
      </p:sp>
      <p:sp>
        <p:nvSpPr>
          <p:cNvPr id="3" name="Content Placeholder 2"/>
          <p:cNvSpPr>
            <a:spLocks noGrp="1"/>
          </p:cNvSpPr>
          <p:nvPr>
            <p:ph idx="1"/>
          </p:nvPr>
        </p:nvSpPr>
        <p:spPr/>
        <p:txBody>
          <a:bodyPr/>
          <a:lstStyle/>
          <a:p>
            <a:r>
              <a:rPr lang="en-US" dirty="0"/>
              <a:t>Hello, World!</a:t>
            </a:r>
          </a:p>
        </p:txBody>
      </p:sp>
    </p:spTree>
    <p:extLst>
      <p:ext uri="{BB962C8B-B14F-4D97-AF65-F5344CB8AC3E}">
        <p14:creationId xmlns:p14="http://schemas.microsoft.com/office/powerpoint/2010/main" val="45815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ASP.NET Core on </a:t>
            </a:r>
            <a:r>
              <a:rPr lang="en-US" dirty="0" err="1"/>
              <a:t>MacOS</a:t>
            </a:r>
            <a:endParaRPr lang="en-US" dirty="0"/>
          </a:p>
        </p:txBody>
      </p:sp>
      <p:sp>
        <p:nvSpPr>
          <p:cNvPr id="3" name="Content Placeholder 2"/>
          <p:cNvSpPr>
            <a:spLocks noGrp="1"/>
          </p:cNvSpPr>
          <p:nvPr>
            <p:ph idx="1"/>
          </p:nvPr>
        </p:nvSpPr>
        <p:spPr/>
        <p:txBody>
          <a:bodyPr/>
          <a:lstStyle/>
          <a:p>
            <a:r>
              <a:rPr lang="en-US" dirty="0"/>
              <a:t>Hello, Mac!</a:t>
            </a:r>
          </a:p>
          <a:p>
            <a:endParaRPr lang="en-US" dirty="0"/>
          </a:p>
        </p:txBody>
      </p:sp>
    </p:spTree>
    <p:extLst>
      <p:ext uri="{BB962C8B-B14F-4D97-AF65-F5344CB8AC3E}">
        <p14:creationId xmlns:p14="http://schemas.microsoft.com/office/powerpoint/2010/main" val="332770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Setup and Installation</a:t>
            </a:r>
          </a:p>
        </p:txBody>
      </p:sp>
      <p:sp>
        <p:nvSpPr>
          <p:cNvPr id="3" name="Content Placeholder 2"/>
          <p:cNvSpPr>
            <a:spLocks noGrp="1"/>
          </p:cNvSpPr>
          <p:nvPr>
            <p:ph idx="1"/>
          </p:nvPr>
        </p:nvSpPr>
        <p:spPr/>
        <p:txBody>
          <a:bodyPr numCol="2"/>
          <a:lstStyle/>
          <a:p>
            <a:pPr marL="0" indent="0">
              <a:buNone/>
            </a:pPr>
            <a:r>
              <a:rPr lang="en-US" b="1" dirty="0"/>
              <a:t>Windows</a:t>
            </a:r>
          </a:p>
          <a:p>
            <a:r>
              <a:rPr lang="en-US" dirty="0"/>
              <a:t>Visual Studio 2015 Update 3</a:t>
            </a:r>
          </a:p>
          <a:p>
            <a:r>
              <a:rPr lang="en-US" dirty="0"/>
              <a:t>VS 2015 Tooling Preview 2</a:t>
            </a:r>
          </a:p>
          <a:p>
            <a:endParaRPr lang="en-US" dirty="0"/>
          </a:p>
          <a:p>
            <a:endParaRPr lang="en-US" dirty="0"/>
          </a:p>
          <a:p>
            <a:endParaRPr lang="en-US" sz="1800" dirty="0">
              <a:hlinkClick r:id="rId2"/>
            </a:endParaRPr>
          </a:p>
          <a:p>
            <a:r>
              <a:rPr lang="en-US" sz="1800" dirty="0">
                <a:hlinkClick r:id="rId2"/>
              </a:rPr>
              <a:t>https://www.microsoft.com/net/core#windows</a:t>
            </a:r>
            <a:endParaRPr lang="en-US" sz="1800" dirty="0"/>
          </a:p>
          <a:p>
            <a:endParaRPr lang="en-US" dirty="0"/>
          </a:p>
          <a:p>
            <a:pPr marL="0" indent="0">
              <a:buNone/>
            </a:pPr>
            <a:r>
              <a:rPr lang="en-US" b="1" dirty="0" err="1"/>
              <a:t>MacOS</a:t>
            </a:r>
            <a:endParaRPr lang="en-US" b="1" dirty="0"/>
          </a:p>
          <a:p>
            <a:r>
              <a:rPr lang="en-US" dirty="0"/>
              <a:t>Homebrew</a:t>
            </a:r>
          </a:p>
          <a:p>
            <a:r>
              <a:rPr lang="en-US" dirty="0"/>
              <a:t>OpenSSL</a:t>
            </a:r>
          </a:p>
          <a:p>
            <a:r>
              <a:rPr lang="en-US" dirty="0"/>
              <a:t>.NET Core SDK</a:t>
            </a:r>
          </a:p>
          <a:p>
            <a:r>
              <a:rPr lang="en-US" dirty="0"/>
              <a:t>VS Code</a:t>
            </a:r>
          </a:p>
          <a:p>
            <a:endParaRPr lang="en-US" sz="1800" dirty="0">
              <a:hlinkClick r:id="rId3"/>
            </a:endParaRPr>
          </a:p>
          <a:p>
            <a:r>
              <a:rPr lang="en-US" sz="1800" dirty="0">
                <a:hlinkClick r:id="rId3"/>
              </a:rPr>
              <a:t>https://www.microsoft.com/net/core#macos</a:t>
            </a:r>
            <a:endParaRPr lang="en-US" dirty="0"/>
          </a:p>
        </p:txBody>
      </p:sp>
    </p:spTree>
    <p:extLst>
      <p:ext uri="{BB962C8B-B14F-4D97-AF65-F5344CB8AC3E}">
        <p14:creationId xmlns:p14="http://schemas.microsoft.com/office/powerpoint/2010/main" val="283596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0072C6"/>
                </a:solidFill>
              </a:rPr>
              <a:t>Why ASP.NET Core?</a:t>
            </a:r>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4709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Reasons for ASP.NET Core</a:t>
            </a:r>
          </a:p>
        </p:txBody>
      </p:sp>
      <p:sp>
        <p:nvSpPr>
          <p:cNvPr id="5" name="Content Placeholder 4"/>
          <p:cNvSpPr>
            <a:spLocks noGrp="1"/>
          </p:cNvSpPr>
          <p:nvPr>
            <p:ph idx="1"/>
          </p:nvPr>
        </p:nvSpPr>
        <p:spPr/>
        <p:txBody>
          <a:bodyPr>
            <a:normAutofit/>
          </a:bodyPr>
          <a:lstStyle/>
          <a:p>
            <a:r>
              <a:rPr lang="en-US" dirty="0"/>
              <a:t>Cross-Platform Deployment/Development</a:t>
            </a:r>
          </a:p>
          <a:p>
            <a:r>
              <a:rPr lang="en-US" dirty="0"/>
              <a:t>Unified stack for UIs and APIs</a:t>
            </a:r>
          </a:p>
          <a:p>
            <a:r>
              <a:rPr lang="en-US" dirty="0"/>
              <a:t>Support for moderns client-side frameworks</a:t>
            </a:r>
          </a:p>
          <a:p>
            <a:r>
              <a:rPr lang="en-US" dirty="0"/>
              <a:t>Light-weight and modular HTTP request pipeline</a:t>
            </a:r>
          </a:p>
          <a:p>
            <a:r>
              <a:rPr lang="en-US" dirty="0"/>
              <a:t>Self hosting</a:t>
            </a:r>
          </a:p>
          <a:p>
            <a:r>
              <a:rPr lang="en-US" dirty="0"/>
              <a:t>Side-by-side app versioning</a:t>
            </a:r>
          </a:p>
          <a:p>
            <a:r>
              <a:rPr lang="en-US" dirty="0"/>
              <a:t>Open source and community focused</a:t>
            </a:r>
          </a:p>
          <a:p>
            <a:r>
              <a:rPr lang="en-US" dirty="0"/>
              <a:t>Performance</a:t>
            </a:r>
          </a:p>
        </p:txBody>
      </p:sp>
    </p:spTree>
    <p:extLst>
      <p:ext uri="{BB962C8B-B14F-4D97-AF65-F5344CB8AC3E}">
        <p14:creationId xmlns:p14="http://schemas.microsoft.com/office/powerpoint/2010/main" val="334008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a:t>
            </a:r>
          </a:p>
        </p:txBody>
      </p:sp>
      <p:pic>
        <p:nvPicPr>
          <p:cNvPr id="4" name="Picture 3"/>
          <p:cNvPicPr>
            <a:picLocks noChangeAspect="1"/>
          </p:cNvPicPr>
          <p:nvPr/>
        </p:nvPicPr>
        <p:blipFill>
          <a:blip r:embed="rId2"/>
          <a:stretch>
            <a:fillRect/>
          </a:stretch>
        </p:blipFill>
        <p:spPr>
          <a:xfrm>
            <a:off x="793246" y="1771671"/>
            <a:ext cx="10726858" cy="3605872"/>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2433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Project Templates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575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New Project Templates</a:t>
            </a:r>
          </a:p>
        </p:txBody>
      </p:sp>
      <p:sp>
        <p:nvSpPr>
          <p:cNvPr id="3" name="Content Placeholder 2"/>
          <p:cNvSpPr>
            <a:spLocks noGrp="1"/>
          </p:cNvSpPr>
          <p:nvPr>
            <p:ph idx="1"/>
          </p:nvPr>
        </p:nvSpPr>
        <p:spPr/>
        <p:txBody>
          <a:bodyPr/>
          <a:lstStyle/>
          <a:p>
            <a:r>
              <a:rPr lang="en-US" dirty="0"/>
              <a:t>VS, File &gt; New Project…</a:t>
            </a:r>
          </a:p>
          <a:p>
            <a:r>
              <a:rPr lang="en-US" dirty="0" err="1"/>
              <a:t>dotnet</a:t>
            </a:r>
            <a:r>
              <a:rPr lang="en-US" dirty="0"/>
              <a:t> new</a:t>
            </a:r>
          </a:p>
          <a:p>
            <a:r>
              <a:rPr lang="en-US" dirty="0"/>
              <a:t>yeoman</a:t>
            </a:r>
          </a:p>
        </p:txBody>
      </p:sp>
    </p:spTree>
    <p:extLst>
      <p:ext uri="{BB962C8B-B14F-4D97-AF65-F5344CB8AC3E}">
        <p14:creationId xmlns:p14="http://schemas.microsoft.com/office/powerpoint/2010/main" val="317499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&amp; Solution Structure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2974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&amp; Solution Structure</a:t>
            </a:r>
          </a:p>
        </p:txBody>
      </p:sp>
      <p:sp>
        <p:nvSpPr>
          <p:cNvPr id="7" name="Content Placeholder 6"/>
          <p:cNvSpPr>
            <a:spLocks noGrp="1"/>
          </p:cNvSpPr>
          <p:nvPr>
            <p:ph idx="1"/>
          </p:nvPr>
        </p:nvSpPr>
        <p:spPr>
          <a:xfrm>
            <a:off x="4942114" y="2011680"/>
            <a:ext cx="6488268" cy="3766185"/>
          </a:xfrm>
        </p:spPr>
        <p:txBody>
          <a:bodyPr/>
          <a:lstStyle/>
          <a:p>
            <a:r>
              <a:rPr lang="en-US" b="1" dirty="0" err="1"/>
              <a:t>project.json</a:t>
            </a:r>
            <a:r>
              <a:rPr lang="en-US" b="1" dirty="0"/>
              <a:t> File</a:t>
            </a:r>
            <a:br>
              <a:rPr lang="en-US" b="1" dirty="0"/>
            </a:br>
            <a:br>
              <a:rPr lang="en-US" b="1" dirty="0"/>
            </a:br>
            <a:r>
              <a:rPr lang="en-US" dirty="0"/>
              <a:t>Maintain dependencies in your project (</a:t>
            </a:r>
            <a:r>
              <a:rPr lang="en-US" dirty="0" err="1"/>
              <a:t>package.config</a:t>
            </a:r>
            <a:r>
              <a:rPr lang="en-US" dirty="0"/>
              <a:t>)</a:t>
            </a:r>
          </a:p>
          <a:p>
            <a:r>
              <a:rPr lang="en-US" dirty="0" err="1"/>
              <a:t>Toolings</a:t>
            </a:r>
            <a:r>
              <a:rPr lang="en-US" dirty="0"/>
              <a:t> support</a:t>
            </a:r>
          </a:p>
          <a:p>
            <a:r>
              <a:rPr lang="en-US" dirty="0"/>
              <a:t>Target frameworks</a:t>
            </a:r>
          </a:p>
          <a:p>
            <a:r>
              <a:rPr lang="en-US" dirty="0"/>
              <a:t>Assembly Information</a:t>
            </a:r>
          </a:p>
        </p:txBody>
      </p:sp>
      <p:pic>
        <p:nvPicPr>
          <p:cNvPr id="10" name="Picture 2" descr="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011680"/>
            <a:ext cx="3971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3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r>
              <a:rPr lang="en-US" dirty="0"/>
              <a:t>What’s your name?</a:t>
            </a:r>
          </a:p>
          <a:p>
            <a:r>
              <a:rPr lang="en-US" dirty="0"/>
              <a:t>What is the focus of your job? What technologies do you use?</a:t>
            </a:r>
          </a:p>
          <a:p>
            <a:r>
              <a:rPr lang="en-US" dirty="0"/>
              <a:t>Why are you passionate about in software?</a:t>
            </a:r>
          </a:p>
          <a:p>
            <a:r>
              <a:rPr lang="en-US" dirty="0"/>
              <a:t>What have you heard/read about .NET Core and ASP.NET Core?</a:t>
            </a:r>
          </a:p>
          <a:p>
            <a:r>
              <a:rPr lang="en-US" dirty="0"/>
              <a:t>What do you want out of this training? Anything you’re hoping to avoid?</a:t>
            </a:r>
          </a:p>
        </p:txBody>
      </p:sp>
    </p:spTree>
    <p:extLst>
      <p:ext uri="{BB962C8B-B14F-4D97-AF65-F5344CB8AC3E}">
        <p14:creationId xmlns:p14="http://schemas.microsoft.com/office/powerpoint/2010/main" val="2868542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ProjectName.xproj</a:t>
            </a:r>
            <a:r>
              <a:rPr lang="en-US" dirty="0"/>
              <a:t> File	</a:t>
            </a:r>
          </a:p>
        </p:txBody>
      </p:sp>
      <p:sp>
        <p:nvSpPr>
          <p:cNvPr id="3" name="Content Placeholder 2"/>
          <p:cNvSpPr>
            <a:spLocks noGrp="1"/>
          </p:cNvSpPr>
          <p:nvPr>
            <p:ph idx="1"/>
          </p:nvPr>
        </p:nvSpPr>
        <p:spPr/>
        <p:txBody>
          <a:bodyPr/>
          <a:lstStyle/>
          <a:p>
            <a:r>
              <a:rPr lang="en-US" dirty="0"/>
              <a:t>Contains Visual Studio-specific settings</a:t>
            </a:r>
          </a:p>
          <a:p>
            <a:r>
              <a:rPr lang="en-US" dirty="0"/>
              <a:t>Getting renamed back to .</a:t>
            </a:r>
            <a:r>
              <a:rPr lang="en-US" dirty="0" err="1"/>
              <a:t>csproj</a:t>
            </a:r>
            <a:endParaRPr lang="en-US" dirty="0"/>
          </a:p>
          <a:p>
            <a:r>
              <a:rPr lang="en-US" dirty="0"/>
              <a:t>Future versions will see build settings moved to .</a:t>
            </a:r>
            <a:r>
              <a:rPr lang="en-US" dirty="0" err="1"/>
              <a:t>csproj</a:t>
            </a:r>
            <a:endParaRPr lang="en-US" dirty="0"/>
          </a:p>
          <a:p>
            <a:endParaRPr lang="en-US" dirty="0"/>
          </a:p>
        </p:txBody>
      </p:sp>
    </p:spTree>
    <p:extLst>
      <p:ext uri="{BB962C8B-B14F-4D97-AF65-F5344CB8AC3E}">
        <p14:creationId xmlns:p14="http://schemas.microsoft.com/office/powerpoint/2010/main" val="2014959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project.json</a:t>
            </a:r>
            <a:r>
              <a:rPr lang="en-US" dirty="0"/>
              <a:t> File</a:t>
            </a:r>
          </a:p>
        </p:txBody>
      </p:sp>
      <p:sp>
        <p:nvSpPr>
          <p:cNvPr id="3" name="Content Placeholder 2"/>
          <p:cNvSpPr>
            <a:spLocks noGrp="1"/>
          </p:cNvSpPr>
          <p:nvPr>
            <p:ph idx="1"/>
          </p:nvPr>
        </p:nvSpPr>
        <p:spPr/>
        <p:txBody>
          <a:bodyPr>
            <a:normAutofit/>
          </a:bodyPr>
          <a:lstStyle/>
          <a:p>
            <a:r>
              <a:rPr lang="en-US" dirty="0"/>
              <a:t>Contains all project build settings (name, assembly version, etc.)</a:t>
            </a:r>
          </a:p>
          <a:p>
            <a:r>
              <a:rPr lang="en-US" dirty="0"/>
              <a:t>Also contains </a:t>
            </a:r>
            <a:r>
              <a:rPr lang="en-US" dirty="0" err="1"/>
              <a:t>NuGet</a:t>
            </a:r>
            <a:r>
              <a:rPr lang="en-US" dirty="0"/>
              <a:t> dependencies</a:t>
            </a:r>
          </a:p>
          <a:p>
            <a:r>
              <a:rPr lang="en-US" dirty="0"/>
              <a:t>Getting phased out and/or renamed in future releases</a:t>
            </a:r>
          </a:p>
          <a:p>
            <a:pPr lvl="1"/>
            <a:r>
              <a:rPr lang="en-US" dirty="0"/>
              <a:t>Build-related settings moving back to .</a:t>
            </a:r>
            <a:r>
              <a:rPr lang="en-US" dirty="0" err="1"/>
              <a:t>csproj</a:t>
            </a:r>
            <a:endParaRPr lang="en-US" dirty="0"/>
          </a:p>
          <a:p>
            <a:pPr lvl="1"/>
            <a:r>
              <a:rPr lang="en-US" dirty="0"/>
              <a:t>May be renamed to </a:t>
            </a:r>
            <a:r>
              <a:rPr lang="en-US" dirty="0" err="1"/>
              <a:t>nuget.json</a:t>
            </a:r>
            <a:r>
              <a:rPr lang="en-US" dirty="0"/>
              <a:t> and retain </a:t>
            </a:r>
            <a:r>
              <a:rPr lang="en-US" dirty="0" err="1"/>
              <a:t>nuget</a:t>
            </a:r>
            <a:r>
              <a:rPr lang="en-US" dirty="0"/>
              <a:t> dependencies</a:t>
            </a:r>
          </a:p>
        </p:txBody>
      </p:sp>
    </p:spTree>
    <p:extLst>
      <p:ext uri="{BB962C8B-B14F-4D97-AF65-F5344CB8AC3E}">
        <p14:creationId xmlns:p14="http://schemas.microsoft.com/office/powerpoint/2010/main" val="40469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project.lock.json</a:t>
            </a:r>
            <a:r>
              <a:rPr lang="en-US" dirty="0"/>
              <a:t> File</a:t>
            </a:r>
          </a:p>
        </p:txBody>
      </p:sp>
      <p:sp>
        <p:nvSpPr>
          <p:cNvPr id="3" name="Content Placeholder 2"/>
          <p:cNvSpPr>
            <a:spLocks noGrp="1"/>
          </p:cNvSpPr>
          <p:nvPr>
            <p:ph idx="1"/>
          </p:nvPr>
        </p:nvSpPr>
        <p:spPr/>
        <p:txBody>
          <a:bodyPr>
            <a:normAutofit/>
          </a:bodyPr>
          <a:lstStyle/>
          <a:p>
            <a:r>
              <a:rPr lang="en-US" dirty="0"/>
              <a:t>Generated by the .NET tooling when you restore the project's packages</a:t>
            </a:r>
          </a:p>
          <a:p>
            <a:r>
              <a:rPr lang="en-US" dirty="0"/>
              <a:t>Cache specific dependency graph</a:t>
            </a:r>
          </a:p>
          <a:p>
            <a:r>
              <a:rPr lang="en-US" dirty="0"/>
              <a:t>Regenerated when </a:t>
            </a:r>
            <a:r>
              <a:rPr lang="en-US" dirty="0" err="1"/>
              <a:t>project.json</a:t>
            </a:r>
            <a:r>
              <a:rPr lang="en-US" dirty="0"/>
              <a:t> </a:t>
            </a:r>
            <a:r>
              <a:rPr lang="en-US" dirty="0" err="1"/>
              <a:t>editted</a:t>
            </a:r>
            <a:endParaRPr lang="en-US" dirty="0"/>
          </a:p>
          <a:p>
            <a:r>
              <a:rPr lang="en-US" dirty="0"/>
              <a:t>Don’t edit it or check it into source control</a:t>
            </a:r>
          </a:p>
          <a:p>
            <a:r>
              <a:rPr lang="en-US" dirty="0"/>
              <a:t>Edit </a:t>
            </a:r>
            <a:r>
              <a:rPr lang="en-US" dirty="0" err="1"/>
              <a:t>project.json</a:t>
            </a:r>
            <a:r>
              <a:rPr lang="en-US" dirty="0"/>
              <a:t> directly</a:t>
            </a:r>
          </a:p>
          <a:p>
            <a:endParaRPr lang="en-US" dirty="0"/>
          </a:p>
        </p:txBody>
      </p:sp>
    </p:spTree>
    <p:extLst>
      <p:ext uri="{BB962C8B-B14F-4D97-AF65-F5344CB8AC3E}">
        <p14:creationId xmlns:p14="http://schemas.microsoft.com/office/powerpoint/2010/main" val="339311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wwwroot</a:t>
            </a:r>
            <a:r>
              <a:rPr lang="en-US" dirty="0"/>
              <a:t> Folder</a:t>
            </a:r>
          </a:p>
        </p:txBody>
      </p:sp>
      <p:sp>
        <p:nvSpPr>
          <p:cNvPr id="7" name="Content Placeholder 6"/>
          <p:cNvSpPr>
            <a:spLocks noGrp="1"/>
          </p:cNvSpPr>
          <p:nvPr>
            <p:ph idx="1"/>
          </p:nvPr>
        </p:nvSpPr>
        <p:spPr>
          <a:xfrm>
            <a:off x="4942114" y="2011680"/>
            <a:ext cx="6488268" cy="3766185"/>
          </a:xfrm>
        </p:spPr>
        <p:txBody>
          <a:bodyPr>
            <a:normAutofit/>
          </a:bodyPr>
          <a:lstStyle/>
          <a:p>
            <a:pPr>
              <a:lnSpc>
                <a:spcPct val="120000"/>
              </a:lnSpc>
            </a:pPr>
            <a:r>
              <a:rPr lang="en-US" dirty="0"/>
              <a:t>For static and generated files</a:t>
            </a:r>
          </a:p>
          <a:p>
            <a:pPr>
              <a:lnSpc>
                <a:spcPct val="120000"/>
              </a:lnSpc>
            </a:pPr>
            <a:r>
              <a:rPr lang="en-US" dirty="0"/>
              <a:t>Separates source code from distributed site</a:t>
            </a:r>
          </a:p>
          <a:p>
            <a:pPr>
              <a:lnSpc>
                <a:spcPct val="120000"/>
              </a:lnSpc>
            </a:pPr>
            <a:r>
              <a:rPr lang="en-US" dirty="0"/>
              <a:t>Better security</a:t>
            </a:r>
          </a:p>
          <a:p>
            <a:pPr>
              <a:lnSpc>
                <a:spcPct val="120000"/>
              </a:lnSpc>
            </a:pPr>
            <a:r>
              <a:rPr lang="en-US" dirty="0"/>
              <a:t>NOTE: To enable Static Files feature, add </a:t>
            </a:r>
            <a:r>
              <a:rPr lang="en-US" dirty="0" err="1"/>
              <a:t>NuGet</a:t>
            </a:r>
            <a:r>
              <a:rPr lang="en-US" dirty="0"/>
              <a:t> package and configure in Configure() method by adding </a:t>
            </a:r>
            <a:r>
              <a:rPr lang="en-US" dirty="0" err="1"/>
              <a:t>app.UseStaticFiles</a:t>
            </a:r>
            <a:r>
              <a:rPr lang="en-US" dirty="0"/>
              <a:t>().</a:t>
            </a:r>
          </a:p>
        </p:txBody>
      </p:sp>
      <p:pic>
        <p:nvPicPr>
          <p:cNvPr id="10" name="Picture 2" descr="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011680"/>
            <a:ext cx="3971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36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Dependencies Section</a:t>
            </a:r>
          </a:p>
        </p:txBody>
      </p:sp>
      <p:sp>
        <p:nvSpPr>
          <p:cNvPr id="7" name="Content Placeholder 6"/>
          <p:cNvSpPr>
            <a:spLocks noGrp="1"/>
          </p:cNvSpPr>
          <p:nvPr>
            <p:ph idx="1"/>
          </p:nvPr>
        </p:nvSpPr>
        <p:spPr>
          <a:xfrm>
            <a:off x="4942114" y="2011680"/>
            <a:ext cx="6488268" cy="3766185"/>
          </a:xfrm>
        </p:spPr>
        <p:txBody>
          <a:bodyPr>
            <a:normAutofit fontScale="85000" lnSpcReduction="10000"/>
          </a:bodyPr>
          <a:lstStyle/>
          <a:p>
            <a:pPr>
              <a:lnSpc>
                <a:spcPct val="120000"/>
              </a:lnSpc>
            </a:pPr>
            <a:r>
              <a:rPr lang="en-US" dirty="0"/>
              <a:t>Used to manage Bower and NPM tooling packages </a:t>
            </a:r>
          </a:p>
          <a:p>
            <a:pPr>
              <a:lnSpc>
                <a:spcPct val="120000"/>
              </a:lnSpc>
            </a:pPr>
            <a:r>
              <a:rPr lang="en-US" dirty="0"/>
              <a:t>For client-side packages (i.e. jQuery, Bootstrap, Angular, </a:t>
            </a:r>
            <a:r>
              <a:rPr lang="en-US" dirty="0" err="1"/>
              <a:t>Lodash</a:t>
            </a:r>
            <a:r>
              <a:rPr lang="en-US" dirty="0"/>
              <a:t>, </a:t>
            </a:r>
            <a:r>
              <a:rPr lang="en-US" dirty="0" err="1"/>
              <a:t>etc</a:t>
            </a:r>
            <a:r>
              <a:rPr lang="en-US" dirty="0"/>
              <a:t>). </a:t>
            </a:r>
          </a:p>
          <a:p>
            <a:pPr>
              <a:lnSpc>
                <a:spcPct val="120000"/>
              </a:lnSpc>
            </a:pPr>
            <a:r>
              <a:rPr lang="en-US" dirty="0" err="1"/>
              <a:t>bower.json</a:t>
            </a:r>
            <a:r>
              <a:rPr lang="en-US" dirty="0"/>
              <a:t> file</a:t>
            </a:r>
          </a:p>
          <a:p>
            <a:pPr>
              <a:lnSpc>
                <a:spcPct val="120000"/>
              </a:lnSpc>
            </a:pPr>
            <a:r>
              <a:rPr lang="en-US" dirty="0" err="1"/>
              <a:t>package.json</a:t>
            </a:r>
            <a:r>
              <a:rPr lang="en-US" dirty="0"/>
              <a:t> file</a:t>
            </a:r>
          </a:p>
          <a:p>
            <a:pPr>
              <a:lnSpc>
                <a:spcPct val="120000"/>
              </a:lnSpc>
            </a:pPr>
            <a:r>
              <a:rPr lang="en-US" dirty="0"/>
              <a:t>NOTE: Bower and NPM are not tied to ASP.NET Core, they are open source technologies which can be used in ASP.NET Core.</a:t>
            </a:r>
          </a:p>
        </p:txBody>
      </p:sp>
      <p:pic>
        <p:nvPicPr>
          <p:cNvPr id="10" name="Picture 2" descr="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011680"/>
            <a:ext cx="3971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90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Program.cs</a:t>
            </a:r>
            <a:r>
              <a:rPr lang="en-US" dirty="0"/>
              <a:t> File</a:t>
            </a:r>
          </a:p>
        </p:txBody>
      </p:sp>
      <p:sp>
        <p:nvSpPr>
          <p:cNvPr id="7" name="Content Placeholder 6"/>
          <p:cNvSpPr>
            <a:spLocks noGrp="1"/>
          </p:cNvSpPr>
          <p:nvPr>
            <p:ph idx="1"/>
          </p:nvPr>
        </p:nvSpPr>
        <p:spPr>
          <a:xfrm>
            <a:off x="4942114" y="2011680"/>
            <a:ext cx="6488268" cy="3766185"/>
          </a:xfrm>
        </p:spPr>
        <p:txBody>
          <a:bodyPr>
            <a:normAutofit lnSpcReduction="10000"/>
          </a:bodyPr>
          <a:lstStyle/>
          <a:p>
            <a:pPr>
              <a:lnSpc>
                <a:spcPct val="120000"/>
              </a:lnSpc>
            </a:pPr>
            <a:r>
              <a:rPr lang="en-US" dirty="0"/>
              <a:t>The most important file in ASP.NET Core</a:t>
            </a:r>
          </a:p>
          <a:p>
            <a:pPr>
              <a:lnSpc>
                <a:spcPct val="120000"/>
              </a:lnSpc>
            </a:pPr>
            <a:r>
              <a:rPr lang="en-US" dirty="0"/>
              <a:t>Contains a Main() method like a console App</a:t>
            </a:r>
          </a:p>
          <a:p>
            <a:pPr>
              <a:lnSpc>
                <a:spcPct val="120000"/>
              </a:lnSpc>
            </a:pPr>
            <a:r>
              <a:rPr lang="en-US" dirty="0"/>
              <a:t>ASP.NET Core 1.0 applications are console applications with a well-defined entry point</a:t>
            </a:r>
          </a:p>
          <a:p>
            <a:pPr>
              <a:lnSpc>
                <a:spcPct val="120000"/>
              </a:lnSpc>
            </a:pPr>
            <a:r>
              <a:rPr lang="en-US" dirty="0"/>
              <a:t>Initiates, builds, and runs the server (IIS and Kestrel)</a:t>
            </a:r>
          </a:p>
          <a:p>
            <a:pPr>
              <a:lnSpc>
                <a:spcPct val="120000"/>
              </a:lnSpc>
            </a:pPr>
            <a:r>
              <a:rPr lang="en-US" dirty="0"/>
              <a:t>Define the root of the project here</a:t>
            </a:r>
          </a:p>
        </p:txBody>
      </p:sp>
      <p:pic>
        <p:nvPicPr>
          <p:cNvPr id="10" name="Picture 2" descr="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011680"/>
            <a:ext cx="3971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63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Startup.cs</a:t>
            </a:r>
            <a:endParaRPr lang="en-US" dirty="0"/>
          </a:p>
        </p:txBody>
      </p:sp>
      <p:sp>
        <p:nvSpPr>
          <p:cNvPr id="7" name="Content Placeholder 6"/>
          <p:cNvSpPr>
            <a:spLocks noGrp="1"/>
          </p:cNvSpPr>
          <p:nvPr>
            <p:ph idx="1"/>
          </p:nvPr>
        </p:nvSpPr>
        <p:spPr>
          <a:xfrm>
            <a:off x="4942114" y="2011680"/>
            <a:ext cx="6488268" cy="3766185"/>
          </a:xfrm>
        </p:spPr>
        <p:txBody>
          <a:bodyPr>
            <a:normAutofit/>
          </a:bodyPr>
          <a:lstStyle/>
          <a:p>
            <a:pPr>
              <a:lnSpc>
                <a:spcPct val="120000"/>
              </a:lnSpc>
            </a:pPr>
            <a:r>
              <a:rPr lang="en-US" dirty="0"/>
              <a:t>Second most important file</a:t>
            </a:r>
          </a:p>
          <a:p>
            <a:pPr>
              <a:lnSpc>
                <a:spcPct val="120000"/>
              </a:lnSpc>
            </a:pPr>
            <a:r>
              <a:rPr lang="en-US" dirty="0" err="1"/>
              <a:t>ConfigureServices</a:t>
            </a:r>
            <a:r>
              <a:rPr lang="en-US" dirty="0"/>
              <a:t>() and Configure()</a:t>
            </a:r>
          </a:p>
          <a:p>
            <a:pPr>
              <a:lnSpc>
                <a:spcPct val="120000"/>
              </a:lnSpc>
            </a:pPr>
            <a:r>
              <a:rPr lang="en-US" dirty="0"/>
              <a:t>Configure middleware on the request pipeline</a:t>
            </a:r>
          </a:p>
          <a:p>
            <a:pPr>
              <a:lnSpc>
                <a:spcPct val="120000"/>
              </a:lnSpc>
            </a:pPr>
            <a:r>
              <a:rPr lang="en-US" dirty="0"/>
              <a:t>Configure Dependency Injection (DI)</a:t>
            </a:r>
          </a:p>
          <a:p>
            <a:pPr>
              <a:lnSpc>
                <a:spcPct val="120000"/>
              </a:lnSpc>
            </a:pPr>
            <a:r>
              <a:rPr lang="en-US" dirty="0"/>
              <a:t>Other start-up configuration</a:t>
            </a:r>
          </a:p>
        </p:txBody>
      </p:sp>
      <p:pic>
        <p:nvPicPr>
          <p:cNvPr id="10" name="Picture 2" descr="Projec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4" y="2011680"/>
            <a:ext cx="3971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091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Startup.Startup</a:t>
            </a:r>
            <a:r>
              <a:rPr lang="en-US" dirty="0"/>
              <a:t> (</a:t>
            </a:r>
            <a:r>
              <a:rPr lang="en-US" dirty="0" err="1"/>
              <a:t>Contructor</a:t>
            </a:r>
            <a:r>
              <a:rPr lang="en-US" dirty="0"/>
              <a:t>)</a:t>
            </a:r>
          </a:p>
        </p:txBody>
      </p:sp>
      <p:sp>
        <p:nvSpPr>
          <p:cNvPr id="3" name="Content Placeholder 2"/>
          <p:cNvSpPr>
            <a:spLocks noGrp="1"/>
          </p:cNvSpPr>
          <p:nvPr>
            <p:ph idx="1"/>
          </p:nvPr>
        </p:nvSpPr>
        <p:spPr/>
        <p:txBody>
          <a:bodyPr/>
          <a:lstStyle/>
          <a:p>
            <a:r>
              <a:rPr lang="en-US" dirty="0"/>
              <a:t>For loading app configuration</a:t>
            </a:r>
          </a:p>
        </p:txBody>
      </p:sp>
    </p:spTree>
    <p:extLst>
      <p:ext uri="{BB962C8B-B14F-4D97-AF65-F5344CB8AC3E}">
        <p14:creationId xmlns:p14="http://schemas.microsoft.com/office/powerpoint/2010/main" val="422927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Startup.ConfigureServices</a:t>
            </a:r>
            <a:r>
              <a:rPr lang="en-US" dirty="0"/>
              <a:t>()</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Called first after </a:t>
            </a:r>
            <a:r>
              <a:rPr lang="en-US" dirty="0" err="1"/>
              <a:t>contructor</a:t>
            </a:r>
            <a:endParaRPr lang="en-US" dirty="0"/>
          </a:p>
          <a:p>
            <a:pPr>
              <a:lnSpc>
                <a:spcPct val="120000"/>
              </a:lnSpc>
            </a:pPr>
            <a:r>
              <a:rPr lang="en-US" dirty="0"/>
              <a:t>Add services to ASP.NET here via DI</a:t>
            </a:r>
          </a:p>
          <a:p>
            <a:pPr>
              <a:lnSpc>
                <a:spcPct val="120000"/>
              </a:lnSpc>
            </a:pPr>
            <a:r>
              <a:rPr lang="en-US" dirty="0"/>
              <a:t>Add your own services via DI to</a:t>
            </a:r>
          </a:p>
          <a:p>
            <a:pPr>
              <a:lnSpc>
                <a:spcPct val="120000"/>
              </a:lnSpc>
            </a:pPr>
            <a:r>
              <a:rPr lang="en-US" dirty="0"/>
              <a:t>Service </a:t>
            </a:r>
            <a:r>
              <a:rPr lang="en-US" dirty="0" err="1"/>
              <a:t>config</a:t>
            </a:r>
            <a:r>
              <a:rPr lang="en-US" dirty="0"/>
              <a:t> often wrapped in extension methods</a:t>
            </a:r>
          </a:p>
        </p:txBody>
      </p:sp>
    </p:spTree>
    <p:extLst>
      <p:ext uri="{BB962C8B-B14F-4D97-AF65-F5344CB8AC3E}">
        <p14:creationId xmlns:p14="http://schemas.microsoft.com/office/powerpoint/2010/main" val="18184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Startup.Configure</a:t>
            </a:r>
            <a:r>
              <a:rPr lang="en-US" dirty="0"/>
              <a:t>()</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Runs second after constructor</a:t>
            </a:r>
          </a:p>
          <a:p>
            <a:pPr>
              <a:lnSpc>
                <a:spcPct val="120000"/>
              </a:lnSpc>
            </a:pPr>
            <a:r>
              <a:rPr lang="en-US" dirty="0"/>
              <a:t>Configures the ASP.NET pipeline (default: empty)</a:t>
            </a:r>
          </a:p>
          <a:p>
            <a:pPr>
              <a:lnSpc>
                <a:spcPct val="120000"/>
              </a:lnSpc>
            </a:pPr>
            <a:endParaRPr lang="en-US" dirty="0"/>
          </a:p>
        </p:txBody>
      </p:sp>
    </p:spTree>
    <p:extLst>
      <p:ext uri="{BB962C8B-B14F-4D97-AF65-F5344CB8AC3E}">
        <p14:creationId xmlns:p14="http://schemas.microsoft.com/office/powerpoint/2010/main" val="2461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numCol="3">
            <a:normAutofit/>
          </a:bodyPr>
          <a:lstStyle/>
          <a:p>
            <a:pPr marL="0" indent="0">
              <a:buNone/>
            </a:pPr>
            <a:r>
              <a:rPr lang="en-US" b="1" dirty="0"/>
              <a:t>Morning</a:t>
            </a:r>
          </a:p>
          <a:p>
            <a:r>
              <a:rPr lang="en-US" sz="2000" dirty="0"/>
              <a:t>Introduction</a:t>
            </a:r>
          </a:p>
          <a:p>
            <a:r>
              <a:rPr lang="en-US" sz="2000" dirty="0"/>
              <a:t>ASP.NET Core Basics</a:t>
            </a:r>
          </a:p>
          <a:p>
            <a:r>
              <a:rPr lang="en-US" sz="1600" i="1" dirty="0"/>
              <a:t>- Morning Break -</a:t>
            </a:r>
          </a:p>
          <a:p>
            <a:r>
              <a:rPr lang="en-US" sz="2000" dirty="0"/>
              <a:t>ASP.NET Core Basics (continued)</a:t>
            </a:r>
          </a:p>
          <a:p>
            <a:endParaRPr lang="en-US" sz="2000" dirty="0"/>
          </a:p>
          <a:p>
            <a:endParaRPr lang="en-US" sz="1600" i="1" dirty="0"/>
          </a:p>
          <a:p>
            <a:endParaRPr lang="en-US" sz="1600" i="1" dirty="0"/>
          </a:p>
          <a:p>
            <a:endParaRPr lang="en-US" sz="1600" i="1" dirty="0"/>
          </a:p>
          <a:p>
            <a:endParaRPr lang="en-US" sz="1600" i="1" dirty="0"/>
          </a:p>
          <a:p>
            <a:r>
              <a:rPr lang="en-US" sz="1600" i="1" dirty="0"/>
              <a:t>- 60-Minute Lunch Break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Afternoon</a:t>
            </a:r>
          </a:p>
          <a:p>
            <a:r>
              <a:rPr lang="en-US" sz="1800" dirty="0"/>
              <a:t>MVC &amp; Web API in Core</a:t>
            </a:r>
          </a:p>
          <a:p>
            <a:r>
              <a:rPr lang="en-US" sz="1600" i="1" dirty="0"/>
              <a:t>- Afternoon Break -</a:t>
            </a:r>
          </a:p>
          <a:p>
            <a:r>
              <a:rPr lang="en-US" sz="1800" dirty="0"/>
              <a:t>Advanced Topics</a:t>
            </a:r>
          </a:p>
          <a:p>
            <a:endParaRPr lang="en-US" dirty="0"/>
          </a:p>
        </p:txBody>
      </p:sp>
    </p:spTree>
    <p:extLst>
      <p:ext uri="{BB962C8B-B14F-4D97-AF65-F5344CB8AC3E}">
        <p14:creationId xmlns:p14="http://schemas.microsoft.com/office/powerpoint/2010/main" val="136066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Web.Config</a:t>
            </a:r>
            <a:r>
              <a:rPr lang="en-US" dirty="0"/>
              <a:t> File	</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For IIS support</a:t>
            </a:r>
          </a:p>
          <a:p>
            <a:pPr>
              <a:lnSpc>
                <a:spcPct val="120000"/>
              </a:lnSpc>
            </a:pPr>
            <a:r>
              <a:rPr lang="en-US" dirty="0"/>
              <a:t>Simple </a:t>
            </a:r>
            <a:r>
              <a:rPr lang="en-US" dirty="0" err="1"/>
              <a:t>HttpModule</a:t>
            </a:r>
            <a:r>
              <a:rPr lang="en-US" dirty="0"/>
              <a:t> that passes requests on to Kestrel</a:t>
            </a:r>
            <a:br>
              <a:rPr lang="en-US" dirty="0"/>
            </a:br>
            <a:endParaRPr lang="en-US" dirty="0"/>
          </a:p>
          <a:p>
            <a:pPr marL="0" indent="0">
              <a:lnSpc>
                <a:spcPct val="120000"/>
              </a:lnSpc>
              <a:buNone/>
            </a:pPr>
            <a:r>
              <a:rPr lang="en-US" sz="2000" dirty="0">
                <a:latin typeface="Consolas" panose="020B0609020204030204" pitchFamily="49" charset="0"/>
              </a:rPr>
              <a:t>&lt;handlers&gt;</a:t>
            </a:r>
            <a:br>
              <a:rPr lang="en-US" sz="2000" dirty="0">
                <a:latin typeface="Consolas" panose="020B0609020204030204" pitchFamily="49" charset="0"/>
              </a:rPr>
            </a:br>
            <a:r>
              <a:rPr lang="en-US" sz="2000" dirty="0">
                <a:latin typeface="Consolas" panose="020B0609020204030204" pitchFamily="49" charset="0"/>
              </a:rPr>
              <a:t>   &lt;add name="</a:t>
            </a:r>
            <a:r>
              <a:rPr lang="en-US" sz="2000" dirty="0" err="1">
                <a:latin typeface="Consolas" panose="020B0609020204030204" pitchFamily="49" charset="0"/>
              </a:rPr>
              <a:t>aspNetCore</a:t>
            </a:r>
            <a:r>
              <a:rPr lang="en-US" sz="2000" dirty="0">
                <a:latin typeface="Consolas" panose="020B0609020204030204" pitchFamily="49" charset="0"/>
              </a:rPr>
              <a:t>" path="*" verb="*" </a:t>
            </a:r>
            <a:br>
              <a:rPr lang="en-US" sz="2000" dirty="0">
                <a:latin typeface="Consolas" panose="020B0609020204030204" pitchFamily="49" charset="0"/>
              </a:rPr>
            </a:br>
            <a:r>
              <a:rPr lang="en-US" sz="2000" dirty="0">
                <a:latin typeface="Consolas" panose="020B0609020204030204" pitchFamily="49" charset="0"/>
              </a:rPr>
              <a:t>        modules="</a:t>
            </a:r>
            <a:r>
              <a:rPr lang="en-US" sz="2000" dirty="0" err="1">
                <a:latin typeface="Consolas" panose="020B0609020204030204" pitchFamily="49" charset="0"/>
              </a:rPr>
              <a:t>AspNetCoreModule</a:t>
            </a:r>
            <a:r>
              <a:rPr lang="en-US" sz="2000" dirty="0">
                <a:latin typeface="Consolas" panose="020B0609020204030204" pitchFamily="49" charset="0"/>
              </a:rPr>
              <a:t>" </a:t>
            </a:r>
            <a:r>
              <a:rPr lang="en-US" sz="2000" dirty="0" err="1">
                <a:latin typeface="Consolas" panose="020B0609020204030204" pitchFamily="49" charset="0"/>
              </a:rPr>
              <a:t>resourceType</a:t>
            </a:r>
            <a:r>
              <a:rPr lang="en-US" sz="2000" dirty="0">
                <a:latin typeface="Consolas" panose="020B0609020204030204" pitchFamily="49" charset="0"/>
              </a:rPr>
              <a:t>="Unspecified"/&gt;</a:t>
            </a:r>
            <a:br>
              <a:rPr lang="en-US" sz="2000" dirty="0">
                <a:latin typeface="Consolas" panose="020B0609020204030204" pitchFamily="49" charset="0"/>
              </a:rPr>
            </a:br>
            <a:r>
              <a:rPr lang="en-US" sz="2000" dirty="0">
                <a:latin typeface="Consolas" panose="020B0609020204030204" pitchFamily="49" charset="0"/>
              </a:rPr>
              <a:t>&lt;/handlers&gt;</a:t>
            </a:r>
          </a:p>
        </p:txBody>
      </p:sp>
    </p:spTree>
    <p:extLst>
      <p:ext uri="{BB962C8B-B14F-4D97-AF65-F5344CB8AC3E}">
        <p14:creationId xmlns:p14="http://schemas.microsoft.com/office/powerpoint/2010/main" val="3560959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gulpfile.js file</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A “task runner” for front-end web development</a:t>
            </a:r>
          </a:p>
        </p:txBody>
      </p:sp>
    </p:spTree>
    <p:extLst>
      <p:ext uri="{BB962C8B-B14F-4D97-AF65-F5344CB8AC3E}">
        <p14:creationId xmlns:p14="http://schemas.microsoft.com/office/powerpoint/2010/main" val="3493365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gruntfile.js File</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Another task run option</a:t>
            </a:r>
          </a:p>
          <a:p>
            <a:pPr>
              <a:lnSpc>
                <a:spcPct val="120000"/>
              </a:lnSpc>
            </a:pPr>
            <a:r>
              <a:rPr lang="en-US" dirty="0"/>
              <a:t>The community seems to be moving toward gulp and home-made</a:t>
            </a:r>
          </a:p>
        </p:txBody>
      </p:sp>
    </p:spTree>
    <p:extLst>
      <p:ext uri="{BB962C8B-B14F-4D97-AF65-F5344CB8AC3E}">
        <p14:creationId xmlns:p14="http://schemas.microsoft.com/office/powerpoint/2010/main" val="122070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bundleconfig.json</a:t>
            </a:r>
            <a:r>
              <a:rPr lang="en-US" dirty="0"/>
              <a:t> File</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endParaRPr lang="en-US" dirty="0"/>
          </a:p>
        </p:txBody>
      </p:sp>
    </p:spTree>
    <p:extLst>
      <p:ext uri="{BB962C8B-B14F-4D97-AF65-F5344CB8AC3E}">
        <p14:creationId xmlns:p14="http://schemas.microsoft.com/office/powerpoint/2010/main" val="355973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appsettings.json</a:t>
            </a:r>
            <a:r>
              <a:rPr lang="en-US" dirty="0"/>
              <a:t> File</a:t>
            </a:r>
          </a:p>
        </p:txBody>
      </p:sp>
      <p:sp>
        <p:nvSpPr>
          <p:cNvPr id="7" name="Content Placeholder 6"/>
          <p:cNvSpPr>
            <a:spLocks noGrp="1"/>
          </p:cNvSpPr>
          <p:nvPr>
            <p:ph idx="1"/>
          </p:nvPr>
        </p:nvSpPr>
        <p:spPr>
          <a:xfrm>
            <a:off x="657224" y="2011680"/>
            <a:ext cx="10773158" cy="3766185"/>
          </a:xfrm>
        </p:spPr>
        <p:txBody>
          <a:bodyPr>
            <a:normAutofit/>
          </a:bodyPr>
          <a:lstStyle/>
          <a:p>
            <a:pPr>
              <a:lnSpc>
                <a:spcPct val="120000"/>
              </a:lnSpc>
            </a:pPr>
            <a:r>
              <a:rPr lang="en-US" dirty="0"/>
              <a:t>No more:</a:t>
            </a:r>
          </a:p>
          <a:p>
            <a:pPr lvl="1">
              <a:lnSpc>
                <a:spcPct val="120000"/>
              </a:lnSpc>
            </a:pPr>
            <a:r>
              <a:rPr lang="en-US" dirty="0"/>
              <a:t>XML</a:t>
            </a:r>
          </a:p>
          <a:p>
            <a:pPr lvl="1">
              <a:lnSpc>
                <a:spcPct val="120000"/>
              </a:lnSpc>
            </a:pPr>
            <a:r>
              <a:rPr lang="en-US" dirty="0" err="1"/>
              <a:t>System.Configuration</a:t>
            </a:r>
            <a:r>
              <a:rPr lang="en-US" dirty="0"/>
              <a:t> namespace</a:t>
            </a:r>
          </a:p>
          <a:p>
            <a:pPr lvl="1">
              <a:lnSpc>
                <a:spcPct val="120000"/>
              </a:lnSpc>
            </a:pPr>
            <a:r>
              <a:rPr lang="en-US" dirty="0"/>
              <a:t>&lt;</a:t>
            </a:r>
            <a:r>
              <a:rPr lang="en-US" dirty="0" err="1"/>
              <a:t>AppSettings</a:t>
            </a:r>
            <a:r>
              <a:rPr lang="en-US" dirty="0"/>
              <a:t>&gt; in </a:t>
            </a:r>
            <a:r>
              <a:rPr lang="en-US" dirty="0" err="1"/>
              <a:t>web.config</a:t>
            </a:r>
            <a:endParaRPr lang="en-US" dirty="0"/>
          </a:p>
          <a:p>
            <a:pPr lvl="1">
              <a:lnSpc>
                <a:spcPct val="120000"/>
              </a:lnSpc>
            </a:pPr>
            <a:r>
              <a:rPr lang="en-US" dirty="0"/>
              <a:t>&lt;</a:t>
            </a:r>
            <a:r>
              <a:rPr lang="en-US" dirty="0" err="1"/>
              <a:t>ConnectionStrings</a:t>
            </a:r>
            <a:r>
              <a:rPr lang="en-US" dirty="0"/>
              <a:t>&gt; in </a:t>
            </a:r>
            <a:r>
              <a:rPr lang="en-US" dirty="0" err="1"/>
              <a:t>web.config</a:t>
            </a:r>
            <a:endParaRPr lang="en-US" dirty="0"/>
          </a:p>
          <a:p>
            <a:pPr>
              <a:lnSpc>
                <a:spcPct val="120000"/>
              </a:lnSpc>
            </a:pPr>
            <a:r>
              <a:rPr lang="en-US" dirty="0"/>
              <a:t>JSON-format by default (also support XML, INI, and custom)</a:t>
            </a:r>
          </a:p>
        </p:txBody>
      </p:sp>
    </p:spTree>
    <p:extLst>
      <p:ext uri="{BB962C8B-B14F-4D97-AF65-F5344CB8AC3E}">
        <p14:creationId xmlns:p14="http://schemas.microsoft.com/office/powerpoint/2010/main" val="242418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appsettings.json</a:t>
            </a:r>
            <a:r>
              <a:rPr lang="en-US" dirty="0"/>
              <a:t> File</a:t>
            </a:r>
          </a:p>
        </p:txBody>
      </p:sp>
      <p:sp>
        <p:nvSpPr>
          <p:cNvPr id="3" name="Content Placeholder 2"/>
          <p:cNvSpPr>
            <a:spLocks noGrp="1"/>
          </p:cNvSpPr>
          <p:nvPr>
            <p:ph idx="1"/>
          </p:nvPr>
        </p:nvSpPr>
        <p:spPr/>
        <p:txBody>
          <a:bodyPr>
            <a:normAutofit/>
          </a:bodyPr>
          <a:lstStyle/>
          <a:p>
            <a:r>
              <a:rPr lang="en-US" sz="1800" dirty="0" err="1">
                <a:latin typeface="Consolas" panose="020B0609020204030204" pitchFamily="49" charset="0"/>
              </a:rPr>
              <a:t>var</a:t>
            </a:r>
            <a:r>
              <a:rPr lang="en-US" sz="1800" dirty="0">
                <a:latin typeface="Consolas" panose="020B0609020204030204" pitchFamily="49" charset="0"/>
              </a:rPr>
              <a:t> builder = new </a:t>
            </a:r>
            <a:r>
              <a:rPr lang="en-US" sz="1800" b="1" dirty="0" err="1">
                <a:latin typeface="Consolas" panose="020B0609020204030204" pitchFamily="49" charset="0"/>
              </a:rPr>
              <a:t>ConfigurationBuilder</a:t>
            </a:r>
            <a:r>
              <a:rPr lang="en-US" sz="1800" dirty="0">
                <a:latin typeface="Consolas" panose="020B0609020204030204" pitchFamily="49" charset="0"/>
              </a:rPr>
              <a:t>()</a:t>
            </a:r>
          </a:p>
          <a:p>
            <a:r>
              <a:rPr lang="en-US" sz="1800" dirty="0">
                <a:latin typeface="Consolas" panose="020B0609020204030204" pitchFamily="49" charset="0"/>
              </a:rPr>
              <a:t>    .</a:t>
            </a:r>
            <a:r>
              <a:rPr lang="en-US" sz="1800" b="1" dirty="0" err="1">
                <a:latin typeface="Consolas" panose="020B0609020204030204" pitchFamily="49" charset="0"/>
              </a:rPr>
              <a:t>SetBasePath</a:t>
            </a:r>
            <a:r>
              <a:rPr lang="en-US" sz="1800" dirty="0">
                <a:latin typeface="Consolas" panose="020B0609020204030204" pitchFamily="49" charset="0"/>
              </a:rPr>
              <a:t>(</a:t>
            </a:r>
            <a:r>
              <a:rPr lang="en-US" sz="1800" dirty="0" err="1">
                <a:latin typeface="Consolas" panose="020B0609020204030204" pitchFamily="49" charset="0"/>
              </a:rPr>
              <a:t>env.ContentRootPath</a:t>
            </a:r>
            <a:r>
              <a:rPr lang="en-US" sz="1800" dirty="0">
                <a:latin typeface="Consolas" panose="020B0609020204030204" pitchFamily="49" charset="0"/>
              </a:rPr>
              <a:t>)</a:t>
            </a:r>
          </a:p>
          <a:p>
            <a:r>
              <a:rPr lang="en-US" sz="1800" dirty="0">
                <a:latin typeface="Consolas" panose="020B0609020204030204" pitchFamily="49" charset="0"/>
              </a:rPr>
              <a:t>    .</a:t>
            </a:r>
            <a:r>
              <a:rPr lang="en-US" sz="1800" b="1" dirty="0" err="1">
                <a:latin typeface="Consolas" panose="020B0609020204030204" pitchFamily="49" charset="0"/>
              </a:rPr>
              <a:t>AddJsonFile</a:t>
            </a:r>
            <a:r>
              <a:rPr lang="en-US" sz="1800" dirty="0">
                <a:latin typeface="Consolas" panose="020B0609020204030204" pitchFamily="49" charset="0"/>
              </a:rPr>
              <a:t>("</a:t>
            </a:r>
            <a:r>
              <a:rPr lang="en-US" sz="1800" dirty="0" err="1">
                <a:latin typeface="Consolas" panose="020B0609020204030204" pitchFamily="49" charset="0"/>
              </a:rPr>
              <a:t>appsettings.json</a:t>
            </a:r>
            <a:r>
              <a:rPr lang="en-US" sz="1800" dirty="0">
                <a:latin typeface="Consolas" panose="020B0609020204030204" pitchFamily="49" charset="0"/>
              </a:rPr>
              <a:t>", optional: true, </a:t>
            </a:r>
            <a:r>
              <a:rPr lang="en-US" sz="1800" dirty="0" err="1">
                <a:latin typeface="Consolas" panose="020B0609020204030204" pitchFamily="49" charset="0"/>
              </a:rPr>
              <a:t>reloadOnChange</a:t>
            </a:r>
            <a:r>
              <a:rPr lang="en-US" sz="1800" dirty="0">
                <a:latin typeface="Consolas" panose="020B0609020204030204" pitchFamily="49" charset="0"/>
              </a:rPr>
              <a:t>: true)</a:t>
            </a:r>
          </a:p>
          <a:p>
            <a:r>
              <a:rPr lang="en-US" sz="1800" dirty="0">
                <a:latin typeface="Consolas" panose="020B0609020204030204" pitchFamily="49" charset="0"/>
              </a:rPr>
              <a:t>    .</a:t>
            </a:r>
            <a:r>
              <a:rPr lang="en-US" sz="1800" dirty="0" err="1">
                <a:latin typeface="Consolas" panose="020B0609020204030204" pitchFamily="49" charset="0"/>
              </a:rPr>
              <a:t>AddJsonFile</a:t>
            </a:r>
            <a:r>
              <a:rPr lang="en-US" sz="1800" dirty="0">
                <a:latin typeface="Consolas" panose="020B0609020204030204" pitchFamily="49" charset="0"/>
              </a:rPr>
              <a:t>($"</a:t>
            </a:r>
            <a:r>
              <a:rPr lang="en-US" sz="1800" dirty="0" err="1">
                <a:latin typeface="Consolas" panose="020B0609020204030204" pitchFamily="49" charset="0"/>
              </a:rPr>
              <a:t>appsettings</a:t>
            </a:r>
            <a:r>
              <a:rPr lang="en-US" sz="1800" dirty="0">
                <a:latin typeface="Consolas" panose="020B0609020204030204" pitchFamily="49" charset="0"/>
              </a:rPr>
              <a:t>.{</a:t>
            </a:r>
            <a:r>
              <a:rPr lang="en-US" sz="1800" dirty="0" err="1">
                <a:latin typeface="Consolas" panose="020B0609020204030204" pitchFamily="49" charset="0"/>
              </a:rPr>
              <a:t>env.EnvironmentName</a:t>
            </a:r>
            <a:r>
              <a:rPr lang="en-US" sz="1800" dirty="0">
                <a:latin typeface="Consolas" panose="020B0609020204030204" pitchFamily="49" charset="0"/>
              </a:rPr>
              <a:t>}.</a:t>
            </a:r>
            <a:r>
              <a:rPr lang="en-US" sz="1800" dirty="0" err="1">
                <a:latin typeface="Consolas" panose="020B0609020204030204" pitchFamily="49" charset="0"/>
              </a:rPr>
              <a:t>json</a:t>
            </a:r>
            <a:r>
              <a:rPr lang="en-US" sz="1800" dirty="0">
                <a:latin typeface="Consolas" panose="020B0609020204030204" pitchFamily="49" charset="0"/>
              </a:rPr>
              <a:t>", optional: true);</a:t>
            </a:r>
          </a:p>
          <a:p>
            <a:endParaRPr lang="en-US" sz="1800" dirty="0">
              <a:latin typeface="Consolas" panose="020B0609020204030204" pitchFamily="49" charset="0"/>
            </a:endParaRPr>
          </a:p>
          <a:p>
            <a:r>
              <a:rPr lang="en-US" sz="1800" dirty="0">
                <a:latin typeface="Consolas" panose="020B0609020204030204" pitchFamily="49" charset="0"/>
              </a:rPr>
              <a:t>if (</a:t>
            </a:r>
            <a:r>
              <a:rPr lang="en-US" sz="1800" dirty="0" err="1">
                <a:latin typeface="Consolas" panose="020B0609020204030204" pitchFamily="49" charset="0"/>
              </a:rPr>
              <a:t>env.IsDevelopment</a:t>
            </a:r>
            <a:r>
              <a:rPr lang="en-US" sz="1800" dirty="0">
                <a:latin typeface="Consolas" panose="020B0609020204030204" pitchFamily="49" charset="0"/>
              </a:rPr>
              <a:t>()) </a:t>
            </a:r>
            <a:r>
              <a:rPr lang="en-US" sz="1800" dirty="0" err="1">
                <a:latin typeface="Consolas" panose="020B0609020204030204" pitchFamily="49" charset="0"/>
              </a:rPr>
              <a:t>builder.</a:t>
            </a:r>
            <a:r>
              <a:rPr lang="en-US" sz="1800" b="1" dirty="0" err="1">
                <a:latin typeface="Consolas" panose="020B0609020204030204" pitchFamily="49" charset="0"/>
              </a:rPr>
              <a:t>AddUserSecrets</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r>
              <a:rPr lang="en-US" sz="1800" dirty="0" err="1">
                <a:latin typeface="Consolas" panose="020B0609020204030204" pitchFamily="49" charset="0"/>
              </a:rPr>
              <a:t>builder.</a:t>
            </a:r>
            <a:r>
              <a:rPr lang="en-US" sz="1800" b="1" dirty="0" err="1">
                <a:latin typeface="Consolas" panose="020B0609020204030204" pitchFamily="49" charset="0"/>
              </a:rPr>
              <a:t>AddEnvironmentVariables</a:t>
            </a:r>
            <a:r>
              <a:rPr lang="en-US" sz="1800" dirty="0">
                <a:latin typeface="Consolas" panose="020B0609020204030204" pitchFamily="49" charset="0"/>
              </a:rPr>
              <a:t>();</a:t>
            </a:r>
          </a:p>
          <a:p>
            <a:r>
              <a:rPr lang="en-US" sz="1800" b="1" dirty="0">
                <a:latin typeface="Consolas" panose="020B0609020204030204" pitchFamily="49" charset="0"/>
              </a:rPr>
              <a:t>Configuration</a:t>
            </a:r>
            <a:r>
              <a:rPr lang="en-US" sz="1800" dirty="0">
                <a:latin typeface="Consolas" panose="020B0609020204030204" pitchFamily="49" charset="0"/>
              </a:rPr>
              <a:t> = </a:t>
            </a:r>
            <a:r>
              <a:rPr lang="en-US" sz="1800" dirty="0" err="1">
                <a:latin typeface="Consolas" panose="020B0609020204030204" pitchFamily="49" charset="0"/>
              </a:rPr>
              <a:t>builder.Build</a:t>
            </a:r>
            <a:r>
              <a:rPr lang="en-US" sz="1800" dirty="0">
                <a:latin typeface="Consolas" panose="020B0609020204030204" pitchFamily="49" charset="0"/>
              </a:rPr>
              <a:t>();</a:t>
            </a:r>
          </a:p>
        </p:txBody>
      </p:sp>
    </p:spTree>
    <p:extLst>
      <p:ext uri="{BB962C8B-B14F-4D97-AF65-F5344CB8AC3E}">
        <p14:creationId xmlns:p14="http://schemas.microsoft.com/office/powerpoint/2010/main" val="1051579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a:t>
            </a:r>
            <a:r>
              <a:rPr lang="en-US" dirty="0" err="1"/>
              <a:t>Config</a:t>
            </a:r>
            <a:r>
              <a:rPr lang="en-US" dirty="0"/>
              <a:t> Environment Variables</a:t>
            </a:r>
          </a:p>
        </p:txBody>
      </p:sp>
      <p:sp>
        <p:nvSpPr>
          <p:cNvPr id="3" name="Content Placeholder 2"/>
          <p:cNvSpPr>
            <a:spLocks noGrp="1"/>
          </p:cNvSpPr>
          <p:nvPr>
            <p:ph idx="1"/>
          </p:nvPr>
        </p:nvSpPr>
        <p:spPr>
          <a:xfrm>
            <a:off x="676656" y="2011681"/>
            <a:ext cx="10753725" cy="3982720"/>
          </a:xfrm>
        </p:spPr>
        <p:txBody>
          <a:bodyPr>
            <a:normAutofit/>
          </a:bodyPr>
          <a:lstStyle/>
          <a:p>
            <a:endParaRPr lang="en-US" dirty="0"/>
          </a:p>
        </p:txBody>
      </p:sp>
    </p:spTree>
    <p:extLst>
      <p:ext uri="{BB962C8B-B14F-4D97-AF65-F5344CB8AC3E}">
        <p14:creationId xmlns:p14="http://schemas.microsoft.com/office/powerpoint/2010/main" val="755658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User Secrets</a:t>
            </a:r>
          </a:p>
        </p:txBody>
      </p:sp>
      <p:sp>
        <p:nvSpPr>
          <p:cNvPr id="3" name="Content Placeholder 2"/>
          <p:cNvSpPr>
            <a:spLocks noGrp="1"/>
          </p:cNvSpPr>
          <p:nvPr>
            <p:ph idx="1"/>
          </p:nvPr>
        </p:nvSpPr>
        <p:spPr>
          <a:xfrm>
            <a:off x="676656" y="2011681"/>
            <a:ext cx="10753725" cy="3982720"/>
          </a:xfrm>
        </p:spPr>
        <p:txBody>
          <a:bodyPr>
            <a:normAutofit fontScale="92500" lnSpcReduction="20000"/>
          </a:bodyPr>
          <a:lstStyle/>
          <a:p>
            <a:r>
              <a:rPr lang="en-US" dirty="0"/>
              <a:t>Saved on Windows:</a:t>
            </a:r>
          </a:p>
          <a:p>
            <a:pPr lvl="1"/>
            <a:r>
              <a:rPr lang="en-US" dirty="0"/>
              <a:t>“%APPDATA%\</a:t>
            </a:r>
            <a:r>
              <a:rPr lang="en-US" dirty="0" err="1"/>
              <a:t>microsoft</a:t>
            </a:r>
            <a:r>
              <a:rPr lang="en-US" dirty="0"/>
              <a:t>\</a:t>
            </a:r>
            <a:r>
              <a:rPr lang="en-US" dirty="0" err="1"/>
              <a:t>UserSecrets</a:t>
            </a:r>
            <a:r>
              <a:rPr lang="en-US" dirty="0"/>
              <a:t>\&lt;</a:t>
            </a:r>
            <a:r>
              <a:rPr lang="en-US" dirty="0" err="1"/>
              <a:t>userSecretsId</a:t>
            </a:r>
            <a:r>
              <a:rPr lang="en-US" dirty="0"/>
              <a:t>&gt;\</a:t>
            </a:r>
            <a:r>
              <a:rPr lang="en-US" dirty="0" err="1"/>
              <a:t>secrets.json</a:t>
            </a:r>
            <a:r>
              <a:rPr lang="en-US" dirty="0"/>
              <a:t>”</a:t>
            </a:r>
          </a:p>
          <a:p>
            <a:r>
              <a:rPr lang="en-US" dirty="0"/>
              <a:t>In </a:t>
            </a:r>
            <a:r>
              <a:rPr lang="en-US" dirty="0" err="1"/>
              <a:t>project.json</a:t>
            </a:r>
            <a:endParaRPr lang="en-US" dirty="0"/>
          </a:p>
          <a:p>
            <a:pPr lvl="1"/>
            <a:r>
              <a:rPr lang="en-US" dirty="0"/>
              <a:t>Set a “</a:t>
            </a:r>
            <a:r>
              <a:rPr lang="en-US" dirty="0" err="1"/>
              <a:t>userSecretsId</a:t>
            </a:r>
            <a:r>
              <a:rPr lang="en-US" dirty="0"/>
              <a:t>”</a:t>
            </a:r>
          </a:p>
          <a:p>
            <a:pPr lvl="1"/>
            <a:r>
              <a:rPr lang="en-US" dirty="0"/>
              <a:t>Add “</a:t>
            </a:r>
            <a:r>
              <a:rPr lang="en-US" dirty="0" err="1"/>
              <a:t>Microsoft.Extensions.SecretManager.Tools</a:t>
            </a:r>
            <a:r>
              <a:rPr lang="en-US" dirty="0"/>
              <a:t>”</a:t>
            </a:r>
          </a:p>
          <a:p>
            <a:pPr lvl="1"/>
            <a:r>
              <a:rPr lang="en-US" dirty="0"/>
              <a:t>Add “</a:t>
            </a:r>
            <a:r>
              <a:rPr lang="en-US" dirty="0" err="1"/>
              <a:t>Microsoft.Extensions.Configuration.UserSecrets</a:t>
            </a:r>
            <a:r>
              <a:rPr lang="en-US" dirty="0"/>
              <a:t>”</a:t>
            </a:r>
          </a:p>
          <a:p>
            <a:r>
              <a:rPr lang="en-US" dirty="0"/>
              <a:t>Command Line:</a:t>
            </a:r>
          </a:p>
          <a:p>
            <a:pPr lvl="1"/>
            <a:r>
              <a:rPr lang="en-US" dirty="0" err="1"/>
              <a:t>dotnet</a:t>
            </a:r>
            <a:r>
              <a:rPr lang="en-US" dirty="0"/>
              <a:t> user-secrets list</a:t>
            </a:r>
          </a:p>
          <a:p>
            <a:pPr lvl="1"/>
            <a:r>
              <a:rPr lang="en-US" dirty="0" err="1"/>
              <a:t>dotnet</a:t>
            </a:r>
            <a:r>
              <a:rPr lang="en-US" dirty="0"/>
              <a:t> user-secrets set key value</a:t>
            </a:r>
          </a:p>
          <a:p>
            <a:pPr lvl="1"/>
            <a:r>
              <a:rPr lang="en-US" dirty="0" err="1"/>
              <a:t>dotnet</a:t>
            </a:r>
            <a:r>
              <a:rPr lang="en-US" dirty="0"/>
              <a:t> user-secrets remove key</a:t>
            </a:r>
          </a:p>
          <a:p>
            <a:pPr lvl="1"/>
            <a:r>
              <a:rPr lang="en-US" dirty="0" err="1"/>
              <a:t>dotnet</a:t>
            </a:r>
            <a:r>
              <a:rPr lang="en-US" dirty="0"/>
              <a:t> user-secrets clear</a:t>
            </a:r>
          </a:p>
          <a:p>
            <a:r>
              <a:rPr lang="en-US" dirty="0"/>
              <a:t>Visual Studio Editor</a:t>
            </a:r>
          </a:p>
          <a:p>
            <a:pPr lvl="1"/>
            <a:endParaRPr lang="en-US" dirty="0"/>
          </a:p>
          <a:p>
            <a:endParaRPr lang="en-US" dirty="0"/>
          </a:p>
        </p:txBody>
      </p:sp>
    </p:spTree>
    <p:extLst>
      <p:ext uri="{BB962C8B-B14F-4D97-AF65-F5344CB8AC3E}">
        <p14:creationId xmlns:p14="http://schemas.microsoft.com/office/powerpoint/2010/main" val="2079883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 a Setting File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2385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Add a Settings File to Project</a:t>
            </a:r>
          </a:p>
        </p:txBody>
      </p:sp>
      <p:sp>
        <p:nvSpPr>
          <p:cNvPr id="3" name="Content Placeholder 2"/>
          <p:cNvSpPr>
            <a:spLocks noGrp="1"/>
          </p:cNvSpPr>
          <p:nvPr>
            <p:ph idx="1"/>
          </p:nvPr>
        </p:nvSpPr>
        <p:spPr/>
        <p:txBody>
          <a:bodyPr/>
          <a:lstStyle/>
          <a:p>
            <a:r>
              <a:rPr lang="en-US" dirty="0"/>
              <a:t>Add a new settings file</a:t>
            </a:r>
          </a:p>
          <a:p>
            <a:r>
              <a:rPr lang="en-US" dirty="0"/>
              <a:t>Parse the setting into an object</a:t>
            </a:r>
          </a:p>
          <a:p>
            <a:r>
              <a:rPr lang="en-US" dirty="0"/>
              <a:t>Inject the setting object in a controller</a:t>
            </a:r>
          </a:p>
          <a:p>
            <a:r>
              <a:rPr lang="en-US" dirty="0"/>
              <a:t>Use the setting in the controller</a:t>
            </a:r>
          </a:p>
        </p:txBody>
      </p:sp>
    </p:spTree>
    <p:extLst>
      <p:ext uri="{BB962C8B-B14F-4D97-AF65-F5344CB8AC3E}">
        <p14:creationId xmlns:p14="http://schemas.microsoft.com/office/powerpoint/2010/main" val="10192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numCol="1">
            <a:normAutofit/>
          </a:bodyPr>
          <a:lstStyle/>
          <a:p>
            <a:r>
              <a:rPr lang="en-US" dirty="0"/>
              <a:t>Please, interrupt with any questions</a:t>
            </a:r>
          </a:p>
          <a:p>
            <a:r>
              <a:rPr lang="en-US" dirty="0"/>
              <a:t>Make sur you get what you want out of the training</a:t>
            </a:r>
          </a:p>
          <a:p>
            <a:r>
              <a:rPr lang="en-US" dirty="0"/>
              <a:t>If it makes sense, let’s go off plan/try some new thing together</a:t>
            </a:r>
          </a:p>
        </p:txBody>
      </p:sp>
    </p:spTree>
    <p:extLst>
      <p:ext uri="{BB962C8B-B14F-4D97-AF65-F5344CB8AC3E}">
        <p14:creationId xmlns:p14="http://schemas.microsoft.com/office/powerpoint/2010/main" val="1547461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Hosting ASP.NET Core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66024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Hosting ASP.NET Core</a:t>
            </a:r>
          </a:p>
        </p:txBody>
      </p:sp>
      <p:sp>
        <p:nvSpPr>
          <p:cNvPr id="5" name="Content Placeholder 4"/>
          <p:cNvSpPr>
            <a:spLocks noGrp="1"/>
          </p:cNvSpPr>
          <p:nvPr>
            <p:ph idx="1"/>
          </p:nvPr>
        </p:nvSpPr>
        <p:spPr/>
        <p:txBody>
          <a:bodyPr/>
          <a:lstStyle/>
          <a:p>
            <a:r>
              <a:rPr lang="en-US" dirty="0"/>
              <a:t>Totally decoupled from web server environment</a:t>
            </a:r>
          </a:p>
          <a:p>
            <a:r>
              <a:rPr lang="en-US" dirty="0"/>
              <a:t>Supports:</a:t>
            </a:r>
          </a:p>
          <a:p>
            <a:pPr lvl="1"/>
            <a:r>
              <a:rPr lang="en-US" dirty="0"/>
              <a:t>IIS / IIS Express</a:t>
            </a:r>
          </a:p>
          <a:p>
            <a:pPr lvl="1"/>
            <a:r>
              <a:rPr lang="en-US" dirty="0"/>
              <a:t>Self-Hosting using Kestrel and </a:t>
            </a:r>
            <a:r>
              <a:rPr lang="en-US" dirty="0" err="1"/>
              <a:t>WebListener</a:t>
            </a:r>
            <a:r>
              <a:rPr lang="en-US" dirty="0"/>
              <a:t> HTTP servers</a:t>
            </a:r>
          </a:p>
          <a:p>
            <a:pPr lvl="1"/>
            <a:r>
              <a:rPr lang="en-US" dirty="0"/>
              <a:t>Third party implementations</a:t>
            </a:r>
          </a:p>
        </p:txBody>
      </p:sp>
    </p:spTree>
    <p:extLst>
      <p:ext uri="{BB962C8B-B14F-4D97-AF65-F5344CB8AC3E}">
        <p14:creationId xmlns:p14="http://schemas.microsoft.com/office/powerpoint/2010/main" val="154150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Kestrel</a:t>
            </a:r>
          </a:p>
        </p:txBody>
      </p:sp>
      <p:sp>
        <p:nvSpPr>
          <p:cNvPr id="3" name="Content Placeholder 2"/>
          <p:cNvSpPr>
            <a:spLocks noGrp="1"/>
          </p:cNvSpPr>
          <p:nvPr>
            <p:ph idx="1"/>
          </p:nvPr>
        </p:nvSpPr>
        <p:spPr/>
        <p:txBody>
          <a:bodyPr/>
          <a:lstStyle/>
          <a:p>
            <a:r>
              <a:rPr lang="en-US" dirty="0"/>
              <a:t>Cross-platform web server</a:t>
            </a:r>
          </a:p>
          <a:p>
            <a:r>
              <a:rPr lang="en-US" dirty="0"/>
              <a:t>Based on </a:t>
            </a:r>
            <a:r>
              <a:rPr lang="en-US" dirty="0" err="1"/>
              <a:t>libuv</a:t>
            </a:r>
            <a:r>
              <a:rPr lang="en-US" dirty="0"/>
              <a:t>, a cross-platform asynchronous I/O library</a:t>
            </a:r>
          </a:p>
          <a:p>
            <a:r>
              <a:rPr lang="en-US" dirty="0" err="1"/>
              <a:t>Microsoft.AspNetCore.Server.Kestrel</a:t>
            </a:r>
            <a:endParaRPr lang="en-US" dirty="0"/>
          </a:p>
          <a:p>
            <a:r>
              <a:rPr lang="en-US" dirty="0"/>
              <a:t>Meant to be deployed behind a proxy (like IIS, Apache, or Nginx)</a:t>
            </a:r>
          </a:p>
        </p:txBody>
      </p:sp>
    </p:spTree>
    <p:extLst>
      <p:ext uri="{BB962C8B-B14F-4D97-AF65-F5344CB8AC3E}">
        <p14:creationId xmlns:p14="http://schemas.microsoft.com/office/powerpoint/2010/main" val="1322853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Classic ASP.NET Hosting</a:t>
            </a:r>
          </a:p>
        </p:txBody>
      </p:sp>
      <p:pic>
        <p:nvPicPr>
          <p:cNvPr id="3074" name="Picture 2" descr="Hosting ASP.NET on IIS"/>
          <p:cNvPicPr>
            <a:picLocks noGrp="1" noChangeAspect="1" noChangeArrowheads="1"/>
          </p:cNvPicPr>
          <p:nvPr>
            <p:ph idx="1"/>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2861934" y="2011363"/>
            <a:ext cx="6382407" cy="37671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22010" y="5880847"/>
            <a:ext cx="6357849" cy="215444"/>
          </a:xfrm>
          <a:prstGeom prst="rect">
            <a:avLst/>
          </a:prstGeom>
          <a:noFill/>
        </p:spPr>
        <p:txBody>
          <a:bodyPr wrap="square" rtlCol="0">
            <a:spAutoFit/>
          </a:bodyPr>
          <a:lstStyle/>
          <a:p>
            <a:r>
              <a:rPr lang="en-US" sz="800" b="1" dirty="0">
                <a:latin typeface="Segoe UI" panose="020B0502040204020203" pitchFamily="34" charset="0"/>
                <a:cs typeface="Segoe UI" panose="020B0502040204020203" pitchFamily="34" charset="0"/>
              </a:rPr>
              <a:t>Photo credit: https://weblog.west-wind.com/posts/2016/Jun/06/Publishing-and-Running-ASPNET-Core-Applications-with-IIS</a:t>
            </a:r>
          </a:p>
        </p:txBody>
      </p:sp>
    </p:spTree>
    <p:extLst>
      <p:ext uri="{BB962C8B-B14F-4D97-AF65-F5344CB8AC3E}">
        <p14:creationId xmlns:p14="http://schemas.microsoft.com/office/powerpoint/2010/main" val="2273688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IIS and Kestrel</a:t>
            </a:r>
          </a:p>
        </p:txBody>
      </p:sp>
      <p:pic>
        <p:nvPicPr>
          <p:cNvPr id="2050" name="Picture 2" descr="IIS Hosting"/>
          <p:cNvPicPr>
            <a:picLocks noGrp="1" noChangeAspect="1" noChangeArrowheads="1"/>
          </p:cNvPicPr>
          <p:nvPr>
            <p:ph idx="1"/>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2822010" y="2011363"/>
            <a:ext cx="6462254" cy="3767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22010" y="5880847"/>
            <a:ext cx="6357849" cy="215444"/>
          </a:xfrm>
          <a:prstGeom prst="rect">
            <a:avLst/>
          </a:prstGeom>
          <a:noFill/>
        </p:spPr>
        <p:txBody>
          <a:bodyPr wrap="square" rtlCol="0">
            <a:spAutoFit/>
          </a:bodyPr>
          <a:lstStyle/>
          <a:p>
            <a:r>
              <a:rPr lang="en-US" sz="800" b="1" dirty="0">
                <a:latin typeface="Segoe UI" panose="020B0502040204020203" pitchFamily="34" charset="0"/>
                <a:cs typeface="Segoe UI" panose="020B0502040204020203" pitchFamily="34" charset="0"/>
              </a:rPr>
              <a:t>Photo credit: https://weblog.west-wind.com/posts/2016/Jun/29/First-Steps-Exploring-NET-Core-and-ASPNET-Core</a:t>
            </a:r>
          </a:p>
        </p:txBody>
      </p:sp>
    </p:spTree>
    <p:extLst>
      <p:ext uri="{BB962C8B-B14F-4D97-AF65-F5344CB8AC3E}">
        <p14:creationId xmlns:p14="http://schemas.microsoft.com/office/powerpoint/2010/main" val="261147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IIS / </a:t>
            </a:r>
            <a:r>
              <a:rPr lang="en-US" dirty="0" err="1"/>
              <a:t>IISExpress</a:t>
            </a:r>
            <a:endParaRPr lang="en-US" dirty="0"/>
          </a:p>
        </p:txBody>
      </p:sp>
      <p:sp>
        <p:nvSpPr>
          <p:cNvPr id="3" name="Content Placeholder 2"/>
          <p:cNvSpPr>
            <a:spLocks noGrp="1"/>
          </p:cNvSpPr>
          <p:nvPr>
            <p:ph idx="1"/>
          </p:nvPr>
        </p:nvSpPr>
        <p:spPr/>
        <p:txBody>
          <a:bodyPr/>
          <a:lstStyle/>
          <a:p>
            <a:r>
              <a:rPr lang="en-US" dirty="0"/>
              <a:t>Windows-only</a:t>
            </a:r>
          </a:p>
          <a:p>
            <a:r>
              <a:rPr lang="en-US" dirty="0"/>
              <a:t>No need in dev environment</a:t>
            </a:r>
          </a:p>
        </p:txBody>
      </p:sp>
      <p:pic>
        <p:nvPicPr>
          <p:cNvPr id="4098" name="Picture 2" descr="https://weblog.west-wind.com/images/2016/Publishing%20ASP.NET%20Core%20Applications%20to%20IIS/NoDotnetRuntimeInAppPo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79" y="3120390"/>
            <a:ext cx="287655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33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WebListener</a:t>
            </a:r>
            <a:endParaRPr lang="en-US" dirty="0"/>
          </a:p>
        </p:txBody>
      </p:sp>
      <p:sp>
        <p:nvSpPr>
          <p:cNvPr id="3" name="Content Placeholder 2"/>
          <p:cNvSpPr>
            <a:spLocks noGrp="1"/>
          </p:cNvSpPr>
          <p:nvPr>
            <p:ph idx="1"/>
          </p:nvPr>
        </p:nvSpPr>
        <p:spPr/>
        <p:txBody>
          <a:bodyPr/>
          <a:lstStyle/>
          <a:p>
            <a:r>
              <a:rPr lang="en-US" dirty="0"/>
              <a:t>Windows-only</a:t>
            </a:r>
          </a:p>
          <a:p>
            <a:r>
              <a:rPr lang="en-US" dirty="0"/>
              <a:t>Runs directly on Http.sys</a:t>
            </a:r>
          </a:p>
          <a:p>
            <a:r>
              <a:rPr lang="en-US" dirty="0"/>
              <a:t>Still in preview!</a:t>
            </a:r>
          </a:p>
        </p:txBody>
      </p:sp>
    </p:spTree>
    <p:extLst>
      <p:ext uri="{BB962C8B-B14F-4D97-AF65-F5344CB8AC3E}">
        <p14:creationId xmlns:p14="http://schemas.microsoft.com/office/powerpoint/2010/main" val="1839117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81083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Lifetimes</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US" b="1" dirty="0"/>
              <a:t>Transient</a:t>
            </a:r>
          </a:p>
          <a:p>
            <a:pPr lvl="1">
              <a:lnSpc>
                <a:spcPct val="110000"/>
              </a:lnSpc>
            </a:pPr>
            <a:r>
              <a:rPr lang="en-US" dirty="0"/>
              <a:t>Transient lifetime services are created each time they are requested. This lifetime works best for lightweight, stateless services.</a:t>
            </a:r>
          </a:p>
          <a:p>
            <a:pPr>
              <a:lnSpc>
                <a:spcPct val="110000"/>
              </a:lnSpc>
            </a:pPr>
            <a:r>
              <a:rPr lang="en-US" b="1" dirty="0"/>
              <a:t>Scoped</a:t>
            </a:r>
          </a:p>
          <a:p>
            <a:pPr lvl="1">
              <a:lnSpc>
                <a:spcPct val="110000"/>
              </a:lnSpc>
            </a:pPr>
            <a:r>
              <a:rPr lang="en-US" dirty="0"/>
              <a:t>Scoped lifetime services are created once per request.</a:t>
            </a:r>
          </a:p>
          <a:p>
            <a:pPr>
              <a:lnSpc>
                <a:spcPct val="110000"/>
              </a:lnSpc>
            </a:pPr>
            <a:r>
              <a:rPr lang="en-US" b="1" dirty="0"/>
              <a:t>Singleton</a:t>
            </a:r>
          </a:p>
          <a:p>
            <a:pPr lvl="1">
              <a:lnSpc>
                <a:spcPct val="110000"/>
              </a:lnSpc>
            </a:pPr>
            <a:r>
              <a:rPr lang="en-US" dirty="0"/>
              <a:t>Singleton lifetime services are created the first time they are requested (or when </a:t>
            </a:r>
            <a:r>
              <a:rPr lang="en-US" dirty="0" err="1"/>
              <a:t>ConfigureServices</a:t>
            </a:r>
            <a:r>
              <a:rPr lang="en-US" dirty="0"/>
              <a:t> is run if you specify an instance there) and then every subsequent request will use the same instance. If your application requires singleton behavior, allowing the services container to manage the service’s lifetime is recommended instead of implementing the singleton design pattern and managing your object’s lifetime in the class yourself.</a:t>
            </a:r>
          </a:p>
        </p:txBody>
      </p:sp>
    </p:spTree>
    <p:extLst>
      <p:ext uri="{BB962C8B-B14F-4D97-AF65-F5344CB8AC3E}">
        <p14:creationId xmlns:p14="http://schemas.microsoft.com/office/powerpoint/2010/main" val="4270926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Injecting a Service with DI</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837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0072C6"/>
                </a:solidFill>
              </a:rPr>
              <a:t>History of .NET</a:t>
            </a:r>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2191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Create your own DI Service</a:t>
            </a:r>
          </a:p>
        </p:txBody>
      </p:sp>
      <p:sp>
        <p:nvSpPr>
          <p:cNvPr id="3" name="Content Placeholder 2"/>
          <p:cNvSpPr>
            <a:spLocks noGrp="1"/>
          </p:cNvSpPr>
          <p:nvPr>
            <p:ph idx="1"/>
          </p:nvPr>
        </p:nvSpPr>
        <p:spPr/>
        <p:txBody>
          <a:bodyPr/>
          <a:lstStyle/>
          <a:p>
            <a:r>
              <a:rPr lang="en-US" dirty="0"/>
              <a:t>Create a service that mimics sending and email</a:t>
            </a:r>
          </a:p>
          <a:p>
            <a:r>
              <a:rPr lang="en-US" dirty="0"/>
              <a:t>Create an interface for that service</a:t>
            </a:r>
          </a:p>
          <a:p>
            <a:r>
              <a:rPr lang="en-US" dirty="0"/>
              <a:t>Map the interface to the service instance</a:t>
            </a:r>
          </a:p>
          <a:p>
            <a:r>
              <a:rPr lang="en-US" dirty="0"/>
              <a:t>Inject an instance of your service into a controller</a:t>
            </a:r>
          </a:p>
          <a:p>
            <a:endParaRPr lang="en-US" dirty="0"/>
          </a:p>
          <a:p>
            <a:r>
              <a:rPr lang="en-US" dirty="0"/>
              <a:t>EXTRA: Try injecting different services for different environments</a:t>
            </a:r>
          </a:p>
          <a:p>
            <a:endParaRPr lang="en-US" dirty="0"/>
          </a:p>
        </p:txBody>
      </p:sp>
    </p:spTree>
    <p:extLst>
      <p:ext uri="{BB962C8B-B14F-4D97-AF65-F5344CB8AC3E}">
        <p14:creationId xmlns:p14="http://schemas.microsoft.com/office/powerpoint/2010/main" val="2925521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Package Management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97924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DEMO: Loading packages</a:t>
            </a:r>
          </a:p>
        </p:txBody>
      </p:sp>
      <p:sp>
        <p:nvSpPr>
          <p:cNvPr id="3" name="Content Placeholder 2"/>
          <p:cNvSpPr>
            <a:spLocks noGrp="1"/>
          </p:cNvSpPr>
          <p:nvPr>
            <p:ph idx="1"/>
          </p:nvPr>
        </p:nvSpPr>
        <p:spPr/>
        <p:txBody>
          <a:bodyPr/>
          <a:lstStyle/>
          <a:p>
            <a:pPr lvl="0"/>
            <a:r>
              <a:rPr lang="en-US" dirty="0"/>
              <a:t>Server-Side/.NET</a:t>
            </a:r>
          </a:p>
          <a:p>
            <a:pPr lvl="1"/>
            <a:r>
              <a:rPr lang="en-US" dirty="0" err="1"/>
              <a:t>NuGet</a:t>
            </a:r>
            <a:endParaRPr lang="en-US" dirty="0"/>
          </a:p>
          <a:p>
            <a:pPr lvl="0"/>
            <a:r>
              <a:rPr lang="en-US" dirty="0"/>
              <a:t>Client-Side</a:t>
            </a:r>
          </a:p>
          <a:p>
            <a:pPr lvl="1"/>
            <a:r>
              <a:rPr lang="en-US" dirty="0"/>
              <a:t>NPM</a:t>
            </a:r>
          </a:p>
          <a:p>
            <a:pPr lvl="1"/>
            <a:r>
              <a:rPr lang="en-US" dirty="0"/>
              <a:t>Bower</a:t>
            </a:r>
          </a:p>
        </p:txBody>
      </p:sp>
    </p:spTree>
    <p:extLst>
      <p:ext uri="{BB962C8B-B14F-4D97-AF65-F5344CB8AC3E}">
        <p14:creationId xmlns:p14="http://schemas.microsoft.com/office/powerpoint/2010/main" val="1318762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Pipeline &amp; Middleware</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384067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Pipeline &amp; Middleware</a:t>
            </a:r>
          </a:p>
        </p:txBody>
      </p:sp>
      <p:pic>
        <p:nvPicPr>
          <p:cNvPr id="6" name="Content Placeholder 5"/>
          <p:cNvPicPr>
            <a:picLocks noGrp="1" noChangeAspect="1"/>
          </p:cNvPicPr>
          <p:nvPr>
            <p:ph idx="1"/>
          </p:nvPr>
        </p:nvPicPr>
        <p:blipFill>
          <a:blip r:embed="rId2"/>
          <a:stretch>
            <a:fillRect/>
          </a:stretch>
        </p:blipFill>
        <p:spPr>
          <a:xfrm>
            <a:off x="3195994" y="2066360"/>
            <a:ext cx="5714286" cy="3657143"/>
          </a:xfrm>
        </p:spPr>
      </p:pic>
    </p:spTree>
    <p:extLst>
      <p:ext uri="{BB962C8B-B14F-4D97-AF65-F5344CB8AC3E}">
        <p14:creationId xmlns:p14="http://schemas.microsoft.com/office/powerpoint/2010/main" val="2775552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Built-In Middleware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85808874"/>
              </p:ext>
            </p:extLst>
          </p:nvPr>
        </p:nvGraphicFramePr>
        <p:xfrm>
          <a:off x="2845822" y="2180970"/>
          <a:ext cx="6395577" cy="2489926"/>
        </p:xfrm>
        <a:graphic>
          <a:graphicData uri="http://schemas.openxmlformats.org/drawingml/2006/table">
            <a:tbl>
              <a:tblPr firstRow="1" bandRow="1">
                <a:tableStyleId>{5C22544A-7EE6-4342-B048-85BDC9FD1C3A}</a:tableStyleId>
              </a:tblPr>
              <a:tblGrid>
                <a:gridCol w="1580228">
                  <a:extLst>
                    <a:ext uri="{9D8B030D-6E8A-4147-A177-3AD203B41FA5}">
                      <a16:colId xmlns:a16="http://schemas.microsoft.com/office/drawing/2014/main" val="3500050443"/>
                    </a:ext>
                  </a:extLst>
                </a:gridCol>
                <a:gridCol w="4815349">
                  <a:extLst>
                    <a:ext uri="{9D8B030D-6E8A-4147-A177-3AD203B41FA5}">
                      <a16:colId xmlns:a16="http://schemas.microsoft.com/office/drawing/2014/main" val="3059440714"/>
                    </a:ext>
                  </a:extLst>
                </a:gridCol>
              </a:tblGrid>
              <a:tr h="370840">
                <a:tc>
                  <a:txBody>
                    <a:bodyPr/>
                    <a:lstStyle/>
                    <a:p>
                      <a:pPr fontAlgn="ctr"/>
                      <a:r>
                        <a:rPr lang="en-US" u="none" strike="noStrike" dirty="0">
                          <a:solidFill>
                            <a:schemeClr val="bg1"/>
                          </a:solidFill>
                          <a:effectLst/>
                        </a:rPr>
                        <a:t>Middleware</a:t>
                      </a:r>
                      <a:endParaRPr lang="en-US" dirty="0">
                        <a:solidFill>
                          <a:schemeClr val="bg1"/>
                        </a:solidFill>
                        <a:effectLst/>
                      </a:endParaRPr>
                    </a:p>
                  </a:txBody>
                  <a:tcPr marL="87086" marR="87086" marT="43543" marB="43543" anchor="ctr"/>
                </a:tc>
                <a:tc>
                  <a:txBody>
                    <a:bodyPr/>
                    <a:lstStyle/>
                    <a:p>
                      <a:pPr fontAlgn="ctr"/>
                      <a:r>
                        <a:rPr lang="en-US" dirty="0">
                          <a:effectLst/>
                        </a:rPr>
                        <a:t>Description</a:t>
                      </a:r>
                    </a:p>
                  </a:txBody>
                  <a:tcPr marL="87086" marR="87086" marT="43543" marB="43543" anchor="ctr"/>
                </a:tc>
                <a:extLst>
                  <a:ext uri="{0D108BD9-81ED-4DB2-BD59-A6C34878D82A}">
                    <a16:rowId xmlns:a16="http://schemas.microsoft.com/office/drawing/2014/main" val="3064649991"/>
                  </a:ext>
                </a:extLst>
              </a:tr>
              <a:tr h="370840">
                <a:tc>
                  <a:txBody>
                    <a:bodyPr/>
                    <a:lstStyle/>
                    <a:p>
                      <a:pPr fontAlgn="ctr"/>
                      <a:r>
                        <a:rPr lang="en-US" b="1" dirty="0">
                          <a:solidFill>
                            <a:schemeClr val="tx1"/>
                          </a:solidFill>
                          <a:effectLst/>
                        </a:rPr>
                        <a:t>Authentication</a:t>
                      </a:r>
                    </a:p>
                  </a:txBody>
                  <a:tcPr marL="87086" marR="87086" marT="43543" marB="43543" anchor="ctr"/>
                </a:tc>
                <a:tc>
                  <a:txBody>
                    <a:bodyPr/>
                    <a:lstStyle/>
                    <a:p>
                      <a:pPr fontAlgn="ctr"/>
                      <a:r>
                        <a:rPr lang="en-US" dirty="0">
                          <a:effectLst/>
                        </a:rPr>
                        <a:t>Provides authentication support</a:t>
                      </a:r>
                    </a:p>
                  </a:txBody>
                  <a:tcPr marL="87086" marR="87086" marT="43543" marB="43543" anchor="ctr"/>
                </a:tc>
                <a:extLst>
                  <a:ext uri="{0D108BD9-81ED-4DB2-BD59-A6C34878D82A}">
                    <a16:rowId xmlns:a16="http://schemas.microsoft.com/office/drawing/2014/main" val="3348866446"/>
                  </a:ext>
                </a:extLst>
              </a:tr>
              <a:tr h="370840">
                <a:tc>
                  <a:txBody>
                    <a:bodyPr/>
                    <a:lstStyle/>
                    <a:p>
                      <a:pPr fontAlgn="ctr"/>
                      <a:r>
                        <a:rPr lang="en-US" b="1" u="none" strike="noStrike" dirty="0">
                          <a:solidFill>
                            <a:schemeClr val="tx1"/>
                          </a:solidFill>
                          <a:effectLst/>
                        </a:rPr>
                        <a:t>CORS</a:t>
                      </a:r>
                      <a:endParaRPr lang="en-US" b="1" dirty="0">
                        <a:solidFill>
                          <a:schemeClr val="tx1"/>
                        </a:solidFill>
                        <a:effectLst/>
                      </a:endParaRPr>
                    </a:p>
                  </a:txBody>
                  <a:tcPr marL="87086" marR="87086" marT="43543" marB="43543" anchor="ctr"/>
                </a:tc>
                <a:tc>
                  <a:txBody>
                    <a:bodyPr/>
                    <a:lstStyle/>
                    <a:p>
                      <a:pPr fontAlgn="ctr"/>
                      <a:r>
                        <a:rPr lang="en-US" dirty="0">
                          <a:effectLst/>
                        </a:rPr>
                        <a:t>Configures Cross-Origin Resource Sharing.</a:t>
                      </a:r>
                    </a:p>
                  </a:txBody>
                  <a:tcPr marL="87086" marR="87086" marT="43543" marB="43543" anchor="ctr"/>
                </a:tc>
                <a:extLst>
                  <a:ext uri="{0D108BD9-81ED-4DB2-BD59-A6C34878D82A}">
                    <a16:rowId xmlns:a16="http://schemas.microsoft.com/office/drawing/2014/main" val="2158084342"/>
                  </a:ext>
                </a:extLst>
              </a:tr>
              <a:tr h="370840">
                <a:tc>
                  <a:txBody>
                    <a:bodyPr/>
                    <a:lstStyle/>
                    <a:p>
                      <a:pPr fontAlgn="ctr"/>
                      <a:r>
                        <a:rPr lang="en-US" b="1" u="none" strike="noStrike" dirty="0">
                          <a:solidFill>
                            <a:schemeClr val="tx1"/>
                          </a:solidFill>
                          <a:effectLst/>
                        </a:rPr>
                        <a:t>Routing</a:t>
                      </a:r>
                      <a:endParaRPr lang="en-US" b="1" dirty="0">
                        <a:solidFill>
                          <a:schemeClr val="tx1"/>
                        </a:solidFill>
                        <a:effectLst/>
                      </a:endParaRPr>
                    </a:p>
                  </a:txBody>
                  <a:tcPr marL="87086" marR="87086" marT="43543" marB="43543" anchor="ctr"/>
                </a:tc>
                <a:tc>
                  <a:txBody>
                    <a:bodyPr/>
                    <a:lstStyle/>
                    <a:p>
                      <a:pPr fontAlgn="ctr"/>
                      <a:r>
                        <a:rPr lang="en-US">
                          <a:effectLst/>
                        </a:rPr>
                        <a:t>Define and constrain request routes.</a:t>
                      </a:r>
                    </a:p>
                  </a:txBody>
                  <a:tcPr marL="87086" marR="87086" marT="43543" marB="43543" anchor="ctr"/>
                </a:tc>
                <a:extLst>
                  <a:ext uri="{0D108BD9-81ED-4DB2-BD59-A6C34878D82A}">
                    <a16:rowId xmlns:a16="http://schemas.microsoft.com/office/drawing/2014/main" val="620147474"/>
                  </a:ext>
                </a:extLst>
              </a:tr>
              <a:tr h="370840">
                <a:tc>
                  <a:txBody>
                    <a:bodyPr/>
                    <a:lstStyle/>
                    <a:p>
                      <a:pPr fontAlgn="ctr"/>
                      <a:r>
                        <a:rPr lang="en-US" b="1" u="none" strike="noStrike" dirty="0">
                          <a:solidFill>
                            <a:schemeClr val="tx1"/>
                          </a:solidFill>
                          <a:effectLst/>
                        </a:rPr>
                        <a:t>Session</a:t>
                      </a:r>
                      <a:endParaRPr lang="en-US" b="1" dirty="0">
                        <a:solidFill>
                          <a:schemeClr val="tx1"/>
                        </a:solidFill>
                        <a:effectLst/>
                      </a:endParaRPr>
                    </a:p>
                  </a:txBody>
                  <a:tcPr marL="87086" marR="87086" marT="43543" marB="43543" anchor="ctr"/>
                </a:tc>
                <a:tc>
                  <a:txBody>
                    <a:bodyPr/>
                    <a:lstStyle/>
                    <a:p>
                      <a:pPr fontAlgn="ctr"/>
                      <a:r>
                        <a:rPr lang="en-US">
                          <a:effectLst/>
                        </a:rPr>
                        <a:t>Provides support for managing user sessions.</a:t>
                      </a:r>
                    </a:p>
                  </a:txBody>
                  <a:tcPr marL="87086" marR="87086" marT="43543" marB="43543" anchor="ctr"/>
                </a:tc>
                <a:extLst>
                  <a:ext uri="{0D108BD9-81ED-4DB2-BD59-A6C34878D82A}">
                    <a16:rowId xmlns:a16="http://schemas.microsoft.com/office/drawing/2014/main" val="950220417"/>
                  </a:ext>
                </a:extLst>
              </a:tr>
              <a:tr h="370840">
                <a:tc>
                  <a:txBody>
                    <a:bodyPr/>
                    <a:lstStyle/>
                    <a:p>
                      <a:pPr fontAlgn="ctr"/>
                      <a:r>
                        <a:rPr lang="en-US" b="1" u="none" strike="noStrike" dirty="0">
                          <a:solidFill>
                            <a:schemeClr val="tx1"/>
                          </a:solidFill>
                          <a:effectLst/>
                        </a:rPr>
                        <a:t>Static Files</a:t>
                      </a:r>
                      <a:endParaRPr lang="en-US" b="1" dirty="0">
                        <a:solidFill>
                          <a:schemeClr val="tx1"/>
                        </a:solidFill>
                        <a:effectLst/>
                      </a:endParaRPr>
                    </a:p>
                  </a:txBody>
                  <a:tcPr marL="87086" marR="87086" marT="43543" marB="43543" anchor="ctr"/>
                </a:tc>
                <a:tc>
                  <a:txBody>
                    <a:bodyPr/>
                    <a:lstStyle/>
                    <a:p>
                      <a:pPr fontAlgn="ctr"/>
                      <a:r>
                        <a:rPr lang="en-US" dirty="0">
                          <a:effectLst/>
                        </a:rPr>
                        <a:t>Provides support for serving static files, and directory browsing.</a:t>
                      </a:r>
                    </a:p>
                  </a:txBody>
                  <a:tcPr marL="87086" marR="87086" marT="43543" marB="43543" anchor="ctr"/>
                </a:tc>
                <a:extLst>
                  <a:ext uri="{0D108BD9-81ED-4DB2-BD59-A6C34878D82A}">
                    <a16:rowId xmlns:a16="http://schemas.microsoft.com/office/drawing/2014/main" val="3647262768"/>
                  </a:ext>
                </a:extLst>
              </a:tr>
            </a:tbl>
          </a:graphicData>
        </a:graphic>
      </p:graphicFrame>
    </p:spTree>
    <p:extLst>
      <p:ext uri="{BB962C8B-B14F-4D97-AF65-F5344CB8AC3E}">
        <p14:creationId xmlns:p14="http://schemas.microsoft.com/office/powerpoint/2010/main" val="655870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Create Custom Middleware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8875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MVC &amp; APIs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7674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MVC</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File &gt; New Project, ASP.NET Core, Empty</a:t>
            </a:r>
          </a:p>
          <a:p>
            <a:pPr marL="457200" indent="-457200">
              <a:buFont typeface="+mj-lt"/>
              <a:buAutoNum type="arabicPeriod"/>
            </a:pPr>
            <a:r>
              <a:rPr lang="en-US" dirty="0" err="1"/>
              <a:t>Microsoft.AspNetCore.Mvc</a:t>
            </a:r>
            <a:r>
              <a:rPr lang="en-US" dirty="0"/>
              <a:t> and </a:t>
            </a:r>
            <a:r>
              <a:rPr lang="en-US" dirty="0" err="1"/>
              <a:t>Microsoft.AspNetCore.StaticFiles</a:t>
            </a:r>
            <a:endParaRPr lang="en-US" dirty="0"/>
          </a:p>
          <a:p>
            <a:pPr marL="457200" indent="-457200">
              <a:buFont typeface="+mj-lt"/>
              <a:buAutoNum type="arabicPeriod"/>
            </a:pPr>
            <a:r>
              <a:rPr lang="en-US" sz="2000" dirty="0" err="1">
                <a:latin typeface="Consolas" panose="020B0609020204030204" pitchFamily="49" charset="0"/>
              </a:rPr>
              <a:t>services.AddMvc</a:t>
            </a:r>
            <a:r>
              <a:rPr lang="en-US" sz="2000" dirty="0">
                <a:latin typeface="Consolas" panose="020B0609020204030204" pitchFamily="49" charset="0"/>
              </a:rPr>
              <a:t>();</a:t>
            </a:r>
          </a:p>
          <a:p>
            <a:pPr marL="457200" indent="-457200">
              <a:buFont typeface="+mj-lt"/>
              <a:buAutoNum type="arabicPeriod"/>
            </a:pPr>
            <a:r>
              <a:rPr lang="en-US" sz="2000" dirty="0" err="1">
                <a:latin typeface="Consolas" panose="020B0609020204030204" pitchFamily="49" charset="0"/>
              </a:rPr>
              <a:t>app.UseStaticFiles</a:t>
            </a:r>
            <a:r>
              <a:rPr lang="en-US" sz="2000" dirty="0">
                <a:latin typeface="Consolas" panose="020B0609020204030204" pitchFamily="49" charset="0"/>
              </a:rPr>
              <a:t>();</a:t>
            </a:r>
          </a:p>
          <a:p>
            <a:pPr marL="457200" indent="-457200">
              <a:buFont typeface="+mj-lt"/>
              <a:buAutoNum type="arabicPeriod"/>
            </a:pPr>
            <a:r>
              <a:rPr lang="en-US" sz="2000" dirty="0" err="1">
                <a:latin typeface="Consolas" panose="020B0609020204030204" pitchFamily="49" charset="0"/>
              </a:rPr>
              <a:t>app.UseMvc</a:t>
            </a:r>
            <a:r>
              <a:rPr lang="en-US" sz="2000" dirty="0">
                <a:latin typeface="Consolas" panose="020B0609020204030204" pitchFamily="49" charset="0"/>
              </a:rPr>
              <a:t>(</a:t>
            </a:r>
            <a:r>
              <a:rPr lang="en-US" sz="2000" dirty="0" err="1">
                <a:latin typeface="Consolas" panose="020B0609020204030204" pitchFamily="49" charset="0"/>
              </a:rPr>
              <a:t>config</a:t>
            </a:r>
            <a:r>
              <a:rPr lang="en-US" sz="2000" dirty="0">
                <a:latin typeface="Consolas" panose="020B0609020204030204" pitchFamily="49" charset="0"/>
              </a:rPr>
              <a:t> =&gt;</a:t>
            </a:r>
          </a:p>
          <a:p>
            <a:pPr marL="457200" lvl="2" indent="0">
              <a:buNone/>
            </a:pPr>
            <a:r>
              <a:rPr lang="en-US" i="0" dirty="0">
                <a:latin typeface="Consolas" panose="020B0609020204030204" pitchFamily="49" charset="0"/>
              </a:rPr>
              <a:t>{</a:t>
            </a:r>
          </a:p>
          <a:p>
            <a:pPr marL="457200" lvl="2" indent="0">
              <a:buNone/>
            </a:pPr>
            <a:r>
              <a:rPr lang="en-US" i="0" dirty="0">
                <a:latin typeface="Consolas" panose="020B0609020204030204" pitchFamily="49" charset="0"/>
              </a:rPr>
              <a:t>   </a:t>
            </a:r>
            <a:r>
              <a:rPr lang="en-US" i="0" dirty="0" err="1">
                <a:latin typeface="Consolas" panose="020B0609020204030204" pitchFamily="49" charset="0"/>
              </a:rPr>
              <a:t>config.MapRoute</a:t>
            </a:r>
            <a:r>
              <a:rPr lang="en-US" i="0" dirty="0">
                <a:latin typeface="Consolas" panose="020B0609020204030204" pitchFamily="49" charset="0"/>
              </a:rPr>
              <a:t>("default", "{controller=Home}/{action=Index}/{id?}");</a:t>
            </a:r>
          </a:p>
          <a:p>
            <a:pPr marL="457200" lvl="2" indent="0">
              <a:buNone/>
            </a:pPr>
            <a:r>
              <a:rPr lang="en-US" i="0" dirty="0">
                <a:latin typeface="Consolas" panose="020B0609020204030204" pitchFamily="49" charset="0"/>
              </a:rPr>
              <a:t>});</a:t>
            </a:r>
          </a:p>
          <a:p>
            <a:pPr marL="457200" indent="-457200">
              <a:buFont typeface="+mj-lt"/>
              <a:buAutoNum type="arabicPeriod"/>
            </a:pPr>
            <a:r>
              <a:rPr lang="en-US" dirty="0"/>
              <a:t>Add Controller and View</a:t>
            </a:r>
          </a:p>
        </p:txBody>
      </p:sp>
    </p:spTree>
    <p:extLst>
      <p:ext uri="{BB962C8B-B14F-4D97-AF65-F5344CB8AC3E}">
        <p14:creationId xmlns:p14="http://schemas.microsoft.com/office/powerpoint/2010/main" val="14226032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a:t>
            </a:r>
            <a:r>
              <a:rPr lang="en-US" dirty="0" err="1"/>
              <a:t>WebAPI</a:t>
            </a:r>
            <a:endParaRPr lang="en-US" dirty="0"/>
          </a:p>
        </p:txBody>
      </p:sp>
      <p:sp>
        <p:nvSpPr>
          <p:cNvPr id="3" name="Content Placeholder 2"/>
          <p:cNvSpPr>
            <a:spLocks noGrp="1"/>
          </p:cNvSpPr>
          <p:nvPr>
            <p:ph idx="1"/>
          </p:nvPr>
        </p:nvSpPr>
        <p:spPr/>
        <p:txBody>
          <a:bodyPr/>
          <a:lstStyle/>
          <a:p>
            <a:r>
              <a:rPr lang="en-US" dirty="0"/>
              <a:t>No additional steps!</a:t>
            </a:r>
          </a:p>
          <a:p>
            <a:r>
              <a:rPr lang="en-US" dirty="0"/>
              <a:t>Same references, base class, and pipeline as MVC</a:t>
            </a:r>
          </a:p>
        </p:txBody>
      </p:sp>
    </p:spTree>
    <p:extLst>
      <p:ext uri="{BB962C8B-B14F-4D97-AF65-F5344CB8AC3E}">
        <p14:creationId xmlns:p14="http://schemas.microsoft.com/office/powerpoint/2010/main" val="396061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Early History of .NET</a:t>
            </a:r>
          </a:p>
        </p:txBody>
      </p:sp>
      <p:sp>
        <p:nvSpPr>
          <p:cNvPr id="5" name="Content Placeholder 4"/>
          <p:cNvSpPr>
            <a:spLocks noGrp="1"/>
          </p:cNvSpPr>
          <p:nvPr>
            <p:ph idx="1"/>
          </p:nvPr>
        </p:nvSpPr>
        <p:spPr/>
        <p:txBody>
          <a:bodyPr/>
          <a:lstStyle/>
          <a:p>
            <a:r>
              <a:rPr lang="en-US" dirty="0"/>
              <a:t>Replace Win32 APIs</a:t>
            </a:r>
          </a:p>
          <a:p>
            <a:r>
              <a:rPr lang="en-US" dirty="0"/>
              <a:t>Next Generation Windows Services (NGWS)</a:t>
            </a:r>
          </a:p>
          <a:p>
            <a:r>
              <a:rPr lang="en-US" dirty="0"/>
              <a:t>Anders Hejlsberg leaves Borland for Microsoft in 96</a:t>
            </a:r>
          </a:p>
          <a:p>
            <a:r>
              <a:rPr lang="en-US" dirty="0"/>
              <a:t>COOL: C-like Object Oriented Language</a:t>
            </a:r>
          </a:p>
          <a:p>
            <a:r>
              <a:rPr lang="en-US" dirty="0"/>
              <a:t>“.NET” because of its embrace of the internet</a:t>
            </a:r>
          </a:p>
          <a:p>
            <a:endParaRPr lang="en-US" dirty="0"/>
          </a:p>
        </p:txBody>
      </p:sp>
    </p:spTree>
    <p:extLst>
      <p:ext uri="{BB962C8B-B14F-4D97-AF65-F5344CB8AC3E}">
        <p14:creationId xmlns:p14="http://schemas.microsoft.com/office/powerpoint/2010/main" val="2839723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Unified Controllers</a:t>
            </a:r>
          </a:p>
        </p:txBody>
      </p:sp>
      <p:sp>
        <p:nvSpPr>
          <p:cNvPr id="3" name="Content Placeholder 2"/>
          <p:cNvSpPr>
            <a:spLocks noGrp="1"/>
          </p:cNvSpPr>
          <p:nvPr>
            <p:ph idx="1"/>
          </p:nvPr>
        </p:nvSpPr>
        <p:spPr/>
        <p:txBody>
          <a:bodyPr/>
          <a:lstStyle/>
          <a:p>
            <a:r>
              <a:rPr lang="en-US" dirty="0"/>
              <a:t>Shared routes and route table</a:t>
            </a:r>
          </a:p>
          <a:p>
            <a:r>
              <a:rPr lang="en-US" dirty="0"/>
              <a:t>Shared security pipeline</a:t>
            </a:r>
          </a:p>
          <a:p>
            <a:r>
              <a:rPr lang="en-US" dirty="0"/>
              <a:t>Web API no longer supports inferred verbs</a:t>
            </a:r>
          </a:p>
          <a:p>
            <a:r>
              <a:rPr lang="en-US" dirty="0"/>
              <a:t>API and View actions in the same controller</a:t>
            </a:r>
          </a:p>
          <a:p>
            <a:r>
              <a:rPr lang="en-US" dirty="0"/>
              <a:t>Return </a:t>
            </a:r>
            <a:r>
              <a:rPr lang="en-US" dirty="0" err="1"/>
              <a:t>IActionResult</a:t>
            </a:r>
            <a:r>
              <a:rPr lang="en-US" dirty="0"/>
              <a:t> for views and APIs </a:t>
            </a:r>
            <a:br>
              <a:rPr lang="en-US" dirty="0"/>
            </a:br>
            <a:r>
              <a:rPr lang="en-US" dirty="0"/>
              <a:t>	(no need for </a:t>
            </a:r>
            <a:r>
              <a:rPr lang="en-US" dirty="0" err="1"/>
              <a:t>IHttpActionResult</a:t>
            </a:r>
            <a:r>
              <a:rPr lang="en-US" dirty="0"/>
              <a:t> for APIs)</a:t>
            </a:r>
          </a:p>
          <a:p>
            <a:endParaRPr lang="en-US" dirty="0"/>
          </a:p>
        </p:txBody>
      </p:sp>
    </p:spTree>
    <p:extLst>
      <p:ext uri="{BB962C8B-B14F-4D97-AF65-F5344CB8AC3E}">
        <p14:creationId xmlns:p14="http://schemas.microsoft.com/office/powerpoint/2010/main" val="686092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Unified Controllers</a:t>
            </a:r>
          </a:p>
        </p:txBody>
      </p:sp>
      <p:sp>
        <p:nvSpPr>
          <p:cNvPr id="6" name="Rectangle 3"/>
          <p:cNvSpPr>
            <a:spLocks noGrp="1" noChangeArrowheads="1"/>
          </p:cNvSpPr>
          <p:nvPr>
            <p:ph idx="1"/>
          </p:nvPr>
        </p:nvSpPr>
        <p:spPr bwMode="auto">
          <a:xfrm>
            <a:off x="657224" y="2109516"/>
            <a:ext cx="10853892" cy="218521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dirty="0">
                <a:latin typeface="Segoe UI" panose="020B0502040204020203" pitchFamily="34" charset="0"/>
              </a:rPr>
              <a:t>MVC Controller</a:t>
            </a:r>
            <a:endParaRPr kumimoji="0" lang="en-US" altLang="en-US" b="0" i="0" u="none" strike="noStrike" cap="none" normalizeH="0" baseline="0" dirty="0">
              <a:ln>
                <a:noFill/>
              </a:ln>
              <a:solidFill>
                <a:srgbClr val="333333"/>
              </a:solidFill>
              <a:effectLst/>
              <a:latin typeface="Segoe UI" panose="020B0502040204020203" pitchFamily="34" charset="0"/>
            </a:endParaRPr>
          </a:p>
          <a:p>
            <a:pPr>
              <a:lnSpc>
                <a:spcPct val="100000"/>
              </a:lnSpc>
            </a:pPr>
            <a:r>
              <a:rPr kumimoji="0" lang="en-US" altLang="en-US" sz="1400" b="0" i="0" u="none" strike="noStrike" cap="none" normalizeH="0" baseline="0" dirty="0">
                <a:ln>
                  <a:noFill/>
                </a:ln>
                <a:solidFill>
                  <a:srgbClr val="333333"/>
                </a:solidFill>
                <a:effectLst/>
                <a:latin typeface="Consolas" panose="020B0609020204030204" pitchFamily="49" charset="0"/>
              </a:rPr>
              <a:t>public </a:t>
            </a:r>
            <a:r>
              <a:rPr kumimoji="0" lang="en-US" altLang="en-US" sz="1400" b="0" i="0" u="none" strike="noStrike" cap="none" normalizeH="0" baseline="0" dirty="0" err="1">
                <a:ln>
                  <a:noFill/>
                </a:ln>
                <a:solidFill>
                  <a:srgbClr val="333333"/>
                </a:solidFill>
                <a:effectLst/>
                <a:latin typeface="Consolas" panose="020B0609020204030204" pitchFamily="49" charset="0"/>
              </a:rPr>
              <a:t>MyController</a:t>
            </a:r>
            <a:r>
              <a:rPr kumimoji="0" lang="en-US" altLang="en-US" sz="1400" b="0" i="0" u="none" strike="noStrike" cap="none" normalizeH="0" baseline="0" dirty="0">
                <a:ln>
                  <a:noFill/>
                </a:ln>
                <a:solidFill>
                  <a:srgbClr val="333333"/>
                </a:solidFill>
                <a:effectLst/>
                <a:latin typeface="Consolas" panose="020B0609020204030204" pitchFamily="49" charset="0"/>
              </a:rPr>
              <a:t> : </a:t>
            </a:r>
            <a:r>
              <a:rPr kumimoji="0" lang="en-US" altLang="en-US" sz="1400" b="0" i="0" u="none" strike="noStrike" cap="none" normalizeH="0" baseline="0" dirty="0" err="1">
                <a:ln>
                  <a:noFill/>
                </a:ln>
                <a:solidFill>
                  <a:srgbClr val="333333"/>
                </a:solidFill>
                <a:effectLst/>
                <a:latin typeface="Consolas" panose="020B0609020204030204" pitchFamily="49" charset="0"/>
              </a:rPr>
              <a:t>System.Web.MVC.Controller</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lang="en-US" altLang="en-US" sz="1400" dirty="0">
                <a:solidFill>
                  <a:srgbClr val="333333"/>
                </a:solidFill>
                <a:latin typeface="Consolas" panose="020B0609020204030204" pitchFamily="49" charset="0"/>
              </a:rPr>
              <a:t>{ public </a:t>
            </a:r>
            <a:r>
              <a:rPr lang="en-US" altLang="en-US" sz="1400" dirty="0" err="1">
                <a:solidFill>
                  <a:srgbClr val="333333"/>
                </a:solidFill>
                <a:latin typeface="Consolas" panose="020B0609020204030204" pitchFamily="49" charset="0"/>
              </a:rPr>
              <a:t>IActionResult</a:t>
            </a: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MyAction</a:t>
            </a:r>
            <a:r>
              <a:rPr lang="en-US" altLang="en-US" sz="1400" dirty="0">
                <a:solidFill>
                  <a:srgbClr val="333333"/>
                </a:solidFill>
                <a:latin typeface="Consolas" panose="020B0609020204030204" pitchFamily="49" charset="0"/>
              </a:rPr>
              <a:t>() {} }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a:lnSpc>
                <a:spcPct val="100000"/>
              </a:lnSpc>
            </a:pPr>
            <a:endParaRPr lang="en-US" sz="1400" dirty="0"/>
          </a:p>
          <a:p>
            <a:pPr>
              <a:lnSpc>
                <a:spcPct val="100000"/>
              </a:lnSpc>
            </a:pPr>
            <a:r>
              <a:rPr lang="en-US" dirty="0">
                <a:latin typeface="Segoe UI" panose="020B0502040204020203" pitchFamily="34" charset="0"/>
              </a:rPr>
              <a:t>Web API Controller</a:t>
            </a:r>
          </a:p>
          <a:p>
            <a:pPr>
              <a:lnSpc>
                <a:spcPct val="100000"/>
              </a:lnSpc>
            </a:pPr>
            <a:r>
              <a:rPr kumimoji="0" lang="en-US" altLang="en-US" sz="1400" b="0" i="0" u="none" strike="noStrike" cap="none" normalizeH="0" baseline="0" dirty="0">
                <a:ln>
                  <a:noFill/>
                </a:ln>
                <a:solidFill>
                  <a:srgbClr val="333333"/>
                </a:solidFill>
                <a:effectLst/>
                <a:latin typeface="Consolas" panose="020B0609020204030204" pitchFamily="49" charset="0"/>
              </a:rPr>
              <a:t>public </a:t>
            </a:r>
            <a:r>
              <a:rPr kumimoji="0" lang="en-US" altLang="en-US" sz="1400" b="0" i="0" u="none" strike="noStrike" cap="none" normalizeH="0" baseline="0" dirty="0" err="1">
                <a:ln>
                  <a:noFill/>
                </a:ln>
                <a:solidFill>
                  <a:srgbClr val="333333"/>
                </a:solidFill>
                <a:effectLst/>
                <a:latin typeface="Consolas" panose="020B0609020204030204" pitchFamily="49" charset="0"/>
              </a:rPr>
              <a:t>MyController</a:t>
            </a:r>
            <a:r>
              <a:rPr kumimoji="0" lang="en-US" altLang="en-US" sz="1400" b="0" i="0" u="none" strike="noStrike" cap="none" normalizeH="0" baseline="0" dirty="0">
                <a:ln>
                  <a:noFill/>
                </a:ln>
                <a:solidFill>
                  <a:srgbClr val="333333"/>
                </a:solidFill>
                <a:effectLst/>
                <a:latin typeface="Consolas" panose="020B0609020204030204" pitchFamily="49" charset="0"/>
              </a:rPr>
              <a:t> : </a:t>
            </a:r>
            <a:r>
              <a:rPr kumimoji="0" lang="en-US" altLang="en-US" sz="1400" b="0" i="0" u="none" strike="noStrike" cap="none" normalizeH="0" baseline="0" dirty="0" err="1">
                <a:ln>
                  <a:noFill/>
                </a:ln>
                <a:solidFill>
                  <a:srgbClr val="333333"/>
                </a:solidFill>
                <a:effectLst/>
                <a:latin typeface="Consolas" panose="020B0609020204030204" pitchFamily="49" charset="0"/>
              </a:rPr>
              <a:t>System.Web.Http.ApiController</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lang="en-US" altLang="en-US" sz="1400" dirty="0">
                <a:solidFill>
                  <a:srgbClr val="333333"/>
                </a:solidFill>
                <a:latin typeface="Consolas" panose="020B0609020204030204" pitchFamily="49" charset="0"/>
              </a:rPr>
              <a:t>{ public </a:t>
            </a:r>
            <a:r>
              <a:rPr lang="en-US" altLang="en-US" sz="1400" dirty="0" err="1">
                <a:solidFill>
                  <a:srgbClr val="333333"/>
                </a:solidFill>
                <a:latin typeface="Consolas" panose="020B0609020204030204" pitchFamily="49" charset="0"/>
              </a:rPr>
              <a:t>IHttpActionResult</a:t>
            </a: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MyAction</a:t>
            </a:r>
            <a:r>
              <a:rPr lang="en-US" altLang="en-US" sz="1400" dirty="0">
                <a:solidFill>
                  <a:srgbClr val="333333"/>
                </a:solidFill>
                <a:latin typeface="Consolas" panose="020B0609020204030204" pitchFamily="49" charset="0"/>
              </a:rPr>
              <a:t>() {} } </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indent="0">
              <a:lnSpc>
                <a:spcPct val="100000"/>
              </a:lnSpc>
              <a:buNone/>
            </a:pPr>
            <a:endParaRPr kumimoji="0" lang="en-US" altLang="en-US" sz="1400" b="0" i="0" u="none" strike="noStrike" cap="none" normalizeH="0" baseline="0" dirty="0">
              <a:ln>
                <a:noFill/>
              </a:ln>
              <a:solidFill>
                <a:srgbClr val="333333"/>
              </a:solidFill>
              <a:effectLst/>
              <a:latin typeface="Consolas" panose="020B0609020204030204" pitchFamily="49" charset="0"/>
            </a:endParaRPr>
          </a:p>
          <a:p>
            <a:pPr>
              <a:lnSpc>
                <a:spcPct val="100000"/>
              </a:lnSpc>
            </a:pPr>
            <a:r>
              <a:rPr lang="en-US" dirty="0">
                <a:latin typeface="Segoe UI" panose="020B0502040204020203" pitchFamily="34" charset="0"/>
              </a:rPr>
              <a:t>Unified Controller</a:t>
            </a:r>
            <a:endParaRPr kumimoji="0" lang="en-US" altLang="en-US" i="0" u="none" strike="noStrike" cap="none" normalizeH="0" baseline="0" dirty="0">
              <a:ln>
                <a:noFill/>
              </a:ln>
              <a:solidFill>
                <a:srgbClr val="333333"/>
              </a:solidFill>
              <a:effectLst/>
              <a:latin typeface="Segoe UI" panose="020B0502040204020203" pitchFamily="34" charset="0"/>
            </a:endParaRPr>
          </a:p>
          <a:p>
            <a:pPr>
              <a:lnSpc>
                <a:spcPct val="100000"/>
              </a:lnSpc>
            </a:pPr>
            <a:r>
              <a:rPr kumimoji="0" lang="en-US" altLang="en-US" sz="1400" b="0" i="0" u="none" strike="noStrike" cap="none" normalizeH="0" baseline="0" dirty="0">
                <a:ln>
                  <a:noFill/>
                </a:ln>
                <a:solidFill>
                  <a:srgbClr val="333333"/>
                </a:solidFill>
                <a:effectLst/>
                <a:latin typeface="Consolas" panose="020B0609020204030204" pitchFamily="49" charset="0"/>
              </a:rPr>
              <a:t>public </a:t>
            </a:r>
            <a:r>
              <a:rPr kumimoji="0" lang="en-US" altLang="en-US" sz="1400" b="0" i="0" u="none" strike="noStrike" cap="none" normalizeH="0" baseline="0" dirty="0" err="1">
                <a:ln>
                  <a:noFill/>
                </a:ln>
                <a:solidFill>
                  <a:srgbClr val="333333"/>
                </a:solidFill>
                <a:effectLst/>
                <a:latin typeface="Consolas" panose="020B0609020204030204" pitchFamily="49" charset="0"/>
              </a:rPr>
              <a:t>MyController</a:t>
            </a:r>
            <a:r>
              <a:rPr kumimoji="0" lang="en-US" altLang="en-US" sz="1400" b="0" i="0" u="none" strike="noStrike" cap="none" normalizeH="0" baseline="0" dirty="0">
                <a:ln>
                  <a:noFill/>
                </a:ln>
                <a:solidFill>
                  <a:srgbClr val="333333"/>
                </a:solidFill>
                <a:effectLst/>
                <a:latin typeface="Consolas" panose="020B0609020204030204" pitchFamily="49" charset="0"/>
              </a:rPr>
              <a:t> : </a:t>
            </a:r>
            <a:r>
              <a:rPr kumimoji="0" lang="en-US" altLang="en-US" sz="1400" b="0" i="0" u="none" strike="noStrike" cap="none" normalizeH="0" baseline="0" dirty="0" err="1">
                <a:ln>
                  <a:noFill/>
                </a:ln>
                <a:solidFill>
                  <a:srgbClr val="333333"/>
                </a:solidFill>
                <a:effectLst/>
                <a:latin typeface="Consolas" panose="020B0609020204030204" pitchFamily="49" charset="0"/>
              </a:rPr>
              <a:t>Microsoft.AspNet.Mvc.Controller</a:t>
            </a:r>
            <a:r>
              <a:rPr kumimoji="0" lang="en-US" altLang="en-US" sz="1400" b="0" i="0" u="none" strike="noStrike" cap="none" normalizeH="0" baseline="0" dirty="0">
                <a:ln>
                  <a:noFill/>
                </a:ln>
                <a:solidFill>
                  <a:srgbClr val="333333"/>
                </a:solidFill>
                <a:effectLst/>
                <a:latin typeface="Consolas" panose="020B0609020204030204" pitchFamily="49" charset="0"/>
              </a:rPr>
              <a:t> { public </a:t>
            </a:r>
            <a:r>
              <a:rPr kumimoji="0" lang="en-US" altLang="en-US" sz="1400" b="0" i="0" u="none" strike="noStrike" cap="none" normalizeH="0" baseline="0" dirty="0" err="1">
                <a:ln>
                  <a:noFill/>
                </a:ln>
                <a:solidFill>
                  <a:srgbClr val="333333"/>
                </a:solidFill>
                <a:effectLst/>
                <a:latin typeface="Consolas" panose="020B0609020204030204" pitchFamily="49" charset="0"/>
              </a:rPr>
              <a:t>IActionResult</a:t>
            </a:r>
            <a:r>
              <a:rPr kumimoji="0" lang="en-US" altLang="en-US" sz="1400" b="0" i="0" u="none" strike="noStrike" cap="none" normalizeH="0" baseline="0" dirty="0">
                <a:ln>
                  <a:noFill/>
                </a:ln>
                <a:solidFill>
                  <a:srgbClr val="333333"/>
                </a:solidFill>
                <a:effectLst/>
                <a:latin typeface="Consolas" panose="020B0609020204030204" pitchFamily="49" charset="0"/>
              </a:rPr>
              <a:t> </a:t>
            </a:r>
            <a:r>
              <a:rPr kumimoji="0" lang="en-US" altLang="en-US" sz="1400" b="0" i="0" u="none" strike="noStrike" cap="none" normalizeH="0" baseline="0" dirty="0" err="1">
                <a:ln>
                  <a:noFill/>
                </a:ln>
                <a:solidFill>
                  <a:srgbClr val="333333"/>
                </a:solidFill>
                <a:effectLst/>
                <a:latin typeface="Consolas" panose="020B0609020204030204" pitchFamily="49" charset="0"/>
              </a:rPr>
              <a:t>MyAction</a:t>
            </a:r>
            <a:r>
              <a:rPr kumimoji="0" lang="en-US" altLang="en-US" sz="1400" b="0" i="0" u="none" strike="noStrike" cap="none" normalizeH="0" baseline="0" dirty="0">
                <a:ln>
                  <a:noFill/>
                </a:ln>
                <a:solidFill>
                  <a:srgbClr val="333333"/>
                </a:solidFill>
                <a:effectLst/>
                <a:latin typeface="Consolas" panose="020B0609020204030204" pitchFamily="49" charset="0"/>
              </a:rPr>
              <a:t>() {} }</a:t>
            </a:r>
            <a:r>
              <a:rPr kumimoji="0" lang="en-US" altLang="en-US" sz="14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202858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View API Controllers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9183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Create View and API Controllers</a:t>
            </a:r>
          </a:p>
        </p:txBody>
      </p:sp>
      <p:sp>
        <p:nvSpPr>
          <p:cNvPr id="3" name="Content Placeholder 2"/>
          <p:cNvSpPr>
            <a:spLocks noGrp="1"/>
          </p:cNvSpPr>
          <p:nvPr>
            <p:ph idx="1"/>
          </p:nvPr>
        </p:nvSpPr>
        <p:spPr/>
        <p:txBody>
          <a:bodyPr/>
          <a:lstStyle/>
          <a:p>
            <a:r>
              <a:rPr lang="en-US" dirty="0"/>
              <a:t>Create an MVC view controller and view</a:t>
            </a:r>
          </a:p>
          <a:p>
            <a:r>
              <a:rPr lang="en-US" dirty="0"/>
              <a:t>Create a layout view</a:t>
            </a:r>
          </a:p>
          <a:p>
            <a:r>
              <a:rPr lang="en-US" dirty="0"/>
              <a:t>Test your view</a:t>
            </a:r>
          </a:p>
          <a:p>
            <a:r>
              <a:rPr lang="en-US" dirty="0"/>
              <a:t>Create an API controller that returns hard-coded data</a:t>
            </a:r>
          </a:p>
          <a:p>
            <a:r>
              <a:rPr lang="en-US" dirty="0"/>
              <a:t>Create another API action that returns an error</a:t>
            </a:r>
          </a:p>
          <a:p>
            <a:r>
              <a:rPr lang="en-US" dirty="0"/>
              <a:t>Test your API controller</a:t>
            </a:r>
          </a:p>
        </p:txBody>
      </p:sp>
    </p:spTree>
    <p:extLst>
      <p:ext uri="{BB962C8B-B14F-4D97-AF65-F5344CB8AC3E}">
        <p14:creationId xmlns:p14="http://schemas.microsoft.com/office/powerpoint/2010/main" val="1949181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Tag Helpers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5593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Tag Helpers</a:t>
            </a:r>
          </a:p>
        </p:txBody>
      </p:sp>
      <p:sp>
        <p:nvSpPr>
          <p:cNvPr id="3" name="Content Placeholder 2"/>
          <p:cNvSpPr>
            <a:spLocks noGrp="1"/>
          </p:cNvSpPr>
          <p:nvPr>
            <p:ph idx="1"/>
          </p:nvPr>
        </p:nvSpPr>
        <p:spPr>
          <a:xfrm>
            <a:off x="656416" y="1485900"/>
            <a:ext cx="10753725" cy="650685"/>
          </a:xfrm>
        </p:spPr>
        <p:txBody>
          <a:bodyPr/>
          <a:lstStyle/>
          <a:p>
            <a:r>
              <a:rPr lang="en-US" dirty="0"/>
              <a:t>An HTML-friendly development experience</a:t>
            </a:r>
          </a:p>
        </p:txBody>
      </p:sp>
      <p:pic>
        <p:nvPicPr>
          <p:cNvPr id="5" name="Picture 4"/>
          <p:cNvPicPr>
            <a:picLocks noChangeAspect="1"/>
          </p:cNvPicPr>
          <p:nvPr/>
        </p:nvPicPr>
        <p:blipFill>
          <a:blip r:embed="rId2"/>
          <a:stretch>
            <a:fillRect/>
          </a:stretch>
        </p:blipFill>
        <p:spPr>
          <a:xfrm>
            <a:off x="838776" y="2017451"/>
            <a:ext cx="5505255" cy="4250893"/>
          </a:xfrm>
          <a:prstGeom prst="rect">
            <a:avLst/>
          </a:prstGeom>
        </p:spPr>
      </p:pic>
      <p:pic>
        <p:nvPicPr>
          <p:cNvPr id="6" name="Picture 5"/>
          <p:cNvPicPr>
            <a:picLocks noChangeAspect="1"/>
          </p:cNvPicPr>
          <p:nvPr/>
        </p:nvPicPr>
        <p:blipFill>
          <a:blip r:embed="rId3"/>
          <a:stretch>
            <a:fillRect/>
          </a:stretch>
        </p:blipFill>
        <p:spPr>
          <a:xfrm>
            <a:off x="6731577" y="2017451"/>
            <a:ext cx="4807746" cy="4144609"/>
          </a:xfrm>
          <a:prstGeom prst="rect">
            <a:avLst/>
          </a:prstGeom>
        </p:spPr>
      </p:pic>
    </p:spTree>
    <p:extLst>
      <p:ext uri="{BB962C8B-B14F-4D97-AF65-F5344CB8AC3E}">
        <p14:creationId xmlns:p14="http://schemas.microsoft.com/office/powerpoint/2010/main" val="742949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Tag Helpers</a:t>
            </a:r>
          </a:p>
        </p:txBody>
      </p:sp>
      <p:sp>
        <p:nvSpPr>
          <p:cNvPr id="3" name="Content Placeholder 2"/>
          <p:cNvSpPr>
            <a:spLocks noGrp="1"/>
          </p:cNvSpPr>
          <p:nvPr>
            <p:ph idx="1"/>
          </p:nvPr>
        </p:nvSpPr>
        <p:spPr/>
        <p:txBody>
          <a:bodyPr/>
          <a:lstStyle/>
          <a:p>
            <a:r>
              <a:rPr lang="en-US" dirty="0"/>
              <a:t>A rich IntelliSense environment for creating HTML and Razor markup</a:t>
            </a:r>
          </a:p>
        </p:txBody>
      </p:sp>
      <p:pic>
        <p:nvPicPr>
          <p:cNvPr id="6" name="Picture 5"/>
          <p:cNvPicPr>
            <a:picLocks noChangeAspect="1"/>
          </p:cNvPicPr>
          <p:nvPr/>
        </p:nvPicPr>
        <p:blipFill>
          <a:blip r:embed="rId2"/>
          <a:stretch>
            <a:fillRect/>
          </a:stretch>
        </p:blipFill>
        <p:spPr>
          <a:xfrm>
            <a:off x="7088484" y="3239946"/>
            <a:ext cx="3410426" cy="1009791"/>
          </a:xfrm>
          <a:prstGeom prst="rect">
            <a:avLst/>
          </a:prstGeom>
        </p:spPr>
      </p:pic>
      <p:pic>
        <p:nvPicPr>
          <p:cNvPr id="7" name="Picture 6"/>
          <p:cNvPicPr>
            <a:picLocks noChangeAspect="1"/>
          </p:cNvPicPr>
          <p:nvPr/>
        </p:nvPicPr>
        <p:blipFill>
          <a:blip r:embed="rId3"/>
          <a:stretch>
            <a:fillRect/>
          </a:stretch>
        </p:blipFill>
        <p:spPr>
          <a:xfrm>
            <a:off x="1366638" y="3198145"/>
            <a:ext cx="3667637" cy="1695687"/>
          </a:xfrm>
          <a:prstGeom prst="rect">
            <a:avLst/>
          </a:prstGeom>
        </p:spPr>
      </p:pic>
    </p:spTree>
    <p:extLst>
      <p:ext uri="{BB962C8B-B14F-4D97-AF65-F5344CB8AC3E}">
        <p14:creationId xmlns:p14="http://schemas.microsoft.com/office/powerpoint/2010/main" val="31869508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Tag Helpers</a:t>
            </a:r>
          </a:p>
        </p:txBody>
      </p:sp>
      <p:sp>
        <p:nvSpPr>
          <p:cNvPr id="3" name="Content Placeholder 2"/>
          <p:cNvSpPr>
            <a:spLocks noGrp="1"/>
          </p:cNvSpPr>
          <p:nvPr>
            <p:ph idx="1"/>
          </p:nvPr>
        </p:nvSpPr>
        <p:spPr/>
        <p:txBody>
          <a:bodyPr/>
          <a:lstStyle/>
          <a:p>
            <a:r>
              <a:rPr lang="en-US" dirty="0"/>
              <a:t>A way to make you more productive and able to produce more robust, reliable, and maintainable code using information only available on the server</a:t>
            </a:r>
          </a:p>
        </p:txBody>
      </p:sp>
      <p:sp>
        <p:nvSpPr>
          <p:cNvPr id="7" name="Rectangle 6"/>
          <p:cNvSpPr/>
          <p:nvPr/>
        </p:nvSpPr>
        <p:spPr>
          <a:xfrm>
            <a:off x="676657" y="3262980"/>
            <a:ext cx="10753342" cy="1200329"/>
          </a:xfrm>
          <a:prstGeom prst="rect">
            <a:avLst/>
          </a:prstGeom>
        </p:spPr>
        <p:txBody>
          <a:bodyPr wrap="square">
            <a:spAutoFit/>
          </a:bodyPr>
          <a:lstStyle/>
          <a:p>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a:t>
            </a:r>
            <a:r>
              <a:rPr lang="en-US" dirty="0" err="1">
                <a:latin typeface="Consolas" panose="020B0609020204030204" pitchFamily="49" charset="0"/>
              </a:rPr>
              <a:t>css</a:t>
            </a:r>
            <a:r>
              <a:rPr lang="en-US" dirty="0">
                <a:latin typeface="Consolas" panose="020B0609020204030204" pitchFamily="49" charset="0"/>
              </a:rPr>
              <a:t>/site.min.css" asp-append-version="true"/&gt;</a:t>
            </a:r>
          </a:p>
          <a:p>
            <a:endParaRPr lang="en-US" dirty="0">
              <a:latin typeface="Consolas" panose="020B0609020204030204" pitchFamily="49" charset="0"/>
            </a:endParaRPr>
          </a:p>
          <a:p>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a:t>
            </a:r>
            <a:r>
              <a:rPr lang="en-US" dirty="0" err="1">
                <a:latin typeface="Consolas" panose="020B0609020204030204" pitchFamily="49" charset="0"/>
              </a:rPr>
              <a:t>css</a:t>
            </a:r>
            <a:r>
              <a:rPr lang="en-US" dirty="0">
                <a:latin typeface="Consolas" panose="020B0609020204030204" pitchFamily="49" charset="0"/>
              </a:rPr>
              <a:t>/</a:t>
            </a:r>
            <a:r>
              <a:rPr lang="en-US" dirty="0" err="1">
                <a:latin typeface="Consolas" panose="020B0609020204030204" pitchFamily="49" charset="0"/>
              </a:rPr>
              <a:t>site.min.css?v</a:t>
            </a:r>
            <a:r>
              <a:rPr lang="en-US" dirty="0">
                <a:latin typeface="Consolas" panose="020B0609020204030204" pitchFamily="49" charset="0"/>
              </a:rPr>
              <a:t>=UdxKHVNJA5vb1EsG9O9uURFDfEE3j1E3DgwL6NiDGMc" /&gt;</a:t>
            </a:r>
          </a:p>
        </p:txBody>
      </p:sp>
    </p:spTree>
    <p:extLst>
      <p:ext uri="{BB962C8B-B14F-4D97-AF65-F5344CB8AC3E}">
        <p14:creationId xmlns:p14="http://schemas.microsoft.com/office/powerpoint/2010/main" val="2084816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Some Build-In Tag Helpers</a:t>
            </a:r>
          </a:p>
        </p:txBody>
      </p:sp>
      <p:sp>
        <p:nvSpPr>
          <p:cNvPr id="3" name="Content Placeholder 2"/>
          <p:cNvSpPr>
            <a:spLocks noGrp="1"/>
          </p:cNvSpPr>
          <p:nvPr>
            <p:ph idx="1"/>
          </p:nvPr>
        </p:nvSpPr>
        <p:spPr/>
        <p:txBody>
          <a:bodyPr/>
          <a:lstStyle/>
          <a:p>
            <a:r>
              <a:rPr lang="en-US" dirty="0"/>
              <a:t>Environment</a:t>
            </a:r>
          </a:p>
          <a:p>
            <a:r>
              <a:rPr lang="en-US" dirty="0"/>
              <a:t>Form</a:t>
            </a:r>
          </a:p>
          <a:p>
            <a:r>
              <a:rPr lang="en-US" dirty="0"/>
              <a:t>Anchor </a:t>
            </a:r>
          </a:p>
          <a:p>
            <a:r>
              <a:rPr lang="en-US" dirty="0"/>
              <a:t>Cache </a:t>
            </a:r>
          </a:p>
          <a:p>
            <a:r>
              <a:rPr lang="en-US" dirty="0"/>
              <a:t>Image </a:t>
            </a:r>
          </a:p>
          <a:p>
            <a:endParaRPr lang="en-US" dirty="0"/>
          </a:p>
        </p:txBody>
      </p:sp>
    </p:spTree>
    <p:extLst>
      <p:ext uri="{BB962C8B-B14F-4D97-AF65-F5344CB8AC3E}">
        <p14:creationId xmlns:p14="http://schemas.microsoft.com/office/powerpoint/2010/main" val="5520950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Custom Tag Helper</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3486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vs Java</a:t>
            </a:r>
          </a:p>
        </p:txBody>
      </p:sp>
      <p:sp>
        <p:nvSpPr>
          <p:cNvPr id="3" name="Content Placeholder 2"/>
          <p:cNvSpPr>
            <a:spLocks noGrp="1"/>
          </p:cNvSpPr>
          <p:nvPr>
            <p:ph idx="1"/>
          </p:nvPr>
        </p:nvSpPr>
        <p:spPr/>
        <p:txBody>
          <a:bodyPr/>
          <a:lstStyle/>
          <a:p>
            <a:r>
              <a:rPr lang="en-US" dirty="0"/>
              <a:t>Engineered to be platform-agnostic</a:t>
            </a:r>
          </a:p>
          <a:p>
            <a:r>
              <a:rPr lang="en-US" dirty="0"/>
              <a:t>Cross-platform implementations available for other OSs</a:t>
            </a:r>
          </a:p>
          <a:p>
            <a:r>
              <a:rPr lang="en-US" dirty="0"/>
              <a:t>But, Microsoft never implemented full framework outside of Windows</a:t>
            </a:r>
          </a:p>
          <a:p>
            <a:r>
              <a:rPr lang="en-US" dirty="0"/>
              <a:t>Others did: Mono</a:t>
            </a:r>
          </a:p>
          <a:p>
            <a:endParaRPr lang="en-US" dirty="0"/>
          </a:p>
        </p:txBody>
      </p:sp>
    </p:spTree>
    <p:extLst>
      <p:ext uri="{BB962C8B-B14F-4D97-AF65-F5344CB8AC3E}">
        <p14:creationId xmlns:p14="http://schemas.microsoft.com/office/powerpoint/2010/main" val="6916341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Custom Tag Helpers</a:t>
            </a:r>
          </a:p>
        </p:txBody>
      </p:sp>
      <p:sp>
        <p:nvSpPr>
          <p:cNvPr id="3" name="Content Placeholder 2"/>
          <p:cNvSpPr>
            <a:spLocks noGrp="1"/>
          </p:cNvSpPr>
          <p:nvPr>
            <p:ph idx="1"/>
          </p:nvPr>
        </p:nvSpPr>
        <p:spPr/>
        <p:txBody>
          <a:bodyPr/>
          <a:lstStyle/>
          <a:p>
            <a:r>
              <a:rPr lang="en-US" dirty="0"/>
              <a:t>Create a custom </a:t>
            </a:r>
            <a:r>
              <a:rPr lang="en-US" dirty="0" err="1"/>
              <a:t>ProgressBar</a:t>
            </a:r>
            <a:r>
              <a:rPr lang="en-US" dirty="0"/>
              <a:t> tag helper</a:t>
            </a:r>
          </a:p>
          <a:p>
            <a:pPr lvl="1"/>
            <a:r>
              <a:rPr lang="en-US" dirty="0"/>
              <a:t>Create a new ASP.NET Core project</a:t>
            </a:r>
          </a:p>
          <a:p>
            <a:pPr lvl="1"/>
            <a:r>
              <a:rPr lang="en-US" dirty="0"/>
              <a:t>Add bootstrap using Bower or NPM</a:t>
            </a:r>
          </a:p>
          <a:p>
            <a:pPr lvl="1"/>
            <a:endParaRPr lang="en-US" dirty="0"/>
          </a:p>
          <a:p>
            <a:endParaRPr lang="en-US" dirty="0"/>
          </a:p>
        </p:txBody>
      </p:sp>
    </p:spTree>
    <p:extLst>
      <p:ext uri="{BB962C8B-B14F-4D97-AF65-F5344CB8AC3E}">
        <p14:creationId xmlns:p14="http://schemas.microsoft.com/office/powerpoint/2010/main" val="157764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 Components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7666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 Components</a:t>
            </a:r>
          </a:p>
        </p:txBody>
      </p:sp>
      <p:sp>
        <p:nvSpPr>
          <p:cNvPr id="5" name="Content Placeholder 4"/>
          <p:cNvSpPr>
            <a:spLocks noGrp="1"/>
          </p:cNvSpPr>
          <p:nvPr>
            <p:ph idx="1"/>
          </p:nvPr>
        </p:nvSpPr>
        <p:spPr/>
        <p:txBody>
          <a:bodyPr/>
          <a:lstStyle/>
          <a:p>
            <a:r>
              <a:rPr lang="en-US" dirty="0"/>
              <a:t>Similar to partial views</a:t>
            </a:r>
          </a:p>
          <a:p>
            <a:r>
              <a:rPr lang="en-US" dirty="0"/>
              <a:t>Doesn’t use model binding</a:t>
            </a:r>
          </a:p>
          <a:p>
            <a:r>
              <a:rPr lang="en-US" dirty="0"/>
              <a:t>Avoids controller lifecycle (like action filters)</a:t>
            </a:r>
          </a:p>
          <a:p>
            <a:r>
              <a:rPr lang="en-US" dirty="0"/>
              <a:t>Not reachable via HTTP</a:t>
            </a:r>
          </a:p>
          <a:p>
            <a:r>
              <a:rPr lang="en-US" dirty="0"/>
              <a:t>Uses parameters and DI to get data</a:t>
            </a:r>
          </a:p>
        </p:txBody>
      </p:sp>
    </p:spTree>
    <p:extLst>
      <p:ext uri="{BB962C8B-B14F-4D97-AF65-F5344CB8AC3E}">
        <p14:creationId xmlns:p14="http://schemas.microsoft.com/office/powerpoint/2010/main" val="35075003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View Components</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41679000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Core 1.0</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67333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1.0</a:t>
            </a:r>
          </a:p>
        </p:txBody>
      </p:sp>
      <p:sp>
        <p:nvSpPr>
          <p:cNvPr id="5" name="Content Placeholder 4"/>
          <p:cNvSpPr>
            <a:spLocks noGrp="1"/>
          </p:cNvSpPr>
          <p:nvPr>
            <p:ph idx="1"/>
          </p:nvPr>
        </p:nvSpPr>
        <p:spPr/>
        <p:txBody>
          <a:bodyPr/>
          <a:lstStyle/>
          <a:p>
            <a:r>
              <a:rPr lang="en-US" dirty="0"/>
              <a:t>Only available on .NET Core</a:t>
            </a:r>
          </a:p>
          <a:p>
            <a:r>
              <a:rPr lang="en-US" dirty="0"/>
              <a:t>Cross-Platform</a:t>
            </a:r>
          </a:p>
          <a:p>
            <a:r>
              <a:rPr lang="en-US" dirty="0"/>
              <a:t>In-memory provider</a:t>
            </a:r>
          </a:p>
          <a:p>
            <a:r>
              <a:rPr lang="en-US" dirty="0"/>
              <a:t>Modular (</a:t>
            </a:r>
            <a:r>
              <a:rPr lang="en-US" dirty="0" err="1"/>
              <a:t>NuGet</a:t>
            </a:r>
            <a:r>
              <a:rPr lang="en-US" dirty="0"/>
              <a:t>)</a:t>
            </a:r>
          </a:p>
          <a:p>
            <a:r>
              <a:rPr lang="en-US" dirty="0"/>
              <a:t>More </a:t>
            </a:r>
            <a:r>
              <a:rPr lang="en-US" dirty="0" err="1"/>
              <a:t>async</a:t>
            </a:r>
            <a:r>
              <a:rPr lang="en-US" dirty="0"/>
              <a:t> support</a:t>
            </a:r>
          </a:p>
          <a:p>
            <a:endParaRPr lang="en-US" dirty="0"/>
          </a:p>
          <a:p>
            <a:r>
              <a:rPr lang="en-US" dirty="0"/>
              <a:t>NOTE: Not (yet) feature compatible with EF 6.x</a:t>
            </a:r>
          </a:p>
          <a:p>
            <a:endParaRPr lang="en-US" dirty="0"/>
          </a:p>
        </p:txBody>
      </p:sp>
    </p:spTree>
    <p:extLst>
      <p:ext uri="{BB962C8B-B14F-4D97-AF65-F5344CB8AC3E}">
        <p14:creationId xmlns:p14="http://schemas.microsoft.com/office/powerpoint/2010/main" val="3880341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EF Core Code-First &amp; Migrations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545163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EF Core Setup and Migration</a:t>
            </a:r>
          </a:p>
        </p:txBody>
      </p:sp>
      <p:sp>
        <p:nvSpPr>
          <p:cNvPr id="3" name="Content Placeholder 2"/>
          <p:cNvSpPr>
            <a:spLocks noGrp="1"/>
          </p:cNvSpPr>
          <p:nvPr>
            <p:ph idx="1"/>
          </p:nvPr>
        </p:nvSpPr>
        <p:spPr/>
        <p:txBody>
          <a:bodyPr/>
          <a:lstStyle/>
          <a:p>
            <a:r>
              <a:rPr lang="en-US" dirty="0"/>
              <a:t>Add references for EF tools and dependencies</a:t>
            </a:r>
          </a:p>
          <a:p>
            <a:r>
              <a:rPr lang="en-US" dirty="0"/>
              <a:t>Create a context and model classes</a:t>
            </a:r>
          </a:p>
          <a:p>
            <a:r>
              <a:rPr lang="en-US" dirty="0"/>
              <a:t>Configure your context as a service</a:t>
            </a:r>
          </a:p>
          <a:p>
            <a:r>
              <a:rPr lang="en-US" dirty="0"/>
              <a:t>Add a database migration</a:t>
            </a:r>
          </a:p>
          <a:p>
            <a:r>
              <a:rPr lang="en-US" dirty="0"/>
              <a:t>Update the database</a:t>
            </a:r>
          </a:p>
        </p:txBody>
      </p:sp>
    </p:spTree>
    <p:extLst>
      <p:ext uri="{BB962C8B-B14F-4D97-AF65-F5344CB8AC3E}">
        <p14:creationId xmlns:p14="http://schemas.microsoft.com/office/powerpoint/2010/main" val="5577350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Interface (CLI)</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46621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.NET CLI</a:t>
            </a:r>
          </a:p>
        </p:txBody>
      </p:sp>
      <p:sp>
        <p:nvSpPr>
          <p:cNvPr id="10" name="Title 3"/>
          <p:cNvSpPr txBox="1">
            <a:spLocks/>
          </p:cNvSpPr>
          <p:nvPr/>
        </p:nvSpPr>
        <p:spPr>
          <a:xfrm>
            <a:off x="657224" y="1850571"/>
            <a:ext cx="10753725" cy="378823"/>
          </a:xfrm>
          <a:prstGeom prst="rect">
            <a:avLst/>
          </a:prstGeom>
          <a:solidFill>
            <a:schemeClr val="bg1">
              <a:lumMod val="85000"/>
            </a:schemeClr>
          </a:solidFill>
        </p:spPr>
        <p:txBody>
          <a:bodyPr vert="horz" lIns="91440" tIns="45720" rIns="91440" bIns="45720" rtlCol="0" anchor="ctr">
            <a:normAutofit fontScale="52500" lnSpcReduction="20000"/>
          </a:bodyPr>
          <a:lstStyle>
            <a:lvl1pPr algn="l" defTabSz="914400" rtl="0" eaLnBrk="1" latinLnBrk="0" hangingPunct="1">
              <a:lnSpc>
                <a:spcPct val="85000"/>
              </a:lnSpc>
              <a:spcBef>
                <a:spcPct val="0"/>
              </a:spcBef>
              <a:buNone/>
              <a:defRPr sz="5400" kern="1200" spc="-120" baseline="0">
                <a:solidFill>
                  <a:srgbClr val="0072C6"/>
                </a:solidFill>
                <a:latin typeface="Segoe UI" panose="020B0502040204020203" pitchFamily="34" charset="0"/>
                <a:ea typeface="+mj-ea"/>
                <a:cs typeface="Segoe UI" panose="020B0502040204020203" pitchFamily="34" charset="0"/>
              </a:defRPr>
            </a:lvl1pPr>
          </a:lstStyle>
          <a:p>
            <a:r>
              <a:rPr lang="en-US"/>
              <a:t> </a:t>
            </a:r>
            <a:endParaRPr lang="en-US" dirty="0"/>
          </a:p>
        </p:txBody>
      </p:sp>
      <p:sp>
        <p:nvSpPr>
          <p:cNvPr id="11" name="Content Placeholder 4"/>
          <p:cNvSpPr>
            <a:spLocks noGrp="1"/>
          </p:cNvSpPr>
          <p:nvPr>
            <p:ph idx="1"/>
          </p:nvPr>
        </p:nvSpPr>
        <p:spPr>
          <a:xfrm>
            <a:off x="657224" y="2238725"/>
            <a:ext cx="10753725" cy="3766185"/>
          </a:xfrm>
          <a:solidFill>
            <a:schemeClr val="tx1"/>
          </a:solidFill>
        </p:spPr>
        <p:txBody>
          <a:bodyPr>
            <a:normAutofit/>
          </a:bodyPr>
          <a:lstStyle/>
          <a:p>
            <a:pPr marL="0" indent="0">
              <a:buNone/>
            </a:pPr>
            <a:endParaRPr lang="en-US" sz="1050"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new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restore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build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publish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run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test  </a:t>
            </a:r>
          </a:p>
          <a:p>
            <a:r>
              <a:rPr lang="en-US" dirty="0">
                <a:solidFill>
                  <a:schemeClr val="bg1"/>
                </a:solidFill>
                <a:latin typeface="Consolas" panose="020B0609020204030204" pitchFamily="49" charset="0"/>
              </a:rPr>
              <a:t>&gt; </a:t>
            </a:r>
            <a:r>
              <a:rPr lang="en-US" dirty="0" err="1">
                <a:solidFill>
                  <a:schemeClr val="bg1"/>
                </a:solidFill>
                <a:latin typeface="Consolas" panose="020B0609020204030204" pitchFamily="49" charset="0"/>
              </a:rPr>
              <a:t>dotnet</a:t>
            </a:r>
            <a:r>
              <a:rPr lang="en-US" dirty="0">
                <a:solidFill>
                  <a:schemeClr val="bg1"/>
                </a:solidFill>
                <a:latin typeface="Consolas" panose="020B0609020204030204" pitchFamily="49" charset="0"/>
              </a:rPr>
              <a:t> pack  </a:t>
            </a:r>
          </a:p>
        </p:txBody>
      </p:sp>
    </p:spTree>
    <p:extLst>
      <p:ext uri="{BB962C8B-B14F-4D97-AF65-F5344CB8AC3E}">
        <p14:creationId xmlns:p14="http://schemas.microsoft.com/office/powerpoint/2010/main" val="128917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vs Java </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7049" y="2226007"/>
            <a:ext cx="8032176" cy="333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3210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dotnet</a:t>
            </a:r>
            <a:r>
              <a:rPr lang="en-US" dirty="0"/>
              <a:t> restore</a:t>
            </a:r>
          </a:p>
        </p:txBody>
      </p:sp>
      <p:sp>
        <p:nvSpPr>
          <p:cNvPr id="5" name="Content Placeholder 4"/>
          <p:cNvSpPr>
            <a:spLocks noGrp="1"/>
          </p:cNvSpPr>
          <p:nvPr>
            <p:ph idx="1"/>
          </p:nvPr>
        </p:nvSpPr>
        <p:spPr/>
        <p:txBody>
          <a:bodyPr/>
          <a:lstStyle/>
          <a:p>
            <a:r>
              <a:rPr lang="en-US" dirty="0"/>
              <a:t>Specify sources</a:t>
            </a:r>
          </a:p>
          <a:p>
            <a:pPr lvl="1"/>
            <a:r>
              <a:rPr lang="en-US" dirty="0"/>
              <a:t>Globally: C:\users\username\AppData\Roaming\NuGet\NuGet.config</a:t>
            </a:r>
          </a:p>
          <a:p>
            <a:pPr lvl="1"/>
            <a:r>
              <a:rPr lang="en-US" dirty="0"/>
              <a:t>Locally: </a:t>
            </a:r>
            <a:r>
              <a:rPr lang="en-US" dirty="0" err="1"/>
              <a:t>NuGet.config</a:t>
            </a:r>
            <a:r>
              <a:rPr lang="en-US" dirty="0"/>
              <a:t> or --</a:t>
            </a:r>
            <a:r>
              <a:rPr lang="en-US" dirty="0" err="1"/>
              <a:t>configfile</a:t>
            </a:r>
            <a:endParaRPr lang="en-US" dirty="0"/>
          </a:p>
          <a:p>
            <a:pPr lvl="1"/>
            <a:r>
              <a:rPr lang="en-US" dirty="0"/>
              <a:t>Command Line: --source switch</a:t>
            </a:r>
          </a:p>
          <a:p>
            <a:r>
              <a:rPr lang="en-US" dirty="0"/>
              <a:t>Set package output directory</a:t>
            </a:r>
          </a:p>
          <a:p>
            <a:pPr lvl="1"/>
            <a:r>
              <a:rPr lang="en-US" dirty="0"/>
              <a:t>--packages new-location</a:t>
            </a:r>
          </a:p>
          <a:p>
            <a:pPr lvl="1"/>
            <a:r>
              <a:rPr lang="en-US" dirty="0"/>
              <a:t>Default: %</a:t>
            </a:r>
            <a:r>
              <a:rPr lang="en-US" dirty="0" err="1"/>
              <a:t>userprofile</a:t>
            </a:r>
            <a:r>
              <a:rPr lang="en-US" dirty="0"/>
              <a:t>%\.</a:t>
            </a:r>
            <a:r>
              <a:rPr lang="en-US" dirty="0" err="1"/>
              <a:t>nuget</a:t>
            </a:r>
            <a:r>
              <a:rPr lang="en-US" dirty="0"/>
              <a:t>\packages</a:t>
            </a:r>
          </a:p>
        </p:txBody>
      </p:sp>
    </p:spTree>
    <p:extLst>
      <p:ext uri="{BB962C8B-B14F-4D97-AF65-F5344CB8AC3E}">
        <p14:creationId xmlns:p14="http://schemas.microsoft.com/office/powerpoint/2010/main" val="3125246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dotnet</a:t>
            </a:r>
            <a:r>
              <a:rPr lang="en-US" dirty="0"/>
              <a:t> build</a:t>
            </a:r>
          </a:p>
        </p:txBody>
      </p:sp>
      <p:sp>
        <p:nvSpPr>
          <p:cNvPr id="5" name="Content Placeholder 4"/>
          <p:cNvSpPr>
            <a:spLocks noGrp="1"/>
          </p:cNvSpPr>
          <p:nvPr>
            <p:ph idx="1"/>
          </p:nvPr>
        </p:nvSpPr>
        <p:spPr/>
        <p:txBody>
          <a:bodyPr/>
          <a:lstStyle/>
          <a:p>
            <a:r>
              <a:rPr lang="en-US" dirty="0"/>
              <a:t>Some important flags</a:t>
            </a:r>
          </a:p>
          <a:p>
            <a:pPr lvl="1"/>
            <a:r>
              <a:rPr lang="en-US" dirty="0"/>
              <a:t>--output</a:t>
            </a:r>
          </a:p>
          <a:p>
            <a:pPr lvl="1"/>
            <a:r>
              <a:rPr lang="en-US" dirty="0"/>
              <a:t>--framework</a:t>
            </a:r>
          </a:p>
          <a:p>
            <a:pPr lvl="1"/>
            <a:r>
              <a:rPr lang="en-US" dirty="0"/>
              <a:t>--runtime</a:t>
            </a:r>
          </a:p>
          <a:p>
            <a:pPr lvl="1"/>
            <a:r>
              <a:rPr lang="en-US" dirty="0"/>
              <a:t>--configuration</a:t>
            </a:r>
          </a:p>
        </p:txBody>
      </p:sp>
    </p:spTree>
    <p:extLst>
      <p:ext uri="{BB962C8B-B14F-4D97-AF65-F5344CB8AC3E}">
        <p14:creationId xmlns:p14="http://schemas.microsoft.com/office/powerpoint/2010/main" val="37268387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dotnet</a:t>
            </a:r>
            <a:r>
              <a:rPr lang="en-US" dirty="0"/>
              <a:t> publish</a:t>
            </a:r>
          </a:p>
        </p:txBody>
      </p:sp>
      <p:sp>
        <p:nvSpPr>
          <p:cNvPr id="3" name="Content Placeholder 2"/>
          <p:cNvSpPr>
            <a:spLocks noGrp="1"/>
          </p:cNvSpPr>
          <p:nvPr>
            <p:ph idx="1"/>
          </p:nvPr>
        </p:nvSpPr>
        <p:spPr/>
        <p:txBody>
          <a:bodyPr/>
          <a:lstStyle/>
          <a:p>
            <a:r>
              <a:rPr lang="en-US" dirty="0"/>
              <a:t>Framework-dependent deployment (FDD)</a:t>
            </a:r>
          </a:p>
          <a:p>
            <a:pPr lvl="1"/>
            <a:r>
              <a:rPr lang="en-US" dirty="0">
                <a:latin typeface="Consolas" panose="020B0609020204030204" pitchFamily="49" charset="0"/>
              </a:rPr>
              <a:t>"type": "platform"</a:t>
            </a:r>
          </a:p>
          <a:p>
            <a:pPr lvl="1"/>
            <a:r>
              <a:rPr lang="en-US" dirty="0">
                <a:latin typeface="Consolas" panose="020B0609020204030204" pitchFamily="49" charset="0"/>
              </a:rPr>
              <a:t>&gt; </a:t>
            </a:r>
            <a:r>
              <a:rPr lang="en-US" dirty="0" err="1">
                <a:latin typeface="Consolas" panose="020B0609020204030204" pitchFamily="49" charset="0"/>
              </a:rPr>
              <a:t>dotnet</a:t>
            </a:r>
            <a:r>
              <a:rPr lang="en-US" dirty="0">
                <a:latin typeface="Consolas" panose="020B0609020204030204" pitchFamily="49" charset="0"/>
              </a:rPr>
              <a:t> app.dll</a:t>
            </a:r>
          </a:p>
          <a:p>
            <a:pPr lvl="1"/>
            <a:endParaRPr lang="en-US" dirty="0">
              <a:latin typeface="Consolas" panose="020B0609020204030204" pitchFamily="49" charset="0"/>
            </a:endParaRPr>
          </a:p>
          <a:p>
            <a:r>
              <a:rPr lang="en-US" dirty="0"/>
              <a:t>Self-contained deployment (SCD)</a:t>
            </a:r>
          </a:p>
          <a:p>
            <a:pPr lvl="1"/>
            <a:r>
              <a:rPr lang="en-US" dirty="0">
                <a:latin typeface="Consolas" panose="020B0609020204030204" pitchFamily="49" charset="0"/>
              </a:rPr>
              <a:t>//"type": "platform"</a:t>
            </a:r>
          </a:p>
          <a:p>
            <a:pPr lvl="1"/>
            <a:r>
              <a:rPr lang="en-US" dirty="0">
                <a:latin typeface="Consolas" panose="020B0609020204030204" pitchFamily="49" charset="0"/>
              </a:rPr>
              <a:t>&gt; app.exe</a:t>
            </a:r>
          </a:p>
        </p:txBody>
      </p:sp>
    </p:spTree>
    <p:extLst>
      <p:ext uri="{BB962C8B-B14F-4D97-AF65-F5344CB8AC3E}">
        <p14:creationId xmlns:p14="http://schemas.microsoft.com/office/powerpoint/2010/main" val="7637561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dotnet</a:t>
            </a:r>
            <a:r>
              <a:rPr lang="en-US" dirty="0"/>
              <a:t> run</a:t>
            </a:r>
          </a:p>
        </p:txBody>
      </p:sp>
      <p:sp>
        <p:nvSpPr>
          <p:cNvPr id="5" name="Content Placeholder 4"/>
          <p:cNvSpPr>
            <a:spLocks noGrp="1"/>
          </p:cNvSpPr>
          <p:nvPr>
            <p:ph idx="1"/>
          </p:nvPr>
        </p:nvSpPr>
        <p:spPr/>
        <p:txBody>
          <a:bodyPr/>
          <a:lstStyle/>
          <a:p>
            <a:r>
              <a:rPr lang="en-US" dirty="0"/>
              <a:t>Run at development time</a:t>
            </a:r>
          </a:p>
          <a:p>
            <a:r>
              <a:rPr lang="en-US" dirty="0"/>
              <a:t>Run FDDs</a:t>
            </a:r>
          </a:p>
          <a:p>
            <a:endParaRPr lang="en-US" dirty="0"/>
          </a:p>
          <a:p>
            <a:r>
              <a:rPr lang="en-US" dirty="0"/>
              <a:t>Sample flags</a:t>
            </a:r>
          </a:p>
          <a:p>
            <a:pPr lvl="1"/>
            <a:r>
              <a:rPr lang="en-US" dirty="0"/>
              <a:t>--configuration</a:t>
            </a:r>
          </a:p>
          <a:p>
            <a:pPr lvl="1"/>
            <a:r>
              <a:rPr lang="en-US" dirty="0"/>
              <a:t>-- project /path/to/</a:t>
            </a:r>
            <a:r>
              <a:rPr lang="en-US" dirty="0" err="1"/>
              <a:t>project.json</a:t>
            </a:r>
            <a:endParaRPr lang="en-US" dirty="0"/>
          </a:p>
          <a:p>
            <a:endParaRPr lang="en-US" dirty="0"/>
          </a:p>
        </p:txBody>
      </p:sp>
    </p:spTree>
    <p:extLst>
      <p:ext uri="{BB962C8B-B14F-4D97-AF65-F5344CB8AC3E}">
        <p14:creationId xmlns:p14="http://schemas.microsoft.com/office/powerpoint/2010/main" val="6084341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dotnet</a:t>
            </a:r>
            <a:r>
              <a:rPr lang="en-US" dirty="0"/>
              <a:t> pack</a:t>
            </a:r>
          </a:p>
        </p:txBody>
      </p:sp>
      <p:sp>
        <p:nvSpPr>
          <p:cNvPr id="5" name="Content Placeholder 4"/>
          <p:cNvSpPr>
            <a:spLocks noGrp="1"/>
          </p:cNvSpPr>
          <p:nvPr>
            <p:ph idx="1"/>
          </p:nvPr>
        </p:nvSpPr>
        <p:spPr/>
        <p:txBody>
          <a:bodyPr/>
          <a:lstStyle/>
          <a:p>
            <a:r>
              <a:rPr lang="en-US" dirty="0">
                <a:latin typeface="Consolas" panose="020B0609020204030204" pitchFamily="49" charset="0"/>
              </a:rPr>
              <a:t>&gt; </a:t>
            </a:r>
            <a:r>
              <a:rPr lang="en-US" dirty="0" err="1">
                <a:latin typeface="Consolas" panose="020B0609020204030204" pitchFamily="49" charset="0"/>
              </a:rPr>
              <a:t>dotnet</a:t>
            </a:r>
            <a:r>
              <a:rPr lang="en-US" dirty="0">
                <a:latin typeface="Consolas" panose="020B0609020204030204" pitchFamily="49" charset="0"/>
              </a:rPr>
              <a:t> pack</a:t>
            </a:r>
          </a:p>
          <a:p>
            <a:endParaRPr lang="en-US" dirty="0"/>
          </a:p>
          <a:p>
            <a:r>
              <a:rPr lang="en-US" dirty="0"/>
              <a:t>--no-build</a:t>
            </a:r>
          </a:p>
          <a:p>
            <a:r>
              <a:rPr lang="en-US" dirty="0"/>
              <a:t>--version-suffix “20161217“</a:t>
            </a:r>
          </a:p>
          <a:p>
            <a:pPr lvl="1"/>
            <a:r>
              <a:rPr lang="en-US" dirty="0">
                <a:latin typeface="Consolas" panose="020B0609020204030204" pitchFamily="49" charset="0"/>
              </a:rPr>
              <a:t>1.0.0-*</a:t>
            </a:r>
          </a:p>
          <a:p>
            <a:pPr lvl="1"/>
            <a:r>
              <a:rPr lang="en-US" dirty="0">
                <a:latin typeface="Consolas" panose="020B0609020204030204" pitchFamily="49" charset="0"/>
              </a:rPr>
              <a:t>1.0.0-20161217</a:t>
            </a:r>
          </a:p>
        </p:txBody>
      </p:sp>
    </p:spTree>
    <p:extLst>
      <p:ext uri="{BB962C8B-B14F-4D97-AF65-F5344CB8AC3E}">
        <p14:creationId xmlns:p14="http://schemas.microsoft.com/office/powerpoint/2010/main" val="12633142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Identity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44019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Identity</a:t>
            </a:r>
          </a:p>
        </p:txBody>
      </p:sp>
      <p:sp>
        <p:nvSpPr>
          <p:cNvPr id="5" name="Content Placeholder 4"/>
          <p:cNvSpPr>
            <a:spLocks noGrp="1"/>
          </p:cNvSpPr>
          <p:nvPr>
            <p:ph idx="1"/>
          </p:nvPr>
        </p:nvSpPr>
        <p:spPr/>
        <p:txBody>
          <a:bodyPr/>
          <a:lstStyle/>
          <a:p>
            <a:r>
              <a:rPr lang="en-US" dirty="0"/>
              <a:t>Install package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Microsoft.AspNetCore.Identity.EntityFrameworkCore</a:t>
            </a:r>
            <a:endParaRPr lang="en-US" dirty="0">
              <a:latin typeface="Consolas" panose="020B0609020204030204" pitchFamily="49" charset="0"/>
            </a:endParaRPr>
          </a:p>
          <a:p>
            <a:endParaRPr lang="en-US" dirty="0">
              <a:latin typeface="Consolas" panose="020B0609020204030204" pitchFamily="49" charset="0"/>
            </a:endParaRPr>
          </a:p>
          <a:p>
            <a:r>
              <a:rPr lang="en-US" dirty="0" err="1">
                <a:latin typeface="Consolas" panose="020B0609020204030204" pitchFamily="49" charset="0"/>
              </a:rPr>
              <a:t>services.AddIdentity</a:t>
            </a:r>
            <a:r>
              <a:rPr lang="en-US" dirty="0">
                <a:latin typeface="Consolas" panose="020B0609020204030204" pitchFamily="49" charset="0"/>
              </a:rPr>
              <a:t>&lt;</a:t>
            </a:r>
            <a:r>
              <a:rPr lang="en-US" dirty="0" err="1">
                <a:latin typeface="Consolas" panose="020B0609020204030204" pitchFamily="49" charset="0"/>
              </a:rPr>
              <a:t>ApplicationUser</a:t>
            </a:r>
            <a:r>
              <a:rPr lang="en-US" dirty="0">
                <a:latin typeface="Consolas" panose="020B0609020204030204" pitchFamily="49" charset="0"/>
              </a:rPr>
              <a:t>, </a:t>
            </a:r>
            <a:r>
              <a:rPr lang="en-US" dirty="0" err="1">
                <a:latin typeface="Consolas" panose="020B0609020204030204" pitchFamily="49" charset="0"/>
              </a:rPr>
              <a:t>IdentityRole</a:t>
            </a:r>
            <a:r>
              <a:rPr lang="en-US" dirty="0">
                <a:latin typeface="Consolas" panose="020B0609020204030204" pitchFamily="49" charset="0"/>
              </a:rPr>
              <a:t>&gt;()</a:t>
            </a:r>
          </a:p>
          <a:p>
            <a:r>
              <a:rPr lang="en-US" dirty="0">
                <a:latin typeface="Consolas" panose="020B0609020204030204" pitchFamily="49" charset="0"/>
              </a:rPr>
              <a:t>        .</a:t>
            </a:r>
            <a:r>
              <a:rPr lang="en-US" dirty="0" err="1">
                <a:latin typeface="Consolas" panose="020B0609020204030204" pitchFamily="49" charset="0"/>
              </a:rPr>
              <a:t>AddEntityFrameworkStores</a:t>
            </a:r>
            <a:r>
              <a:rPr lang="en-US" dirty="0">
                <a:latin typeface="Consolas" panose="020B0609020204030204" pitchFamily="49" charset="0"/>
              </a:rPr>
              <a:t>&lt;</a:t>
            </a:r>
            <a:r>
              <a:rPr lang="en-US" dirty="0" err="1">
                <a:latin typeface="Consolas" panose="020B0609020204030204" pitchFamily="49" charset="0"/>
              </a:rPr>
              <a:t>ApplicationDbContext</a:t>
            </a:r>
            <a:r>
              <a:rPr lang="en-US" dirty="0">
                <a:latin typeface="Consolas" panose="020B0609020204030204" pitchFamily="49" charset="0"/>
              </a:rPr>
              <a:t>&gt;()</a:t>
            </a:r>
          </a:p>
          <a:p>
            <a:r>
              <a:rPr lang="en-US" dirty="0">
                <a:latin typeface="Consolas" panose="020B0609020204030204" pitchFamily="49" charset="0"/>
              </a:rPr>
              <a:t>        .</a:t>
            </a:r>
            <a:r>
              <a:rPr lang="en-US" dirty="0" err="1">
                <a:latin typeface="Consolas" panose="020B0609020204030204" pitchFamily="49" charset="0"/>
              </a:rPr>
              <a:t>AddDefaultTokenProviders</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app.UseIdentity</a:t>
            </a:r>
            <a:r>
              <a:rPr lang="en-US" dirty="0">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10791875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Deploying ASP.NET Core Applications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98029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Deploying ASP.NET Core to IIS</a:t>
            </a:r>
          </a:p>
        </p:txBody>
      </p:sp>
      <p:sp>
        <p:nvSpPr>
          <p:cNvPr id="5" name="Content Placeholder 4"/>
          <p:cNvSpPr>
            <a:spLocks noGrp="1"/>
          </p:cNvSpPr>
          <p:nvPr>
            <p:ph idx="1"/>
          </p:nvPr>
        </p:nvSpPr>
        <p:spPr/>
        <p:txBody>
          <a:bodyPr/>
          <a:lstStyle/>
          <a:p>
            <a:r>
              <a:rPr lang="en-US" dirty="0"/>
              <a:t>Ensure .</a:t>
            </a:r>
            <a:r>
              <a:rPr lang="en-US" i="1" dirty="0" err="1"/>
              <a:t>UseIISIntegration</a:t>
            </a:r>
            <a:r>
              <a:rPr lang="en-US" i="1" dirty="0"/>
              <a:t>()</a:t>
            </a:r>
          </a:p>
          <a:p>
            <a:r>
              <a:rPr lang="en-US" dirty="0"/>
              <a:t>Install the .NET Core Windows Server Hosting bundle</a:t>
            </a:r>
          </a:p>
        </p:txBody>
      </p:sp>
      <p:pic>
        <p:nvPicPr>
          <p:cNvPr id="1026" name="Picture 2" descr="../_images/editapppo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75" y="3139945"/>
            <a:ext cx="30099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2811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Other Common Scenarios</a:t>
            </a:r>
          </a:p>
        </p:txBody>
      </p:sp>
      <p:sp>
        <p:nvSpPr>
          <p:cNvPr id="5" name="Content Placeholder 4"/>
          <p:cNvSpPr>
            <a:spLocks noGrp="1"/>
          </p:cNvSpPr>
          <p:nvPr>
            <p:ph idx="1"/>
          </p:nvPr>
        </p:nvSpPr>
        <p:spPr/>
        <p:txBody>
          <a:bodyPr>
            <a:normAutofit fontScale="92500" lnSpcReduction="20000"/>
          </a:bodyPr>
          <a:lstStyle/>
          <a:p>
            <a:r>
              <a:rPr lang="en-US" sz="3000" dirty="0"/>
              <a:t>Azure / AWS</a:t>
            </a:r>
          </a:p>
          <a:p>
            <a:pPr lvl="1"/>
            <a:r>
              <a:rPr lang="en-US" dirty="0">
                <a:hlinkClick r:id="rId2"/>
              </a:rPr>
              <a:t>https://docs.asp.net/en/latest/tutorials/publish-to-azure-webapp-using-vs</a:t>
            </a:r>
            <a:endParaRPr lang="en-US" dirty="0"/>
          </a:p>
          <a:p>
            <a:endParaRPr lang="en-US" dirty="0"/>
          </a:p>
          <a:p>
            <a:r>
              <a:rPr lang="en-US" sz="3000" dirty="0"/>
              <a:t>Docker</a:t>
            </a:r>
          </a:p>
          <a:p>
            <a:pPr lvl="1"/>
            <a:r>
              <a:rPr lang="en-US" dirty="0">
                <a:hlinkClick r:id="rId3"/>
              </a:rPr>
              <a:t>https://azure.microsoft.com/en-us/documentation/articles/vs-azure-tools-docker-hosting-web-apps-in-docker/</a:t>
            </a:r>
            <a:endParaRPr lang="en-US" dirty="0"/>
          </a:p>
          <a:p>
            <a:endParaRPr lang="en-US" sz="2200" dirty="0"/>
          </a:p>
          <a:p>
            <a:r>
              <a:rPr lang="en-US" sz="3000" dirty="0"/>
              <a:t>Linux with Nginx or Apache (or other)</a:t>
            </a:r>
          </a:p>
          <a:p>
            <a:pPr lvl="1"/>
            <a:r>
              <a:rPr lang="en-US" dirty="0">
                <a:hlinkClick r:id="rId4"/>
              </a:rPr>
              <a:t>https://docs.asp.net/en/latest/publishing/linuxproduction</a:t>
            </a:r>
            <a:endParaRPr lang="en-US" dirty="0"/>
          </a:p>
          <a:p>
            <a:pPr lvl="1"/>
            <a:br>
              <a:rPr lang="en-US" dirty="0"/>
            </a:br>
            <a:endParaRPr lang="en-US" dirty="0"/>
          </a:p>
          <a:p>
            <a:endParaRPr lang="en-US" dirty="0"/>
          </a:p>
        </p:txBody>
      </p:sp>
    </p:spTree>
    <p:extLst>
      <p:ext uri="{BB962C8B-B14F-4D97-AF65-F5344CB8AC3E}">
        <p14:creationId xmlns:p14="http://schemas.microsoft.com/office/powerpoint/2010/main" val="2231633877"/>
      </p:ext>
    </p:extLst>
  </p:cSld>
  <p:clrMapOvr>
    <a:masterClrMapping/>
  </p:clrMapOvr>
</p:sld>
</file>

<file path=ppt/theme/theme1.xml><?xml version="1.0" encoding="utf-8"?>
<a:theme xmlns:a="http://schemas.openxmlformats.org/drawingml/2006/main" name="HDOfficeLightV0">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TM02900769[[fn=Retrospect]]</Template>
  <TotalTime>7271</TotalTime>
  <Words>2097</Words>
  <Application>Microsoft Office PowerPoint</Application>
  <PresentationFormat>Widescreen</PresentationFormat>
  <Paragraphs>510</Paragraphs>
  <Slides>100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100</vt:i4>
      </vt:variant>
    </vt:vector>
  </HeadingPairs>
  <TitlesOfParts>
    <vt:vector size="108" baseType="lpstr">
      <vt:lpstr>Arial</vt:lpstr>
      <vt:lpstr>Calibri Light</vt:lpstr>
      <vt:lpstr>Consolas</vt:lpstr>
      <vt:lpstr>FontAwesome</vt:lpstr>
      <vt:lpstr>Segoe UI</vt:lpstr>
      <vt:lpstr>Wingdings 2</vt:lpstr>
      <vt:lpstr>HDOfficeLightV0</vt:lpstr>
      <vt:lpstr>Metropolitan</vt:lpstr>
      <vt:lpstr>Getting Started with ASP.NET Core</vt:lpstr>
      <vt:lpstr>About Me</vt:lpstr>
      <vt:lpstr>Introductions</vt:lpstr>
      <vt:lpstr>Schedule</vt:lpstr>
      <vt:lpstr>Questions</vt:lpstr>
      <vt:lpstr>History of .NET</vt:lpstr>
      <vt:lpstr>Early History of .NET</vt:lpstr>
      <vt:lpstr>.NET vs Java</vt:lpstr>
      <vt:lpstr>.NET vs Java </vt:lpstr>
      <vt:lpstr>Cross-Platform .NET:  A Promise 15 Years in the Making</vt:lpstr>
      <vt:lpstr>History of ASP.NET</vt:lpstr>
      <vt:lpstr>History of ASP.NET</vt:lpstr>
      <vt:lpstr>A Fork in the Road</vt:lpstr>
      <vt:lpstr>Wait, I Thought It Was ASP.NET 5</vt:lpstr>
      <vt:lpstr>PowerPoint Presentation</vt:lpstr>
      <vt:lpstr>PowerPoint Presentation</vt:lpstr>
      <vt:lpstr>ASP.NET 5, We Hardly Knew Ye</vt:lpstr>
      <vt:lpstr>.NET Core Roadmap</vt:lpstr>
      <vt:lpstr>ASP.NET Core Roadmap</vt:lpstr>
      <vt:lpstr>DEMO: ASP.NET Core on Windows</vt:lpstr>
      <vt:lpstr>DEMO: ASP.NET Core on MacOS</vt:lpstr>
      <vt:lpstr>LAB: Setup and Installation</vt:lpstr>
      <vt:lpstr>Why ASP.NET Core?</vt:lpstr>
      <vt:lpstr>Reasons for ASP.NET Core</vt:lpstr>
      <vt:lpstr>Perf!</vt:lpstr>
      <vt:lpstr>New Project Templates</vt:lpstr>
      <vt:lpstr>DEMO: New Project Templates</vt:lpstr>
      <vt:lpstr>Project &amp; Solution Structure</vt:lpstr>
      <vt:lpstr>Project &amp; Solution Structure</vt:lpstr>
      <vt:lpstr>ProjectName.xproj File </vt:lpstr>
      <vt:lpstr>project.json File</vt:lpstr>
      <vt:lpstr>project.lock.json File</vt:lpstr>
      <vt:lpstr>wwwroot Folder</vt:lpstr>
      <vt:lpstr>Dependencies Section</vt:lpstr>
      <vt:lpstr>Program.cs File</vt:lpstr>
      <vt:lpstr>Startup.cs</vt:lpstr>
      <vt:lpstr>Startup.Startup (Contructor)</vt:lpstr>
      <vt:lpstr>Startup.ConfigureServices()</vt:lpstr>
      <vt:lpstr>Startup.Configure()</vt:lpstr>
      <vt:lpstr>Web.Config File </vt:lpstr>
      <vt:lpstr>DEMO: gulpfile.js file</vt:lpstr>
      <vt:lpstr>gruntfile.js File</vt:lpstr>
      <vt:lpstr>bundleconfig.json File</vt:lpstr>
      <vt:lpstr>appsettings.json File</vt:lpstr>
      <vt:lpstr>appsettings.json File</vt:lpstr>
      <vt:lpstr>DEMO: Config Environment Variables</vt:lpstr>
      <vt:lpstr>DEMO: User Secrets</vt:lpstr>
      <vt:lpstr>DEMO: Add a Setting File</vt:lpstr>
      <vt:lpstr>LAB: Add a Settings File to Project</vt:lpstr>
      <vt:lpstr>Hosting ASP.NET Core</vt:lpstr>
      <vt:lpstr>Hosting ASP.NET Core</vt:lpstr>
      <vt:lpstr>Kestrel</vt:lpstr>
      <vt:lpstr>Classic ASP.NET Hosting</vt:lpstr>
      <vt:lpstr>IIS and Kestrel</vt:lpstr>
      <vt:lpstr>IIS / IISExpress</vt:lpstr>
      <vt:lpstr>WebListener</vt:lpstr>
      <vt:lpstr>Dependency Injection</vt:lpstr>
      <vt:lpstr>Dependency Injection Lifetimes</vt:lpstr>
      <vt:lpstr>DEMO: Injecting a Service with DI</vt:lpstr>
      <vt:lpstr>LAB: Create your own DI Service</vt:lpstr>
      <vt:lpstr>Package Management</vt:lpstr>
      <vt:lpstr>DEMO: Loading packages</vt:lpstr>
      <vt:lpstr>Pipeline &amp; Middleware</vt:lpstr>
      <vt:lpstr>Pipeline &amp; Middleware</vt:lpstr>
      <vt:lpstr>Built-In Middleware</vt:lpstr>
      <vt:lpstr>LAB: Create Custom Middleware</vt:lpstr>
      <vt:lpstr>MVC &amp; APIs</vt:lpstr>
      <vt:lpstr>Setting up MVC</vt:lpstr>
      <vt:lpstr>Setting up WebAPI</vt:lpstr>
      <vt:lpstr>Unified Controllers</vt:lpstr>
      <vt:lpstr>Unified Controllers</vt:lpstr>
      <vt:lpstr>DEMO: View API Controllers</vt:lpstr>
      <vt:lpstr>LAB: Create View and API Controllers</vt:lpstr>
      <vt:lpstr>Tag Helpers</vt:lpstr>
      <vt:lpstr>Tag Helpers</vt:lpstr>
      <vt:lpstr>Tag Helpers</vt:lpstr>
      <vt:lpstr>Tag Helpers</vt:lpstr>
      <vt:lpstr>DEMO: Some Build-In Tag Helpers</vt:lpstr>
      <vt:lpstr>DEMO: Custom Tag Helper</vt:lpstr>
      <vt:lpstr>LAB: Custom Tag Helpers</vt:lpstr>
      <vt:lpstr>View Components</vt:lpstr>
      <vt:lpstr>View Components</vt:lpstr>
      <vt:lpstr>DEMO: View Components</vt:lpstr>
      <vt:lpstr>Entity Framework Core 1.0</vt:lpstr>
      <vt:lpstr>Entity Framework Core 1.0</vt:lpstr>
      <vt:lpstr>DEMO: EF Core Code-First &amp; Migrations</vt:lpstr>
      <vt:lpstr>LAB: EF Core Setup and Migration</vt:lpstr>
      <vt:lpstr>Command-Line Interface (CLI)</vt:lpstr>
      <vt:lpstr>.NET CLI</vt:lpstr>
      <vt:lpstr>dotnet restore</vt:lpstr>
      <vt:lpstr>dotnet build</vt:lpstr>
      <vt:lpstr>dotnet publish</vt:lpstr>
      <vt:lpstr>dotnet run</vt:lpstr>
      <vt:lpstr>dotnet pack</vt:lpstr>
      <vt:lpstr>ASP.NET Identity</vt:lpstr>
      <vt:lpstr>ASP.NET Identity</vt:lpstr>
      <vt:lpstr>Deploying ASP.NET Core Applications</vt:lpstr>
      <vt:lpstr>Deploying ASP.NET Core to IIS</vt:lpstr>
      <vt:lpstr>Other Common Scenarios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2015</dc:title>
  <dc:creator>jtower</dc:creator>
  <cp:lastModifiedBy>J. Tower</cp:lastModifiedBy>
  <cp:revision>174</cp:revision>
  <dcterms:created xsi:type="dcterms:W3CDTF">2015-10-03T21:03:01Z</dcterms:created>
  <dcterms:modified xsi:type="dcterms:W3CDTF">2016-09-20T23:29:54Z</dcterms:modified>
</cp:coreProperties>
</file>