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48" r:id="rId2"/>
  </p:sldMasterIdLst>
  <p:notesMasterIdLst>
    <p:notesMasterId r:id="rId30"/>
  </p:notesMasterIdLst>
  <p:handoutMasterIdLst>
    <p:handoutMasterId r:id="rId31"/>
  </p:handoutMasterIdLst>
  <p:sldIdLst>
    <p:sldId id="256" r:id="rId3"/>
    <p:sldId id="269" r:id="rId4"/>
    <p:sldId id="289" r:id="rId5"/>
    <p:sldId id="274" r:id="rId6"/>
    <p:sldId id="272" r:id="rId7"/>
    <p:sldId id="273" r:id="rId8"/>
    <p:sldId id="285" r:id="rId9"/>
    <p:sldId id="257" r:id="rId10"/>
    <p:sldId id="266" r:id="rId11"/>
    <p:sldId id="258" r:id="rId12"/>
    <p:sldId id="261" r:id="rId13"/>
    <p:sldId id="260" r:id="rId14"/>
    <p:sldId id="290" r:id="rId15"/>
    <p:sldId id="259" r:id="rId16"/>
    <p:sldId id="263" r:id="rId17"/>
    <p:sldId id="267" r:id="rId18"/>
    <p:sldId id="268" r:id="rId19"/>
    <p:sldId id="279" r:id="rId20"/>
    <p:sldId id="280" r:id="rId21"/>
    <p:sldId id="278" r:id="rId22"/>
    <p:sldId id="281" r:id="rId23"/>
    <p:sldId id="282" r:id="rId24"/>
    <p:sldId id="277" r:id="rId25"/>
    <p:sldId id="283" r:id="rId26"/>
    <p:sldId id="286" r:id="rId27"/>
    <p:sldId id="284"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34" autoAdjust="0"/>
    <p:restoredTop sz="94660"/>
  </p:normalViewPr>
  <p:slideViewPr>
    <p:cSldViewPr snapToGrid="0">
      <p:cViewPr varScale="1">
        <p:scale>
          <a:sx n="84" d="100"/>
          <a:sy n="84" d="100"/>
        </p:scale>
        <p:origin x="51" y="432"/>
      </p:cViewPr>
      <p:guideLst/>
    </p:cSldViewPr>
  </p:slideViewPr>
  <p:notesTextViewPr>
    <p:cViewPr>
      <p:scale>
        <a:sx n="1" d="1"/>
        <a:sy n="1" d="1"/>
      </p:scale>
      <p:origin x="0" y="0"/>
    </p:cViewPr>
  </p:notesTextViewPr>
  <p:notesViewPr>
    <p:cSldViewPr snapToGrid="0">
      <p:cViewPr varScale="1">
        <p:scale>
          <a:sx n="66" d="100"/>
          <a:sy n="66" d="100"/>
        </p:scale>
        <p:origin x="2787"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Duration (</a:t>
            </a:r>
            <a:r>
              <a:rPr lang="en-US" dirty="0" err="1"/>
              <a:t>ms</a:t>
            </a:r>
            <a:r>
              <a:rPr lang="en-US" dirty="0"/>
              <a: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2553070856242049"/>
          <c:y val="0.10282368606924444"/>
          <c:w val="0.80538046605641223"/>
          <c:h val="0.62445831694939136"/>
        </c:manualLayout>
      </c:layout>
      <c:barChart>
        <c:barDir val="col"/>
        <c:grouping val="clustered"/>
        <c:varyColors val="0"/>
        <c:ser>
          <c:idx val="0"/>
          <c:order val="0"/>
          <c:tx>
            <c:strRef>
              <c:f>Sheet1!$B$1</c:f>
              <c:strCache>
                <c:ptCount val="1"/>
                <c:pt idx="0">
                  <c:v>Duration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ADO.NET</c:v>
                </c:pt>
                <c:pt idx="1">
                  <c:v>Dapper</c:v>
                </c:pt>
                <c:pt idx="2">
                  <c:v>ServiveStack</c:v>
                </c:pt>
                <c:pt idx="3">
                  <c:v>PetaPoco</c:v>
                </c:pt>
                <c:pt idx="4">
                  <c:v>BLToolkit</c:v>
                </c:pt>
                <c:pt idx="5">
                  <c:v>SubSonic</c:v>
                </c:pt>
                <c:pt idx="6">
                  <c:v>NHibernate SQL</c:v>
                </c:pt>
                <c:pt idx="7">
                  <c:v>Linq 2 SQL</c:v>
                </c:pt>
                <c:pt idx="8">
                  <c:v>Entity Framework</c:v>
                </c:pt>
              </c:strCache>
            </c:strRef>
          </c:cat>
          <c:val>
            <c:numRef>
              <c:f>Sheet1!$B$2:$B$10</c:f>
              <c:numCache>
                <c:formatCode>General</c:formatCode>
                <c:ptCount val="9"/>
                <c:pt idx="0">
                  <c:v>47</c:v>
                </c:pt>
                <c:pt idx="1">
                  <c:v>49</c:v>
                </c:pt>
                <c:pt idx="2">
                  <c:v>50</c:v>
                </c:pt>
                <c:pt idx="3">
                  <c:v>52</c:v>
                </c:pt>
                <c:pt idx="4">
                  <c:v>80</c:v>
                </c:pt>
                <c:pt idx="5">
                  <c:v>107</c:v>
                </c:pt>
                <c:pt idx="6">
                  <c:v>104</c:v>
                </c:pt>
                <c:pt idx="7">
                  <c:v>181</c:v>
                </c:pt>
                <c:pt idx="8">
                  <c:v>631</c:v>
                </c:pt>
              </c:numCache>
            </c:numRef>
          </c:val>
          <c:extLst>
            <c:ext xmlns:c16="http://schemas.microsoft.com/office/drawing/2014/chart" uri="{C3380CC4-5D6E-409C-BE32-E72D297353CC}">
              <c16:uniqueId val="{00000000-0A6F-41D2-B800-964C5911E980}"/>
            </c:ext>
          </c:extLst>
        </c:ser>
        <c:dLbls>
          <c:dLblPos val="inEnd"/>
          <c:showLegendKey val="0"/>
          <c:showVal val="1"/>
          <c:showCatName val="0"/>
          <c:showSerName val="0"/>
          <c:showPercent val="0"/>
          <c:showBubbleSize val="0"/>
        </c:dLbls>
        <c:gapWidth val="65"/>
        <c:axId val="494992928"/>
        <c:axId val="494992600"/>
      </c:barChart>
      <c:catAx>
        <c:axId val="4949929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94992600"/>
        <c:crosses val="autoZero"/>
        <c:auto val="1"/>
        <c:lblAlgn val="ctr"/>
        <c:lblOffset val="100"/>
        <c:noMultiLvlLbl val="0"/>
      </c:catAx>
      <c:valAx>
        <c:axId val="494992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949929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4494A-DB8B-44E5-8660-E6DD714E8D06}" type="datetimeFigureOut">
              <a:rPr lang="en-US" smtClean="0"/>
              <a:t>4/13/2016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6409E9-FBED-4FBD-A46C-35F1FF458FF4}" type="slidenum">
              <a:rPr lang="en-US" smtClean="0"/>
              <a:t>‹#›</a:t>
            </a:fld>
            <a:endParaRPr lang="en-US"/>
          </a:p>
        </p:txBody>
      </p:sp>
    </p:spTree>
    <p:extLst>
      <p:ext uri="{BB962C8B-B14F-4D97-AF65-F5344CB8AC3E}">
        <p14:creationId xmlns:p14="http://schemas.microsoft.com/office/powerpoint/2010/main" val="1512147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387CA-2C03-48B6-9DDE-A78390D24756}"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D0F44-A7D7-4304-9210-D9BFBCFDDF15}" type="slidenum">
              <a:rPr lang="en-US" smtClean="0"/>
              <a:t>‹#›</a:t>
            </a:fld>
            <a:endParaRPr lang="en-US"/>
          </a:p>
        </p:txBody>
      </p:sp>
    </p:spTree>
    <p:extLst>
      <p:ext uri="{BB962C8B-B14F-4D97-AF65-F5344CB8AC3E}">
        <p14:creationId xmlns:p14="http://schemas.microsoft.com/office/powerpoint/2010/main" val="144275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314155-5D83-4D56-8D28-5EC7E1D25712}"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2570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14155-5D83-4D56-8D28-5EC7E1D25712}"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77912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14155-5D83-4D56-8D28-5EC7E1D25712}"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9660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14155-5D83-4D56-8D28-5EC7E1D25712}"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001981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314155-5D83-4D56-8D28-5EC7E1D25712}"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9681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314155-5D83-4D56-8D28-5EC7E1D25712}"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43469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314155-5D83-4D56-8D28-5EC7E1D25712}"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07043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314155-5D83-4D56-8D28-5EC7E1D25712}"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60639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14155-5D83-4D56-8D28-5EC7E1D25712}"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4327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31917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2565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14155-5D83-4D56-8D28-5EC7E1D25712}"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C70D-BA62-46FB-AC18-D39F86E77670}" type="slidenum">
              <a:rPr lang="en-US" smtClean="0"/>
              <a:t>‹#›</a:t>
            </a:fld>
            <a:endParaRPr lang="en-US"/>
          </a:p>
        </p:txBody>
      </p:sp>
    </p:spTree>
    <p:extLst>
      <p:ext uri="{BB962C8B-B14F-4D97-AF65-F5344CB8AC3E}">
        <p14:creationId xmlns:p14="http://schemas.microsoft.com/office/powerpoint/2010/main" val="12517972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blog.marcgravell.com/" TargetMode="External"/><Relationship Id="rId2" Type="http://schemas.openxmlformats.org/officeDocument/2006/relationships/hyperlink" Target="https://samsaffron.com/"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Dapper</a:t>
            </a:r>
          </a:p>
        </p:txBody>
      </p:sp>
      <p:sp>
        <p:nvSpPr>
          <p:cNvPr id="3" name="Subtitle 2"/>
          <p:cNvSpPr>
            <a:spLocks noGrp="1"/>
          </p:cNvSpPr>
          <p:nvPr>
            <p:ph type="subTitle" idx="1"/>
          </p:nvPr>
        </p:nvSpPr>
        <p:spPr/>
        <p:txBody>
          <a:bodyPr/>
          <a:lstStyle/>
          <a:p>
            <a:r>
              <a:rPr lang="en-US" dirty="0"/>
              <a:t>Using A Micro </a:t>
            </a:r>
            <a:r>
              <a:rPr lang="en-US" dirty="0" err="1"/>
              <a:t>orm</a:t>
            </a:r>
            <a:r>
              <a:rPr lang="en-US" dirty="0"/>
              <a:t> for Maximum Data Performance</a:t>
            </a:r>
          </a:p>
        </p:txBody>
      </p:sp>
    </p:spTree>
    <p:extLst>
      <p:ext uri="{BB962C8B-B14F-4D97-AF65-F5344CB8AC3E}">
        <p14:creationId xmlns:p14="http://schemas.microsoft.com/office/powerpoint/2010/main" val="125850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Dapper History</a:t>
            </a:r>
          </a:p>
        </p:txBody>
      </p:sp>
      <p:sp>
        <p:nvSpPr>
          <p:cNvPr id="3" name="Content Placeholder 2"/>
          <p:cNvSpPr>
            <a:spLocks noGrp="1"/>
          </p:cNvSpPr>
          <p:nvPr>
            <p:ph idx="1"/>
          </p:nvPr>
        </p:nvSpPr>
        <p:spPr>
          <a:xfrm>
            <a:off x="1255712" y="3501418"/>
            <a:ext cx="8946541" cy="2726870"/>
          </a:xfrm>
        </p:spPr>
        <p:txBody>
          <a:bodyPr numCol="1">
            <a:normAutofit/>
          </a:bodyPr>
          <a:lstStyle/>
          <a:p>
            <a:r>
              <a:rPr lang="en-US" dirty="0"/>
              <a:t>Created for use at  </a:t>
            </a:r>
          </a:p>
          <a:p>
            <a:pPr>
              <a:spcBef>
                <a:spcPts val="1800"/>
              </a:spcBef>
            </a:pPr>
            <a:r>
              <a:rPr lang="en-US" dirty="0"/>
              <a:t>Created due to N+1 and other performance issues with EF </a:t>
            </a:r>
          </a:p>
          <a:p>
            <a:endParaRPr lang="en-US" dirty="0"/>
          </a:p>
        </p:txBody>
      </p:sp>
      <p:sp>
        <p:nvSpPr>
          <p:cNvPr id="4" name="Content Placeholder 2"/>
          <p:cNvSpPr txBox="1">
            <a:spLocks/>
          </p:cNvSpPr>
          <p:nvPr/>
        </p:nvSpPr>
        <p:spPr>
          <a:xfrm>
            <a:off x="1103313" y="3009900"/>
            <a:ext cx="8946541" cy="3660546"/>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5" name="Content Placeholder 2"/>
          <p:cNvSpPr txBox="1">
            <a:spLocks/>
          </p:cNvSpPr>
          <p:nvPr/>
        </p:nvSpPr>
        <p:spPr>
          <a:xfrm>
            <a:off x="1255712" y="2205318"/>
            <a:ext cx="8946541" cy="913439"/>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Sam Saffron</a:t>
            </a:r>
          </a:p>
          <a:p>
            <a:pPr marL="0" indent="0">
              <a:buFont typeface="Wingdings 3" charset="2"/>
              <a:buNone/>
            </a:pPr>
            <a:r>
              <a:rPr lang="en-US">
                <a:hlinkClick r:id="rId2"/>
              </a:rPr>
              <a:t>https://samsaffron.com/</a:t>
            </a:r>
            <a:endParaRPr lang="en-US"/>
          </a:p>
          <a:p>
            <a:r>
              <a:rPr lang="en-US"/>
              <a:t>Marc Gravell</a:t>
            </a:r>
          </a:p>
          <a:p>
            <a:pPr marL="0" indent="0">
              <a:buFont typeface="Wingdings 3" charset="2"/>
              <a:buNone/>
            </a:pPr>
            <a:r>
              <a:rPr lang="en-US">
                <a:hlinkClick r:id="rId3"/>
              </a:rPr>
              <a:t>http://blog.marcgravell.com/</a:t>
            </a:r>
            <a:endParaRPr lang="en-US" dirty="0"/>
          </a:p>
        </p:txBody>
      </p:sp>
      <p:pic>
        <p:nvPicPr>
          <p:cNvPr id="11" name="Picture 2" descr="http://i.imgur.com/pszAeG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785" y="3117867"/>
            <a:ext cx="2695801" cy="67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2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Micro ORM?</a:t>
            </a:r>
          </a:p>
        </p:txBody>
      </p:sp>
      <p:sp>
        <p:nvSpPr>
          <p:cNvPr id="3" name="Content Placeholder 2"/>
          <p:cNvSpPr>
            <a:spLocks noGrp="1"/>
          </p:cNvSpPr>
          <p:nvPr>
            <p:ph idx="1"/>
          </p:nvPr>
        </p:nvSpPr>
        <p:spPr/>
        <p:txBody>
          <a:bodyPr>
            <a:normAutofit fontScale="92500" lnSpcReduction="10000"/>
          </a:bodyPr>
          <a:lstStyle/>
          <a:p>
            <a:r>
              <a:rPr lang="en-US" dirty="0"/>
              <a:t>Let SQL do what it’s best at</a:t>
            </a:r>
          </a:p>
          <a:p>
            <a:r>
              <a:rPr lang="en-US" dirty="0"/>
              <a:t>Keep it simple</a:t>
            </a:r>
          </a:p>
          <a:p>
            <a:r>
              <a:rPr lang="en-US" dirty="0"/>
              <a:t>Convention over configuration</a:t>
            </a:r>
          </a:p>
          <a:p>
            <a:r>
              <a:rPr lang="en-US" dirty="0"/>
              <a:t>Make your DBA happy</a:t>
            </a:r>
          </a:p>
          <a:p>
            <a:r>
              <a:rPr lang="en-US" dirty="0"/>
              <a:t>No more monster LINQ-to-Entities queries</a:t>
            </a:r>
          </a:p>
          <a:p>
            <a:r>
              <a:rPr lang="en-US" dirty="0"/>
              <a:t>Avoid </a:t>
            </a:r>
            <a:r>
              <a:rPr lang="en-US" dirty="0" err="1"/>
              <a:t>IEnumarable</a:t>
            </a:r>
            <a:r>
              <a:rPr lang="en-US" dirty="0"/>
              <a:t>/</a:t>
            </a:r>
            <a:r>
              <a:rPr lang="en-US" dirty="0" err="1"/>
              <a:t>IQueryable</a:t>
            </a:r>
            <a:r>
              <a:rPr lang="en-US" dirty="0"/>
              <a:t> confusion</a:t>
            </a:r>
          </a:p>
          <a:p>
            <a:r>
              <a:rPr lang="en-US" dirty="0"/>
              <a:t>Works with </a:t>
            </a:r>
            <a:r>
              <a:rPr lang="en-US" i="1" u="sng" dirty="0"/>
              <a:t>any</a:t>
            </a:r>
            <a:r>
              <a:rPr lang="en-US" dirty="0"/>
              <a:t> ADO.NET provider </a:t>
            </a:r>
          </a:p>
          <a:p>
            <a:pPr marL="0" indent="0">
              <a:buNone/>
            </a:pPr>
            <a:r>
              <a:rPr lang="en-US" dirty="0"/>
              <a:t>(SQLite, SQL CE, Firebird, Oracle, MySQL, PostgreSQL, SQL Server, </a:t>
            </a:r>
            <a:r>
              <a:rPr lang="en-US" dirty="0" err="1"/>
              <a:t>etc</a:t>
            </a:r>
            <a:r>
              <a:rPr lang="en-US" dirty="0"/>
              <a:t>…)</a:t>
            </a:r>
          </a:p>
          <a:p>
            <a:pPr marL="0" indent="0">
              <a:buNone/>
            </a:pPr>
            <a:endParaRPr lang="en-US" dirty="0"/>
          </a:p>
          <a:p>
            <a:r>
              <a:rPr lang="en-US" sz="2800" dirty="0"/>
              <a:t>PERFORMANCE!</a:t>
            </a:r>
            <a:endParaRPr lang="en-US" sz="2400" dirty="0"/>
          </a:p>
          <a:p>
            <a:endParaRPr lang="en-US" dirty="0"/>
          </a:p>
        </p:txBody>
      </p:sp>
    </p:spTree>
    <p:extLst>
      <p:ext uri="{BB962C8B-B14F-4D97-AF65-F5344CB8AC3E}">
        <p14:creationId xmlns:p14="http://schemas.microsoft.com/office/powerpoint/2010/main" val="143960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r>
              <a:rPr lang="en-US" b="1" dirty="0"/>
              <a:t>SELECT mapping over</a:t>
            </a:r>
            <a:br>
              <a:rPr lang="en-US" b="1" dirty="0"/>
            </a:br>
            <a:r>
              <a:rPr lang="en-US" b="1" dirty="0"/>
              <a:t>500 iterations</a:t>
            </a:r>
            <a:endParaRPr lang="en-US" dirty="0"/>
          </a:p>
          <a:p>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777548377"/>
              </p:ext>
            </p:extLst>
          </p:nvPr>
        </p:nvGraphicFramePr>
        <p:xfrm>
          <a:off x="4957000" y="1709056"/>
          <a:ext cx="6159508" cy="4000575"/>
        </p:xfrm>
        <a:graphic>
          <a:graphicData uri="http://schemas.openxmlformats.org/drawingml/2006/table">
            <a:tbl>
              <a:tblPr firstRow="1" bandRow="1">
                <a:tableStyleId>{5C22544A-7EE6-4342-B048-85BDC9FD1C3A}</a:tableStyleId>
              </a:tblPr>
              <a:tblGrid>
                <a:gridCol w="4836893">
                  <a:extLst>
                    <a:ext uri="{9D8B030D-6E8A-4147-A177-3AD203B41FA5}">
                      <a16:colId xmlns:a16="http://schemas.microsoft.com/office/drawing/2014/main" val="540107030"/>
                    </a:ext>
                  </a:extLst>
                </a:gridCol>
                <a:gridCol w="1322615">
                  <a:extLst>
                    <a:ext uri="{9D8B030D-6E8A-4147-A177-3AD203B41FA5}">
                      <a16:colId xmlns:a16="http://schemas.microsoft.com/office/drawing/2014/main" val="343773149"/>
                    </a:ext>
                  </a:extLst>
                </a:gridCol>
              </a:tblGrid>
              <a:tr h="304179">
                <a:tc>
                  <a:txBody>
                    <a:bodyPr/>
                    <a:lstStyle/>
                    <a:p>
                      <a:r>
                        <a:rPr lang="en-US" b="1" dirty="0">
                          <a:effectLst/>
                        </a:rPr>
                        <a:t>Method</a:t>
                      </a:r>
                    </a:p>
                  </a:txBody>
                  <a:tcPr marL="61913" marR="61913" marT="28575" marB="28575" anchor="ctr"/>
                </a:tc>
                <a:tc>
                  <a:txBody>
                    <a:bodyPr/>
                    <a:lstStyle/>
                    <a:p>
                      <a:r>
                        <a:rPr lang="en-US" b="1">
                          <a:effectLst/>
                        </a:rPr>
                        <a:t>Duration</a:t>
                      </a:r>
                    </a:p>
                  </a:txBody>
                  <a:tcPr marL="61913" marR="61913" marT="28575" marB="28575" anchor="ctr"/>
                </a:tc>
                <a:extLst>
                  <a:ext uri="{0D108BD9-81ED-4DB2-BD59-A6C34878D82A}">
                    <a16:rowId xmlns:a16="http://schemas.microsoft.com/office/drawing/2014/main" val="2235089027"/>
                  </a:ext>
                </a:extLst>
              </a:tr>
              <a:tr h="541565">
                <a:tc>
                  <a:txBody>
                    <a:bodyPr/>
                    <a:lstStyle/>
                    <a:p>
                      <a:r>
                        <a:rPr lang="en-US">
                          <a:effectLst/>
                        </a:rPr>
                        <a:t>Hand coded (using a SqlDataReader)</a:t>
                      </a:r>
                    </a:p>
                  </a:txBody>
                  <a:tcPr marL="61913" marR="61913" marT="28575" marB="28575" anchor="ctr"/>
                </a:tc>
                <a:tc>
                  <a:txBody>
                    <a:bodyPr/>
                    <a:lstStyle/>
                    <a:p>
                      <a:r>
                        <a:rPr lang="en-US">
                          <a:effectLst/>
                        </a:rPr>
                        <a:t>47ms</a:t>
                      </a:r>
                    </a:p>
                  </a:txBody>
                  <a:tcPr marL="61913" marR="61913" marT="28575" marB="28575" anchor="ctr"/>
                </a:tc>
                <a:extLst>
                  <a:ext uri="{0D108BD9-81ED-4DB2-BD59-A6C34878D82A}">
                    <a16:rowId xmlns:a16="http://schemas.microsoft.com/office/drawing/2014/main" val="1200933841"/>
                  </a:ext>
                </a:extLst>
              </a:tr>
              <a:tr h="412877">
                <a:tc>
                  <a:txBody>
                    <a:bodyPr/>
                    <a:lstStyle/>
                    <a:p>
                      <a:r>
                        <a:rPr lang="en-US" dirty="0">
                          <a:effectLst/>
                        </a:rPr>
                        <a:t>Dapper </a:t>
                      </a:r>
                      <a:r>
                        <a:rPr lang="en-US" dirty="0" err="1">
                          <a:effectLst/>
                        </a:rPr>
                        <a:t>ExecuteMapperQuery</a:t>
                      </a:r>
                      <a:endParaRPr lang="en-US" dirty="0">
                        <a:effectLst/>
                      </a:endParaRPr>
                    </a:p>
                  </a:txBody>
                  <a:tcPr marL="61913" marR="61913" marT="28575" marB="28575" anchor="ctr"/>
                </a:tc>
                <a:tc>
                  <a:txBody>
                    <a:bodyPr/>
                    <a:lstStyle/>
                    <a:p>
                      <a:r>
                        <a:rPr lang="en-US">
                          <a:effectLst/>
                        </a:rPr>
                        <a:t>49ms</a:t>
                      </a:r>
                    </a:p>
                  </a:txBody>
                  <a:tcPr marL="61913" marR="61913" marT="28575" marB="28575" anchor="ctr"/>
                </a:tc>
                <a:extLst>
                  <a:ext uri="{0D108BD9-81ED-4DB2-BD59-A6C34878D82A}">
                    <a16:rowId xmlns:a16="http://schemas.microsoft.com/office/drawing/2014/main" val="2792093172"/>
                  </a:ext>
                </a:extLst>
              </a:tr>
              <a:tr h="412877">
                <a:tc>
                  <a:txBody>
                    <a:bodyPr/>
                    <a:lstStyle/>
                    <a:p>
                      <a:r>
                        <a:rPr lang="en-US" u="none" strike="noStrike" dirty="0" err="1">
                          <a:solidFill>
                            <a:schemeClr val="bg1"/>
                          </a:solidFill>
                          <a:effectLst/>
                        </a:rPr>
                        <a:t>ServiceStack.OrmLite</a:t>
                      </a:r>
                      <a:r>
                        <a:rPr lang="en-US" dirty="0">
                          <a:solidFill>
                            <a:schemeClr val="bg1"/>
                          </a:solidFill>
                          <a:effectLst/>
                        </a:rPr>
                        <a:t> (</a:t>
                      </a:r>
                      <a:r>
                        <a:rPr lang="en-US" dirty="0" err="1">
                          <a:solidFill>
                            <a:schemeClr val="bg1"/>
                          </a:solidFill>
                          <a:effectLst/>
                        </a:rPr>
                        <a:t>QueryById</a:t>
                      </a:r>
                      <a:r>
                        <a:rPr lang="en-US" dirty="0">
                          <a:solidFill>
                            <a:schemeClr val="bg1"/>
                          </a:solidFill>
                          <a:effectLst/>
                        </a:rPr>
                        <a:t>)</a:t>
                      </a:r>
                    </a:p>
                  </a:txBody>
                  <a:tcPr marL="61913" marR="61913" marT="28575" marB="28575" anchor="ctr"/>
                </a:tc>
                <a:tc>
                  <a:txBody>
                    <a:bodyPr/>
                    <a:lstStyle/>
                    <a:p>
                      <a:r>
                        <a:rPr lang="en-US">
                          <a:effectLst/>
                        </a:rPr>
                        <a:t>50ms</a:t>
                      </a:r>
                    </a:p>
                  </a:txBody>
                  <a:tcPr marL="61913" marR="61913" marT="28575" marB="28575" anchor="ctr"/>
                </a:tc>
                <a:extLst>
                  <a:ext uri="{0D108BD9-81ED-4DB2-BD59-A6C34878D82A}">
                    <a16:rowId xmlns:a16="http://schemas.microsoft.com/office/drawing/2014/main" val="1678734848"/>
                  </a:ext>
                </a:extLst>
              </a:tr>
              <a:tr h="336836">
                <a:tc>
                  <a:txBody>
                    <a:bodyPr/>
                    <a:lstStyle/>
                    <a:p>
                      <a:r>
                        <a:rPr lang="en-US" u="none" strike="noStrike" dirty="0" err="1">
                          <a:solidFill>
                            <a:schemeClr val="bg1"/>
                          </a:solidFill>
                          <a:effectLst/>
                        </a:rPr>
                        <a:t>PetaPoco</a:t>
                      </a:r>
                      <a:endParaRPr lang="en-US" dirty="0">
                        <a:solidFill>
                          <a:schemeClr val="bg1"/>
                        </a:solidFill>
                        <a:effectLst/>
                      </a:endParaRPr>
                    </a:p>
                  </a:txBody>
                  <a:tcPr marL="61913" marR="61913" marT="28575" marB="28575" anchor="ctr"/>
                </a:tc>
                <a:tc>
                  <a:txBody>
                    <a:bodyPr/>
                    <a:lstStyle/>
                    <a:p>
                      <a:r>
                        <a:rPr lang="en-US">
                          <a:effectLst/>
                        </a:rPr>
                        <a:t>52ms</a:t>
                      </a:r>
                    </a:p>
                  </a:txBody>
                  <a:tcPr marL="61913" marR="61913" marT="28575" marB="28575" anchor="ctr"/>
                </a:tc>
                <a:extLst>
                  <a:ext uri="{0D108BD9-81ED-4DB2-BD59-A6C34878D82A}">
                    <a16:rowId xmlns:a16="http://schemas.microsoft.com/office/drawing/2014/main" val="3382594696"/>
                  </a:ext>
                </a:extLst>
              </a:tr>
              <a:tr h="336836">
                <a:tc>
                  <a:txBody>
                    <a:bodyPr/>
                    <a:lstStyle/>
                    <a:p>
                      <a:r>
                        <a:rPr lang="en-US">
                          <a:effectLst/>
                        </a:rPr>
                        <a:t>BLToolkit</a:t>
                      </a:r>
                    </a:p>
                  </a:txBody>
                  <a:tcPr marL="61913" marR="61913" marT="28575" marB="28575" anchor="ctr"/>
                </a:tc>
                <a:tc>
                  <a:txBody>
                    <a:bodyPr/>
                    <a:lstStyle/>
                    <a:p>
                      <a:r>
                        <a:rPr lang="en-US">
                          <a:effectLst/>
                        </a:rPr>
                        <a:t>80ms</a:t>
                      </a:r>
                    </a:p>
                  </a:txBody>
                  <a:tcPr marL="61913" marR="61913" marT="28575" marB="28575" anchor="ctr"/>
                </a:tc>
                <a:extLst>
                  <a:ext uri="{0D108BD9-81ED-4DB2-BD59-A6C34878D82A}">
                    <a16:rowId xmlns:a16="http://schemas.microsoft.com/office/drawing/2014/main" val="920213017"/>
                  </a:ext>
                </a:extLst>
              </a:tr>
              <a:tr h="336836">
                <a:tc>
                  <a:txBody>
                    <a:bodyPr/>
                    <a:lstStyle/>
                    <a:p>
                      <a:r>
                        <a:rPr lang="en-US">
                          <a:effectLst/>
                        </a:rPr>
                        <a:t>SubSonic CodingHorror</a:t>
                      </a:r>
                    </a:p>
                  </a:txBody>
                  <a:tcPr marL="61913" marR="61913" marT="28575" marB="28575" anchor="ctr"/>
                </a:tc>
                <a:tc>
                  <a:txBody>
                    <a:bodyPr/>
                    <a:lstStyle/>
                    <a:p>
                      <a:r>
                        <a:rPr lang="en-US">
                          <a:effectLst/>
                        </a:rPr>
                        <a:t>107ms</a:t>
                      </a:r>
                    </a:p>
                  </a:txBody>
                  <a:tcPr marL="61913" marR="61913" marT="28575" marB="28575" anchor="ctr"/>
                </a:tc>
                <a:extLst>
                  <a:ext uri="{0D108BD9-81ED-4DB2-BD59-A6C34878D82A}">
                    <a16:rowId xmlns:a16="http://schemas.microsoft.com/office/drawing/2014/main" val="1940100426"/>
                  </a:ext>
                </a:extLst>
              </a:tr>
              <a:tr h="336836">
                <a:tc>
                  <a:txBody>
                    <a:bodyPr/>
                    <a:lstStyle/>
                    <a:p>
                      <a:r>
                        <a:rPr lang="en-US">
                          <a:effectLst/>
                        </a:rPr>
                        <a:t>NHibernate SQL</a:t>
                      </a:r>
                    </a:p>
                  </a:txBody>
                  <a:tcPr marL="61913" marR="61913" marT="28575" marB="28575" anchor="ctr"/>
                </a:tc>
                <a:tc>
                  <a:txBody>
                    <a:bodyPr/>
                    <a:lstStyle/>
                    <a:p>
                      <a:r>
                        <a:rPr lang="en-US">
                          <a:effectLst/>
                        </a:rPr>
                        <a:t>104ms</a:t>
                      </a:r>
                    </a:p>
                  </a:txBody>
                  <a:tcPr marL="61913" marR="61913" marT="28575" marB="28575" anchor="ctr"/>
                </a:tc>
                <a:extLst>
                  <a:ext uri="{0D108BD9-81ED-4DB2-BD59-A6C34878D82A}">
                    <a16:rowId xmlns:a16="http://schemas.microsoft.com/office/drawing/2014/main" val="1094553189"/>
                  </a:ext>
                </a:extLst>
              </a:tr>
              <a:tr h="412877">
                <a:tc>
                  <a:txBody>
                    <a:bodyPr/>
                    <a:lstStyle/>
                    <a:p>
                      <a:r>
                        <a:rPr lang="en-US">
                          <a:effectLst/>
                        </a:rPr>
                        <a:t>Linq 2 SQL ExecuteQuery</a:t>
                      </a:r>
                    </a:p>
                  </a:txBody>
                  <a:tcPr marL="61913" marR="61913" marT="28575" marB="28575" anchor="ctr"/>
                </a:tc>
                <a:tc>
                  <a:txBody>
                    <a:bodyPr/>
                    <a:lstStyle/>
                    <a:p>
                      <a:r>
                        <a:rPr lang="en-US">
                          <a:effectLst/>
                        </a:rPr>
                        <a:t>181ms</a:t>
                      </a:r>
                    </a:p>
                  </a:txBody>
                  <a:tcPr marL="61913" marR="61913" marT="28575" marB="28575" anchor="ctr"/>
                </a:tc>
                <a:extLst>
                  <a:ext uri="{0D108BD9-81ED-4DB2-BD59-A6C34878D82A}">
                    <a16:rowId xmlns:a16="http://schemas.microsoft.com/office/drawing/2014/main" val="2307194169"/>
                  </a:ext>
                </a:extLst>
              </a:tr>
              <a:tr h="541565">
                <a:tc>
                  <a:txBody>
                    <a:bodyPr/>
                    <a:lstStyle/>
                    <a:p>
                      <a:r>
                        <a:rPr lang="en-US">
                          <a:effectLst/>
                        </a:rPr>
                        <a:t>Entity framework ExecuteStoreQuery</a:t>
                      </a:r>
                    </a:p>
                  </a:txBody>
                  <a:tcPr marL="61913" marR="61913" marT="28575" marB="28575" anchor="ctr"/>
                </a:tc>
                <a:tc>
                  <a:txBody>
                    <a:bodyPr/>
                    <a:lstStyle/>
                    <a:p>
                      <a:r>
                        <a:rPr lang="en-US" dirty="0">
                          <a:effectLst/>
                        </a:rPr>
                        <a:t>631ms</a:t>
                      </a:r>
                    </a:p>
                  </a:txBody>
                  <a:tcPr marL="61913" marR="61913" marT="28575" marB="28575" anchor="ctr"/>
                </a:tc>
                <a:extLst>
                  <a:ext uri="{0D108BD9-81ED-4DB2-BD59-A6C34878D82A}">
                    <a16:rowId xmlns:a16="http://schemas.microsoft.com/office/drawing/2014/main" val="431698599"/>
                  </a:ext>
                </a:extLst>
              </a:tr>
            </a:tbl>
          </a:graphicData>
        </a:graphic>
      </p:graphicFrame>
    </p:spTree>
    <p:extLst>
      <p:ext uri="{BB962C8B-B14F-4D97-AF65-F5344CB8AC3E}">
        <p14:creationId xmlns:p14="http://schemas.microsoft.com/office/powerpoint/2010/main" val="400665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r>
              <a:rPr lang="en-US" b="1" dirty="0"/>
              <a:t>SELECT mapping over</a:t>
            </a:r>
            <a:br>
              <a:rPr lang="en-US" b="1" dirty="0"/>
            </a:br>
            <a:r>
              <a:rPr lang="en-US" b="1" dirty="0"/>
              <a:t>500 iterations</a:t>
            </a:r>
            <a:endParaRPr lang="en-US" dirty="0"/>
          </a:p>
          <a:p>
            <a:endParaRPr lang="en-US" b="1" dirty="0"/>
          </a:p>
        </p:txBody>
      </p:sp>
      <p:graphicFrame>
        <p:nvGraphicFramePr>
          <p:cNvPr id="5" name="Chart 4"/>
          <p:cNvGraphicFramePr>
            <a:graphicFrameLocks/>
          </p:cNvGraphicFramePr>
          <p:nvPr>
            <p:extLst>
              <p:ext uri="{D42A27DB-BD31-4B8C-83A1-F6EECF244321}">
                <p14:modId xmlns:p14="http://schemas.microsoft.com/office/powerpoint/2010/main" val="3645384510"/>
              </p:ext>
            </p:extLst>
          </p:nvPr>
        </p:nvGraphicFramePr>
        <p:xfrm>
          <a:off x="4957260" y="709938"/>
          <a:ext cx="6617568" cy="54296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18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Sits right on top of ADO.NET</a:t>
            </a:r>
          </a:p>
          <a:p>
            <a:r>
              <a:rPr lang="en-US" dirty="0"/>
              <a:t>“Close to the metal”</a:t>
            </a:r>
          </a:p>
          <a:p>
            <a:r>
              <a:rPr lang="en-US" dirty="0"/>
              <a:t>Extension methods for </a:t>
            </a:r>
            <a:r>
              <a:rPr lang="en-US" dirty="0" err="1"/>
              <a:t>IDBConnection</a:t>
            </a:r>
            <a:r>
              <a:rPr lang="en-US" dirty="0"/>
              <a:t> &amp; </a:t>
            </a:r>
            <a:r>
              <a:rPr lang="en-US" dirty="0" err="1"/>
              <a:t>DataTable</a:t>
            </a:r>
            <a:endParaRPr lang="en-US" dirty="0"/>
          </a:p>
          <a:p>
            <a:r>
              <a:rPr lang="en-US" dirty="0"/>
              <a:t>Found in Dapper namespace</a:t>
            </a:r>
          </a:p>
          <a:p>
            <a:r>
              <a:rPr lang="en-US" dirty="0"/>
              <a:t>Methods return as </a:t>
            </a:r>
            <a:r>
              <a:rPr lang="en-US" dirty="0" err="1"/>
              <a:t>IEnumerable</a:t>
            </a:r>
            <a:r>
              <a:rPr lang="en-US" dirty="0"/>
              <a:t>&lt;T&gt;</a:t>
            </a:r>
          </a:p>
          <a:p>
            <a:r>
              <a:rPr lang="en-US" dirty="0"/>
              <a:t>Doesn’t generate SQL for you*</a:t>
            </a:r>
          </a:p>
          <a:p>
            <a:endParaRPr lang="en-US" dirty="0"/>
          </a:p>
          <a:p>
            <a:endParaRPr lang="en-US" dirty="0"/>
          </a:p>
          <a:p>
            <a:pPr marL="0" indent="0">
              <a:buNone/>
            </a:pPr>
            <a:r>
              <a:rPr lang="en-US" sz="1200" dirty="0"/>
              <a:t>* But some extensions do</a:t>
            </a:r>
            <a:endParaRPr lang="en-US" dirty="0"/>
          </a:p>
          <a:p>
            <a:endParaRPr lang="en-US" dirty="0"/>
          </a:p>
        </p:txBody>
      </p:sp>
    </p:spTree>
    <p:extLst>
      <p:ext uri="{BB962C8B-B14F-4D97-AF65-F5344CB8AC3E}">
        <p14:creationId xmlns:p14="http://schemas.microsoft.com/office/powerpoint/2010/main" val="174154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Demos</a:t>
            </a:r>
          </a:p>
        </p:txBody>
      </p:sp>
      <p:sp>
        <p:nvSpPr>
          <p:cNvPr id="3" name="Content Placeholder 2"/>
          <p:cNvSpPr>
            <a:spLocks noGrp="1"/>
          </p:cNvSpPr>
          <p:nvPr>
            <p:ph type="body" idx="1"/>
          </p:nvPr>
        </p:nvSpPr>
        <p:spPr/>
        <p:txBody>
          <a:bodyPr/>
          <a:lstStyle/>
          <a:p>
            <a:r>
              <a:rPr lang="en-US" dirty="0" err="1"/>
              <a:t>Dapper’s</a:t>
            </a:r>
            <a:r>
              <a:rPr lang="en-US" dirty="0"/>
              <a:t> Great Features (in Demo-Form)</a:t>
            </a:r>
          </a:p>
        </p:txBody>
      </p:sp>
    </p:spTree>
    <p:extLst>
      <p:ext uri="{BB962C8B-B14F-4D97-AF65-F5344CB8AC3E}">
        <p14:creationId xmlns:p14="http://schemas.microsoft.com/office/powerpoint/2010/main" val="304478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4" name="Text Placeholder 3"/>
          <p:cNvSpPr>
            <a:spLocks noGrp="1"/>
          </p:cNvSpPr>
          <p:nvPr>
            <p:ph type="body" idx="1"/>
          </p:nvPr>
        </p:nvSpPr>
        <p:spPr/>
        <p:txBody>
          <a:bodyPr/>
          <a:lstStyle/>
          <a:p>
            <a:r>
              <a:rPr lang="en-US" dirty="0"/>
              <a:t>Making Dapper even Better</a:t>
            </a:r>
          </a:p>
        </p:txBody>
      </p:sp>
    </p:spTree>
    <p:extLst>
      <p:ext uri="{BB962C8B-B14F-4D97-AF65-F5344CB8AC3E}">
        <p14:creationId xmlns:p14="http://schemas.microsoft.com/office/powerpoint/2010/main" val="281378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Dapper Extensions</a:t>
            </a:r>
          </a:p>
        </p:txBody>
      </p:sp>
      <p:sp>
        <p:nvSpPr>
          <p:cNvPr id="5" name="Content Placeholder 4"/>
          <p:cNvSpPr>
            <a:spLocks noGrp="1"/>
          </p:cNvSpPr>
          <p:nvPr>
            <p:ph idx="1"/>
          </p:nvPr>
        </p:nvSpPr>
        <p:spPr/>
        <p:txBody>
          <a:bodyPr numCol="2">
            <a:normAutofit/>
          </a:bodyPr>
          <a:lstStyle/>
          <a:p>
            <a:r>
              <a:rPr lang="en-US" u="sng" dirty="0" err="1"/>
              <a:t>Dapper.Rainbow</a:t>
            </a:r>
            <a:endParaRPr lang="en-US" u="sng" dirty="0"/>
          </a:p>
          <a:p>
            <a:r>
              <a:rPr lang="en-US" u="sng" dirty="0" err="1"/>
              <a:t>Dapper.Contrib</a:t>
            </a:r>
            <a:endParaRPr lang="en-US" u="sng" dirty="0"/>
          </a:p>
          <a:p>
            <a:r>
              <a:rPr lang="en-US" u="sng" dirty="0" err="1"/>
              <a:t>Dapper.SqlBuilder</a:t>
            </a:r>
            <a:endParaRPr lang="en-US" u="sng"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3rd party extensions</a:t>
            </a:r>
          </a:p>
          <a:p>
            <a:r>
              <a:rPr lang="en-US" u="sng" dirty="0"/>
              <a:t>Dapper Extensions</a:t>
            </a:r>
          </a:p>
          <a:p>
            <a:r>
              <a:rPr lang="en-US" dirty="0" err="1"/>
              <a:t>SQLinq</a:t>
            </a:r>
            <a:endParaRPr lang="en-US" dirty="0"/>
          </a:p>
          <a:p>
            <a:r>
              <a:rPr lang="en-US" dirty="0" err="1"/>
              <a:t>SalarDbCodeGenerator</a:t>
            </a:r>
            <a:endParaRPr lang="en-US" dirty="0"/>
          </a:p>
          <a:p>
            <a:r>
              <a:rPr lang="en-US" dirty="0" err="1"/>
              <a:t>Dapper.FluentMap</a:t>
            </a:r>
            <a:endParaRPr lang="en-US" dirty="0"/>
          </a:p>
          <a:p>
            <a:r>
              <a:rPr lang="en-US" u="sng" dirty="0" err="1"/>
              <a:t>Dapper.SimpleCRUD</a:t>
            </a:r>
            <a:endParaRPr lang="en-US" u="sng" dirty="0"/>
          </a:p>
          <a:p>
            <a:endParaRPr lang="en-US" dirty="0"/>
          </a:p>
          <a:p>
            <a:endParaRPr lang="en-US" dirty="0"/>
          </a:p>
        </p:txBody>
      </p:sp>
    </p:spTree>
    <p:extLst>
      <p:ext uri="{BB962C8B-B14F-4D97-AF65-F5344CB8AC3E}">
        <p14:creationId xmlns:p14="http://schemas.microsoft.com/office/powerpoint/2010/main" val="37549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Dapper.Contrib</a:t>
            </a:r>
            <a:endParaRPr lang="en-US" dirty="0"/>
          </a:p>
        </p:txBody>
      </p:sp>
      <p:sp>
        <p:nvSpPr>
          <p:cNvPr id="4" name="Text Placeholder 3"/>
          <p:cNvSpPr>
            <a:spLocks noGrp="1"/>
          </p:cNvSpPr>
          <p:nvPr>
            <p:ph idx="1"/>
          </p:nvPr>
        </p:nvSpPr>
        <p:spPr/>
        <p:txBody>
          <a:bodyPr/>
          <a:lstStyle/>
          <a:p>
            <a:r>
              <a:rPr lang="en-US" dirty="0"/>
              <a:t>Additional helper methods</a:t>
            </a:r>
          </a:p>
          <a:p>
            <a:r>
              <a:rPr lang="en-US" dirty="0"/>
              <a:t>Automatically writes basic SQL statements</a:t>
            </a:r>
          </a:p>
          <a:p>
            <a:r>
              <a:rPr lang="en-US" dirty="0"/>
              <a:t>Basic change tracking via interfaces</a:t>
            </a:r>
          </a:p>
          <a:p>
            <a:r>
              <a:rPr lang="en-US" dirty="0"/>
              <a:t>Mapping customization via Attributes</a:t>
            </a:r>
          </a:p>
          <a:p>
            <a:pPr marL="0" indent="0">
              <a:buNone/>
            </a:pPr>
            <a:endParaRPr lang="en-US" dirty="0"/>
          </a:p>
          <a:p>
            <a:r>
              <a:rPr lang="en-US" dirty="0"/>
              <a:t>DEMOS</a:t>
            </a:r>
          </a:p>
        </p:txBody>
      </p:sp>
    </p:spTree>
    <p:extLst>
      <p:ext uri="{BB962C8B-B14F-4D97-AF65-F5344CB8AC3E}">
        <p14:creationId xmlns:p14="http://schemas.microsoft.com/office/powerpoint/2010/main" val="340029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Dapper.SQLBuilder</a:t>
            </a:r>
            <a:endParaRPr lang="en-US" dirty="0"/>
          </a:p>
        </p:txBody>
      </p:sp>
      <p:sp>
        <p:nvSpPr>
          <p:cNvPr id="3" name="Content Placeholder 2"/>
          <p:cNvSpPr>
            <a:spLocks noGrp="1"/>
          </p:cNvSpPr>
          <p:nvPr>
            <p:ph idx="1"/>
          </p:nvPr>
        </p:nvSpPr>
        <p:spPr/>
        <p:txBody>
          <a:bodyPr/>
          <a:lstStyle/>
          <a:p>
            <a:r>
              <a:rPr lang="en-US" dirty="0"/>
              <a:t>Builds parameterized SQL queries</a:t>
            </a:r>
          </a:p>
          <a:p>
            <a:r>
              <a:rPr lang="en-US" dirty="0"/>
              <a:t>Dynamic SQL</a:t>
            </a:r>
          </a:p>
          <a:p>
            <a:r>
              <a:rPr lang="en-US" dirty="0"/>
              <a:t>Good for search/list screens</a:t>
            </a:r>
          </a:p>
          <a:p>
            <a:endParaRPr lang="en-US" dirty="0"/>
          </a:p>
          <a:p>
            <a:r>
              <a:rPr lang="en-US" dirty="0"/>
              <a:t>DEMOS</a:t>
            </a:r>
          </a:p>
        </p:txBody>
      </p:sp>
    </p:spTree>
    <p:extLst>
      <p:ext uri="{BB962C8B-B14F-4D97-AF65-F5344CB8AC3E}">
        <p14:creationId xmlns:p14="http://schemas.microsoft.com/office/powerpoint/2010/main" val="41095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pPr marL="0" indent="0">
              <a:buNone/>
            </a:pPr>
            <a:r>
              <a:rPr lang="en-US" sz="3200" dirty="0"/>
              <a:t>Jonathan "J." Tower</a:t>
            </a:r>
          </a:p>
          <a:p>
            <a:pPr marL="0" indent="0">
              <a:lnSpc>
                <a:spcPct val="110000"/>
              </a:lnSpc>
              <a:buNone/>
            </a:pPr>
            <a:r>
              <a:rPr lang="en-US" dirty="0"/>
              <a:t>Principal Consultant &amp; Partner</a:t>
            </a:r>
            <a:br>
              <a:rPr lang="en-US" dirty="0"/>
            </a:br>
            <a:r>
              <a:rPr lang="en-US" dirty="0"/>
              <a:t>Trailhead Technology Partners</a:t>
            </a:r>
          </a:p>
          <a:p>
            <a:pPr marL="0" indent="0">
              <a:buNone/>
            </a:pPr>
            <a:endParaRPr lang="en-US" sz="2800" dirty="0">
              <a:latin typeface="FontAwesome" pitchFamily="2" charset="0"/>
            </a:endParaRPr>
          </a:p>
          <a:p>
            <a:pPr marL="0" indent="0">
              <a:buNone/>
            </a:pPr>
            <a:r>
              <a:rPr lang="en-US" dirty="0">
                <a:latin typeface="FontAwesome" pitchFamily="2" charset="0"/>
              </a:rPr>
              <a:t> </a:t>
            </a:r>
            <a:r>
              <a:rPr lang="en-US" sz="2400" dirty="0">
                <a:latin typeface="FontAwesome" pitchFamily="2" charset="0"/>
              </a:rPr>
              <a:t>  </a:t>
            </a:r>
            <a:r>
              <a:rPr lang="en-US" sz="900" dirty="0">
                <a:latin typeface="FontAwesome" pitchFamily="2" charset="0"/>
              </a:rPr>
              <a:t> </a:t>
            </a:r>
            <a:r>
              <a:rPr lang="en-US" sz="2400" dirty="0"/>
              <a:t>jtower@TrailheadTechnology.com</a:t>
            </a:r>
          </a:p>
          <a:p>
            <a:pPr marL="0" indent="0">
              <a:buNone/>
            </a:pPr>
            <a:r>
              <a:rPr lang="en-US" sz="2400" dirty="0">
                <a:latin typeface="FontAwesome" pitchFamily="2" charset="0"/>
              </a:rPr>
              <a:t>   </a:t>
            </a:r>
            <a:r>
              <a:rPr lang="en-US" sz="1600" dirty="0">
                <a:latin typeface="FontAwesome" pitchFamily="2" charset="0"/>
              </a:rPr>
              <a:t> </a:t>
            </a:r>
            <a:r>
              <a:rPr lang="en-US" sz="2400" dirty="0"/>
              <a:t>jtower.com</a:t>
            </a:r>
            <a:endParaRPr lang="en-US" sz="2400" dirty="0">
              <a:latin typeface="FontAwesome" pitchFamily="2" charset="0"/>
            </a:endParaRPr>
          </a:p>
          <a:p>
            <a:pPr marL="0" indent="0">
              <a:buNone/>
            </a:pPr>
            <a:r>
              <a:rPr lang="en-US" sz="2400" dirty="0">
                <a:latin typeface="FontAwesome" pitchFamily="2" charset="0"/>
              </a:rPr>
              <a:t>   </a:t>
            </a:r>
            <a:r>
              <a:rPr lang="en-US" sz="1400" dirty="0">
                <a:latin typeface="FontAwesome" pitchFamily="2" charset="0"/>
              </a:rPr>
              <a:t> </a:t>
            </a:r>
            <a:r>
              <a:rPr lang="en-US" sz="2400" dirty="0" err="1"/>
              <a:t>jtowermi</a:t>
            </a:r>
            <a:endParaRPr lang="en-US" sz="2400" dirty="0"/>
          </a:p>
          <a:p>
            <a:pPr marL="0" indent="0">
              <a:buNone/>
            </a:pPr>
            <a:endParaRPr lang="en-US" sz="2400" dirty="0"/>
          </a:p>
        </p:txBody>
      </p:sp>
    </p:spTree>
    <p:extLst>
      <p:ext uri="{BB962C8B-B14F-4D97-AF65-F5344CB8AC3E}">
        <p14:creationId xmlns:p14="http://schemas.microsoft.com/office/powerpoint/2010/main" val="55733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Dapper.Rainbow</a:t>
            </a:r>
            <a:endParaRPr lang="en-US" dirty="0"/>
          </a:p>
        </p:txBody>
      </p:sp>
      <p:sp>
        <p:nvSpPr>
          <p:cNvPr id="4" name="Text Placeholder 3"/>
          <p:cNvSpPr>
            <a:spLocks noGrp="1"/>
          </p:cNvSpPr>
          <p:nvPr>
            <p:ph idx="1"/>
          </p:nvPr>
        </p:nvSpPr>
        <p:spPr/>
        <p:txBody>
          <a:bodyPr/>
          <a:lstStyle/>
          <a:p>
            <a:r>
              <a:rPr lang="en-US" dirty="0"/>
              <a:t>EF Context-Like Database entry-point class</a:t>
            </a:r>
          </a:p>
          <a:p>
            <a:r>
              <a:rPr lang="en-US" dirty="0"/>
              <a:t>Change tracking via </a:t>
            </a:r>
            <a:r>
              <a:rPr lang="en-US" dirty="0" err="1"/>
              <a:t>Snapshotter</a:t>
            </a:r>
            <a:r>
              <a:rPr lang="en-US" dirty="0"/>
              <a:t> class</a:t>
            </a:r>
          </a:p>
          <a:p>
            <a:r>
              <a:rPr lang="en-US" dirty="0"/>
              <a:t>Mapping customizations via Attributes</a:t>
            </a:r>
          </a:p>
          <a:p>
            <a:endParaRPr lang="en-US" dirty="0"/>
          </a:p>
          <a:p>
            <a:r>
              <a:rPr lang="en-US" dirty="0"/>
              <a:t>DEMOS</a:t>
            </a:r>
          </a:p>
        </p:txBody>
      </p:sp>
    </p:spTree>
    <p:extLst>
      <p:ext uri="{BB962C8B-B14F-4D97-AF65-F5344CB8AC3E}">
        <p14:creationId xmlns:p14="http://schemas.microsoft.com/office/powerpoint/2010/main" val="41432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Dapper Extensions</a:t>
            </a:r>
          </a:p>
        </p:txBody>
      </p:sp>
      <p:sp>
        <p:nvSpPr>
          <p:cNvPr id="3" name="Content Placeholder 2"/>
          <p:cNvSpPr>
            <a:spLocks noGrp="1"/>
          </p:cNvSpPr>
          <p:nvPr>
            <p:ph idx="1"/>
          </p:nvPr>
        </p:nvSpPr>
        <p:spPr/>
        <p:txBody>
          <a:bodyPr/>
          <a:lstStyle/>
          <a:p>
            <a:r>
              <a:rPr lang="en-US" dirty="0"/>
              <a:t>Extensions methods similar to </a:t>
            </a:r>
            <a:r>
              <a:rPr lang="en-US" dirty="0" err="1"/>
              <a:t>Contrib</a:t>
            </a:r>
            <a:endParaRPr lang="en-US" dirty="0"/>
          </a:p>
          <a:p>
            <a:r>
              <a:rPr lang="en-US" dirty="0"/>
              <a:t>No change tracking support</a:t>
            </a:r>
          </a:p>
          <a:p>
            <a:r>
              <a:rPr lang="en-US" dirty="0"/>
              <a:t>Pure POCOs (no attributes)</a:t>
            </a:r>
          </a:p>
          <a:p>
            <a:r>
              <a:rPr lang="en-US" dirty="0"/>
              <a:t>Mapping done via </a:t>
            </a:r>
            <a:r>
              <a:rPr lang="en-US" dirty="0" err="1"/>
              <a:t>ClassMapper</a:t>
            </a:r>
            <a:endParaRPr lang="en-US" dirty="0"/>
          </a:p>
          <a:p>
            <a:r>
              <a:rPr lang="en-US" dirty="0"/>
              <a:t>Queries built with Predicate and </a:t>
            </a:r>
            <a:r>
              <a:rPr lang="en-US" dirty="0" err="1"/>
              <a:t>PredicateGroup</a:t>
            </a:r>
            <a:r>
              <a:rPr lang="en-US" dirty="0"/>
              <a:t> classes</a:t>
            </a:r>
          </a:p>
          <a:p>
            <a:endParaRPr lang="en-US" dirty="0"/>
          </a:p>
          <a:p>
            <a:r>
              <a:rPr lang="en-US" dirty="0"/>
              <a:t>DEMOS</a:t>
            </a:r>
          </a:p>
        </p:txBody>
      </p:sp>
    </p:spTree>
    <p:extLst>
      <p:ext uri="{BB962C8B-B14F-4D97-AF65-F5344CB8AC3E}">
        <p14:creationId xmlns:p14="http://schemas.microsoft.com/office/powerpoint/2010/main" val="111392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Dapper.SimpleCRUD</a:t>
            </a:r>
            <a:endParaRPr lang="en-US" dirty="0"/>
          </a:p>
        </p:txBody>
      </p:sp>
      <p:sp>
        <p:nvSpPr>
          <p:cNvPr id="3" name="Content Placeholder 2"/>
          <p:cNvSpPr>
            <a:spLocks noGrp="1"/>
          </p:cNvSpPr>
          <p:nvPr>
            <p:ph idx="1"/>
          </p:nvPr>
        </p:nvSpPr>
        <p:spPr/>
        <p:txBody>
          <a:bodyPr/>
          <a:lstStyle/>
          <a:p>
            <a:r>
              <a:rPr lang="en-US" dirty="0" err="1"/>
              <a:t>Async</a:t>
            </a:r>
            <a:r>
              <a:rPr lang="en-US" dirty="0"/>
              <a:t> Support</a:t>
            </a:r>
          </a:p>
          <a:p>
            <a:r>
              <a:rPr lang="en-US" dirty="0"/>
              <a:t>Helper for filtering and paging</a:t>
            </a:r>
          </a:p>
          <a:p>
            <a:r>
              <a:rPr lang="en-US" dirty="0"/>
              <a:t>No change tracking</a:t>
            </a:r>
          </a:p>
          <a:p>
            <a:r>
              <a:rPr lang="en-US" dirty="0"/>
              <a:t>Mapping via attributes</a:t>
            </a:r>
          </a:p>
          <a:p>
            <a:r>
              <a:rPr lang="en-US" dirty="0"/>
              <a:t>T4 template to help generate POCOs</a:t>
            </a:r>
          </a:p>
          <a:p>
            <a:endParaRPr lang="en-US" dirty="0"/>
          </a:p>
        </p:txBody>
      </p:sp>
    </p:spTree>
    <p:extLst>
      <p:ext uri="{BB962C8B-B14F-4D97-AF65-F5344CB8AC3E}">
        <p14:creationId xmlns:p14="http://schemas.microsoft.com/office/powerpoint/2010/main" val="4052933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Comparison Recap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49960"/>
              </p:ext>
            </p:extLst>
          </p:nvPr>
        </p:nvGraphicFramePr>
        <p:xfrm>
          <a:off x="732656" y="1853248"/>
          <a:ext cx="10277645" cy="4133850"/>
        </p:xfrm>
        <a:graphic>
          <a:graphicData uri="http://schemas.openxmlformats.org/drawingml/2006/table">
            <a:tbl>
              <a:tblPr firstRow="1" bandRow="1">
                <a:tableStyleId>{1E171933-4619-4E11-9A3F-F7608DF75F80}</a:tableStyleId>
              </a:tblPr>
              <a:tblGrid>
                <a:gridCol w="1658415">
                  <a:extLst>
                    <a:ext uri="{9D8B030D-6E8A-4147-A177-3AD203B41FA5}">
                      <a16:colId xmlns:a16="http://schemas.microsoft.com/office/drawing/2014/main" val="2394363790"/>
                    </a:ext>
                  </a:extLst>
                </a:gridCol>
                <a:gridCol w="2417423">
                  <a:extLst>
                    <a:ext uri="{9D8B030D-6E8A-4147-A177-3AD203B41FA5}">
                      <a16:colId xmlns:a16="http://schemas.microsoft.com/office/drawing/2014/main" val="3639843305"/>
                    </a:ext>
                  </a:extLst>
                </a:gridCol>
                <a:gridCol w="1389628">
                  <a:extLst>
                    <a:ext uri="{9D8B030D-6E8A-4147-A177-3AD203B41FA5}">
                      <a16:colId xmlns:a16="http://schemas.microsoft.com/office/drawing/2014/main" val="1046480682"/>
                    </a:ext>
                  </a:extLst>
                </a:gridCol>
                <a:gridCol w="1383105">
                  <a:extLst>
                    <a:ext uri="{9D8B030D-6E8A-4147-A177-3AD203B41FA5}">
                      <a16:colId xmlns:a16="http://schemas.microsoft.com/office/drawing/2014/main" val="1427634686"/>
                    </a:ext>
                  </a:extLst>
                </a:gridCol>
                <a:gridCol w="1441821">
                  <a:extLst>
                    <a:ext uri="{9D8B030D-6E8A-4147-A177-3AD203B41FA5}">
                      <a16:colId xmlns:a16="http://schemas.microsoft.com/office/drawing/2014/main" val="3414508936"/>
                    </a:ext>
                  </a:extLst>
                </a:gridCol>
                <a:gridCol w="1987253">
                  <a:extLst>
                    <a:ext uri="{9D8B030D-6E8A-4147-A177-3AD203B41FA5}">
                      <a16:colId xmlns:a16="http://schemas.microsoft.com/office/drawing/2014/main" val="2585272106"/>
                    </a:ext>
                  </a:extLst>
                </a:gridCol>
              </a:tblGrid>
              <a:tr h="370840">
                <a:tc>
                  <a:txBody>
                    <a:bodyPr/>
                    <a:lstStyle/>
                    <a:p>
                      <a:pPr algn="ctr" fontAlgn="base"/>
                      <a:r>
                        <a:rPr lang="en-US" sz="1200" cap="all" dirty="0">
                          <a:effectLst/>
                        </a:rPr>
                        <a:t>NAME</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CHANGE TRACKING</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CUSTOM MAPPINGS</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COMPOSITE KEY SUPPORT</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MANUALLY SPECIFIED KEY SUPPORT</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OTHER</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60885921"/>
                  </a:ext>
                </a:extLst>
              </a:tr>
              <a:tr h="370840">
                <a:tc>
                  <a:txBody>
                    <a:bodyPr/>
                    <a:lstStyle/>
                    <a:p>
                      <a:pPr algn="ctr" fontAlgn="base"/>
                      <a:r>
                        <a:rPr lang="en-US" sz="1200" b="1" u="none" strike="noStrike" dirty="0" err="1">
                          <a:effectLst/>
                        </a:rPr>
                        <a:t>Dapper.Contrib</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automatic if mapping to an interface</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40827385"/>
                  </a:ext>
                </a:extLst>
              </a:tr>
              <a:tr h="370840">
                <a:tc>
                  <a:txBody>
                    <a:bodyPr/>
                    <a:lstStyle/>
                    <a:p>
                      <a:pPr algn="ctr" fontAlgn="base"/>
                      <a:r>
                        <a:rPr lang="en-US" sz="1200" b="1" u="none" strike="noStrike" dirty="0" err="1">
                          <a:effectLst/>
                        </a:rPr>
                        <a:t>Dapper.Rainbow</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manually with </a:t>
                      </a:r>
                      <a:r>
                        <a:rPr lang="en-US" sz="1200" dirty="0" err="1">
                          <a:effectLst/>
                        </a:rPr>
                        <a:t>Snapshotter</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Attributes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Unlike the others, works by defining a Database class with Table properties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910000027"/>
                  </a:ext>
                </a:extLst>
              </a:tr>
              <a:tr h="370840">
                <a:tc>
                  <a:txBody>
                    <a:bodyPr/>
                    <a:lstStyle/>
                    <a:p>
                      <a:pPr algn="ctr" fontAlgn="base"/>
                      <a:r>
                        <a:rPr lang="en-US" sz="1200" b="1" u="none" strike="noStrike" dirty="0">
                          <a:effectLst/>
                        </a:rPr>
                        <a:t>Dapper Extensions</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Fluent ClassMapper config in separate class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Yes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Predicate system for simple queries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683145191"/>
                  </a:ext>
                </a:extLst>
              </a:tr>
              <a:tr h="370840">
                <a:tc>
                  <a:txBody>
                    <a:bodyPr/>
                    <a:lstStyle/>
                    <a:p>
                      <a:pPr algn="ctr" fontAlgn="base"/>
                      <a:r>
                        <a:rPr lang="en-US" sz="1200" b="1" u="none" strike="noStrike" dirty="0" err="1">
                          <a:effectLst/>
                        </a:rPr>
                        <a:t>Dapper.SimpleCRUD</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Includes helpers for performing filtering and paging. </a:t>
                      </a:r>
                      <a:r>
                        <a:rPr lang="en-US" sz="1200" dirty="0" err="1">
                          <a:effectLst/>
                        </a:rPr>
                        <a:t>Async</a:t>
                      </a:r>
                      <a:r>
                        <a:rPr lang="en-US" sz="1200" dirty="0">
                          <a:effectLst/>
                        </a:rPr>
                        <a:t> support. Provides a T4 template to automatically generate POCO classes for you, too!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253620529"/>
                  </a:ext>
                </a:extLst>
              </a:tr>
            </a:tbl>
          </a:graphicData>
        </a:graphic>
      </p:graphicFrame>
      <p:sp>
        <p:nvSpPr>
          <p:cNvPr id="5" name="Rectangle 4"/>
          <p:cNvSpPr/>
          <p:nvPr/>
        </p:nvSpPr>
        <p:spPr>
          <a:xfrm>
            <a:off x="1692492" y="6274997"/>
            <a:ext cx="9422296" cy="307777"/>
          </a:xfrm>
          <a:prstGeom prst="rect">
            <a:avLst/>
          </a:prstGeom>
        </p:spPr>
        <p:txBody>
          <a:bodyPr wrap="square">
            <a:spAutoFit/>
          </a:bodyPr>
          <a:lstStyle/>
          <a:p>
            <a:pPr algn="r"/>
            <a:r>
              <a:rPr lang="en-US" sz="1400" dirty="0"/>
              <a:t>Source: http://blog.falafel.com/implementing-a-generic-repository-with-dapper-extensions/</a:t>
            </a:r>
          </a:p>
        </p:txBody>
      </p:sp>
    </p:spTree>
    <p:extLst>
      <p:ext uri="{BB962C8B-B14F-4D97-AF65-F5344CB8AC3E}">
        <p14:creationId xmlns:p14="http://schemas.microsoft.com/office/powerpoint/2010/main" val="201716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Micro ORMs for .NET</a:t>
            </a:r>
          </a:p>
        </p:txBody>
      </p:sp>
      <p:sp>
        <p:nvSpPr>
          <p:cNvPr id="3" name="Content Placeholder 2"/>
          <p:cNvSpPr>
            <a:spLocks noGrp="1"/>
          </p:cNvSpPr>
          <p:nvPr>
            <p:ph idx="1"/>
          </p:nvPr>
        </p:nvSpPr>
        <p:spPr/>
        <p:txBody>
          <a:bodyPr/>
          <a:lstStyle/>
          <a:p>
            <a:r>
              <a:rPr lang="it-IT" dirty="0"/>
              <a:t>FluentData</a:t>
            </a:r>
          </a:p>
          <a:p>
            <a:r>
              <a:rPr lang="it-IT" dirty="0"/>
              <a:t>OrmLite</a:t>
            </a:r>
          </a:p>
          <a:p>
            <a:r>
              <a:rPr lang="it-IT" dirty="0"/>
              <a:t>Massive</a:t>
            </a:r>
          </a:p>
          <a:p>
            <a:r>
              <a:rPr lang="it-IT" dirty="0"/>
              <a:t>PetaPoco</a:t>
            </a:r>
          </a:p>
          <a:p>
            <a:r>
              <a:rPr lang="it-IT" dirty="0"/>
              <a:t>Simple.Data</a:t>
            </a:r>
          </a:p>
          <a:p>
            <a:r>
              <a:rPr lang="it-IT" dirty="0"/>
              <a:t>NPoco</a:t>
            </a:r>
          </a:p>
          <a:p>
            <a:r>
              <a:rPr lang="it-IT" dirty="0"/>
              <a:t>Nemo</a:t>
            </a:r>
            <a:endParaRPr lang="en-US" dirty="0"/>
          </a:p>
        </p:txBody>
      </p:sp>
    </p:spTree>
    <p:extLst>
      <p:ext uri="{BB962C8B-B14F-4D97-AF65-F5344CB8AC3E}">
        <p14:creationId xmlns:p14="http://schemas.microsoft.com/office/powerpoint/2010/main" val="137930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a:xfrm>
            <a:off x="1103312" y="1488832"/>
            <a:ext cx="8946541" cy="4759568"/>
          </a:xfrm>
        </p:spPr>
        <p:txBody>
          <a:bodyPr>
            <a:normAutofit fontScale="92500" lnSpcReduction="10000"/>
          </a:bodyPr>
          <a:lstStyle/>
          <a:p>
            <a:r>
              <a:rPr lang="en-US"/>
              <a:t>What is an ORM, </a:t>
            </a:r>
            <a:r>
              <a:rPr lang="en-US"/>
              <a:t>Again?</a:t>
            </a:r>
          </a:p>
          <a:p>
            <a:r>
              <a:rPr lang="en-US" dirty="0"/>
              <a:t>What is Dapper?</a:t>
            </a:r>
          </a:p>
          <a:p>
            <a:r>
              <a:rPr lang="en-US" dirty="0"/>
              <a:t>History</a:t>
            </a:r>
          </a:p>
          <a:p>
            <a:r>
              <a:rPr lang="en-US" dirty="0"/>
              <a:t>Why a Micro ORM?</a:t>
            </a:r>
          </a:p>
          <a:p>
            <a:r>
              <a:rPr lang="en-US" dirty="0"/>
              <a:t>Performance</a:t>
            </a:r>
          </a:p>
          <a:p>
            <a:r>
              <a:rPr lang="en-US" dirty="0"/>
              <a:t>How it Works</a:t>
            </a:r>
          </a:p>
          <a:p>
            <a:r>
              <a:rPr lang="en-US" dirty="0"/>
              <a:t>9 Feature Demos</a:t>
            </a:r>
          </a:p>
          <a:p>
            <a:r>
              <a:rPr lang="en-US" dirty="0"/>
              <a:t>Dapper Extensions</a:t>
            </a:r>
          </a:p>
          <a:p>
            <a:r>
              <a:rPr lang="en-US" dirty="0"/>
              <a:t>6 Extension Demos</a:t>
            </a:r>
          </a:p>
          <a:p>
            <a:r>
              <a:rPr lang="en-US" dirty="0"/>
              <a:t>Other Micro ORMs</a:t>
            </a:r>
          </a:p>
          <a:p>
            <a:endParaRPr lang="en-US" dirty="0"/>
          </a:p>
          <a:p>
            <a:pPr marL="0" indent="0">
              <a:buNone/>
            </a:pPr>
            <a:r>
              <a:rPr lang="en-US" dirty="0"/>
              <a:t>Code and slides at </a:t>
            </a:r>
            <a:r>
              <a:rPr lang="en-US" dirty="0">
                <a:hlinkClick r:id="rId2"/>
              </a:rPr>
              <a:t>https://github.com/jonathantower/dapper</a:t>
            </a:r>
            <a:endParaRPr lang="en-US" dirty="0"/>
          </a:p>
        </p:txBody>
      </p:sp>
    </p:spTree>
    <p:extLst>
      <p:ext uri="{BB962C8B-B14F-4D97-AF65-F5344CB8AC3E}">
        <p14:creationId xmlns:p14="http://schemas.microsoft.com/office/powerpoint/2010/main" val="302741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Questions?</a:t>
            </a:r>
          </a:p>
        </p:txBody>
      </p:sp>
      <p:sp>
        <p:nvSpPr>
          <p:cNvPr id="3" name="Content Placeholder 2"/>
          <p:cNvSpPr>
            <a:spLocks noGrp="1"/>
          </p:cNvSpPr>
          <p:nvPr>
            <p:ph idx="1"/>
          </p:nvPr>
        </p:nvSpPr>
        <p:spPr/>
        <p:txBody>
          <a:bodyPr>
            <a:normAutofit/>
          </a:bodyPr>
          <a:lstStyle/>
          <a:p>
            <a:pPr marL="0" indent="0">
              <a:buNone/>
            </a:pPr>
            <a:r>
              <a:rPr lang="en-US" sz="3200" dirty="0"/>
              <a:t>Jonathan "J." Tower</a:t>
            </a:r>
          </a:p>
          <a:p>
            <a:pPr marL="0" indent="0">
              <a:buNone/>
            </a:pPr>
            <a:r>
              <a:rPr lang="en-US" dirty="0"/>
              <a:t>Principal Consultant</a:t>
            </a:r>
            <a:br>
              <a:rPr lang="en-US" dirty="0"/>
            </a:br>
            <a:r>
              <a:rPr lang="en-US" dirty="0"/>
              <a:t>Trailhead Technology Partners</a:t>
            </a:r>
          </a:p>
          <a:p>
            <a:pPr marL="0" indent="0">
              <a:buNone/>
            </a:pPr>
            <a:endParaRPr lang="en-US" sz="2800" dirty="0">
              <a:latin typeface="FontAwesome" pitchFamily="2" charset="0"/>
            </a:endParaRPr>
          </a:p>
          <a:p>
            <a:pPr marL="0" indent="0">
              <a:buNone/>
            </a:pPr>
            <a:r>
              <a:rPr lang="en-US" dirty="0">
                <a:latin typeface="FontAwesome" pitchFamily="2" charset="0"/>
              </a:rPr>
              <a:t> </a:t>
            </a:r>
            <a:r>
              <a:rPr lang="en-US" sz="2400" dirty="0">
                <a:latin typeface="FontAwesome" pitchFamily="2" charset="0"/>
              </a:rPr>
              <a:t>  </a:t>
            </a:r>
            <a:r>
              <a:rPr lang="en-US" sz="900" dirty="0">
                <a:latin typeface="FontAwesome" pitchFamily="2" charset="0"/>
              </a:rPr>
              <a:t> </a:t>
            </a:r>
            <a:r>
              <a:rPr lang="en-US" sz="2400" dirty="0"/>
              <a:t>jtower@TrailheadTechnology.com</a:t>
            </a:r>
          </a:p>
          <a:p>
            <a:pPr marL="0" indent="0">
              <a:buNone/>
            </a:pPr>
            <a:r>
              <a:rPr lang="en-US" sz="2400" dirty="0">
                <a:latin typeface="FontAwesome" pitchFamily="2" charset="0"/>
              </a:rPr>
              <a:t>   </a:t>
            </a:r>
            <a:r>
              <a:rPr lang="en-US" sz="1600" dirty="0">
                <a:latin typeface="FontAwesome" pitchFamily="2" charset="0"/>
              </a:rPr>
              <a:t> </a:t>
            </a:r>
            <a:r>
              <a:rPr lang="en-US" sz="2400" dirty="0"/>
              <a:t>jtower.com</a:t>
            </a:r>
          </a:p>
          <a:p>
            <a:pPr marL="0" indent="0">
              <a:buNone/>
            </a:pPr>
            <a:r>
              <a:rPr lang="en-US" sz="2400">
                <a:latin typeface="FontAwesome" pitchFamily="2" charset="0"/>
              </a:rPr>
              <a:t>   </a:t>
            </a:r>
            <a:r>
              <a:rPr lang="en-US" sz="1400">
                <a:latin typeface="FontAwesome" pitchFamily="2" charset="0"/>
              </a:rPr>
              <a:t> </a:t>
            </a:r>
            <a:r>
              <a:rPr lang="en-US" sz="2400" dirty="0" err="1"/>
              <a:t>jtowermi</a:t>
            </a:r>
            <a:endParaRPr lang="en-US" sz="2400" dirty="0"/>
          </a:p>
        </p:txBody>
      </p:sp>
    </p:spTree>
    <p:extLst>
      <p:ext uri="{BB962C8B-B14F-4D97-AF65-F5344CB8AC3E}">
        <p14:creationId xmlns:p14="http://schemas.microsoft.com/office/powerpoint/2010/main" val="3365062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effectLst>
                  <a:outerShdw blurRad="50800" dist="38100" dir="2700000" algn="tl" rotWithShape="0">
                    <a:prstClr val="black">
                      <a:alpha val="40000"/>
                    </a:prstClr>
                  </a:outerShdw>
                </a:effectLst>
              </a:rPr>
            </a:br>
            <a:r>
              <a:rPr lang="en-US" sz="4800" b="1" dirty="0">
                <a:effectLst>
                  <a:outerShdw blurRad="50800" dist="38100" dir="8100000" algn="tr" rotWithShape="0">
                    <a:prstClr val="black">
                      <a:alpha val="40000"/>
                    </a:prstClr>
                  </a:outerShdw>
                </a:effectLst>
              </a:rPr>
              <a:t>bit.ly/</a:t>
            </a:r>
            <a:r>
              <a:rPr lang="en-US" sz="4800" b="1" dirty="0" err="1">
                <a:effectLst>
                  <a:outerShdw blurRad="50800" dist="38100" dir="8100000" algn="tr" rotWithShape="0">
                    <a:prstClr val="black">
                      <a:alpha val="40000"/>
                    </a:prstClr>
                  </a:outerShdw>
                </a:effectLst>
              </a:rPr>
              <a:t>aadnd</a:t>
            </a:r>
            <a:r>
              <a:rPr lang="en-US" sz="4800" b="1" dirty="0">
                <a:effectLst>
                  <a:outerShdw blurRad="50800" dist="38100" dir="8100000" algn="tr" rotWithShape="0">
                    <a:prstClr val="black">
                      <a:alpha val="40000"/>
                    </a:prstClr>
                  </a:outerShdw>
                </a:effectLst>
              </a:rPr>
              <a:t>-gives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a:p>
          <a:p>
            <a:pPr marL="0" indent="0" algn="just">
              <a:buNone/>
            </a:pPr>
            <a:r>
              <a:rPr lang="en-US" sz="2400" i="1" dirty="0"/>
              <a:t>“</a:t>
            </a:r>
            <a:r>
              <a:rPr lang="en-US" sz="2400" i="1" dirty="0" err="1"/>
              <a:t>charity:water</a:t>
            </a:r>
            <a:r>
              <a:rPr lang="en-US" sz="2400" i="1" dirty="0"/>
              <a:t> is a non-profit organization that provides clean and safe drinking water to people in developing nations. The organization was founded in 2006 and has helped fund 13,641 projects in 22 countries, benefiting over 4.6 million people.” </a:t>
            </a:r>
            <a:r>
              <a:rPr lang="en-US" sz="2400" dirty="0"/>
              <a:t>- Wikipedia</a:t>
            </a:r>
          </a:p>
          <a:p>
            <a:pPr marL="0" indent="0" algn="just">
              <a:buNone/>
            </a:pPr>
            <a:endParaRPr lang="en-US" sz="2400" dirty="0"/>
          </a:p>
          <a:p>
            <a:pPr marL="0" indent="0">
              <a:buNone/>
            </a:pPr>
            <a:r>
              <a:rPr lang="en-US" sz="2400" i="1" dirty="0"/>
              <a:t>“97.1/100” </a:t>
            </a:r>
            <a:br>
              <a:rPr lang="en-US" sz="2400" i="1" dirty="0"/>
            </a:br>
            <a:r>
              <a:rPr lang="en-US" sz="2400" i="1" dirty="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06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512" y="1857197"/>
            <a:ext cx="7861123" cy="2076001"/>
          </a:xfrm>
          <a:prstGeom prst="rect">
            <a:avLst/>
          </a:prstGeom>
        </p:spPr>
      </p:pic>
      <p:sp>
        <p:nvSpPr>
          <p:cNvPr id="5" name="TextBox 4"/>
          <p:cNvSpPr txBox="1"/>
          <p:nvPr/>
        </p:nvSpPr>
        <p:spPr>
          <a:xfrm>
            <a:off x="2541633" y="4770782"/>
            <a:ext cx="7493002" cy="584775"/>
          </a:xfrm>
          <a:prstGeom prst="rect">
            <a:avLst/>
          </a:prstGeom>
          <a:noFill/>
        </p:spPr>
        <p:txBody>
          <a:bodyPr wrap="square" rtlCol="0">
            <a:spAutoFit/>
          </a:bodyPr>
          <a:lstStyle/>
          <a:p>
            <a:pPr algn="ctr"/>
            <a:r>
              <a:rPr lang="en-US" sz="3200" kern="2200" spc="300" dirty="0">
                <a:solidFill>
                  <a:schemeClr val="bg1">
                    <a:lumMod val="65000"/>
                  </a:schemeClr>
                </a:solidFill>
              </a:rPr>
              <a:t>trailheadtechnology.com</a:t>
            </a:r>
          </a:p>
        </p:txBody>
      </p:sp>
      <p:cxnSp>
        <p:nvCxnSpPr>
          <p:cNvPr id="7" name="Straight Connector 6"/>
          <p:cNvCxnSpPr/>
          <p:nvPr/>
        </p:nvCxnSpPr>
        <p:spPr>
          <a:xfrm flipV="1">
            <a:off x="2293126" y="4380387"/>
            <a:ext cx="7621893" cy="4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We’ll Cover</a:t>
            </a:r>
          </a:p>
        </p:txBody>
      </p:sp>
      <p:sp>
        <p:nvSpPr>
          <p:cNvPr id="3" name="Content Placeholder 2"/>
          <p:cNvSpPr>
            <a:spLocks noGrp="1"/>
          </p:cNvSpPr>
          <p:nvPr>
            <p:ph idx="1"/>
          </p:nvPr>
        </p:nvSpPr>
        <p:spPr>
          <a:xfrm>
            <a:off x="1103312" y="1535724"/>
            <a:ext cx="8946541" cy="4712676"/>
          </a:xfrm>
        </p:spPr>
        <p:txBody>
          <a:bodyPr>
            <a:normAutofit fontScale="92500" lnSpcReduction="10000"/>
          </a:bodyPr>
          <a:lstStyle/>
          <a:p>
            <a:r>
              <a:rPr lang="en-US" dirty="0"/>
              <a:t>What is an ORM, Again?</a:t>
            </a:r>
          </a:p>
          <a:p>
            <a:r>
              <a:rPr lang="en-US" dirty="0"/>
              <a:t>What is Dapper?</a:t>
            </a:r>
          </a:p>
          <a:p>
            <a:r>
              <a:rPr lang="en-US" dirty="0"/>
              <a:t>History</a:t>
            </a:r>
          </a:p>
          <a:p>
            <a:r>
              <a:rPr lang="en-US" dirty="0"/>
              <a:t>Why a Micro ORM?</a:t>
            </a:r>
          </a:p>
          <a:p>
            <a:r>
              <a:rPr lang="en-US" dirty="0"/>
              <a:t>Performance</a:t>
            </a:r>
          </a:p>
          <a:p>
            <a:r>
              <a:rPr lang="en-US" dirty="0"/>
              <a:t>How it Works</a:t>
            </a:r>
          </a:p>
          <a:p>
            <a:r>
              <a:rPr lang="en-US" dirty="0"/>
              <a:t>9 Feature Demos</a:t>
            </a:r>
          </a:p>
          <a:p>
            <a:r>
              <a:rPr lang="en-US" dirty="0"/>
              <a:t>Dapper Extensions</a:t>
            </a:r>
          </a:p>
          <a:p>
            <a:r>
              <a:rPr lang="en-US" dirty="0"/>
              <a:t>6 Extension Demos</a:t>
            </a:r>
          </a:p>
          <a:p>
            <a:r>
              <a:rPr lang="en-US" dirty="0"/>
              <a:t>Other Micro ORMs</a:t>
            </a:r>
          </a:p>
          <a:p>
            <a:endParaRPr lang="en-US" dirty="0"/>
          </a:p>
          <a:p>
            <a:pPr marL="0" indent="0">
              <a:buNone/>
            </a:pPr>
            <a:r>
              <a:rPr lang="en-US" dirty="0"/>
              <a:t>Code and slides at </a:t>
            </a:r>
            <a:r>
              <a:rPr lang="en-US" dirty="0">
                <a:hlinkClick r:id="rId2"/>
              </a:rPr>
              <a:t>https://github.com/jonathantower/dapper</a:t>
            </a:r>
            <a:endParaRPr lang="en-US" dirty="0"/>
          </a:p>
        </p:txBody>
      </p:sp>
    </p:spTree>
    <p:extLst>
      <p:ext uri="{BB962C8B-B14F-4D97-AF65-F5344CB8AC3E}">
        <p14:creationId xmlns:p14="http://schemas.microsoft.com/office/powerpoint/2010/main" val="9675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Started, but First…</a:t>
            </a:r>
          </a:p>
        </p:txBody>
      </p:sp>
    </p:spTree>
    <p:extLst>
      <p:ext uri="{BB962C8B-B14F-4D97-AF65-F5344CB8AC3E}">
        <p14:creationId xmlns:p14="http://schemas.microsoft.com/office/powerpoint/2010/main" val="2627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effectLst>
                  <a:outerShdw blurRad="50800" dist="38100" dir="2700000" algn="tl" rotWithShape="0">
                    <a:prstClr val="black">
                      <a:alpha val="40000"/>
                    </a:prstClr>
                  </a:outerShdw>
                </a:effectLst>
              </a:rPr>
            </a:br>
            <a:r>
              <a:rPr lang="en-US" sz="4800" b="1" dirty="0">
                <a:effectLst>
                  <a:outerShdw blurRad="50800" dist="38100" dir="8100000" algn="tr" rotWithShape="0">
                    <a:prstClr val="black">
                      <a:alpha val="40000"/>
                    </a:prstClr>
                  </a:outerShdw>
                </a:effectLst>
              </a:rPr>
              <a:t>bit.ly/</a:t>
            </a:r>
            <a:r>
              <a:rPr lang="en-US" sz="4800" b="1" dirty="0" err="1">
                <a:effectLst>
                  <a:outerShdw blurRad="50800" dist="38100" dir="8100000" algn="tr" rotWithShape="0">
                    <a:prstClr val="black">
                      <a:alpha val="40000"/>
                    </a:prstClr>
                  </a:outerShdw>
                </a:effectLst>
              </a:rPr>
              <a:t>aadnd</a:t>
            </a:r>
            <a:r>
              <a:rPr lang="en-US" sz="4800" b="1" dirty="0">
                <a:effectLst>
                  <a:outerShdw blurRad="50800" dist="38100" dir="8100000" algn="tr" rotWithShape="0">
                    <a:prstClr val="black">
                      <a:alpha val="40000"/>
                    </a:prstClr>
                  </a:outerShdw>
                </a:effectLst>
              </a:rPr>
              <a:t>-gives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a:p>
          <a:p>
            <a:pPr marL="0" indent="0" algn="just">
              <a:buNone/>
            </a:pPr>
            <a:r>
              <a:rPr lang="en-US" sz="2400" i="1" dirty="0"/>
              <a:t>“</a:t>
            </a:r>
            <a:r>
              <a:rPr lang="en-US" sz="2400" i="1" dirty="0" err="1"/>
              <a:t>charity:water</a:t>
            </a:r>
            <a:r>
              <a:rPr lang="en-US" sz="2400" i="1" dirty="0"/>
              <a:t> is a non-profit organization that provides clean and safe drinking water to people in developing nations. The organization was founded in 2006 and has helped fund 13,641 projects in 22 countries, benefiting over 4.6 million people.” </a:t>
            </a:r>
            <a:r>
              <a:rPr lang="en-US" sz="2400" dirty="0"/>
              <a:t>- Wikipedia</a:t>
            </a:r>
          </a:p>
          <a:p>
            <a:pPr marL="0" indent="0" algn="just">
              <a:buNone/>
            </a:pPr>
            <a:endParaRPr lang="en-US" sz="2400" dirty="0"/>
          </a:p>
          <a:p>
            <a:pPr marL="0" indent="0">
              <a:buNone/>
            </a:pPr>
            <a:r>
              <a:rPr lang="en-US" sz="2400" i="1" dirty="0"/>
              <a:t>“97.1/100” </a:t>
            </a:r>
            <a:br>
              <a:rPr lang="en-US" sz="2400" i="1" dirty="0"/>
            </a:br>
            <a:r>
              <a:rPr lang="en-US" sz="2400" i="1" dirty="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1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ORM, Again?</a:t>
            </a:r>
          </a:p>
        </p:txBody>
      </p:sp>
      <p:sp>
        <p:nvSpPr>
          <p:cNvPr id="3" name="Content Placeholder 2"/>
          <p:cNvSpPr>
            <a:spLocks noGrp="1"/>
          </p:cNvSpPr>
          <p:nvPr>
            <p:ph idx="1"/>
          </p:nvPr>
        </p:nvSpPr>
        <p:spPr/>
        <p:txBody>
          <a:bodyPr/>
          <a:lstStyle/>
          <a:p>
            <a:r>
              <a:rPr lang="en-US" dirty="0"/>
              <a:t>Object-Relational Mapper</a:t>
            </a:r>
          </a:p>
          <a:p>
            <a:r>
              <a:rPr lang="en-US" dirty="0"/>
              <a:t>Maps Relational DBMSs to Object Graphs (and back)</a:t>
            </a:r>
          </a:p>
          <a:p>
            <a:r>
              <a:rPr lang="en-US" dirty="0"/>
              <a:t>Common features</a:t>
            </a:r>
          </a:p>
          <a:p>
            <a:pPr lvl="1"/>
            <a:r>
              <a:rPr lang="en-US" dirty="0"/>
              <a:t>Build Queries</a:t>
            </a:r>
          </a:p>
          <a:p>
            <a:pPr lvl="1"/>
            <a:r>
              <a:rPr lang="en-US" dirty="0"/>
              <a:t>CRUD operations</a:t>
            </a:r>
          </a:p>
          <a:p>
            <a:pPr lvl="1"/>
            <a:r>
              <a:rPr lang="en-US" dirty="0"/>
              <a:t>Load related objects</a:t>
            </a:r>
          </a:p>
          <a:p>
            <a:pPr lvl="1"/>
            <a:r>
              <a:rPr lang="en-US" dirty="0"/>
              <a:t>Change tracking</a:t>
            </a:r>
          </a:p>
          <a:p>
            <a:pPr lvl="1"/>
            <a:r>
              <a:rPr lang="en-US" dirty="0"/>
              <a:t>DB/Object mapping conventions (and custom configuration)</a:t>
            </a:r>
          </a:p>
          <a:p>
            <a:pPr lvl="1"/>
            <a:r>
              <a:rPr lang="en-US" dirty="0"/>
              <a:t>Transaction support</a:t>
            </a:r>
          </a:p>
          <a:p>
            <a:endParaRPr lang="en-US" dirty="0"/>
          </a:p>
        </p:txBody>
      </p:sp>
    </p:spTree>
    <p:extLst>
      <p:ext uri="{BB962C8B-B14F-4D97-AF65-F5344CB8AC3E}">
        <p14:creationId xmlns:p14="http://schemas.microsoft.com/office/powerpoint/2010/main" val="18166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Dapper</a:t>
            </a:r>
          </a:p>
        </p:txBody>
      </p:sp>
      <p:sp>
        <p:nvSpPr>
          <p:cNvPr id="3" name="Content Placeholder 2"/>
          <p:cNvSpPr>
            <a:spLocks noGrp="1"/>
          </p:cNvSpPr>
          <p:nvPr>
            <p:ph idx="1"/>
          </p:nvPr>
        </p:nvSpPr>
        <p:spPr/>
        <p:txBody>
          <a:bodyPr/>
          <a:lstStyle/>
          <a:p>
            <a:r>
              <a:rPr lang="en-US" dirty="0"/>
              <a:t>Micro ORM for .NET</a:t>
            </a:r>
          </a:p>
          <a:p>
            <a:r>
              <a:rPr lang="en-US" dirty="0"/>
              <a:t>Maps SQL queries to POCOs and back again</a:t>
            </a:r>
          </a:p>
          <a:p>
            <a:r>
              <a:rPr lang="en-US" dirty="0"/>
              <a:t>Free and Open-Source (Apache License 2.0 or MIT License)</a:t>
            </a:r>
          </a:p>
          <a:p>
            <a:r>
              <a:rPr lang="en-US" dirty="0"/>
              <a:t>Available via </a:t>
            </a:r>
            <a:r>
              <a:rPr lang="en-US" dirty="0" err="1"/>
              <a:t>Nuget</a:t>
            </a:r>
            <a:endParaRPr lang="en-US" dirty="0"/>
          </a:p>
          <a:p>
            <a:endParaRPr lang="en-US" dirty="0">
              <a:latin typeface="Consolas" panose="020B0609020204030204" pitchFamily="49" charset="0"/>
            </a:endParaRPr>
          </a:p>
          <a:p>
            <a:pPr marL="0" indent="0">
              <a:buNone/>
            </a:pPr>
            <a:endParaRPr lang="en-US" dirty="0"/>
          </a:p>
        </p:txBody>
      </p:sp>
      <p:sp>
        <p:nvSpPr>
          <p:cNvPr id="4" name="Rectangle 3"/>
          <p:cNvSpPr/>
          <p:nvPr/>
        </p:nvSpPr>
        <p:spPr>
          <a:xfrm>
            <a:off x="1103312" y="3887107"/>
            <a:ext cx="3555791" cy="52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nchorCtr="0"/>
          <a:lstStyle/>
          <a:p>
            <a:pPr algn="ctr"/>
            <a:r>
              <a:rPr lang="en-US" dirty="0">
                <a:latin typeface="Consolas" panose="020B0609020204030204" pitchFamily="49" charset="0"/>
              </a:rPr>
              <a:t>Install-Package Dapper</a:t>
            </a:r>
            <a:endParaRPr lang="en-US" dirty="0"/>
          </a:p>
        </p:txBody>
      </p:sp>
    </p:spTree>
    <p:extLst>
      <p:ext uri="{BB962C8B-B14F-4D97-AF65-F5344CB8AC3E}">
        <p14:creationId xmlns:p14="http://schemas.microsoft.com/office/powerpoint/2010/main" val="22472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4" name="Text Placeholder 3"/>
          <p:cNvSpPr>
            <a:spLocks noGrp="1"/>
          </p:cNvSpPr>
          <p:nvPr>
            <p:ph type="body" idx="1"/>
          </p:nvPr>
        </p:nvSpPr>
        <p:spPr/>
        <p:txBody>
          <a:bodyPr/>
          <a:lstStyle/>
          <a:p>
            <a:r>
              <a:rPr lang="en-US" dirty="0"/>
              <a:t>Hello, World with Dapper</a:t>
            </a:r>
          </a:p>
        </p:txBody>
      </p:sp>
    </p:spTree>
    <p:extLst>
      <p:ext uri="{BB962C8B-B14F-4D97-AF65-F5344CB8AC3E}">
        <p14:creationId xmlns:p14="http://schemas.microsoft.com/office/powerpoint/2010/main" val="4595505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1977</TotalTime>
  <Words>623</Words>
  <Application>Microsoft Office PowerPoint</Application>
  <PresentationFormat>Widescreen</PresentationFormat>
  <Paragraphs>219</Paragraphs>
  <Slides>27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Century Gothic</vt:lpstr>
      <vt:lpstr>Consolas</vt:lpstr>
      <vt:lpstr>FontAwesome</vt:lpstr>
      <vt:lpstr>inherit</vt:lpstr>
      <vt:lpstr>Wingdings 3</vt:lpstr>
      <vt:lpstr>Custom Design</vt:lpstr>
      <vt:lpstr>Ion</vt:lpstr>
      <vt:lpstr>Dapper</vt:lpstr>
      <vt:lpstr>About Me</vt:lpstr>
      <vt:lpstr>PowerPoint Presentation</vt:lpstr>
      <vt:lpstr>What We’ll Cover</vt:lpstr>
      <vt:lpstr>Let’s Get Started, but First…</vt:lpstr>
      <vt:lpstr>If You Give $50, So Will I!</vt:lpstr>
      <vt:lpstr>What is an ORM, Again?</vt:lpstr>
      <vt:lpstr>What is Dapper</vt:lpstr>
      <vt:lpstr>Demo</vt:lpstr>
      <vt:lpstr>Dapper History</vt:lpstr>
      <vt:lpstr>Why a Micro ORM?</vt:lpstr>
      <vt:lpstr>Performance</vt:lpstr>
      <vt:lpstr>Performance</vt:lpstr>
      <vt:lpstr>How it Works</vt:lpstr>
      <vt:lpstr>Feature Demos</vt:lpstr>
      <vt:lpstr>Extensions</vt:lpstr>
      <vt:lpstr>Dapper Extensions</vt:lpstr>
      <vt:lpstr>Dapper.Contrib</vt:lpstr>
      <vt:lpstr>Dapper.SQLBuilder</vt:lpstr>
      <vt:lpstr>Dapper.Rainbow</vt:lpstr>
      <vt:lpstr>Dapper Extensions</vt:lpstr>
      <vt:lpstr>Dapper.SimpleCRUD</vt:lpstr>
      <vt:lpstr>Extension Comparison Recap</vt:lpstr>
      <vt:lpstr>Other Micro ORMs for .NET</vt:lpstr>
      <vt:lpstr>Recap</vt:lpstr>
      <vt:lpstr>Thanks! Questions?</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Dapper</dc:title>
  <dc:creator>J. Tower</dc:creator>
  <cp:lastModifiedBy>J. Tower</cp:lastModifiedBy>
  <cp:revision>43</cp:revision>
  <dcterms:created xsi:type="dcterms:W3CDTF">2016-01-23T16:33:51Z</dcterms:created>
  <dcterms:modified xsi:type="dcterms:W3CDTF">2016-04-13T17:03:33Z</dcterms:modified>
</cp:coreProperties>
</file>