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 id="2147483648" r:id="rId2"/>
  </p:sldMasterIdLst>
  <p:notesMasterIdLst>
    <p:notesMasterId r:id="rId31"/>
  </p:notesMasterIdLst>
  <p:sldIdLst>
    <p:sldId id="256" r:id="rId3"/>
    <p:sldId id="269" r:id="rId4"/>
    <p:sldId id="289" r:id="rId5"/>
    <p:sldId id="287" r:id="rId6"/>
    <p:sldId id="274" r:id="rId7"/>
    <p:sldId id="272" r:id="rId8"/>
    <p:sldId id="273" r:id="rId9"/>
    <p:sldId id="257" r:id="rId10"/>
    <p:sldId id="285" r:id="rId11"/>
    <p:sldId id="266" r:id="rId12"/>
    <p:sldId id="258" r:id="rId13"/>
    <p:sldId id="261" r:id="rId14"/>
    <p:sldId id="260" r:id="rId15"/>
    <p:sldId id="259" r:id="rId16"/>
    <p:sldId id="263" r:id="rId17"/>
    <p:sldId id="267" r:id="rId18"/>
    <p:sldId id="268" r:id="rId19"/>
    <p:sldId id="279" r:id="rId20"/>
    <p:sldId id="280" r:id="rId21"/>
    <p:sldId id="278" r:id="rId22"/>
    <p:sldId id="281" r:id="rId23"/>
    <p:sldId id="282" r:id="rId24"/>
    <p:sldId id="277" r:id="rId25"/>
    <p:sldId id="283" r:id="rId26"/>
    <p:sldId id="286" r:id="rId27"/>
    <p:sldId id="284" r:id="rId28"/>
    <p:sldId id="288" r:id="rId29"/>
    <p:sldId id="27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34" autoAdjust="0"/>
    <p:restoredTop sz="94660"/>
  </p:normalViewPr>
  <p:slideViewPr>
    <p:cSldViewPr snapToGrid="0">
      <p:cViewPr varScale="1">
        <p:scale>
          <a:sx n="84" d="100"/>
          <a:sy n="84" d="100"/>
        </p:scale>
        <p:origin x="51" y="129"/>
      </p:cViewPr>
      <p:guideLst/>
    </p:cSldViewPr>
  </p:slideViewPr>
  <p:notesTextViewPr>
    <p:cViewPr>
      <p:scale>
        <a:sx n="1" d="1"/>
        <a:sy n="1" d="1"/>
      </p:scale>
      <p:origin x="0" y="0"/>
    </p:cViewPr>
  </p:notesTextViewPr>
  <p:notesViewPr>
    <p:cSldViewPr snapToGrid="0">
      <p:cViewPr varScale="1">
        <p:scale>
          <a:sx n="66" d="100"/>
          <a:sy n="66" d="100"/>
        </p:scale>
        <p:origin x="2787"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5387CA-2C03-48B6-9DDE-A78390D24756}" type="datetimeFigureOut">
              <a:rPr lang="en-US" smtClean="0"/>
              <a:t>2/16/2016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D0F44-A7D7-4304-9210-D9BFBCFDDF15}" type="slidenum">
              <a:rPr lang="en-US" smtClean="0"/>
              <a:t>‹#›</a:t>
            </a:fld>
            <a:endParaRPr lang="en-US"/>
          </a:p>
        </p:txBody>
      </p:sp>
    </p:spTree>
    <p:extLst>
      <p:ext uri="{BB962C8B-B14F-4D97-AF65-F5344CB8AC3E}">
        <p14:creationId xmlns:p14="http://schemas.microsoft.com/office/powerpoint/2010/main" val="1442752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314155-5D83-4D56-8D28-5EC7E1D25712}"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2257042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14155-5D83-4D56-8D28-5EC7E1D25712}"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779121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14155-5D83-4D56-8D28-5EC7E1D25712}"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3966096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2/16/2016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2/16/2016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2/16/2016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14155-5D83-4D56-8D28-5EC7E1D25712}"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10019811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2/16/2016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2/16/2016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314155-5D83-4D56-8D28-5EC7E1D25712}"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2096819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314155-5D83-4D56-8D28-5EC7E1D25712}"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434694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314155-5D83-4D56-8D28-5EC7E1D25712}" type="datetimeFigureOut">
              <a:rPr lang="en-US" smtClean="0"/>
              <a:t>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3070437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314155-5D83-4D56-8D28-5EC7E1D25712}" type="datetimeFigureOut">
              <a:rPr lang="en-US" smtClean="0"/>
              <a:t>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2606398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14155-5D83-4D56-8D28-5EC7E1D25712}" type="datetimeFigureOut">
              <a:rPr lang="en-US" smtClean="0"/>
              <a:t>2/16/2016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3432743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314155-5D83-4D56-8D28-5EC7E1D25712}"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1319176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314155-5D83-4D56-8D28-5EC7E1D25712}"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2025650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14155-5D83-4D56-8D28-5EC7E1D25712}" type="datetimeFigureOut">
              <a:rPr lang="en-US" smtClean="0"/>
              <a:t>2/16/2016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6C70D-BA62-46FB-AC18-D39F86E77670}" type="slidenum">
              <a:rPr lang="en-US" smtClean="0"/>
              <a:t>‹#›</a:t>
            </a:fld>
            <a:endParaRPr lang="en-US"/>
          </a:p>
        </p:txBody>
      </p:sp>
    </p:spTree>
    <p:extLst>
      <p:ext uri="{BB962C8B-B14F-4D97-AF65-F5344CB8AC3E}">
        <p14:creationId xmlns:p14="http://schemas.microsoft.com/office/powerpoint/2010/main" val="125179727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2/16/2016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blog.marcgravell.com/" TargetMode="External"/><Relationship Id="rId2" Type="http://schemas.openxmlformats.org/officeDocument/2006/relationships/hyperlink" Target="https://samsaffron.com/" TargetMode="Externa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jonathantower/dapper"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jonathantower/dapper"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Dapper</a:t>
            </a:r>
            <a:endParaRPr lang="en-US" dirty="0"/>
          </a:p>
        </p:txBody>
      </p:sp>
      <p:sp>
        <p:nvSpPr>
          <p:cNvPr id="3" name="Subtitle 2"/>
          <p:cNvSpPr>
            <a:spLocks noGrp="1"/>
          </p:cNvSpPr>
          <p:nvPr>
            <p:ph type="subTitle" idx="1"/>
          </p:nvPr>
        </p:nvSpPr>
        <p:spPr/>
        <p:txBody>
          <a:bodyPr/>
          <a:lstStyle/>
          <a:p>
            <a:r>
              <a:rPr lang="en-US" dirty="0" smtClean="0"/>
              <a:t>Using A Micro </a:t>
            </a:r>
            <a:r>
              <a:rPr lang="en-US" dirty="0" err="1" smtClean="0"/>
              <a:t>orm</a:t>
            </a:r>
            <a:r>
              <a:rPr lang="en-US" dirty="0" smtClean="0"/>
              <a:t> for Maximum Data Performance</a:t>
            </a:r>
            <a:endParaRPr lang="en-US" dirty="0"/>
          </a:p>
        </p:txBody>
      </p:sp>
    </p:spTree>
    <p:extLst>
      <p:ext uri="{BB962C8B-B14F-4D97-AF65-F5344CB8AC3E}">
        <p14:creationId xmlns:p14="http://schemas.microsoft.com/office/powerpoint/2010/main" val="1258506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idx="1"/>
          </p:nvPr>
        </p:nvSpPr>
        <p:spPr/>
        <p:txBody>
          <a:bodyPr/>
          <a:lstStyle/>
          <a:p>
            <a:r>
              <a:rPr lang="en-US" dirty="0" smtClean="0"/>
              <a:t>Hello</a:t>
            </a:r>
            <a:r>
              <a:rPr lang="en-US" dirty="0"/>
              <a:t>, </a:t>
            </a:r>
            <a:r>
              <a:rPr lang="en-US" dirty="0" smtClean="0"/>
              <a:t>World with Dapper</a:t>
            </a:r>
            <a:endParaRPr lang="en-US" dirty="0"/>
          </a:p>
        </p:txBody>
      </p:sp>
    </p:spTree>
    <p:extLst>
      <p:ext uri="{BB962C8B-B14F-4D97-AF65-F5344CB8AC3E}">
        <p14:creationId xmlns:p14="http://schemas.microsoft.com/office/powerpoint/2010/main" val="459550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Dapper History</a:t>
            </a:r>
            <a:endParaRPr lang="en-US" dirty="0"/>
          </a:p>
        </p:txBody>
      </p:sp>
      <p:sp>
        <p:nvSpPr>
          <p:cNvPr id="3" name="Content Placeholder 2"/>
          <p:cNvSpPr>
            <a:spLocks noGrp="1"/>
          </p:cNvSpPr>
          <p:nvPr>
            <p:ph idx="1"/>
          </p:nvPr>
        </p:nvSpPr>
        <p:spPr>
          <a:xfrm>
            <a:off x="1255712" y="3501418"/>
            <a:ext cx="8946541" cy="2726870"/>
          </a:xfrm>
        </p:spPr>
        <p:txBody>
          <a:bodyPr numCol="1">
            <a:normAutofit/>
          </a:bodyPr>
          <a:lstStyle/>
          <a:p>
            <a:r>
              <a:rPr lang="en-US" dirty="0" smtClean="0"/>
              <a:t>Created for use at  </a:t>
            </a:r>
          </a:p>
          <a:p>
            <a:pPr>
              <a:spcBef>
                <a:spcPts val="1800"/>
              </a:spcBef>
            </a:pPr>
            <a:r>
              <a:rPr lang="en-US" dirty="0" smtClean="0"/>
              <a:t>Created due to N+1 </a:t>
            </a:r>
            <a:r>
              <a:rPr lang="en-US" dirty="0"/>
              <a:t>and other performance </a:t>
            </a:r>
            <a:r>
              <a:rPr lang="en-US" dirty="0" smtClean="0"/>
              <a:t>issues with EF</a:t>
            </a:r>
            <a:r>
              <a:rPr lang="en-US" dirty="0"/>
              <a:t> </a:t>
            </a:r>
          </a:p>
          <a:p>
            <a:endParaRPr lang="en-US" dirty="0" smtClean="0"/>
          </a:p>
        </p:txBody>
      </p:sp>
      <p:sp>
        <p:nvSpPr>
          <p:cNvPr id="4" name="Content Placeholder 2"/>
          <p:cNvSpPr txBox="1">
            <a:spLocks/>
          </p:cNvSpPr>
          <p:nvPr/>
        </p:nvSpPr>
        <p:spPr>
          <a:xfrm>
            <a:off x="1103313" y="3009900"/>
            <a:ext cx="8946541" cy="3660546"/>
          </a:xfrm>
          <a:prstGeom prst="rect">
            <a:avLst/>
          </a:prstGeom>
        </p:spPr>
        <p:txBody>
          <a:bodyPr vert="horz" lIns="91440" tIns="45720" rIns="91440" bIns="45720" numCol="2"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p>
        </p:txBody>
      </p:sp>
      <p:sp>
        <p:nvSpPr>
          <p:cNvPr id="5" name="Content Placeholder 2"/>
          <p:cNvSpPr txBox="1">
            <a:spLocks/>
          </p:cNvSpPr>
          <p:nvPr/>
        </p:nvSpPr>
        <p:spPr>
          <a:xfrm>
            <a:off x="1255712" y="2205318"/>
            <a:ext cx="8946541" cy="913439"/>
          </a:xfrm>
          <a:prstGeom prst="rect">
            <a:avLst/>
          </a:prstGeom>
        </p:spPr>
        <p:txBody>
          <a:bodyPr vert="horz" lIns="91440" tIns="45720" rIns="91440" bIns="45720" numCol="2"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mtClean="0"/>
              <a:t>Sam Saffron</a:t>
            </a:r>
          </a:p>
          <a:p>
            <a:pPr marL="0" indent="0">
              <a:buFont typeface="Wingdings 3" charset="2"/>
              <a:buNone/>
            </a:pPr>
            <a:r>
              <a:rPr lang="en-US" smtClean="0">
                <a:hlinkClick r:id="rId2"/>
              </a:rPr>
              <a:t>https://samsaffron.com/</a:t>
            </a:r>
            <a:endParaRPr lang="en-US" smtClean="0"/>
          </a:p>
          <a:p>
            <a:r>
              <a:rPr lang="en-US" smtClean="0"/>
              <a:t>Marc Gravell</a:t>
            </a:r>
          </a:p>
          <a:p>
            <a:pPr marL="0" indent="0">
              <a:buFont typeface="Wingdings 3" charset="2"/>
              <a:buNone/>
            </a:pPr>
            <a:r>
              <a:rPr lang="en-US" smtClean="0">
                <a:hlinkClick r:id="rId3"/>
              </a:rPr>
              <a:t>http://blog.marcgravell.com/</a:t>
            </a:r>
            <a:endParaRPr lang="en-US" dirty="0" smtClean="0"/>
          </a:p>
        </p:txBody>
      </p:sp>
      <p:pic>
        <p:nvPicPr>
          <p:cNvPr id="11" name="Picture 2" descr="http://i.imgur.com/pszAeG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8785" y="3117867"/>
            <a:ext cx="2695801" cy="676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32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Micro ORM?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Let SQL do what it’s best at</a:t>
            </a:r>
          </a:p>
          <a:p>
            <a:r>
              <a:rPr lang="en-US" dirty="0" smtClean="0"/>
              <a:t>Keep it simple</a:t>
            </a:r>
          </a:p>
          <a:p>
            <a:r>
              <a:rPr lang="en-US" dirty="0" smtClean="0"/>
              <a:t>Convention over configuration</a:t>
            </a:r>
          </a:p>
          <a:p>
            <a:r>
              <a:rPr lang="en-US" dirty="0" smtClean="0"/>
              <a:t>Make your DBA happy</a:t>
            </a:r>
          </a:p>
          <a:p>
            <a:r>
              <a:rPr lang="en-US" dirty="0" smtClean="0"/>
              <a:t>No more monster LINQ-to-Entities queries</a:t>
            </a:r>
          </a:p>
          <a:p>
            <a:r>
              <a:rPr lang="en-US" dirty="0" smtClean="0"/>
              <a:t>Avoid </a:t>
            </a:r>
            <a:r>
              <a:rPr lang="en-US" dirty="0" err="1" smtClean="0"/>
              <a:t>IEnumarable</a:t>
            </a:r>
            <a:r>
              <a:rPr lang="en-US" dirty="0" smtClean="0"/>
              <a:t>/</a:t>
            </a:r>
            <a:r>
              <a:rPr lang="en-US" dirty="0" err="1" smtClean="0"/>
              <a:t>IQueryable</a:t>
            </a:r>
            <a:r>
              <a:rPr lang="en-US" dirty="0" smtClean="0"/>
              <a:t> confusion</a:t>
            </a:r>
          </a:p>
          <a:p>
            <a:r>
              <a:rPr lang="en-US" dirty="0" smtClean="0"/>
              <a:t>Works with </a:t>
            </a:r>
            <a:r>
              <a:rPr lang="en-US" i="1" u="sng" dirty="0" smtClean="0"/>
              <a:t>any</a:t>
            </a:r>
            <a:r>
              <a:rPr lang="en-US" dirty="0" smtClean="0"/>
              <a:t> ADO.NET provider </a:t>
            </a:r>
          </a:p>
          <a:p>
            <a:pPr marL="0" indent="0">
              <a:buNone/>
            </a:pPr>
            <a:r>
              <a:rPr lang="en-US" dirty="0" smtClean="0"/>
              <a:t>(SQLite</a:t>
            </a:r>
            <a:r>
              <a:rPr lang="en-US" dirty="0"/>
              <a:t>, SQL CE, Firebird, Oracle, MySQL, </a:t>
            </a:r>
            <a:r>
              <a:rPr lang="en-US" dirty="0" smtClean="0"/>
              <a:t>PostgreSQL, SQL Server, </a:t>
            </a:r>
            <a:r>
              <a:rPr lang="en-US" dirty="0" err="1" smtClean="0"/>
              <a:t>etc</a:t>
            </a:r>
            <a:r>
              <a:rPr lang="en-US" dirty="0" smtClean="0"/>
              <a:t>…)</a:t>
            </a:r>
          </a:p>
          <a:p>
            <a:pPr marL="0" indent="0">
              <a:buNone/>
            </a:pPr>
            <a:endParaRPr lang="en-US" dirty="0" smtClean="0"/>
          </a:p>
          <a:p>
            <a:r>
              <a:rPr lang="en-US" sz="2800" dirty="0" smtClean="0"/>
              <a:t>PERFORMANCE!</a:t>
            </a:r>
            <a:endParaRPr lang="en-US" sz="2400" dirty="0" smtClean="0"/>
          </a:p>
          <a:p>
            <a:endParaRPr lang="en-US" dirty="0"/>
          </a:p>
        </p:txBody>
      </p:sp>
    </p:spTree>
    <p:extLst>
      <p:ext uri="{BB962C8B-B14F-4D97-AF65-F5344CB8AC3E}">
        <p14:creationId xmlns:p14="http://schemas.microsoft.com/office/powerpoint/2010/main" val="1439609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lstStyle/>
          <a:p>
            <a:r>
              <a:rPr lang="en-US" b="1" dirty="0"/>
              <a:t>SELECT mapping </a:t>
            </a:r>
            <a:r>
              <a:rPr lang="en-US" b="1" dirty="0" smtClean="0"/>
              <a:t>over</a:t>
            </a:r>
            <a:br>
              <a:rPr lang="en-US" b="1" dirty="0" smtClean="0"/>
            </a:br>
            <a:r>
              <a:rPr lang="en-US" b="1" dirty="0" smtClean="0"/>
              <a:t>500 iterations</a:t>
            </a:r>
            <a:endParaRPr lang="en-US" dirty="0" smtClean="0"/>
          </a:p>
          <a:p>
            <a:endParaRPr lang="en-US" b="1" dirty="0"/>
          </a:p>
        </p:txBody>
      </p:sp>
      <p:graphicFrame>
        <p:nvGraphicFramePr>
          <p:cNvPr id="8" name="Table 7"/>
          <p:cNvGraphicFramePr>
            <a:graphicFrameLocks noGrp="1"/>
          </p:cNvGraphicFramePr>
          <p:nvPr>
            <p:extLst>
              <p:ext uri="{D42A27DB-BD31-4B8C-83A1-F6EECF244321}">
                <p14:modId xmlns:p14="http://schemas.microsoft.com/office/powerpoint/2010/main" val="3777548377"/>
              </p:ext>
            </p:extLst>
          </p:nvPr>
        </p:nvGraphicFramePr>
        <p:xfrm>
          <a:off x="4957000" y="1709056"/>
          <a:ext cx="6159508" cy="4000575"/>
        </p:xfrm>
        <a:graphic>
          <a:graphicData uri="http://schemas.openxmlformats.org/drawingml/2006/table">
            <a:tbl>
              <a:tblPr firstRow="1" bandRow="1">
                <a:tableStyleId>{5C22544A-7EE6-4342-B048-85BDC9FD1C3A}</a:tableStyleId>
              </a:tblPr>
              <a:tblGrid>
                <a:gridCol w="4836893">
                  <a:extLst>
                    <a:ext uri="{9D8B030D-6E8A-4147-A177-3AD203B41FA5}">
                      <a16:colId xmlns:a16="http://schemas.microsoft.com/office/drawing/2014/main" val="540107030"/>
                    </a:ext>
                  </a:extLst>
                </a:gridCol>
                <a:gridCol w="1322615">
                  <a:extLst>
                    <a:ext uri="{9D8B030D-6E8A-4147-A177-3AD203B41FA5}">
                      <a16:colId xmlns:a16="http://schemas.microsoft.com/office/drawing/2014/main" val="343773149"/>
                    </a:ext>
                  </a:extLst>
                </a:gridCol>
              </a:tblGrid>
              <a:tr h="304179">
                <a:tc>
                  <a:txBody>
                    <a:bodyPr/>
                    <a:lstStyle/>
                    <a:p>
                      <a:r>
                        <a:rPr lang="en-US" b="1" dirty="0">
                          <a:effectLst/>
                        </a:rPr>
                        <a:t>Method</a:t>
                      </a:r>
                    </a:p>
                  </a:txBody>
                  <a:tcPr marL="61913" marR="61913" marT="28575" marB="28575" anchor="ctr"/>
                </a:tc>
                <a:tc>
                  <a:txBody>
                    <a:bodyPr/>
                    <a:lstStyle/>
                    <a:p>
                      <a:r>
                        <a:rPr lang="en-US" b="1">
                          <a:effectLst/>
                        </a:rPr>
                        <a:t>Duration</a:t>
                      </a:r>
                    </a:p>
                  </a:txBody>
                  <a:tcPr marL="61913" marR="61913" marT="28575" marB="28575" anchor="ctr"/>
                </a:tc>
                <a:extLst>
                  <a:ext uri="{0D108BD9-81ED-4DB2-BD59-A6C34878D82A}">
                    <a16:rowId xmlns:a16="http://schemas.microsoft.com/office/drawing/2014/main" val="2235089027"/>
                  </a:ext>
                </a:extLst>
              </a:tr>
              <a:tr h="541565">
                <a:tc>
                  <a:txBody>
                    <a:bodyPr/>
                    <a:lstStyle/>
                    <a:p>
                      <a:r>
                        <a:rPr lang="en-US">
                          <a:effectLst/>
                        </a:rPr>
                        <a:t>Hand coded (using a SqlDataReader)</a:t>
                      </a:r>
                    </a:p>
                  </a:txBody>
                  <a:tcPr marL="61913" marR="61913" marT="28575" marB="28575" anchor="ctr"/>
                </a:tc>
                <a:tc>
                  <a:txBody>
                    <a:bodyPr/>
                    <a:lstStyle/>
                    <a:p>
                      <a:r>
                        <a:rPr lang="en-US">
                          <a:effectLst/>
                        </a:rPr>
                        <a:t>47ms</a:t>
                      </a:r>
                    </a:p>
                  </a:txBody>
                  <a:tcPr marL="61913" marR="61913" marT="28575" marB="28575" anchor="ctr"/>
                </a:tc>
                <a:extLst>
                  <a:ext uri="{0D108BD9-81ED-4DB2-BD59-A6C34878D82A}">
                    <a16:rowId xmlns:a16="http://schemas.microsoft.com/office/drawing/2014/main" val="1200933841"/>
                  </a:ext>
                </a:extLst>
              </a:tr>
              <a:tr h="412877">
                <a:tc>
                  <a:txBody>
                    <a:bodyPr/>
                    <a:lstStyle/>
                    <a:p>
                      <a:r>
                        <a:rPr lang="en-US" dirty="0">
                          <a:effectLst/>
                        </a:rPr>
                        <a:t>Dapper </a:t>
                      </a:r>
                      <a:r>
                        <a:rPr lang="en-US" dirty="0" err="1">
                          <a:effectLst/>
                        </a:rPr>
                        <a:t>ExecuteMapperQuery</a:t>
                      </a:r>
                      <a:endParaRPr lang="en-US" dirty="0">
                        <a:effectLst/>
                      </a:endParaRPr>
                    </a:p>
                  </a:txBody>
                  <a:tcPr marL="61913" marR="61913" marT="28575" marB="28575" anchor="ctr"/>
                </a:tc>
                <a:tc>
                  <a:txBody>
                    <a:bodyPr/>
                    <a:lstStyle/>
                    <a:p>
                      <a:r>
                        <a:rPr lang="en-US">
                          <a:effectLst/>
                        </a:rPr>
                        <a:t>49ms</a:t>
                      </a:r>
                    </a:p>
                  </a:txBody>
                  <a:tcPr marL="61913" marR="61913" marT="28575" marB="28575" anchor="ctr"/>
                </a:tc>
                <a:extLst>
                  <a:ext uri="{0D108BD9-81ED-4DB2-BD59-A6C34878D82A}">
                    <a16:rowId xmlns:a16="http://schemas.microsoft.com/office/drawing/2014/main" val="2792093172"/>
                  </a:ext>
                </a:extLst>
              </a:tr>
              <a:tr h="412877">
                <a:tc>
                  <a:txBody>
                    <a:bodyPr/>
                    <a:lstStyle/>
                    <a:p>
                      <a:r>
                        <a:rPr lang="en-US" u="none" strike="noStrike" dirty="0" err="1">
                          <a:solidFill>
                            <a:schemeClr val="bg1"/>
                          </a:solidFill>
                          <a:effectLst/>
                        </a:rPr>
                        <a:t>ServiceStack.OrmLite</a:t>
                      </a:r>
                      <a:r>
                        <a:rPr lang="en-US" dirty="0">
                          <a:solidFill>
                            <a:schemeClr val="bg1"/>
                          </a:solidFill>
                          <a:effectLst/>
                        </a:rPr>
                        <a:t> (</a:t>
                      </a:r>
                      <a:r>
                        <a:rPr lang="en-US" dirty="0" err="1">
                          <a:solidFill>
                            <a:schemeClr val="bg1"/>
                          </a:solidFill>
                          <a:effectLst/>
                        </a:rPr>
                        <a:t>QueryById</a:t>
                      </a:r>
                      <a:r>
                        <a:rPr lang="en-US" dirty="0">
                          <a:solidFill>
                            <a:schemeClr val="bg1"/>
                          </a:solidFill>
                          <a:effectLst/>
                        </a:rPr>
                        <a:t>)</a:t>
                      </a:r>
                    </a:p>
                  </a:txBody>
                  <a:tcPr marL="61913" marR="61913" marT="28575" marB="28575" anchor="ctr"/>
                </a:tc>
                <a:tc>
                  <a:txBody>
                    <a:bodyPr/>
                    <a:lstStyle/>
                    <a:p>
                      <a:r>
                        <a:rPr lang="en-US">
                          <a:effectLst/>
                        </a:rPr>
                        <a:t>50ms</a:t>
                      </a:r>
                    </a:p>
                  </a:txBody>
                  <a:tcPr marL="61913" marR="61913" marT="28575" marB="28575" anchor="ctr"/>
                </a:tc>
                <a:extLst>
                  <a:ext uri="{0D108BD9-81ED-4DB2-BD59-A6C34878D82A}">
                    <a16:rowId xmlns:a16="http://schemas.microsoft.com/office/drawing/2014/main" val="1678734848"/>
                  </a:ext>
                </a:extLst>
              </a:tr>
              <a:tr h="336836">
                <a:tc>
                  <a:txBody>
                    <a:bodyPr/>
                    <a:lstStyle/>
                    <a:p>
                      <a:r>
                        <a:rPr lang="en-US" u="none" strike="noStrike" dirty="0" err="1">
                          <a:solidFill>
                            <a:schemeClr val="bg1"/>
                          </a:solidFill>
                          <a:effectLst/>
                        </a:rPr>
                        <a:t>PetaPoco</a:t>
                      </a:r>
                      <a:endParaRPr lang="en-US" dirty="0">
                        <a:solidFill>
                          <a:schemeClr val="bg1"/>
                        </a:solidFill>
                        <a:effectLst/>
                      </a:endParaRPr>
                    </a:p>
                  </a:txBody>
                  <a:tcPr marL="61913" marR="61913" marT="28575" marB="28575" anchor="ctr"/>
                </a:tc>
                <a:tc>
                  <a:txBody>
                    <a:bodyPr/>
                    <a:lstStyle/>
                    <a:p>
                      <a:r>
                        <a:rPr lang="en-US">
                          <a:effectLst/>
                        </a:rPr>
                        <a:t>52ms</a:t>
                      </a:r>
                    </a:p>
                  </a:txBody>
                  <a:tcPr marL="61913" marR="61913" marT="28575" marB="28575" anchor="ctr"/>
                </a:tc>
                <a:extLst>
                  <a:ext uri="{0D108BD9-81ED-4DB2-BD59-A6C34878D82A}">
                    <a16:rowId xmlns:a16="http://schemas.microsoft.com/office/drawing/2014/main" val="3382594696"/>
                  </a:ext>
                </a:extLst>
              </a:tr>
              <a:tr h="336836">
                <a:tc>
                  <a:txBody>
                    <a:bodyPr/>
                    <a:lstStyle/>
                    <a:p>
                      <a:r>
                        <a:rPr lang="en-US">
                          <a:effectLst/>
                        </a:rPr>
                        <a:t>BLToolkit</a:t>
                      </a:r>
                    </a:p>
                  </a:txBody>
                  <a:tcPr marL="61913" marR="61913" marT="28575" marB="28575" anchor="ctr"/>
                </a:tc>
                <a:tc>
                  <a:txBody>
                    <a:bodyPr/>
                    <a:lstStyle/>
                    <a:p>
                      <a:r>
                        <a:rPr lang="en-US">
                          <a:effectLst/>
                        </a:rPr>
                        <a:t>80ms</a:t>
                      </a:r>
                    </a:p>
                  </a:txBody>
                  <a:tcPr marL="61913" marR="61913" marT="28575" marB="28575" anchor="ctr"/>
                </a:tc>
                <a:extLst>
                  <a:ext uri="{0D108BD9-81ED-4DB2-BD59-A6C34878D82A}">
                    <a16:rowId xmlns:a16="http://schemas.microsoft.com/office/drawing/2014/main" val="920213017"/>
                  </a:ext>
                </a:extLst>
              </a:tr>
              <a:tr h="336836">
                <a:tc>
                  <a:txBody>
                    <a:bodyPr/>
                    <a:lstStyle/>
                    <a:p>
                      <a:r>
                        <a:rPr lang="en-US">
                          <a:effectLst/>
                        </a:rPr>
                        <a:t>SubSonic CodingHorror</a:t>
                      </a:r>
                    </a:p>
                  </a:txBody>
                  <a:tcPr marL="61913" marR="61913" marT="28575" marB="28575" anchor="ctr"/>
                </a:tc>
                <a:tc>
                  <a:txBody>
                    <a:bodyPr/>
                    <a:lstStyle/>
                    <a:p>
                      <a:r>
                        <a:rPr lang="en-US">
                          <a:effectLst/>
                        </a:rPr>
                        <a:t>107ms</a:t>
                      </a:r>
                    </a:p>
                  </a:txBody>
                  <a:tcPr marL="61913" marR="61913" marT="28575" marB="28575" anchor="ctr"/>
                </a:tc>
                <a:extLst>
                  <a:ext uri="{0D108BD9-81ED-4DB2-BD59-A6C34878D82A}">
                    <a16:rowId xmlns:a16="http://schemas.microsoft.com/office/drawing/2014/main" val="1940100426"/>
                  </a:ext>
                </a:extLst>
              </a:tr>
              <a:tr h="336836">
                <a:tc>
                  <a:txBody>
                    <a:bodyPr/>
                    <a:lstStyle/>
                    <a:p>
                      <a:r>
                        <a:rPr lang="en-US">
                          <a:effectLst/>
                        </a:rPr>
                        <a:t>NHibernate SQL</a:t>
                      </a:r>
                    </a:p>
                  </a:txBody>
                  <a:tcPr marL="61913" marR="61913" marT="28575" marB="28575" anchor="ctr"/>
                </a:tc>
                <a:tc>
                  <a:txBody>
                    <a:bodyPr/>
                    <a:lstStyle/>
                    <a:p>
                      <a:r>
                        <a:rPr lang="en-US">
                          <a:effectLst/>
                        </a:rPr>
                        <a:t>104ms</a:t>
                      </a:r>
                    </a:p>
                  </a:txBody>
                  <a:tcPr marL="61913" marR="61913" marT="28575" marB="28575" anchor="ctr"/>
                </a:tc>
                <a:extLst>
                  <a:ext uri="{0D108BD9-81ED-4DB2-BD59-A6C34878D82A}">
                    <a16:rowId xmlns:a16="http://schemas.microsoft.com/office/drawing/2014/main" val="1094553189"/>
                  </a:ext>
                </a:extLst>
              </a:tr>
              <a:tr h="412877">
                <a:tc>
                  <a:txBody>
                    <a:bodyPr/>
                    <a:lstStyle/>
                    <a:p>
                      <a:r>
                        <a:rPr lang="en-US">
                          <a:effectLst/>
                        </a:rPr>
                        <a:t>Linq 2 SQL ExecuteQuery</a:t>
                      </a:r>
                    </a:p>
                  </a:txBody>
                  <a:tcPr marL="61913" marR="61913" marT="28575" marB="28575" anchor="ctr"/>
                </a:tc>
                <a:tc>
                  <a:txBody>
                    <a:bodyPr/>
                    <a:lstStyle/>
                    <a:p>
                      <a:r>
                        <a:rPr lang="en-US">
                          <a:effectLst/>
                        </a:rPr>
                        <a:t>181ms</a:t>
                      </a:r>
                    </a:p>
                  </a:txBody>
                  <a:tcPr marL="61913" marR="61913" marT="28575" marB="28575" anchor="ctr"/>
                </a:tc>
                <a:extLst>
                  <a:ext uri="{0D108BD9-81ED-4DB2-BD59-A6C34878D82A}">
                    <a16:rowId xmlns:a16="http://schemas.microsoft.com/office/drawing/2014/main" val="2307194169"/>
                  </a:ext>
                </a:extLst>
              </a:tr>
              <a:tr h="541565">
                <a:tc>
                  <a:txBody>
                    <a:bodyPr/>
                    <a:lstStyle/>
                    <a:p>
                      <a:r>
                        <a:rPr lang="en-US">
                          <a:effectLst/>
                        </a:rPr>
                        <a:t>Entity framework ExecuteStoreQuery</a:t>
                      </a:r>
                    </a:p>
                  </a:txBody>
                  <a:tcPr marL="61913" marR="61913" marT="28575" marB="28575" anchor="ctr"/>
                </a:tc>
                <a:tc>
                  <a:txBody>
                    <a:bodyPr/>
                    <a:lstStyle/>
                    <a:p>
                      <a:r>
                        <a:rPr lang="en-US" dirty="0">
                          <a:effectLst/>
                        </a:rPr>
                        <a:t>631ms</a:t>
                      </a:r>
                    </a:p>
                  </a:txBody>
                  <a:tcPr marL="61913" marR="61913" marT="28575" marB="28575" anchor="ctr"/>
                </a:tc>
                <a:extLst>
                  <a:ext uri="{0D108BD9-81ED-4DB2-BD59-A6C34878D82A}">
                    <a16:rowId xmlns:a16="http://schemas.microsoft.com/office/drawing/2014/main" val="431698599"/>
                  </a:ext>
                </a:extLst>
              </a:tr>
            </a:tbl>
          </a:graphicData>
        </a:graphic>
      </p:graphicFrame>
    </p:spTree>
    <p:extLst>
      <p:ext uri="{BB962C8B-B14F-4D97-AF65-F5344CB8AC3E}">
        <p14:creationId xmlns:p14="http://schemas.microsoft.com/office/powerpoint/2010/main" val="400665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smtClean="0"/>
              <a:t>Sits right on top of ADO.NET</a:t>
            </a:r>
          </a:p>
          <a:p>
            <a:r>
              <a:rPr lang="en-US" dirty="0" smtClean="0"/>
              <a:t>“Close to the metal”</a:t>
            </a:r>
          </a:p>
          <a:p>
            <a:r>
              <a:rPr lang="en-US" dirty="0" smtClean="0"/>
              <a:t>Extension methods for </a:t>
            </a:r>
            <a:r>
              <a:rPr lang="en-US" dirty="0" err="1" smtClean="0"/>
              <a:t>IDBConnection</a:t>
            </a:r>
            <a:r>
              <a:rPr lang="en-US" dirty="0" smtClean="0"/>
              <a:t> &amp; </a:t>
            </a:r>
            <a:r>
              <a:rPr lang="en-US" dirty="0" err="1" smtClean="0"/>
              <a:t>DataTable</a:t>
            </a:r>
            <a:endParaRPr lang="en-US" dirty="0" smtClean="0"/>
          </a:p>
          <a:p>
            <a:r>
              <a:rPr lang="en-US" dirty="0" smtClean="0"/>
              <a:t>Found in Dapper namespace</a:t>
            </a:r>
          </a:p>
          <a:p>
            <a:r>
              <a:rPr lang="en-US" dirty="0" smtClean="0"/>
              <a:t>Methods return as </a:t>
            </a:r>
            <a:r>
              <a:rPr lang="en-US" dirty="0" err="1" smtClean="0"/>
              <a:t>IEnumerable</a:t>
            </a:r>
            <a:r>
              <a:rPr lang="en-US" dirty="0" smtClean="0"/>
              <a:t>&lt;T&gt;</a:t>
            </a:r>
          </a:p>
          <a:p>
            <a:r>
              <a:rPr lang="en-US" dirty="0" smtClean="0"/>
              <a:t>Doesn’t generate SQL for you*</a:t>
            </a:r>
          </a:p>
          <a:p>
            <a:endParaRPr lang="en-US" dirty="0"/>
          </a:p>
          <a:p>
            <a:endParaRPr lang="en-US" dirty="0" smtClean="0"/>
          </a:p>
          <a:p>
            <a:pPr marL="0" indent="0">
              <a:buNone/>
            </a:pPr>
            <a:r>
              <a:rPr lang="en-US" sz="1200" dirty="0" smtClean="0"/>
              <a:t>* But some extensions do</a:t>
            </a:r>
            <a:endParaRPr lang="en-US" dirty="0" smtClean="0"/>
          </a:p>
          <a:p>
            <a:endParaRPr lang="en-US" dirty="0"/>
          </a:p>
        </p:txBody>
      </p:sp>
    </p:spTree>
    <p:extLst>
      <p:ext uri="{BB962C8B-B14F-4D97-AF65-F5344CB8AC3E}">
        <p14:creationId xmlns:p14="http://schemas.microsoft.com/office/powerpoint/2010/main" val="1741546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Demos</a:t>
            </a:r>
            <a:endParaRPr lang="en-US" dirty="0"/>
          </a:p>
        </p:txBody>
      </p:sp>
      <p:sp>
        <p:nvSpPr>
          <p:cNvPr id="3" name="Content Placeholder 2"/>
          <p:cNvSpPr>
            <a:spLocks noGrp="1"/>
          </p:cNvSpPr>
          <p:nvPr>
            <p:ph type="body" idx="1"/>
          </p:nvPr>
        </p:nvSpPr>
        <p:spPr/>
        <p:txBody>
          <a:bodyPr/>
          <a:lstStyle/>
          <a:p>
            <a:r>
              <a:rPr lang="en-US" dirty="0" err="1" smtClean="0"/>
              <a:t>Dapper’s</a:t>
            </a:r>
            <a:r>
              <a:rPr lang="en-US" dirty="0" smtClean="0"/>
              <a:t> Great Features </a:t>
            </a:r>
            <a:r>
              <a:rPr lang="en-US" dirty="0"/>
              <a:t>(</a:t>
            </a:r>
            <a:r>
              <a:rPr lang="en-US" dirty="0" smtClean="0"/>
              <a:t>in Demo-Form)</a:t>
            </a:r>
            <a:endParaRPr lang="en-US" dirty="0"/>
          </a:p>
        </p:txBody>
      </p:sp>
    </p:spTree>
    <p:extLst>
      <p:ext uri="{BB962C8B-B14F-4D97-AF65-F5344CB8AC3E}">
        <p14:creationId xmlns:p14="http://schemas.microsoft.com/office/powerpoint/2010/main" val="3044789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a:t>
            </a:r>
            <a:endParaRPr lang="en-US" dirty="0"/>
          </a:p>
        </p:txBody>
      </p:sp>
      <p:sp>
        <p:nvSpPr>
          <p:cNvPr id="4" name="Text Placeholder 3"/>
          <p:cNvSpPr>
            <a:spLocks noGrp="1"/>
          </p:cNvSpPr>
          <p:nvPr>
            <p:ph type="body" idx="1"/>
          </p:nvPr>
        </p:nvSpPr>
        <p:spPr/>
        <p:txBody>
          <a:bodyPr/>
          <a:lstStyle/>
          <a:p>
            <a:r>
              <a:rPr lang="en-US" dirty="0" smtClean="0"/>
              <a:t>Making Dapper even Better</a:t>
            </a:r>
            <a:endParaRPr lang="en-US" dirty="0"/>
          </a:p>
        </p:txBody>
      </p:sp>
    </p:spTree>
    <p:extLst>
      <p:ext uri="{BB962C8B-B14F-4D97-AF65-F5344CB8AC3E}">
        <p14:creationId xmlns:p14="http://schemas.microsoft.com/office/powerpoint/2010/main" val="2813789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Dapper Extensions</a:t>
            </a:r>
            <a:endParaRPr lang="en-US" dirty="0"/>
          </a:p>
        </p:txBody>
      </p:sp>
      <p:sp>
        <p:nvSpPr>
          <p:cNvPr id="5" name="Content Placeholder 4"/>
          <p:cNvSpPr>
            <a:spLocks noGrp="1"/>
          </p:cNvSpPr>
          <p:nvPr>
            <p:ph idx="1"/>
          </p:nvPr>
        </p:nvSpPr>
        <p:spPr/>
        <p:txBody>
          <a:bodyPr numCol="2">
            <a:normAutofit/>
          </a:bodyPr>
          <a:lstStyle/>
          <a:p>
            <a:r>
              <a:rPr lang="en-US" b="1" dirty="0" err="1" smtClean="0"/>
              <a:t>Dapper.Rainbow</a:t>
            </a:r>
            <a:endParaRPr lang="en-US" b="1" dirty="0"/>
          </a:p>
          <a:p>
            <a:r>
              <a:rPr lang="en-US" b="1" dirty="0" err="1"/>
              <a:t>Dapper.Contrib</a:t>
            </a:r>
            <a:endParaRPr lang="en-US" b="1" dirty="0"/>
          </a:p>
          <a:p>
            <a:r>
              <a:rPr lang="en-US" b="1" dirty="0" err="1"/>
              <a:t>Dapper.SqlBuilder</a:t>
            </a:r>
            <a:endParaRPr lang="en-US" b="1"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b="1" dirty="0"/>
              <a:t>3rd party </a:t>
            </a:r>
            <a:r>
              <a:rPr lang="en-US" b="1" dirty="0" smtClean="0"/>
              <a:t>extensions</a:t>
            </a:r>
            <a:endParaRPr lang="en-US" b="1" dirty="0"/>
          </a:p>
          <a:p>
            <a:r>
              <a:rPr lang="en-US" b="1" dirty="0"/>
              <a:t>Dapper Extensions</a:t>
            </a:r>
          </a:p>
          <a:p>
            <a:r>
              <a:rPr lang="en-US" dirty="0" err="1"/>
              <a:t>SQLinq</a:t>
            </a:r>
            <a:endParaRPr lang="en-US" dirty="0"/>
          </a:p>
          <a:p>
            <a:r>
              <a:rPr lang="en-US" dirty="0" err="1"/>
              <a:t>SalarDbCodeGenerator</a:t>
            </a:r>
            <a:endParaRPr lang="en-US" dirty="0"/>
          </a:p>
          <a:p>
            <a:r>
              <a:rPr lang="en-US" dirty="0" err="1"/>
              <a:t>Dapper.FluentMap</a:t>
            </a:r>
            <a:endParaRPr lang="en-US" dirty="0"/>
          </a:p>
          <a:p>
            <a:r>
              <a:rPr lang="en-US" b="1" dirty="0" err="1" smtClean="0"/>
              <a:t>Dapper.SimpleCRUD</a:t>
            </a:r>
            <a:endParaRPr lang="en-US" b="1" dirty="0"/>
          </a:p>
          <a:p>
            <a:endParaRPr lang="en-US" dirty="0"/>
          </a:p>
          <a:p>
            <a:endParaRPr lang="en-US" dirty="0"/>
          </a:p>
        </p:txBody>
      </p:sp>
    </p:spTree>
    <p:extLst>
      <p:ext uri="{BB962C8B-B14F-4D97-AF65-F5344CB8AC3E}">
        <p14:creationId xmlns:p14="http://schemas.microsoft.com/office/powerpoint/2010/main" val="375491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Dapper.Contrib</a:t>
            </a:r>
            <a:endParaRPr lang="en-US" dirty="0"/>
          </a:p>
        </p:txBody>
      </p:sp>
      <p:sp>
        <p:nvSpPr>
          <p:cNvPr id="4" name="Text Placeholder 3"/>
          <p:cNvSpPr>
            <a:spLocks noGrp="1"/>
          </p:cNvSpPr>
          <p:nvPr>
            <p:ph idx="1"/>
          </p:nvPr>
        </p:nvSpPr>
        <p:spPr/>
        <p:txBody>
          <a:bodyPr/>
          <a:lstStyle/>
          <a:p>
            <a:r>
              <a:rPr lang="en-US" dirty="0" smtClean="0"/>
              <a:t>Additional helper methods</a:t>
            </a:r>
          </a:p>
          <a:p>
            <a:r>
              <a:rPr lang="en-US" dirty="0" smtClean="0"/>
              <a:t>Automatically writes basic SQL statements</a:t>
            </a:r>
          </a:p>
          <a:p>
            <a:r>
              <a:rPr lang="en-US" dirty="0" smtClean="0"/>
              <a:t>Basic change tracking via interfaces</a:t>
            </a:r>
          </a:p>
          <a:p>
            <a:r>
              <a:rPr lang="en-US" dirty="0" smtClean="0"/>
              <a:t>Mapping customization via Attributes</a:t>
            </a:r>
          </a:p>
          <a:p>
            <a:pPr marL="0" indent="0">
              <a:buNone/>
            </a:pPr>
            <a:endParaRPr lang="en-US" dirty="0" smtClean="0"/>
          </a:p>
          <a:p>
            <a:r>
              <a:rPr lang="en-US" dirty="0" smtClean="0"/>
              <a:t>DEMOS</a:t>
            </a:r>
            <a:endParaRPr lang="en-US" dirty="0"/>
          </a:p>
        </p:txBody>
      </p:sp>
    </p:spTree>
    <p:extLst>
      <p:ext uri="{BB962C8B-B14F-4D97-AF65-F5344CB8AC3E}">
        <p14:creationId xmlns:p14="http://schemas.microsoft.com/office/powerpoint/2010/main" val="3400298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Dapper.SQLBuilder</a:t>
            </a:r>
            <a:endParaRPr lang="en-US" dirty="0"/>
          </a:p>
        </p:txBody>
      </p:sp>
      <p:sp>
        <p:nvSpPr>
          <p:cNvPr id="3" name="Content Placeholder 2"/>
          <p:cNvSpPr>
            <a:spLocks noGrp="1"/>
          </p:cNvSpPr>
          <p:nvPr>
            <p:ph idx="1"/>
          </p:nvPr>
        </p:nvSpPr>
        <p:spPr/>
        <p:txBody>
          <a:bodyPr/>
          <a:lstStyle/>
          <a:p>
            <a:r>
              <a:rPr lang="en-US" dirty="0" smtClean="0"/>
              <a:t>Builds parameterized SQL queries</a:t>
            </a:r>
          </a:p>
          <a:p>
            <a:r>
              <a:rPr lang="en-US" dirty="0" smtClean="0"/>
              <a:t>Dynamic SQL</a:t>
            </a:r>
          </a:p>
          <a:p>
            <a:r>
              <a:rPr lang="en-US" dirty="0" smtClean="0"/>
              <a:t>Good for search/list screens</a:t>
            </a:r>
          </a:p>
          <a:p>
            <a:endParaRPr lang="en-US" dirty="0"/>
          </a:p>
          <a:p>
            <a:r>
              <a:rPr lang="en-US" dirty="0" smtClean="0"/>
              <a:t>DEMOS</a:t>
            </a:r>
            <a:endParaRPr lang="en-US" dirty="0"/>
          </a:p>
        </p:txBody>
      </p:sp>
    </p:spTree>
    <p:extLst>
      <p:ext uri="{BB962C8B-B14F-4D97-AF65-F5344CB8AC3E}">
        <p14:creationId xmlns:p14="http://schemas.microsoft.com/office/powerpoint/2010/main" val="410950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200" dirty="0"/>
              <a:t>Jonathan </a:t>
            </a:r>
            <a:r>
              <a:rPr lang="en-US" sz="3200" dirty="0" smtClean="0"/>
              <a:t>"J." </a:t>
            </a:r>
            <a:r>
              <a:rPr lang="en-US" sz="3200" dirty="0"/>
              <a:t>Tower</a:t>
            </a:r>
          </a:p>
          <a:p>
            <a:pPr marL="0" indent="0">
              <a:buNone/>
            </a:pPr>
            <a:r>
              <a:rPr lang="en-US" dirty="0"/>
              <a:t>Principal </a:t>
            </a:r>
            <a:r>
              <a:rPr lang="en-US" dirty="0" smtClean="0"/>
              <a:t>Consultant, Partner</a:t>
            </a:r>
            <a:r>
              <a:rPr lang="en-US" dirty="0" smtClean="0"/>
              <a:t/>
            </a:r>
            <a:br>
              <a:rPr lang="en-US" dirty="0" smtClean="0"/>
            </a:br>
            <a:r>
              <a:rPr lang="en-US" dirty="0" smtClean="0"/>
              <a:t>Trailhead Technology Partners</a:t>
            </a:r>
            <a:endParaRPr lang="en-US" dirty="0"/>
          </a:p>
          <a:p>
            <a:pPr marL="0" indent="0">
              <a:buNone/>
            </a:pPr>
            <a:endParaRPr lang="en-US" sz="2800" dirty="0">
              <a:latin typeface="FontAwesome" pitchFamily="2" charset="0"/>
            </a:endParaRPr>
          </a:p>
          <a:p>
            <a:pPr marL="0" indent="0">
              <a:buNone/>
            </a:pPr>
            <a:r>
              <a:rPr lang="en-US" dirty="0" smtClean="0">
                <a:latin typeface="FontAwesome" pitchFamily="2" charset="0"/>
              </a:rPr>
              <a:t> </a:t>
            </a:r>
            <a:r>
              <a:rPr lang="en-US" sz="2400" dirty="0" smtClean="0">
                <a:latin typeface="FontAwesome" pitchFamily="2" charset="0"/>
              </a:rPr>
              <a:t>  </a:t>
            </a:r>
            <a:r>
              <a:rPr lang="en-US" sz="900" dirty="0" smtClean="0">
                <a:latin typeface="FontAwesome" pitchFamily="2" charset="0"/>
              </a:rPr>
              <a:t> </a:t>
            </a:r>
            <a:r>
              <a:rPr lang="en-US" sz="2400" dirty="0" smtClean="0"/>
              <a:t>jtower@TrailheadTechnology.com</a:t>
            </a:r>
            <a:endParaRPr lang="en-US" sz="2400" dirty="0"/>
          </a:p>
          <a:p>
            <a:pPr marL="0" indent="0">
              <a:buNone/>
            </a:pPr>
            <a:r>
              <a:rPr lang="en-US" sz="2400" dirty="0" smtClean="0">
                <a:latin typeface="FontAwesome" pitchFamily="2" charset="0"/>
              </a:rPr>
              <a:t>   </a:t>
            </a:r>
            <a:r>
              <a:rPr lang="en-US" sz="1600" dirty="0" smtClean="0">
                <a:latin typeface="FontAwesome" pitchFamily="2" charset="0"/>
              </a:rPr>
              <a:t> </a:t>
            </a:r>
            <a:r>
              <a:rPr lang="en-US" sz="2400" dirty="0" smtClean="0"/>
              <a:t>TrialheadTechnology.com</a:t>
            </a:r>
          </a:p>
          <a:p>
            <a:pPr marL="0" indent="0">
              <a:buNone/>
            </a:pPr>
            <a:r>
              <a:rPr lang="en-US" sz="2400" dirty="0" smtClean="0">
                <a:latin typeface="FontAwesome" pitchFamily="2" charset="0"/>
              </a:rPr>
              <a:t>   </a:t>
            </a:r>
            <a:r>
              <a:rPr lang="en-US" sz="1600" dirty="0" smtClean="0">
                <a:latin typeface="FontAwesome" pitchFamily="2" charset="0"/>
              </a:rPr>
              <a:t> </a:t>
            </a:r>
            <a:r>
              <a:rPr lang="en-US" sz="2400" dirty="0" smtClean="0"/>
              <a:t>jtower.com</a:t>
            </a:r>
            <a:endParaRPr lang="en-US" sz="2400" dirty="0"/>
          </a:p>
          <a:p>
            <a:pPr marL="0" indent="0">
              <a:buNone/>
            </a:pPr>
            <a:r>
              <a:rPr lang="en-US" sz="2400" dirty="0" smtClean="0">
                <a:latin typeface="FontAwesome" pitchFamily="2" charset="0"/>
              </a:rPr>
              <a:t>   </a:t>
            </a:r>
            <a:r>
              <a:rPr lang="en-US" sz="1400" dirty="0" smtClean="0">
                <a:latin typeface="FontAwesome" pitchFamily="2" charset="0"/>
              </a:rPr>
              <a:t> </a:t>
            </a:r>
            <a:r>
              <a:rPr lang="en-US" sz="2400" dirty="0" err="1" smtClean="0"/>
              <a:t>jtowermi</a:t>
            </a:r>
            <a:endParaRPr lang="en-US" sz="2400" dirty="0"/>
          </a:p>
          <a:p>
            <a:pPr marL="0" indent="0">
              <a:buNone/>
            </a:pPr>
            <a:r>
              <a:rPr lang="en-US" sz="2400" dirty="0">
                <a:latin typeface="FontAwesome" pitchFamily="2" charset="0"/>
              </a:rPr>
              <a:t>   </a:t>
            </a:r>
            <a:r>
              <a:rPr lang="en-US" sz="2400" dirty="0" err="1" smtClean="0"/>
              <a:t>trailheadtec</a:t>
            </a:r>
            <a:endParaRPr lang="en-US" sz="2400" dirty="0"/>
          </a:p>
        </p:txBody>
      </p:sp>
    </p:spTree>
    <p:extLst>
      <p:ext uri="{BB962C8B-B14F-4D97-AF65-F5344CB8AC3E}">
        <p14:creationId xmlns:p14="http://schemas.microsoft.com/office/powerpoint/2010/main" val="557331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Dapper.Rainbow</a:t>
            </a:r>
            <a:endParaRPr lang="en-US" dirty="0"/>
          </a:p>
        </p:txBody>
      </p:sp>
      <p:sp>
        <p:nvSpPr>
          <p:cNvPr id="4" name="Text Placeholder 3"/>
          <p:cNvSpPr>
            <a:spLocks noGrp="1"/>
          </p:cNvSpPr>
          <p:nvPr>
            <p:ph idx="1"/>
          </p:nvPr>
        </p:nvSpPr>
        <p:spPr/>
        <p:txBody>
          <a:bodyPr/>
          <a:lstStyle/>
          <a:p>
            <a:r>
              <a:rPr lang="en-US" dirty="0"/>
              <a:t>EF Context-Like Database </a:t>
            </a:r>
            <a:r>
              <a:rPr lang="en-US" dirty="0" smtClean="0"/>
              <a:t>entry-point class</a:t>
            </a:r>
            <a:endParaRPr lang="en-US" dirty="0"/>
          </a:p>
          <a:p>
            <a:r>
              <a:rPr lang="en-US" dirty="0"/>
              <a:t>Change tracking via </a:t>
            </a:r>
            <a:r>
              <a:rPr lang="en-US" dirty="0" err="1" smtClean="0"/>
              <a:t>Snapshotter</a:t>
            </a:r>
            <a:r>
              <a:rPr lang="en-US" dirty="0" smtClean="0"/>
              <a:t> class</a:t>
            </a:r>
          </a:p>
          <a:p>
            <a:r>
              <a:rPr lang="en-US" dirty="0" smtClean="0"/>
              <a:t>Mapping customizations via Attributes</a:t>
            </a:r>
            <a:endParaRPr lang="en-US" dirty="0"/>
          </a:p>
          <a:p>
            <a:endParaRPr lang="en-US" dirty="0" smtClean="0"/>
          </a:p>
          <a:p>
            <a:r>
              <a:rPr lang="en-US" dirty="0" smtClean="0"/>
              <a:t>DEMOS</a:t>
            </a:r>
            <a:endParaRPr lang="en-US" dirty="0"/>
          </a:p>
        </p:txBody>
      </p:sp>
    </p:spTree>
    <p:extLst>
      <p:ext uri="{BB962C8B-B14F-4D97-AF65-F5344CB8AC3E}">
        <p14:creationId xmlns:p14="http://schemas.microsoft.com/office/powerpoint/2010/main" val="4143228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Dapper Extensions</a:t>
            </a:r>
            <a:endParaRPr lang="en-US" dirty="0"/>
          </a:p>
        </p:txBody>
      </p:sp>
      <p:sp>
        <p:nvSpPr>
          <p:cNvPr id="3" name="Content Placeholder 2"/>
          <p:cNvSpPr>
            <a:spLocks noGrp="1"/>
          </p:cNvSpPr>
          <p:nvPr>
            <p:ph idx="1"/>
          </p:nvPr>
        </p:nvSpPr>
        <p:spPr/>
        <p:txBody>
          <a:bodyPr/>
          <a:lstStyle/>
          <a:p>
            <a:r>
              <a:rPr lang="en-US" dirty="0" smtClean="0"/>
              <a:t>Extensions methods similar to </a:t>
            </a:r>
            <a:r>
              <a:rPr lang="en-US" dirty="0" err="1" smtClean="0"/>
              <a:t>Contrib</a:t>
            </a:r>
            <a:endParaRPr lang="en-US" dirty="0" smtClean="0"/>
          </a:p>
          <a:p>
            <a:r>
              <a:rPr lang="en-US" dirty="0" smtClean="0"/>
              <a:t>No change tracking support</a:t>
            </a:r>
          </a:p>
          <a:p>
            <a:r>
              <a:rPr lang="en-US" dirty="0" smtClean="0"/>
              <a:t>Pure POCOs (no attributes)</a:t>
            </a:r>
          </a:p>
          <a:p>
            <a:r>
              <a:rPr lang="en-US" dirty="0" smtClean="0"/>
              <a:t>Mapping done via </a:t>
            </a:r>
            <a:r>
              <a:rPr lang="en-US" dirty="0" err="1" smtClean="0"/>
              <a:t>ClassMapper</a:t>
            </a:r>
            <a:endParaRPr lang="en-US" dirty="0"/>
          </a:p>
          <a:p>
            <a:r>
              <a:rPr lang="en-US" dirty="0" smtClean="0"/>
              <a:t>Queries built with Predicate </a:t>
            </a:r>
            <a:r>
              <a:rPr lang="en-US" dirty="0"/>
              <a:t>and </a:t>
            </a:r>
            <a:r>
              <a:rPr lang="en-US" dirty="0" err="1" smtClean="0"/>
              <a:t>PredicateGroup</a:t>
            </a:r>
            <a:r>
              <a:rPr lang="en-US" dirty="0" smtClean="0"/>
              <a:t> classes</a:t>
            </a:r>
          </a:p>
          <a:p>
            <a:endParaRPr lang="en-US" dirty="0"/>
          </a:p>
          <a:p>
            <a:r>
              <a:rPr lang="en-US" dirty="0" smtClean="0"/>
              <a:t>DEMOS</a:t>
            </a:r>
            <a:endParaRPr lang="en-US" dirty="0"/>
          </a:p>
        </p:txBody>
      </p:sp>
    </p:spTree>
    <p:extLst>
      <p:ext uri="{BB962C8B-B14F-4D97-AF65-F5344CB8AC3E}">
        <p14:creationId xmlns:p14="http://schemas.microsoft.com/office/powerpoint/2010/main" val="1113927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Dapper.SimpleCRUD</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Support</a:t>
            </a:r>
          </a:p>
          <a:p>
            <a:r>
              <a:rPr lang="en-US" dirty="0" smtClean="0"/>
              <a:t>Helper for filtering and paging</a:t>
            </a:r>
          </a:p>
          <a:p>
            <a:r>
              <a:rPr lang="en-US" dirty="0" smtClean="0"/>
              <a:t>No change tracking</a:t>
            </a:r>
          </a:p>
          <a:p>
            <a:r>
              <a:rPr lang="en-US" dirty="0" smtClean="0"/>
              <a:t>Mapping via attributes</a:t>
            </a:r>
          </a:p>
          <a:p>
            <a:r>
              <a:rPr lang="en-US" dirty="0" smtClean="0"/>
              <a:t>T4 template to help generate POCOs</a:t>
            </a:r>
          </a:p>
          <a:p>
            <a:endParaRPr lang="en-US" dirty="0"/>
          </a:p>
          <a:p>
            <a:r>
              <a:rPr lang="en-US" dirty="0" smtClean="0"/>
              <a:t>DEMOS</a:t>
            </a:r>
          </a:p>
          <a:p>
            <a:endParaRPr lang="en-US" dirty="0"/>
          </a:p>
        </p:txBody>
      </p:sp>
    </p:spTree>
    <p:extLst>
      <p:ext uri="{BB962C8B-B14F-4D97-AF65-F5344CB8AC3E}">
        <p14:creationId xmlns:p14="http://schemas.microsoft.com/office/powerpoint/2010/main" val="4052933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Comparison Recap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049960"/>
              </p:ext>
            </p:extLst>
          </p:nvPr>
        </p:nvGraphicFramePr>
        <p:xfrm>
          <a:off x="732656" y="1853248"/>
          <a:ext cx="10277645" cy="4133850"/>
        </p:xfrm>
        <a:graphic>
          <a:graphicData uri="http://schemas.openxmlformats.org/drawingml/2006/table">
            <a:tbl>
              <a:tblPr firstRow="1" bandRow="1">
                <a:tableStyleId>{1E171933-4619-4E11-9A3F-F7608DF75F80}</a:tableStyleId>
              </a:tblPr>
              <a:tblGrid>
                <a:gridCol w="1658415">
                  <a:extLst>
                    <a:ext uri="{9D8B030D-6E8A-4147-A177-3AD203B41FA5}">
                      <a16:colId xmlns:a16="http://schemas.microsoft.com/office/drawing/2014/main" val="2394363790"/>
                    </a:ext>
                  </a:extLst>
                </a:gridCol>
                <a:gridCol w="2417423">
                  <a:extLst>
                    <a:ext uri="{9D8B030D-6E8A-4147-A177-3AD203B41FA5}">
                      <a16:colId xmlns:a16="http://schemas.microsoft.com/office/drawing/2014/main" val="3639843305"/>
                    </a:ext>
                  </a:extLst>
                </a:gridCol>
                <a:gridCol w="1389628">
                  <a:extLst>
                    <a:ext uri="{9D8B030D-6E8A-4147-A177-3AD203B41FA5}">
                      <a16:colId xmlns:a16="http://schemas.microsoft.com/office/drawing/2014/main" val="1046480682"/>
                    </a:ext>
                  </a:extLst>
                </a:gridCol>
                <a:gridCol w="1383105">
                  <a:extLst>
                    <a:ext uri="{9D8B030D-6E8A-4147-A177-3AD203B41FA5}">
                      <a16:colId xmlns:a16="http://schemas.microsoft.com/office/drawing/2014/main" val="1427634686"/>
                    </a:ext>
                  </a:extLst>
                </a:gridCol>
                <a:gridCol w="1441821">
                  <a:extLst>
                    <a:ext uri="{9D8B030D-6E8A-4147-A177-3AD203B41FA5}">
                      <a16:colId xmlns:a16="http://schemas.microsoft.com/office/drawing/2014/main" val="3414508936"/>
                    </a:ext>
                  </a:extLst>
                </a:gridCol>
                <a:gridCol w="1987253">
                  <a:extLst>
                    <a:ext uri="{9D8B030D-6E8A-4147-A177-3AD203B41FA5}">
                      <a16:colId xmlns:a16="http://schemas.microsoft.com/office/drawing/2014/main" val="2585272106"/>
                    </a:ext>
                  </a:extLst>
                </a:gridCol>
              </a:tblGrid>
              <a:tr h="370840">
                <a:tc>
                  <a:txBody>
                    <a:bodyPr/>
                    <a:lstStyle/>
                    <a:p>
                      <a:pPr algn="ctr" fontAlgn="base"/>
                      <a:r>
                        <a:rPr lang="en-US" sz="1200" cap="all" dirty="0">
                          <a:effectLst/>
                        </a:rPr>
                        <a:t>NAME</a:t>
                      </a:r>
                      <a:endParaRPr lang="en-US" sz="1200" b="1" cap="all"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cap="all" dirty="0">
                          <a:effectLst/>
                        </a:rPr>
                        <a:t>CHANGE TRACKING</a:t>
                      </a:r>
                      <a:endParaRPr lang="en-US" sz="1200" b="1" cap="all"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cap="all" dirty="0">
                          <a:effectLst/>
                        </a:rPr>
                        <a:t>CUSTOM MAPPINGS</a:t>
                      </a:r>
                      <a:endParaRPr lang="en-US" sz="1200" b="1" cap="all"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cap="all" dirty="0">
                          <a:effectLst/>
                        </a:rPr>
                        <a:t>COMPOSITE KEY SUPPORT</a:t>
                      </a:r>
                      <a:endParaRPr lang="en-US" sz="1200" b="1" cap="all"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cap="all">
                          <a:effectLst/>
                        </a:rPr>
                        <a:t>MANUALLY SPECIFIED KEY SUPPORT</a:t>
                      </a:r>
                      <a:endParaRPr lang="en-US" sz="1200" b="1" cap="all">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cap="all">
                          <a:effectLst/>
                        </a:rPr>
                        <a:t>OTHER</a:t>
                      </a:r>
                      <a:endParaRPr lang="en-US" sz="1200" b="1" cap="all">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660885921"/>
                  </a:ext>
                </a:extLst>
              </a:tr>
              <a:tr h="370840">
                <a:tc>
                  <a:txBody>
                    <a:bodyPr/>
                    <a:lstStyle/>
                    <a:p>
                      <a:pPr algn="ctr" fontAlgn="base"/>
                      <a:r>
                        <a:rPr lang="en-US" sz="1200" b="1" u="none" strike="noStrike" dirty="0" err="1">
                          <a:effectLst/>
                        </a:rPr>
                        <a:t>Dapper.Contrib</a:t>
                      </a:r>
                      <a:endParaRPr lang="en-US" sz="1200" b="1"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Yes, automatic if mapping to an interface</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Attributes</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No</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No</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840827385"/>
                  </a:ext>
                </a:extLst>
              </a:tr>
              <a:tr h="370840">
                <a:tc>
                  <a:txBody>
                    <a:bodyPr/>
                    <a:lstStyle/>
                    <a:p>
                      <a:pPr algn="ctr" fontAlgn="base"/>
                      <a:r>
                        <a:rPr lang="en-US" sz="1200" b="1" u="none" strike="noStrike" dirty="0" err="1">
                          <a:effectLst/>
                        </a:rPr>
                        <a:t>Dapper.Rainbow</a:t>
                      </a:r>
                      <a:endParaRPr lang="en-US" sz="1200" b="1"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Yes, manually with </a:t>
                      </a:r>
                      <a:r>
                        <a:rPr lang="en-US" sz="1200" dirty="0" err="1">
                          <a:effectLst/>
                        </a:rPr>
                        <a:t>Snapshotter</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Attributes</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No</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No</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Unlike the others, works by defining a Database class with Table properties</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910000027"/>
                  </a:ext>
                </a:extLst>
              </a:tr>
              <a:tr h="370840">
                <a:tc>
                  <a:txBody>
                    <a:bodyPr/>
                    <a:lstStyle/>
                    <a:p>
                      <a:pPr algn="ctr" fontAlgn="base"/>
                      <a:r>
                        <a:rPr lang="en-US" sz="1200" b="1" u="none" strike="noStrike" dirty="0">
                          <a:effectLst/>
                        </a:rPr>
                        <a:t>Dapper Extensions</a:t>
                      </a:r>
                      <a:endParaRPr lang="en-US" sz="1200" b="1"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No</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Fluent ClassMapper config in separate class</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Yes</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Yes</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Predicate system for simple queries</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683145191"/>
                  </a:ext>
                </a:extLst>
              </a:tr>
              <a:tr h="370840">
                <a:tc>
                  <a:txBody>
                    <a:bodyPr/>
                    <a:lstStyle/>
                    <a:p>
                      <a:pPr algn="ctr" fontAlgn="base"/>
                      <a:r>
                        <a:rPr lang="en-US" sz="1200" b="1" u="none" strike="noStrike" dirty="0" err="1">
                          <a:effectLst/>
                        </a:rPr>
                        <a:t>Dapper.SimpleCRUD</a:t>
                      </a:r>
                      <a:endParaRPr lang="en-US" sz="1200" b="1"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No</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Attributes</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No</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Yes</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Includes helpers for performing filtering and paging. </a:t>
                      </a:r>
                      <a:r>
                        <a:rPr lang="en-US" sz="1200" dirty="0" err="1">
                          <a:effectLst/>
                        </a:rPr>
                        <a:t>Async</a:t>
                      </a:r>
                      <a:r>
                        <a:rPr lang="en-US" sz="1200" dirty="0">
                          <a:effectLst/>
                        </a:rPr>
                        <a:t> support. Provides a T4 template to automatically generate POCO classes for you, too!</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4253620529"/>
                  </a:ext>
                </a:extLst>
              </a:tr>
            </a:tbl>
          </a:graphicData>
        </a:graphic>
      </p:graphicFrame>
      <p:sp>
        <p:nvSpPr>
          <p:cNvPr id="5" name="Rectangle 4"/>
          <p:cNvSpPr/>
          <p:nvPr/>
        </p:nvSpPr>
        <p:spPr>
          <a:xfrm>
            <a:off x="1692492" y="6274997"/>
            <a:ext cx="9422296" cy="307777"/>
          </a:xfrm>
          <a:prstGeom prst="rect">
            <a:avLst/>
          </a:prstGeom>
        </p:spPr>
        <p:txBody>
          <a:bodyPr wrap="square">
            <a:spAutoFit/>
          </a:bodyPr>
          <a:lstStyle/>
          <a:p>
            <a:pPr algn="r"/>
            <a:r>
              <a:rPr lang="en-US" sz="1400" dirty="0" smtClean="0"/>
              <a:t>Source: http</a:t>
            </a:r>
            <a:r>
              <a:rPr lang="en-US" sz="1400" dirty="0"/>
              <a:t>://blog.falafel.com/implementing-a-generic-repository-with-dapper-extensions/</a:t>
            </a:r>
          </a:p>
        </p:txBody>
      </p:sp>
    </p:spTree>
    <p:extLst>
      <p:ext uri="{BB962C8B-B14F-4D97-AF65-F5344CB8AC3E}">
        <p14:creationId xmlns:p14="http://schemas.microsoft.com/office/powerpoint/2010/main" val="2017162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Micro ORMs for .NET</a:t>
            </a:r>
            <a:endParaRPr lang="en-US" dirty="0"/>
          </a:p>
        </p:txBody>
      </p:sp>
      <p:sp>
        <p:nvSpPr>
          <p:cNvPr id="3" name="Content Placeholder 2"/>
          <p:cNvSpPr>
            <a:spLocks noGrp="1"/>
          </p:cNvSpPr>
          <p:nvPr>
            <p:ph idx="1"/>
          </p:nvPr>
        </p:nvSpPr>
        <p:spPr/>
        <p:txBody>
          <a:bodyPr/>
          <a:lstStyle/>
          <a:p>
            <a:r>
              <a:rPr lang="it-IT" dirty="0" smtClean="0"/>
              <a:t>FluentData</a:t>
            </a:r>
          </a:p>
          <a:p>
            <a:r>
              <a:rPr lang="it-IT" dirty="0" smtClean="0"/>
              <a:t>OrmLite</a:t>
            </a:r>
          </a:p>
          <a:p>
            <a:r>
              <a:rPr lang="it-IT" dirty="0" smtClean="0"/>
              <a:t>Massive</a:t>
            </a:r>
          </a:p>
          <a:p>
            <a:r>
              <a:rPr lang="it-IT" dirty="0" smtClean="0"/>
              <a:t>PetaPoco</a:t>
            </a:r>
          </a:p>
          <a:p>
            <a:r>
              <a:rPr lang="it-IT" dirty="0" smtClean="0"/>
              <a:t>Simple.Data</a:t>
            </a:r>
          </a:p>
          <a:p>
            <a:r>
              <a:rPr lang="it-IT" dirty="0" smtClean="0"/>
              <a:t>NPoco</a:t>
            </a:r>
          </a:p>
          <a:p>
            <a:r>
              <a:rPr lang="it-IT" dirty="0" smtClean="0"/>
              <a:t>Nemo</a:t>
            </a:r>
            <a:endParaRPr lang="en-US" dirty="0"/>
          </a:p>
        </p:txBody>
      </p:sp>
    </p:spTree>
    <p:extLst>
      <p:ext uri="{BB962C8B-B14F-4D97-AF65-F5344CB8AC3E}">
        <p14:creationId xmlns:p14="http://schemas.microsoft.com/office/powerpoint/2010/main" val="1379309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a:xfrm>
            <a:off x="1103312" y="1488832"/>
            <a:ext cx="8946541" cy="4759568"/>
          </a:xfrm>
        </p:spPr>
        <p:txBody>
          <a:bodyPr>
            <a:normAutofit fontScale="92500" lnSpcReduction="10000"/>
          </a:bodyPr>
          <a:lstStyle/>
          <a:p>
            <a:r>
              <a:rPr lang="en-US" dirty="0" smtClean="0"/>
              <a:t>What is Dapper?</a:t>
            </a:r>
          </a:p>
          <a:p>
            <a:r>
              <a:rPr lang="en-US" dirty="0" smtClean="0"/>
              <a:t>What is an ORM, Again?</a:t>
            </a:r>
          </a:p>
          <a:p>
            <a:r>
              <a:rPr lang="en-US" dirty="0" smtClean="0"/>
              <a:t>History</a:t>
            </a:r>
          </a:p>
          <a:p>
            <a:r>
              <a:rPr lang="en-US" dirty="0" smtClean="0"/>
              <a:t>Why a Micro ORM?</a:t>
            </a:r>
          </a:p>
          <a:p>
            <a:r>
              <a:rPr lang="en-US" dirty="0" smtClean="0"/>
              <a:t>Performance</a:t>
            </a:r>
          </a:p>
          <a:p>
            <a:r>
              <a:rPr lang="en-US" dirty="0" smtClean="0"/>
              <a:t>How it Works</a:t>
            </a:r>
          </a:p>
          <a:p>
            <a:r>
              <a:rPr lang="en-US" dirty="0" smtClean="0"/>
              <a:t>9 Feature Demos</a:t>
            </a:r>
          </a:p>
          <a:p>
            <a:r>
              <a:rPr lang="en-US" dirty="0" smtClean="0"/>
              <a:t>Dapper Extensions</a:t>
            </a:r>
          </a:p>
          <a:p>
            <a:r>
              <a:rPr lang="en-US" dirty="0" smtClean="0"/>
              <a:t>6 Extension Demos</a:t>
            </a:r>
          </a:p>
          <a:p>
            <a:r>
              <a:rPr lang="en-US" dirty="0" smtClean="0"/>
              <a:t>Other Micro ORMs</a:t>
            </a:r>
          </a:p>
          <a:p>
            <a:endParaRPr lang="en-US" dirty="0"/>
          </a:p>
          <a:p>
            <a:pPr marL="0" indent="0">
              <a:buNone/>
            </a:pPr>
            <a:r>
              <a:rPr lang="en-US" dirty="0" smtClean="0"/>
              <a:t>Code and slides </a:t>
            </a:r>
            <a:r>
              <a:rPr lang="en-US" dirty="0"/>
              <a:t>at </a:t>
            </a:r>
            <a:r>
              <a:rPr lang="en-US" dirty="0">
                <a:hlinkClick r:id="rId2"/>
              </a:rPr>
              <a:t>https://github.com/jonathantower/dapper</a:t>
            </a:r>
            <a:endParaRPr lang="en-US" dirty="0"/>
          </a:p>
        </p:txBody>
      </p:sp>
    </p:spTree>
    <p:extLst>
      <p:ext uri="{BB962C8B-B14F-4D97-AF65-F5344CB8AC3E}">
        <p14:creationId xmlns:p14="http://schemas.microsoft.com/office/powerpoint/2010/main" val="3027418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Questions?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200" dirty="0"/>
              <a:t>Jonathan </a:t>
            </a:r>
            <a:r>
              <a:rPr lang="en-US" sz="3200" dirty="0" smtClean="0"/>
              <a:t>"J." </a:t>
            </a:r>
            <a:r>
              <a:rPr lang="en-US" sz="3200" dirty="0"/>
              <a:t>Tower</a:t>
            </a:r>
          </a:p>
          <a:p>
            <a:pPr marL="0" indent="0">
              <a:buNone/>
            </a:pPr>
            <a:r>
              <a:rPr lang="en-US" dirty="0"/>
              <a:t>Principal </a:t>
            </a:r>
            <a:r>
              <a:rPr lang="en-US" dirty="0" smtClean="0"/>
              <a:t>Consultant</a:t>
            </a:r>
            <a:br>
              <a:rPr lang="en-US" dirty="0" smtClean="0"/>
            </a:br>
            <a:r>
              <a:rPr lang="en-US" dirty="0" smtClean="0"/>
              <a:t>Trailhead Technology Partners</a:t>
            </a:r>
            <a:endParaRPr lang="en-US" dirty="0"/>
          </a:p>
          <a:p>
            <a:pPr marL="0" indent="0">
              <a:buNone/>
            </a:pPr>
            <a:endParaRPr lang="en-US" sz="2800" dirty="0">
              <a:latin typeface="FontAwesome" pitchFamily="2" charset="0"/>
            </a:endParaRPr>
          </a:p>
          <a:p>
            <a:pPr marL="0" indent="0">
              <a:buNone/>
            </a:pPr>
            <a:r>
              <a:rPr lang="en-US" dirty="0" smtClean="0">
                <a:latin typeface="FontAwesome" pitchFamily="2" charset="0"/>
              </a:rPr>
              <a:t> </a:t>
            </a:r>
            <a:r>
              <a:rPr lang="en-US" sz="2400" dirty="0" smtClean="0">
                <a:latin typeface="FontAwesome" pitchFamily="2" charset="0"/>
              </a:rPr>
              <a:t>  </a:t>
            </a:r>
            <a:r>
              <a:rPr lang="en-US" sz="900" dirty="0" smtClean="0">
                <a:latin typeface="FontAwesome" pitchFamily="2" charset="0"/>
              </a:rPr>
              <a:t> </a:t>
            </a:r>
            <a:r>
              <a:rPr lang="en-US" sz="2400" dirty="0" smtClean="0"/>
              <a:t>jtower@TrailheadTechnology.com</a:t>
            </a:r>
            <a:endParaRPr lang="en-US" sz="2400" dirty="0"/>
          </a:p>
          <a:p>
            <a:pPr marL="0" indent="0">
              <a:buNone/>
            </a:pPr>
            <a:r>
              <a:rPr lang="en-US" sz="2400" dirty="0" smtClean="0">
                <a:latin typeface="FontAwesome" pitchFamily="2" charset="0"/>
              </a:rPr>
              <a:t>   </a:t>
            </a:r>
            <a:r>
              <a:rPr lang="en-US" sz="1600" dirty="0" smtClean="0">
                <a:latin typeface="FontAwesome" pitchFamily="2" charset="0"/>
              </a:rPr>
              <a:t> </a:t>
            </a:r>
            <a:r>
              <a:rPr lang="en-US" sz="2400" dirty="0" smtClean="0"/>
              <a:t>TrialheadTechnology.com</a:t>
            </a:r>
          </a:p>
          <a:p>
            <a:pPr marL="0" indent="0">
              <a:buNone/>
            </a:pPr>
            <a:r>
              <a:rPr lang="en-US" sz="2400" dirty="0" smtClean="0">
                <a:latin typeface="FontAwesome" pitchFamily="2" charset="0"/>
              </a:rPr>
              <a:t>   </a:t>
            </a:r>
            <a:r>
              <a:rPr lang="en-US" sz="1600" dirty="0" smtClean="0">
                <a:latin typeface="FontAwesome" pitchFamily="2" charset="0"/>
              </a:rPr>
              <a:t> </a:t>
            </a:r>
            <a:r>
              <a:rPr lang="en-US" sz="2400" dirty="0" smtClean="0"/>
              <a:t>jtower.com</a:t>
            </a:r>
            <a:endParaRPr lang="en-US" sz="2400" dirty="0"/>
          </a:p>
          <a:p>
            <a:pPr marL="0" indent="0">
              <a:buNone/>
            </a:pPr>
            <a:r>
              <a:rPr lang="en-US" sz="2400" dirty="0" smtClean="0">
                <a:latin typeface="FontAwesome" pitchFamily="2" charset="0"/>
              </a:rPr>
              <a:t>   </a:t>
            </a:r>
            <a:r>
              <a:rPr lang="en-US" sz="1400" dirty="0" smtClean="0">
                <a:latin typeface="FontAwesome" pitchFamily="2" charset="0"/>
              </a:rPr>
              <a:t> </a:t>
            </a:r>
            <a:r>
              <a:rPr lang="en-US" sz="2400" dirty="0" err="1" smtClean="0"/>
              <a:t>jtowermi</a:t>
            </a:r>
            <a:endParaRPr lang="en-US" sz="2400" dirty="0"/>
          </a:p>
          <a:p>
            <a:pPr marL="0" indent="0">
              <a:buNone/>
            </a:pPr>
            <a:r>
              <a:rPr lang="en-US" sz="2400" dirty="0">
                <a:latin typeface="FontAwesome" pitchFamily="2" charset="0"/>
              </a:rPr>
              <a:t>   </a:t>
            </a:r>
            <a:r>
              <a:rPr lang="en-US" sz="2400" dirty="0" err="1" smtClean="0"/>
              <a:t>trailheadtec</a:t>
            </a:r>
            <a:endParaRPr lang="en-US" sz="2400" dirty="0"/>
          </a:p>
        </p:txBody>
      </p:sp>
    </p:spTree>
    <p:extLst>
      <p:ext uri="{BB962C8B-B14F-4D97-AF65-F5344CB8AC3E}">
        <p14:creationId xmlns:p14="http://schemas.microsoft.com/office/powerpoint/2010/main" val="3365062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new.grdevday.org/wp-content/uploads/2015/12/logo_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492" y="1853248"/>
            <a:ext cx="6757133" cy="152929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1548789" y="2052918"/>
            <a:ext cx="8946541" cy="4195481"/>
          </a:xfrm>
        </p:spPr>
        <p:txBody>
          <a:bodyPr/>
          <a:lstStyle/>
          <a:p>
            <a:pPr marL="0" indent="0" algn="ctr">
              <a:buNone/>
            </a:pPr>
            <a:endParaRPr lang="en-US" b="1" dirty="0" smtClean="0">
              <a:solidFill>
                <a:srgbClr val="FFCC00"/>
              </a:solidFill>
            </a:endParaRPr>
          </a:p>
          <a:p>
            <a:pPr marL="0" indent="0" algn="ctr">
              <a:buNone/>
            </a:pPr>
            <a:endParaRPr lang="en-US" b="1" dirty="0">
              <a:solidFill>
                <a:srgbClr val="FFCC00"/>
              </a:solidFill>
            </a:endParaRPr>
          </a:p>
          <a:p>
            <a:pPr marL="0" indent="0" algn="ctr">
              <a:buNone/>
            </a:pPr>
            <a:endParaRPr lang="en-US" b="1" dirty="0" smtClean="0">
              <a:solidFill>
                <a:srgbClr val="FFCC00"/>
              </a:solidFill>
            </a:endParaRPr>
          </a:p>
          <a:p>
            <a:pPr marL="0" indent="0" algn="ctr">
              <a:buNone/>
            </a:pPr>
            <a:r>
              <a:rPr lang="en-US" b="1" dirty="0" smtClean="0">
                <a:solidFill>
                  <a:srgbClr val="FFCC00"/>
                </a:solidFill>
              </a:rPr>
              <a:t>Saturday, March 12, 2015</a:t>
            </a:r>
            <a:br>
              <a:rPr lang="en-US" b="1" dirty="0" smtClean="0">
                <a:solidFill>
                  <a:srgbClr val="FFCC00"/>
                </a:solidFill>
              </a:rPr>
            </a:br>
            <a:r>
              <a:rPr lang="en-US" b="1" dirty="0" smtClean="0">
                <a:solidFill>
                  <a:srgbClr val="FFCC00"/>
                </a:solidFill>
              </a:rPr>
              <a:t>35+ Sessions</a:t>
            </a:r>
            <a:br>
              <a:rPr lang="en-US" b="1" dirty="0" smtClean="0">
                <a:solidFill>
                  <a:srgbClr val="FFCC00"/>
                </a:solidFill>
              </a:rPr>
            </a:br>
            <a:r>
              <a:rPr lang="en-US" b="1" dirty="0" smtClean="0">
                <a:solidFill>
                  <a:srgbClr val="FFCC00"/>
                </a:solidFill>
              </a:rPr>
              <a:t>$25, includes lunch</a:t>
            </a:r>
            <a:br>
              <a:rPr lang="en-US" b="1" dirty="0" smtClean="0">
                <a:solidFill>
                  <a:srgbClr val="FFCC00"/>
                </a:solidFill>
              </a:rPr>
            </a:br>
            <a:r>
              <a:rPr lang="en-US" b="1" dirty="0" smtClean="0">
                <a:solidFill>
                  <a:srgbClr val="FFCC00"/>
                </a:solidFill>
              </a:rPr>
              <a:t/>
            </a:r>
            <a:br>
              <a:rPr lang="en-US" b="1" dirty="0" smtClean="0">
                <a:solidFill>
                  <a:srgbClr val="FFCC00"/>
                </a:solidFill>
              </a:rPr>
            </a:br>
            <a:r>
              <a:rPr lang="en-US" b="1" u="sng" dirty="0" smtClean="0">
                <a:solidFill>
                  <a:srgbClr val="FFCC00"/>
                </a:solidFill>
              </a:rPr>
              <a:t>grdevday.org</a:t>
            </a:r>
            <a:endParaRPr lang="en-US" b="1" u="sng" dirty="0">
              <a:solidFill>
                <a:srgbClr val="FFCC00"/>
              </a:solidFill>
            </a:endParaRPr>
          </a:p>
        </p:txBody>
      </p:sp>
    </p:spTree>
    <p:extLst>
      <p:ext uri="{BB962C8B-B14F-4D97-AF65-F5344CB8AC3E}">
        <p14:creationId xmlns:p14="http://schemas.microsoft.com/office/powerpoint/2010/main" val="898031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81248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tx1"/>
                </a:solidFill>
              </a:rPr>
              <a:t>If </a:t>
            </a:r>
            <a:r>
              <a:rPr lang="en-US" dirty="0" smtClean="0">
                <a:solidFill>
                  <a:schemeClr val="tx1"/>
                </a:solidFill>
              </a:rPr>
              <a:t>You Give $50, So Will I!</a:t>
            </a:r>
            <a:endParaRPr lang="en-US" sz="3600" i="1" dirty="0">
              <a:solidFill>
                <a:schemeClr val="tx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r>
              <a:rPr lang="en-US" sz="2000" b="1" dirty="0" smtClean="0">
                <a:effectLst>
                  <a:outerShdw blurRad="50800" dist="38100" dir="2700000" algn="tl" rotWithShape="0">
                    <a:prstClr val="black">
                      <a:alpha val="40000"/>
                    </a:prstClr>
                  </a:outerShdw>
                </a:effectLst>
              </a:rPr>
              <a:t/>
            </a:r>
            <a:br>
              <a:rPr lang="en-US" sz="2000" b="1" dirty="0" smtClean="0">
                <a:effectLst>
                  <a:outerShdw blurRad="50800" dist="38100" dir="2700000" algn="tl" rotWithShape="0">
                    <a:prstClr val="black">
                      <a:alpha val="40000"/>
                    </a:prstClr>
                  </a:outerShdw>
                </a:effectLst>
              </a:rPr>
            </a:br>
            <a:r>
              <a:rPr lang="en-US" sz="4800" b="1" dirty="0" smtClean="0">
                <a:effectLst>
                  <a:outerShdw blurRad="50800" dist="38100" dir="8100000" algn="tr" rotWithShape="0">
                    <a:prstClr val="black">
                      <a:alpha val="40000"/>
                    </a:prstClr>
                  </a:outerShdw>
                </a:effectLst>
              </a:rPr>
              <a:t>http</a:t>
            </a:r>
            <a:r>
              <a:rPr lang="en-US" sz="4800" b="1" dirty="0">
                <a:effectLst>
                  <a:outerShdw blurRad="50800" dist="38100" dir="8100000" algn="tr" rotWithShape="0">
                    <a:prstClr val="black">
                      <a:alpha val="40000"/>
                    </a:prstClr>
                  </a:outerShdw>
                </a:effectLst>
              </a:rPr>
              <a:t>://</a:t>
            </a:r>
            <a:r>
              <a:rPr lang="en-US" sz="4800" b="1" dirty="0" smtClean="0">
                <a:effectLst>
                  <a:outerShdw blurRad="50800" dist="38100" dir="8100000" algn="tr" rotWithShape="0">
                    <a:prstClr val="black">
                      <a:alpha val="40000"/>
                    </a:prstClr>
                  </a:outerShdw>
                </a:effectLst>
              </a:rPr>
              <a:t>bit.ly/gang-gives</a:t>
            </a:r>
            <a:endParaRPr lang="en-US" sz="4400" b="1" dirty="0">
              <a:effectLst>
                <a:outerShdw blurRad="50800" dist="38100" dir="8100000" algn="tr" rotWithShape="0">
                  <a:prstClr val="black">
                    <a:alpha val="40000"/>
                  </a:prstClr>
                </a:outerShdw>
              </a:effectLst>
            </a:endParaRPr>
          </a:p>
          <a:p>
            <a:pPr marL="0" indent="0" algn="just">
              <a:buNone/>
            </a:pPr>
            <a:endParaRPr lang="en-US" sz="2400" i="1" dirty="0" smtClean="0"/>
          </a:p>
          <a:p>
            <a:pPr marL="0" indent="0" algn="just">
              <a:buNone/>
            </a:pPr>
            <a:r>
              <a:rPr lang="en-US" sz="2400" i="1" dirty="0" smtClean="0"/>
              <a:t>“</a:t>
            </a:r>
            <a:r>
              <a:rPr lang="en-US" sz="2400" i="1" dirty="0" err="1" smtClean="0"/>
              <a:t>charity:water</a:t>
            </a:r>
            <a:r>
              <a:rPr lang="en-US" sz="2400" i="1" dirty="0" smtClean="0"/>
              <a:t> </a:t>
            </a:r>
            <a:r>
              <a:rPr lang="en-US" sz="2400" i="1" dirty="0"/>
              <a:t>is a non-profit organization that provides clean and safe drinking water to people in developing nations. The organization was founded in 2006 and has helped fund 13,641 projects in 22 countries, benefiting over 4.6 million </a:t>
            </a:r>
            <a:r>
              <a:rPr lang="en-US" sz="2400" i="1" dirty="0" smtClean="0"/>
              <a:t>people.” </a:t>
            </a:r>
            <a:r>
              <a:rPr lang="en-US" sz="2400" dirty="0" smtClean="0"/>
              <a:t>- Wikipedia</a:t>
            </a:r>
          </a:p>
          <a:p>
            <a:pPr marL="0" indent="0" algn="just">
              <a:buNone/>
            </a:pPr>
            <a:endParaRPr lang="en-US" sz="2400" dirty="0" smtClean="0"/>
          </a:p>
          <a:p>
            <a:pPr marL="0" indent="0">
              <a:buNone/>
            </a:pPr>
            <a:r>
              <a:rPr lang="en-US" sz="2400" i="1" dirty="0" smtClean="0"/>
              <a:t>“97.1/100” </a:t>
            </a:r>
            <a:br>
              <a:rPr lang="en-US" sz="2400" i="1" dirty="0" smtClean="0"/>
            </a:br>
            <a:r>
              <a:rPr lang="en-US" sz="2400" i="1" dirty="0" smtClean="0"/>
              <a:t>- CharityNavigator.org</a:t>
            </a:r>
          </a:p>
          <a:p>
            <a:pPr marL="0" indent="0" algn="just">
              <a:buNone/>
            </a:pPr>
            <a:endParaRPr lang="en-US" i="1" dirty="0"/>
          </a:p>
        </p:txBody>
      </p:sp>
      <p:sp>
        <p:nvSpPr>
          <p:cNvPr id="7" name="Rectangle 6"/>
          <p:cNvSpPr/>
          <p:nvPr/>
        </p:nvSpPr>
        <p:spPr>
          <a:xfrm>
            <a:off x="-1" y="6201415"/>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6310239"/>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067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73512" y="1857197"/>
            <a:ext cx="7861123" cy="2076001"/>
          </a:xfrm>
          <a:prstGeom prst="rect">
            <a:avLst/>
          </a:prstGeom>
        </p:spPr>
      </p:pic>
      <p:sp>
        <p:nvSpPr>
          <p:cNvPr id="5" name="TextBox 4"/>
          <p:cNvSpPr txBox="1"/>
          <p:nvPr/>
        </p:nvSpPr>
        <p:spPr>
          <a:xfrm>
            <a:off x="2541633" y="4770782"/>
            <a:ext cx="7493002" cy="584775"/>
          </a:xfrm>
          <a:prstGeom prst="rect">
            <a:avLst/>
          </a:prstGeom>
          <a:noFill/>
        </p:spPr>
        <p:txBody>
          <a:bodyPr wrap="square" rtlCol="0">
            <a:spAutoFit/>
          </a:bodyPr>
          <a:lstStyle/>
          <a:p>
            <a:pPr algn="ctr"/>
            <a:r>
              <a:rPr lang="en-US" sz="3200" kern="2200" spc="300" dirty="0" smtClean="0">
                <a:solidFill>
                  <a:schemeClr val="bg1">
                    <a:lumMod val="65000"/>
                  </a:schemeClr>
                </a:solidFill>
              </a:rPr>
              <a:t>trailheadtechnology.com</a:t>
            </a:r>
            <a:endParaRPr lang="en-US" sz="3200" kern="2200" spc="300" dirty="0">
              <a:solidFill>
                <a:schemeClr val="bg1">
                  <a:lumMod val="65000"/>
                </a:schemeClr>
              </a:solidFill>
            </a:endParaRPr>
          </a:p>
        </p:txBody>
      </p:sp>
      <p:cxnSp>
        <p:nvCxnSpPr>
          <p:cNvPr id="7" name="Straight Connector 6"/>
          <p:cNvCxnSpPr/>
          <p:nvPr/>
        </p:nvCxnSpPr>
        <p:spPr>
          <a:xfrm flipV="1">
            <a:off x="2293126" y="4380387"/>
            <a:ext cx="7621893" cy="41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1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new.grdevday.org/wp-content/uploads/2015/12/logo_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492" y="1853248"/>
            <a:ext cx="6757133" cy="152929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1548789" y="2052918"/>
            <a:ext cx="8946541" cy="4195481"/>
          </a:xfrm>
        </p:spPr>
        <p:txBody>
          <a:bodyPr/>
          <a:lstStyle/>
          <a:p>
            <a:pPr marL="0" indent="0" algn="ctr">
              <a:buNone/>
            </a:pPr>
            <a:endParaRPr lang="en-US" b="1" dirty="0" smtClean="0">
              <a:solidFill>
                <a:srgbClr val="FFCC00"/>
              </a:solidFill>
            </a:endParaRPr>
          </a:p>
          <a:p>
            <a:pPr marL="0" indent="0" algn="ctr">
              <a:buNone/>
            </a:pPr>
            <a:endParaRPr lang="en-US" b="1" dirty="0">
              <a:solidFill>
                <a:srgbClr val="FFCC00"/>
              </a:solidFill>
            </a:endParaRPr>
          </a:p>
          <a:p>
            <a:pPr marL="0" indent="0" algn="ctr">
              <a:buNone/>
            </a:pPr>
            <a:endParaRPr lang="en-US" b="1" dirty="0" smtClean="0">
              <a:solidFill>
                <a:srgbClr val="FFCC00"/>
              </a:solidFill>
            </a:endParaRPr>
          </a:p>
          <a:p>
            <a:pPr marL="0" indent="0" algn="ctr">
              <a:buNone/>
            </a:pPr>
            <a:r>
              <a:rPr lang="en-US" b="1" dirty="0" smtClean="0">
                <a:solidFill>
                  <a:srgbClr val="FFCC00"/>
                </a:solidFill>
              </a:rPr>
              <a:t>Saturday, March 12, 2015</a:t>
            </a:r>
            <a:br>
              <a:rPr lang="en-US" b="1" dirty="0" smtClean="0">
                <a:solidFill>
                  <a:srgbClr val="FFCC00"/>
                </a:solidFill>
              </a:rPr>
            </a:br>
            <a:r>
              <a:rPr lang="en-US" b="1" dirty="0" smtClean="0">
                <a:solidFill>
                  <a:srgbClr val="FFCC00"/>
                </a:solidFill>
              </a:rPr>
              <a:t>35+ Sessions</a:t>
            </a:r>
            <a:br>
              <a:rPr lang="en-US" b="1" dirty="0" smtClean="0">
                <a:solidFill>
                  <a:srgbClr val="FFCC00"/>
                </a:solidFill>
              </a:rPr>
            </a:br>
            <a:r>
              <a:rPr lang="en-US" b="1" dirty="0" smtClean="0">
                <a:solidFill>
                  <a:srgbClr val="FFCC00"/>
                </a:solidFill>
              </a:rPr>
              <a:t>$25, includes lunch</a:t>
            </a:r>
            <a:br>
              <a:rPr lang="en-US" b="1" dirty="0" smtClean="0">
                <a:solidFill>
                  <a:srgbClr val="FFCC00"/>
                </a:solidFill>
              </a:rPr>
            </a:br>
            <a:r>
              <a:rPr lang="en-US" b="1" dirty="0" smtClean="0">
                <a:solidFill>
                  <a:srgbClr val="FFCC00"/>
                </a:solidFill>
              </a:rPr>
              <a:t/>
            </a:r>
            <a:br>
              <a:rPr lang="en-US" b="1" dirty="0" smtClean="0">
                <a:solidFill>
                  <a:srgbClr val="FFCC00"/>
                </a:solidFill>
              </a:rPr>
            </a:br>
            <a:r>
              <a:rPr lang="en-US" b="1" u="sng" dirty="0" smtClean="0">
                <a:solidFill>
                  <a:srgbClr val="FFCC00"/>
                </a:solidFill>
              </a:rPr>
              <a:t>grdevday.org</a:t>
            </a:r>
            <a:endParaRPr lang="en-US" b="1" u="sng" dirty="0">
              <a:solidFill>
                <a:srgbClr val="FFCC00"/>
              </a:solidFill>
            </a:endParaRPr>
          </a:p>
        </p:txBody>
      </p:sp>
    </p:spTree>
    <p:extLst>
      <p:ext uri="{BB962C8B-B14F-4D97-AF65-F5344CB8AC3E}">
        <p14:creationId xmlns:p14="http://schemas.microsoft.com/office/powerpoint/2010/main" val="34592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We’ll Cover</a:t>
            </a:r>
            <a:endParaRPr lang="en-US" dirty="0"/>
          </a:p>
        </p:txBody>
      </p:sp>
      <p:sp>
        <p:nvSpPr>
          <p:cNvPr id="3" name="Content Placeholder 2"/>
          <p:cNvSpPr>
            <a:spLocks noGrp="1"/>
          </p:cNvSpPr>
          <p:nvPr>
            <p:ph idx="1"/>
          </p:nvPr>
        </p:nvSpPr>
        <p:spPr>
          <a:xfrm>
            <a:off x="1103312" y="1535724"/>
            <a:ext cx="8946541" cy="4712676"/>
          </a:xfrm>
        </p:spPr>
        <p:txBody>
          <a:bodyPr>
            <a:normAutofit fontScale="92500" lnSpcReduction="10000"/>
          </a:bodyPr>
          <a:lstStyle/>
          <a:p>
            <a:r>
              <a:rPr lang="en-US" dirty="0" smtClean="0"/>
              <a:t>What is Dapper?</a:t>
            </a:r>
          </a:p>
          <a:p>
            <a:r>
              <a:rPr lang="en-US" dirty="0" smtClean="0"/>
              <a:t>What is an ORM, Again?</a:t>
            </a:r>
          </a:p>
          <a:p>
            <a:r>
              <a:rPr lang="en-US" dirty="0" smtClean="0"/>
              <a:t>History</a:t>
            </a:r>
          </a:p>
          <a:p>
            <a:r>
              <a:rPr lang="en-US" dirty="0" smtClean="0"/>
              <a:t>Why a Micro ORM?</a:t>
            </a:r>
          </a:p>
          <a:p>
            <a:r>
              <a:rPr lang="en-US" dirty="0" smtClean="0"/>
              <a:t>Performance</a:t>
            </a:r>
          </a:p>
          <a:p>
            <a:r>
              <a:rPr lang="en-US" dirty="0" smtClean="0"/>
              <a:t>How it Works</a:t>
            </a:r>
          </a:p>
          <a:p>
            <a:r>
              <a:rPr lang="en-US" dirty="0" smtClean="0"/>
              <a:t>9 Feature Demos</a:t>
            </a:r>
          </a:p>
          <a:p>
            <a:r>
              <a:rPr lang="en-US" dirty="0" smtClean="0"/>
              <a:t>Dapper Extensions</a:t>
            </a:r>
          </a:p>
          <a:p>
            <a:r>
              <a:rPr lang="en-US" dirty="0" smtClean="0"/>
              <a:t>6 Extension Demos</a:t>
            </a:r>
          </a:p>
          <a:p>
            <a:r>
              <a:rPr lang="en-US" dirty="0" smtClean="0"/>
              <a:t>Other Micro ORMs</a:t>
            </a:r>
          </a:p>
          <a:p>
            <a:endParaRPr lang="en-US" dirty="0"/>
          </a:p>
          <a:p>
            <a:pPr marL="0" indent="0">
              <a:buNone/>
            </a:pPr>
            <a:r>
              <a:rPr lang="en-US" dirty="0" smtClean="0"/>
              <a:t>Code and slides </a:t>
            </a:r>
            <a:r>
              <a:rPr lang="en-US" dirty="0"/>
              <a:t>at </a:t>
            </a:r>
            <a:r>
              <a:rPr lang="en-US" dirty="0">
                <a:hlinkClick r:id="rId2"/>
              </a:rPr>
              <a:t>https://github.com/jonathantower/dapper</a:t>
            </a:r>
            <a:endParaRPr lang="en-US" dirty="0"/>
          </a:p>
        </p:txBody>
      </p:sp>
    </p:spTree>
    <p:extLst>
      <p:ext uri="{BB962C8B-B14F-4D97-AF65-F5344CB8AC3E}">
        <p14:creationId xmlns:p14="http://schemas.microsoft.com/office/powerpoint/2010/main" val="967592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Started, but First…</a:t>
            </a:r>
            <a:endParaRPr lang="en-US" dirty="0"/>
          </a:p>
        </p:txBody>
      </p:sp>
    </p:spTree>
    <p:extLst>
      <p:ext uri="{BB962C8B-B14F-4D97-AF65-F5344CB8AC3E}">
        <p14:creationId xmlns:p14="http://schemas.microsoft.com/office/powerpoint/2010/main" val="2627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81248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tx1"/>
                </a:solidFill>
              </a:rPr>
              <a:t>If </a:t>
            </a:r>
            <a:r>
              <a:rPr lang="en-US" dirty="0" smtClean="0">
                <a:solidFill>
                  <a:schemeClr val="tx1"/>
                </a:solidFill>
              </a:rPr>
              <a:t>You Give $50, So Will I!</a:t>
            </a:r>
            <a:endParaRPr lang="en-US" sz="3600" i="1" dirty="0">
              <a:solidFill>
                <a:schemeClr val="tx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r>
              <a:rPr lang="en-US" sz="2000" b="1" dirty="0" smtClean="0">
                <a:effectLst>
                  <a:outerShdw blurRad="50800" dist="38100" dir="2700000" algn="tl" rotWithShape="0">
                    <a:prstClr val="black">
                      <a:alpha val="40000"/>
                    </a:prstClr>
                  </a:outerShdw>
                </a:effectLst>
              </a:rPr>
              <a:t/>
            </a:r>
            <a:br>
              <a:rPr lang="en-US" sz="2000" b="1" dirty="0" smtClean="0">
                <a:effectLst>
                  <a:outerShdw blurRad="50800" dist="38100" dir="2700000" algn="tl" rotWithShape="0">
                    <a:prstClr val="black">
                      <a:alpha val="40000"/>
                    </a:prstClr>
                  </a:outerShdw>
                </a:effectLst>
              </a:rPr>
            </a:br>
            <a:r>
              <a:rPr lang="en-US" sz="4800" b="1" dirty="0" smtClean="0">
                <a:effectLst>
                  <a:outerShdw blurRad="50800" dist="38100" dir="8100000" algn="tr" rotWithShape="0">
                    <a:prstClr val="black">
                      <a:alpha val="40000"/>
                    </a:prstClr>
                  </a:outerShdw>
                </a:effectLst>
              </a:rPr>
              <a:t>http</a:t>
            </a:r>
            <a:r>
              <a:rPr lang="en-US" sz="4800" b="1" dirty="0">
                <a:effectLst>
                  <a:outerShdw blurRad="50800" dist="38100" dir="8100000" algn="tr" rotWithShape="0">
                    <a:prstClr val="black">
                      <a:alpha val="40000"/>
                    </a:prstClr>
                  </a:outerShdw>
                </a:effectLst>
              </a:rPr>
              <a:t>://</a:t>
            </a:r>
            <a:r>
              <a:rPr lang="en-US" sz="4800" b="1" dirty="0" smtClean="0">
                <a:effectLst>
                  <a:outerShdw blurRad="50800" dist="38100" dir="8100000" algn="tr" rotWithShape="0">
                    <a:prstClr val="black">
                      <a:alpha val="40000"/>
                    </a:prstClr>
                  </a:outerShdw>
                </a:effectLst>
              </a:rPr>
              <a:t>bit.ly/gang-gives</a:t>
            </a:r>
            <a:endParaRPr lang="en-US" sz="4400" b="1" dirty="0">
              <a:effectLst>
                <a:outerShdw blurRad="50800" dist="38100" dir="8100000" algn="tr" rotWithShape="0">
                  <a:prstClr val="black">
                    <a:alpha val="40000"/>
                  </a:prstClr>
                </a:outerShdw>
              </a:effectLst>
            </a:endParaRPr>
          </a:p>
          <a:p>
            <a:pPr marL="0" indent="0" algn="just">
              <a:buNone/>
            </a:pPr>
            <a:endParaRPr lang="en-US" sz="2400" i="1" dirty="0" smtClean="0"/>
          </a:p>
          <a:p>
            <a:pPr marL="0" indent="0" algn="just">
              <a:buNone/>
            </a:pPr>
            <a:r>
              <a:rPr lang="en-US" sz="2400" i="1" dirty="0" smtClean="0"/>
              <a:t>“</a:t>
            </a:r>
            <a:r>
              <a:rPr lang="en-US" sz="2400" i="1" dirty="0" err="1" smtClean="0"/>
              <a:t>charity:water</a:t>
            </a:r>
            <a:r>
              <a:rPr lang="en-US" sz="2400" i="1" dirty="0" smtClean="0"/>
              <a:t> </a:t>
            </a:r>
            <a:r>
              <a:rPr lang="en-US" sz="2400" i="1" dirty="0"/>
              <a:t>is a non-profit organization that provides clean and safe drinking water to people in developing nations. The organization was founded in 2006 and has helped fund 13,641 projects in 22 countries, benefiting over 4.6 million </a:t>
            </a:r>
            <a:r>
              <a:rPr lang="en-US" sz="2400" i="1" dirty="0" smtClean="0"/>
              <a:t>people.” </a:t>
            </a:r>
            <a:r>
              <a:rPr lang="en-US" sz="2400" dirty="0" smtClean="0"/>
              <a:t>- Wikipedia</a:t>
            </a:r>
          </a:p>
          <a:p>
            <a:pPr marL="0" indent="0" algn="just">
              <a:buNone/>
            </a:pPr>
            <a:endParaRPr lang="en-US" sz="2400" dirty="0" smtClean="0"/>
          </a:p>
          <a:p>
            <a:pPr marL="0" indent="0">
              <a:buNone/>
            </a:pPr>
            <a:r>
              <a:rPr lang="en-US" sz="2400" i="1" dirty="0" smtClean="0"/>
              <a:t>“97.1/100” </a:t>
            </a:r>
            <a:br>
              <a:rPr lang="en-US" sz="2400" i="1" dirty="0" smtClean="0"/>
            </a:br>
            <a:r>
              <a:rPr lang="en-US" sz="2400" i="1" dirty="0" smtClean="0"/>
              <a:t>- CharityNavigator.org</a:t>
            </a:r>
          </a:p>
          <a:p>
            <a:pPr marL="0" indent="0" algn="just">
              <a:buNone/>
            </a:pPr>
            <a:endParaRPr lang="en-US" i="1" dirty="0"/>
          </a:p>
        </p:txBody>
      </p:sp>
      <p:sp>
        <p:nvSpPr>
          <p:cNvPr id="7" name="Rectangle 6"/>
          <p:cNvSpPr/>
          <p:nvPr/>
        </p:nvSpPr>
        <p:spPr>
          <a:xfrm>
            <a:off x="-1" y="6201415"/>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6310239"/>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413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Dapper</a:t>
            </a:r>
            <a:endParaRPr lang="en-US" dirty="0"/>
          </a:p>
        </p:txBody>
      </p:sp>
      <p:sp>
        <p:nvSpPr>
          <p:cNvPr id="3" name="Content Placeholder 2"/>
          <p:cNvSpPr>
            <a:spLocks noGrp="1"/>
          </p:cNvSpPr>
          <p:nvPr>
            <p:ph idx="1"/>
          </p:nvPr>
        </p:nvSpPr>
        <p:spPr/>
        <p:txBody>
          <a:bodyPr/>
          <a:lstStyle/>
          <a:p>
            <a:r>
              <a:rPr lang="en-US" dirty="0" smtClean="0"/>
              <a:t>Micro ORM for .NET</a:t>
            </a:r>
          </a:p>
          <a:p>
            <a:r>
              <a:rPr lang="en-US" dirty="0" smtClean="0"/>
              <a:t>Maps SQL queries to POCOs and back again</a:t>
            </a:r>
          </a:p>
          <a:p>
            <a:r>
              <a:rPr lang="en-US" dirty="0" smtClean="0"/>
              <a:t>Free </a:t>
            </a:r>
            <a:r>
              <a:rPr lang="en-US" dirty="0"/>
              <a:t>and Open-Source (Apache License 2.0 or </a:t>
            </a:r>
            <a:r>
              <a:rPr lang="en-US" dirty="0" smtClean="0"/>
              <a:t>MIT License)</a:t>
            </a:r>
          </a:p>
          <a:p>
            <a:r>
              <a:rPr lang="en-US" dirty="0" smtClean="0"/>
              <a:t>Available via </a:t>
            </a:r>
            <a:r>
              <a:rPr lang="en-US" dirty="0" err="1" smtClean="0"/>
              <a:t>Nuget</a:t>
            </a:r>
            <a:endParaRPr lang="en-US" dirty="0" smtClean="0"/>
          </a:p>
          <a:p>
            <a:endParaRPr lang="en-US" dirty="0" smtClean="0">
              <a:latin typeface="Consolas" panose="020B0609020204030204" pitchFamily="49" charset="0"/>
            </a:endParaRPr>
          </a:p>
          <a:p>
            <a:pPr marL="0" indent="0">
              <a:buNone/>
            </a:pPr>
            <a:endParaRPr lang="en-US" dirty="0"/>
          </a:p>
        </p:txBody>
      </p:sp>
      <p:sp>
        <p:nvSpPr>
          <p:cNvPr id="4" name="Rectangle 3"/>
          <p:cNvSpPr/>
          <p:nvPr/>
        </p:nvSpPr>
        <p:spPr>
          <a:xfrm>
            <a:off x="1103312" y="3887107"/>
            <a:ext cx="3555791" cy="5271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5760" tIns="182880" rIns="365760" bIns="182880" rtlCol="0" anchor="ctr" anchorCtr="0"/>
          <a:lstStyle/>
          <a:p>
            <a:pPr algn="ctr"/>
            <a:r>
              <a:rPr lang="en-US" dirty="0">
                <a:latin typeface="Consolas" panose="020B0609020204030204" pitchFamily="49" charset="0"/>
              </a:rPr>
              <a:t>Install-Package Dapper</a:t>
            </a:r>
            <a:endParaRPr lang="en-US" dirty="0"/>
          </a:p>
        </p:txBody>
      </p:sp>
    </p:spTree>
    <p:extLst>
      <p:ext uri="{BB962C8B-B14F-4D97-AF65-F5344CB8AC3E}">
        <p14:creationId xmlns:p14="http://schemas.microsoft.com/office/powerpoint/2010/main" val="2247264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i</a:t>
            </a:r>
            <a:r>
              <a:rPr lang="en-US" dirty="0" smtClean="0"/>
              <a:t>s an ORM, Again?</a:t>
            </a:r>
            <a:endParaRPr lang="en-US" dirty="0"/>
          </a:p>
        </p:txBody>
      </p:sp>
      <p:sp>
        <p:nvSpPr>
          <p:cNvPr id="3" name="Content Placeholder 2"/>
          <p:cNvSpPr>
            <a:spLocks noGrp="1"/>
          </p:cNvSpPr>
          <p:nvPr>
            <p:ph idx="1"/>
          </p:nvPr>
        </p:nvSpPr>
        <p:spPr/>
        <p:txBody>
          <a:bodyPr/>
          <a:lstStyle/>
          <a:p>
            <a:r>
              <a:rPr lang="en-US" dirty="0" smtClean="0"/>
              <a:t>Object-Relational Mapper</a:t>
            </a:r>
          </a:p>
          <a:p>
            <a:r>
              <a:rPr lang="en-US" dirty="0" smtClean="0"/>
              <a:t>Maps Relational DBMSs to Object Graphs (and back)</a:t>
            </a:r>
          </a:p>
          <a:p>
            <a:r>
              <a:rPr lang="en-US" dirty="0" smtClean="0"/>
              <a:t>Common features</a:t>
            </a:r>
          </a:p>
          <a:p>
            <a:pPr lvl="1"/>
            <a:r>
              <a:rPr lang="en-US" dirty="0" smtClean="0"/>
              <a:t>Build Queries</a:t>
            </a:r>
          </a:p>
          <a:p>
            <a:pPr lvl="1"/>
            <a:r>
              <a:rPr lang="en-US" dirty="0" smtClean="0"/>
              <a:t>CRUD operations</a:t>
            </a:r>
          </a:p>
          <a:p>
            <a:pPr lvl="1"/>
            <a:r>
              <a:rPr lang="en-US" dirty="0" smtClean="0"/>
              <a:t>Load related objects</a:t>
            </a:r>
          </a:p>
          <a:p>
            <a:pPr lvl="1"/>
            <a:r>
              <a:rPr lang="en-US" dirty="0" smtClean="0"/>
              <a:t>Change tracking</a:t>
            </a:r>
          </a:p>
          <a:p>
            <a:pPr lvl="1"/>
            <a:r>
              <a:rPr lang="en-US" dirty="0" smtClean="0"/>
              <a:t>DB/Object mapping conventions (and custom configuration)</a:t>
            </a:r>
          </a:p>
          <a:p>
            <a:pPr lvl="1"/>
            <a:r>
              <a:rPr lang="en-US" dirty="0" smtClean="0"/>
              <a:t>Transaction support</a:t>
            </a:r>
          </a:p>
          <a:p>
            <a:endParaRPr lang="en-US" dirty="0" smtClean="0"/>
          </a:p>
        </p:txBody>
      </p:sp>
    </p:spTree>
    <p:extLst>
      <p:ext uri="{BB962C8B-B14F-4D97-AF65-F5344CB8AC3E}">
        <p14:creationId xmlns:p14="http://schemas.microsoft.com/office/powerpoint/2010/main" val="18166165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1746</TotalTime>
  <Words>628</Words>
  <Application>Microsoft Office PowerPoint</Application>
  <PresentationFormat>Widescreen</PresentationFormat>
  <Paragraphs>230</Paragraphs>
  <Slides>28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Calibri Light</vt:lpstr>
      <vt:lpstr>Century Gothic</vt:lpstr>
      <vt:lpstr>Consolas</vt:lpstr>
      <vt:lpstr>FontAwesome</vt:lpstr>
      <vt:lpstr>inherit</vt:lpstr>
      <vt:lpstr>Wingdings 3</vt:lpstr>
      <vt:lpstr>Custom Design</vt:lpstr>
      <vt:lpstr>Ion</vt:lpstr>
      <vt:lpstr>Dapper</vt:lpstr>
      <vt:lpstr>About Me</vt:lpstr>
      <vt:lpstr>PowerPoint Presentation</vt:lpstr>
      <vt:lpstr>PowerPoint Presentation</vt:lpstr>
      <vt:lpstr>What We’ll Cover</vt:lpstr>
      <vt:lpstr>Let’s Get Started, but First…</vt:lpstr>
      <vt:lpstr>If You Give $50, So Will I!</vt:lpstr>
      <vt:lpstr>What is Dapper</vt:lpstr>
      <vt:lpstr>What is an ORM, Again?</vt:lpstr>
      <vt:lpstr>Demo</vt:lpstr>
      <vt:lpstr>Dapper History</vt:lpstr>
      <vt:lpstr>Why a Micro ORM?</vt:lpstr>
      <vt:lpstr>Performance</vt:lpstr>
      <vt:lpstr>How it Works</vt:lpstr>
      <vt:lpstr>Feature Demos</vt:lpstr>
      <vt:lpstr>Extensions</vt:lpstr>
      <vt:lpstr>Dapper Extensions</vt:lpstr>
      <vt:lpstr>Dapper.Contrib</vt:lpstr>
      <vt:lpstr>Dapper.SQLBuilder</vt:lpstr>
      <vt:lpstr>Dapper.Rainbow</vt:lpstr>
      <vt:lpstr>Dapper Extensions</vt:lpstr>
      <vt:lpstr>Dapper.SimpleCRUD</vt:lpstr>
      <vt:lpstr>Extension Comparison Recap</vt:lpstr>
      <vt:lpstr>Other Micro ORMs for .NET</vt:lpstr>
      <vt:lpstr>Recap</vt:lpstr>
      <vt:lpstr>Thanks! Questions?</vt:lpstr>
      <vt:lpstr>PowerPoint Presentation</vt:lpstr>
      <vt:lpstr>If You Give $50, So Will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Dapper</dc:title>
  <dc:creator>J. Tower</dc:creator>
  <cp:lastModifiedBy>J. Tower</cp:lastModifiedBy>
  <cp:revision>32</cp:revision>
  <dcterms:created xsi:type="dcterms:W3CDTF">2016-01-23T16:33:51Z</dcterms:created>
  <dcterms:modified xsi:type="dcterms:W3CDTF">2016-02-17T03:02:48Z</dcterms:modified>
</cp:coreProperties>
</file>