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256" r:id="rId2"/>
    <p:sldId id="322" r:id="rId3"/>
    <p:sldId id="321" r:id="rId4"/>
    <p:sldId id="283" r:id="rId5"/>
    <p:sldId id="335" r:id="rId6"/>
    <p:sldId id="325" r:id="rId7"/>
    <p:sldId id="356" r:id="rId8"/>
    <p:sldId id="360" r:id="rId9"/>
    <p:sldId id="357" r:id="rId10"/>
    <p:sldId id="359" r:id="rId11"/>
    <p:sldId id="358" r:id="rId12"/>
    <p:sldId id="361" r:id="rId13"/>
    <p:sldId id="323" r:id="rId14"/>
    <p:sldId id="336" r:id="rId15"/>
    <p:sldId id="339" r:id="rId16"/>
    <p:sldId id="340" r:id="rId17"/>
    <p:sldId id="375" r:id="rId18"/>
    <p:sldId id="337" r:id="rId19"/>
    <p:sldId id="331" r:id="rId20"/>
    <p:sldId id="342" r:id="rId21"/>
    <p:sldId id="333" r:id="rId22"/>
    <p:sldId id="343" r:id="rId23"/>
    <p:sldId id="344" r:id="rId24"/>
    <p:sldId id="345" r:id="rId25"/>
    <p:sldId id="376" r:id="rId26"/>
    <p:sldId id="377" r:id="rId27"/>
    <p:sldId id="332" r:id="rId28"/>
    <p:sldId id="347" r:id="rId29"/>
    <p:sldId id="348" r:id="rId30"/>
    <p:sldId id="350" r:id="rId31"/>
    <p:sldId id="351" r:id="rId32"/>
    <p:sldId id="329" r:id="rId33"/>
    <p:sldId id="352" r:id="rId34"/>
    <p:sldId id="372" r:id="rId35"/>
    <p:sldId id="334" r:id="rId36"/>
    <p:sldId id="370" r:id="rId37"/>
    <p:sldId id="371" r:id="rId38"/>
    <p:sldId id="373" r:id="rId39"/>
    <p:sldId id="374" r:id="rId40"/>
    <p:sldId id="327" r:id="rId41"/>
    <p:sldId id="353" r:id="rId42"/>
    <p:sldId id="354" r:id="rId43"/>
    <p:sldId id="324" r:id="rId44"/>
    <p:sldId id="364" r:id="rId45"/>
    <p:sldId id="362" r:id="rId46"/>
    <p:sldId id="363" r:id="rId47"/>
    <p:sldId id="365" r:id="rId48"/>
    <p:sldId id="366" r:id="rId49"/>
    <p:sldId id="328" r:id="rId50"/>
    <p:sldId id="330" r:id="rId51"/>
    <p:sldId id="367" r:id="rId52"/>
    <p:sldId id="368" r:id="rId53"/>
    <p:sldId id="284" r:id="rId54"/>
    <p:sldId id="289" r:id="rId55"/>
    <p:sldId id="32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69E513-05C0-4FE6-BB69-51F4F175A29E}">
          <p14:sldIdLst>
            <p14:sldId id="256"/>
            <p14:sldId id="322"/>
            <p14:sldId id="321"/>
            <p14:sldId id="283"/>
            <p14:sldId id="335"/>
          </p14:sldIdLst>
        </p14:section>
        <p14:section name="RESTful Refresher" id="{8BA929D6-7668-49E6-BCDF-EB5F1458F8BB}">
          <p14:sldIdLst>
            <p14:sldId id="325"/>
            <p14:sldId id="356"/>
            <p14:sldId id="360"/>
            <p14:sldId id="357"/>
            <p14:sldId id="359"/>
            <p14:sldId id="358"/>
            <p14:sldId id="361"/>
          </p14:sldIdLst>
        </p14:section>
        <p14:section name="Routing" id="{3587AB04-C0F9-42CF-B470-9DC3DEB7007C}">
          <p14:sldIdLst>
            <p14:sldId id="323"/>
            <p14:sldId id="336"/>
            <p14:sldId id="339"/>
            <p14:sldId id="340"/>
            <p14:sldId id="375"/>
          </p14:sldIdLst>
        </p14:section>
        <p14:section name="Inputs &amp; Outputs" id="{21A26BA5-9C88-4151-9C5F-B5DAC9051CC4}">
          <p14:sldIdLst>
            <p14:sldId id="337"/>
            <p14:sldId id="331"/>
            <p14:sldId id="342"/>
            <p14:sldId id="333"/>
            <p14:sldId id="343"/>
            <p14:sldId id="344"/>
            <p14:sldId id="345"/>
            <p14:sldId id="376"/>
            <p14:sldId id="377"/>
            <p14:sldId id="332"/>
            <p14:sldId id="347"/>
            <p14:sldId id="348"/>
            <p14:sldId id="350"/>
            <p14:sldId id="351"/>
          </p14:sldIdLst>
        </p14:section>
        <p14:section name="Validation" id="{C25702BC-2AEB-455C-88A9-4DE21D1870BF}">
          <p14:sldIdLst>
            <p14:sldId id="329"/>
            <p14:sldId id="352"/>
            <p14:sldId id="372"/>
          </p14:sldIdLst>
        </p14:section>
        <p14:section name="Error handling" id="{DA4BEAD6-2FAE-49A3-8052-EC1ED7576250}">
          <p14:sldIdLst>
            <p14:sldId id="334"/>
            <p14:sldId id="370"/>
            <p14:sldId id="371"/>
            <p14:sldId id="373"/>
            <p14:sldId id="374"/>
          </p14:sldIdLst>
        </p14:section>
        <p14:section name="Authentication" id="{0F6B5C8E-A7F2-4B53-809A-0CD7EEE72A00}">
          <p14:sldIdLst>
            <p14:sldId id="327"/>
            <p14:sldId id="353"/>
            <p14:sldId id="354"/>
          </p14:sldIdLst>
        </p14:section>
        <p14:section name="3rd Party Tools" id="{267B0211-C563-4919-B8BB-E3E85A80D841}">
          <p14:sldIdLst>
            <p14:sldId id="324"/>
            <p14:sldId id="364"/>
            <p14:sldId id="362"/>
            <p14:sldId id="363"/>
            <p14:sldId id="365"/>
            <p14:sldId id="366"/>
          </p14:sldIdLst>
        </p14:section>
        <p14:section name="Performance" id="{A35E6093-0891-4618-A10E-FB90644F26E1}">
          <p14:sldIdLst>
            <p14:sldId id="328"/>
            <p14:sldId id="330"/>
            <p14:sldId id="367"/>
            <p14:sldId id="368"/>
          </p14:sldIdLst>
        </p14:section>
        <p14:section name="Outro" id="{93A1C1C4-9758-4E93-99EA-CA1C9C439405}">
          <p14:sldIdLst>
            <p14:sldId id="284"/>
            <p14:sldId id="28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2C6"/>
    <a:srgbClr val="DD7DD6"/>
    <a:srgbClr val="A52B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3" autoAdjust="0"/>
    <p:restoredTop sz="78727" autoAdjust="0"/>
  </p:normalViewPr>
  <p:slideViewPr>
    <p:cSldViewPr snapToGrid="0">
      <p:cViewPr varScale="1">
        <p:scale>
          <a:sx n="68" d="100"/>
          <a:sy n="68" d="100"/>
        </p:scale>
        <p:origin x="810"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251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62140-B735-4C60-B3C5-92EB3D8B05CE}" type="datetimeFigureOut">
              <a:rPr lang="en-US" smtClean="0"/>
              <a:t>6/7/2017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F07BC-1481-4903-9F2D-D8459AA69C41}" type="slidenum">
              <a:rPr lang="en-US" smtClean="0"/>
              <a:t>‹#›</a:t>
            </a:fld>
            <a:endParaRPr lang="en-US"/>
          </a:p>
        </p:txBody>
      </p:sp>
    </p:spTree>
    <p:extLst>
      <p:ext uri="{BB962C8B-B14F-4D97-AF65-F5344CB8AC3E}">
        <p14:creationId xmlns:p14="http://schemas.microsoft.com/office/powerpoint/2010/main" val="204535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8593E-236C-4E05-BB72-B29AB3CB2993}" type="datetimeFigureOut">
              <a:rPr lang="en-US" smtClean="0"/>
              <a:t>6/7/2017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4E6FE-E9CE-402C-9CA5-D636DAC5C9B5}" type="slidenum">
              <a:rPr lang="en-US" smtClean="0"/>
              <a:t>‹#›</a:t>
            </a:fld>
            <a:endParaRPr lang="en-US"/>
          </a:p>
        </p:txBody>
      </p:sp>
    </p:spTree>
    <p:extLst>
      <p:ext uri="{BB962C8B-B14F-4D97-AF65-F5344CB8AC3E}">
        <p14:creationId xmlns:p14="http://schemas.microsoft.com/office/powerpoint/2010/main" val="27532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Differences </a:t>
            </a:r>
            <a:r>
              <a:rPr lang="en-US" dirty="0" err="1"/>
              <a:t>.net</a:t>
            </a:r>
            <a:r>
              <a:rPr lang="en-US" dirty="0"/>
              <a:t> and </a:t>
            </a:r>
            <a:r>
              <a:rPr lang="en-US" dirty="0" err="1"/>
              <a:t>.net</a:t>
            </a:r>
            <a:r>
              <a:rPr lang="en-US" dirty="0"/>
              <a:t> core</a:t>
            </a:r>
          </a:p>
          <a:p>
            <a:r>
              <a:rPr lang="en-US" dirty="0"/>
              <a:t>Attribute routing – route, </a:t>
            </a:r>
            <a:r>
              <a:rPr lang="en-US" dirty="0" err="1"/>
              <a:t>routeprefix</a:t>
            </a:r>
            <a:r>
              <a:rPr lang="en-US" dirty="0"/>
              <a:t>, combined in core, constraints</a:t>
            </a:r>
          </a:p>
          <a:p>
            <a:r>
              <a:rPr lang="en-US" dirty="0"/>
              <a:t>Global JSON settings</a:t>
            </a:r>
          </a:p>
        </p:txBody>
      </p:sp>
      <p:sp>
        <p:nvSpPr>
          <p:cNvPr id="4" name="Slide Number Placeholder 3"/>
          <p:cNvSpPr>
            <a:spLocks noGrp="1"/>
          </p:cNvSpPr>
          <p:nvPr>
            <p:ph type="sldNum" sz="quarter" idx="10"/>
          </p:nvPr>
        </p:nvSpPr>
        <p:spPr/>
        <p:txBody>
          <a:bodyPr/>
          <a:lstStyle/>
          <a:p>
            <a:fld id="{E6D4E6FE-E9CE-402C-9CA5-D636DAC5C9B5}" type="slidenum">
              <a:rPr lang="en-US" smtClean="0"/>
              <a:t>13</a:t>
            </a:fld>
            <a:endParaRPr lang="en-US"/>
          </a:p>
        </p:txBody>
      </p:sp>
    </p:spTree>
    <p:extLst>
      <p:ext uri="{BB962C8B-B14F-4D97-AF65-F5344CB8AC3E}">
        <p14:creationId xmlns:p14="http://schemas.microsoft.com/office/powerpoint/2010/main" val="311156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Swagger/</a:t>
            </a:r>
            <a:r>
              <a:rPr lang="en-US" dirty="0" err="1"/>
              <a:t>swashbuckle</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43</a:t>
            </a:fld>
            <a:endParaRPr lang="en-US"/>
          </a:p>
        </p:txBody>
      </p:sp>
    </p:spTree>
    <p:extLst>
      <p:ext uri="{BB962C8B-B14F-4D97-AF65-F5344CB8AC3E}">
        <p14:creationId xmlns:p14="http://schemas.microsoft.com/office/powerpoint/2010/main" val="38713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/await</a:t>
            </a:r>
          </a:p>
          <a:p>
            <a:r>
              <a:rPr lang="en-US" dirty="0"/>
              <a:t>Output caching</a:t>
            </a:r>
          </a:p>
          <a:p>
            <a:r>
              <a:rPr lang="en-US" dirty="0"/>
              <a:t>Raw ado.net or </a:t>
            </a:r>
            <a:r>
              <a:rPr lang="en-US" dirty="0" err="1"/>
              <a:t>asnotracking</a:t>
            </a:r>
            <a:r>
              <a:rPr lang="en-US" dirty="0"/>
              <a:t>()</a:t>
            </a:r>
          </a:p>
        </p:txBody>
      </p:sp>
      <p:sp>
        <p:nvSpPr>
          <p:cNvPr id="4" name="Slide Number Placeholder 3"/>
          <p:cNvSpPr>
            <a:spLocks noGrp="1"/>
          </p:cNvSpPr>
          <p:nvPr>
            <p:ph type="sldNum" sz="quarter" idx="10"/>
          </p:nvPr>
        </p:nvSpPr>
        <p:spPr/>
        <p:txBody>
          <a:bodyPr/>
          <a:lstStyle/>
          <a:p>
            <a:fld id="{E6D4E6FE-E9CE-402C-9CA5-D636DAC5C9B5}" type="slidenum">
              <a:rPr lang="en-US" smtClean="0"/>
              <a:t>49</a:t>
            </a:fld>
            <a:endParaRPr lang="en-US"/>
          </a:p>
        </p:txBody>
      </p:sp>
    </p:spTree>
    <p:extLst>
      <p:ext uri="{BB962C8B-B14F-4D97-AF65-F5344CB8AC3E}">
        <p14:creationId xmlns:p14="http://schemas.microsoft.com/office/powerpoint/2010/main" val="178015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15</a:t>
            </a:fld>
            <a:endParaRPr lang="en-US"/>
          </a:p>
        </p:txBody>
      </p:sp>
    </p:spTree>
    <p:extLst>
      <p:ext uri="{BB962C8B-B14F-4D97-AF65-F5344CB8AC3E}">
        <p14:creationId xmlns:p14="http://schemas.microsoft.com/office/powerpoint/2010/main" val="272881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Dto</a:t>
            </a:r>
            <a:r>
              <a:rPr lang="en-US" dirty="0"/>
              <a:t> vs model/entity</a:t>
            </a:r>
          </a:p>
          <a:p>
            <a:r>
              <a:rPr lang="en-US" dirty="0"/>
              <a:t>Mapping (</a:t>
            </a:r>
            <a:r>
              <a:rPr lang="en-US" dirty="0" err="1"/>
              <a:t>automapper</a:t>
            </a:r>
            <a:r>
              <a:rPr lang="en-US" dirty="0"/>
              <a:t>)</a:t>
            </a:r>
          </a:p>
        </p:txBody>
      </p:sp>
      <p:sp>
        <p:nvSpPr>
          <p:cNvPr id="4" name="Slide Number Placeholder 3"/>
          <p:cNvSpPr>
            <a:spLocks noGrp="1"/>
          </p:cNvSpPr>
          <p:nvPr>
            <p:ph type="sldNum" sz="quarter" idx="10"/>
          </p:nvPr>
        </p:nvSpPr>
        <p:spPr/>
        <p:txBody>
          <a:bodyPr/>
          <a:lstStyle/>
          <a:p>
            <a:fld id="{E6D4E6FE-E9CE-402C-9CA5-D636DAC5C9B5}" type="slidenum">
              <a:rPr lang="en-US" smtClean="0"/>
              <a:t>19</a:t>
            </a:fld>
            <a:endParaRPr lang="en-US"/>
          </a:p>
        </p:txBody>
      </p:sp>
    </p:spTree>
    <p:extLst>
      <p:ext uri="{BB962C8B-B14F-4D97-AF65-F5344CB8AC3E}">
        <p14:creationId xmlns:p14="http://schemas.microsoft.com/office/powerpoint/2010/main" val="65012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FromBody</a:t>
            </a:r>
            <a:r>
              <a:rPr lang="en-US" dirty="0"/>
              <a:t>] body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FromUri</a:t>
            </a:r>
            <a:r>
              <a:rPr lang="en-US" sz="1200" b="0" i="0" kern="1200" dirty="0">
                <a:solidFill>
                  <a:schemeClr val="tx1"/>
                </a:solidFill>
                <a:effectLst/>
                <a:latin typeface="+mn-lt"/>
                <a:ea typeface="+mn-ea"/>
                <a:cs typeface="+mn-cs"/>
              </a:rPr>
              <a:t>] </a:t>
            </a:r>
            <a:r>
              <a:rPr lang="en-US" dirty="0" err="1"/>
              <a:t>Querystring</a:t>
            </a:r>
            <a:r>
              <a:rPr lang="en-US" dirty="0"/>
              <a:t> (get)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See https://docs.microsoft.com/en-us/aspnet/web-api/overview/formats-and-model-binding/parameter-binding-in-aspnet-web-api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TypeConverterss</a:t>
            </a:r>
            <a:r>
              <a:rPr lang="en-US" sz="1200" b="0" i="0" kern="1200" dirty="0">
                <a:solidFill>
                  <a:schemeClr val="tx1"/>
                </a:solidFill>
                <a:effectLst/>
                <a:latin typeface="+mn-lt"/>
                <a:ea typeface="+mn-ea"/>
                <a:cs typeface="+mn-cs"/>
              </a:rPr>
              <a:t>, Model Binders, Value Providers, </a:t>
            </a:r>
            <a:r>
              <a:rPr lang="en-US" sz="1200" b="0" i="0" kern="1200" dirty="0" err="1">
                <a:solidFill>
                  <a:schemeClr val="tx1"/>
                </a:solidFill>
                <a:effectLst/>
                <a:latin typeface="+mn-lt"/>
                <a:ea typeface="+mn-ea"/>
                <a:cs typeface="+mn-cs"/>
              </a:rPr>
              <a:t>HttpParameterBinding</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21</a:t>
            </a:fld>
            <a:endParaRPr lang="en-US"/>
          </a:p>
        </p:txBody>
      </p:sp>
    </p:spTree>
    <p:extLst>
      <p:ext uri="{BB962C8B-B14F-4D97-AF65-F5344CB8AC3E}">
        <p14:creationId xmlns:p14="http://schemas.microsoft.com/office/powerpoint/2010/main" val="334816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25</a:t>
            </a:fld>
            <a:endParaRPr lang="en-US"/>
          </a:p>
        </p:txBody>
      </p:sp>
    </p:spTree>
    <p:extLst>
      <p:ext uri="{BB962C8B-B14F-4D97-AF65-F5344CB8AC3E}">
        <p14:creationId xmlns:p14="http://schemas.microsoft.com/office/powerpoint/2010/main" val="115800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26</a:t>
            </a:fld>
            <a:endParaRPr lang="en-US"/>
          </a:p>
        </p:txBody>
      </p:sp>
    </p:spTree>
    <p:extLst>
      <p:ext uri="{BB962C8B-B14F-4D97-AF65-F5344CB8AC3E}">
        <p14:creationId xmlns:p14="http://schemas.microsoft.com/office/powerpoint/2010/main" val="325780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void</a:t>
            </a:r>
          </a:p>
          <a:p>
            <a:r>
              <a:rPr lang="en-US" dirty="0"/>
              <a:t>Single object</a:t>
            </a:r>
          </a:p>
          <a:p>
            <a:r>
              <a:rPr lang="en-US" dirty="0"/>
              <a:t>List of objects</a:t>
            </a:r>
          </a:p>
          <a:p>
            <a:r>
              <a:rPr lang="en-US" dirty="0" err="1"/>
              <a:t>HttpActionResult</a:t>
            </a:r>
            <a:r>
              <a:rPr lang="en-US" dirty="0"/>
              <a:t> (</a:t>
            </a:r>
            <a:r>
              <a:rPr lang="en-US" dirty="0" err="1"/>
              <a:t>ActionResult</a:t>
            </a:r>
            <a:r>
              <a:rPr lang="en-US" dirty="0"/>
              <a:t> in core)</a:t>
            </a:r>
          </a:p>
          <a:p>
            <a:r>
              <a:rPr lang="en-US" dirty="0" err="1"/>
              <a:t>HttpResponseMessage</a:t>
            </a:r>
            <a:endParaRPr lang="en-US" dirty="0"/>
          </a:p>
          <a:p>
            <a:r>
              <a:rPr lang="en-US" dirty="0"/>
              <a:t>Exception</a:t>
            </a:r>
            <a:br>
              <a:rPr lang="en-US" dirty="0"/>
            </a:br>
            <a:r>
              <a:rPr lang="en-US" dirty="0"/>
              <a:t>Helper methods in base class</a:t>
            </a:r>
          </a:p>
        </p:txBody>
      </p:sp>
      <p:sp>
        <p:nvSpPr>
          <p:cNvPr id="4" name="Slide Number Placeholder 3"/>
          <p:cNvSpPr>
            <a:spLocks noGrp="1"/>
          </p:cNvSpPr>
          <p:nvPr>
            <p:ph type="sldNum" sz="quarter" idx="10"/>
          </p:nvPr>
        </p:nvSpPr>
        <p:spPr/>
        <p:txBody>
          <a:bodyPr/>
          <a:lstStyle/>
          <a:p>
            <a:fld id="{E6D4E6FE-E9CE-402C-9CA5-D636DAC5C9B5}" type="slidenum">
              <a:rPr lang="en-US" smtClean="0"/>
              <a:t>27</a:t>
            </a:fld>
            <a:endParaRPr lang="en-US"/>
          </a:p>
        </p:txBody>
      </p:sp>
    </p:spTree>
    <p:extLst>
      <p:ext uri="{BB962C8B-B14F-4D97-AF65-F5344CB8AC3E}">
        <p14:creationId xmlns:p14="http://schemas.microsoft.com/office/powerpoint/2010/main" val="280705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ModelState</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32</a:t>
            </a:fld>
            <a:endParaRPr lang="en-US"/>
          </a:p>
        </p:txBody>
      </p:sp>
    </p:spTree>
    <p:extLst>
      <p:ext uri="{BB962C8B-B14F-4D97-AF65-F5344CB8AC3E}">
        <p14:creationId xmlns:p14="http://schemas.microsoft.com/office/powerpoint/2010/main" val="158830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Indentity</a:t>
            </a:r>
            <a:br>
              <a:rPr lang="en-US" dirty="0"/>
            </a:br>
            <a:r>
              <a:rPr lang="en-US" dirty="0"/>
              <a:t>JWT</a:t>
            </a:r>
          </a:p>
          <a:p>
            <a:r>
              <a:rPr lang="en-US" dirty="0"/>
              <a:t>Custom – extract token from </a:t>
            </a:r>
            <a:r>
              <a:rPr lang="en-US" dirty="0" err="1"/>
              <a:t>qs</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40</a:t>
            </a:fld>
            <a:endParaRPr lang="en-US"/>
          </a:p>
        </p:txBody>
      </p:sp>
    </p:spTree>
    <p:extLst>
      <p:ext uri="{BB962C8B-B14F-4D97-AF65-F5344CB8AC3E}">
        <p14:creationId xmlns:p14="http://schemas.microsoft.com/office/powerpoint/2010/main" val="205479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6/7/2017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1475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9720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424134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0490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1947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700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9098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2897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4403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14819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6/7/2017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28999719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6/7/2017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522378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Web APIs</a:t>
            </a:r>
          </a:p>
        </p:txBody>
      </p:sp>
      <p:sp>
        <p:nvSpPr>
          <p:cNvPr id="3" name="Subtitle 2"/>
          <p:cNvSpPr>
            <a:spLocks noGrp="1"/>
          </p:cNvSpPr>
          <p:nvPr>
            <p:ph type="subTitle" idx="1"/>
          </p:nvPr>
        </p:nvSpPr>
        <p:spPr>
          <a:xfrm>
            <a:off x="667512" y="4302212"/>
            <a:ext cx="9228201" cy="1587279"/>
          </a:xfrm>
        </p:spPr>
        <p:txBody>
          <a:bodyPr>
            <a:normAutofit/>
          </a:bodyPr>
          <a:lstStyle/>
          <a:p>
            <a:r>
              <a:rPr lang="en-US" sz="4000" dirty="0"/>
              <a:t>Tips, Tricks, &amp; Best Practices</a:t>
            </a:r>
          </a:p>
        </p:txBody>
      </p:sp>
      <p:sp>
        <p:nvSpPr>
          <p:cNvPr id="4" name="Subtitle 2"/>
          <p:cNvSpPr txBox="1">
            <a:spLocks/>
          </p:cNvSpPr>
          <p:nvPr/>
        </p:nvSpPr>
        <p:spPr>
          <a:xfrm>
            <a:off x="965454" y="6128396"/>
            <a:ext cx="10540746" cy="8331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0072C6"/>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a:solidFill>
                  <a:schemeClr val="bg1"/>
                </a:solidFill>
              </a:rPr>
              <a:t>Jonathan "J." Tower</a:t>
            </a:r>
          </a:p>
        </p:txBody>
      </p:sp>
    </p:spTree>
    <p:extLst>
      <p:ext uri="{BB962C8B-B14F-4D97-AF65-F5344CB8AC3E}">
        <p14:creationId xmlns:p14="http://schemas.microsoft.com/office/powerpoint/2010/main" val="344124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URIs</a:t>
            </a:r>
          </a:p>
        </p:txBody>
      </p:sp>
      <p:sp>
        <p:nvSpPr>
          <p:cNvPr id="3" name="Content Placeholder 2"/>
          <p:cNvSpPr>
            <a:spLocks noGrp="1"/>
          </p:cNvSpPr>
          <p:nvPr>
            <p:ph idx="1"/>
          </p:nvPr>
        </p:nvSpPr>
        <p:spPr/>
        <p:txBody>
          <a:bodyPr/>
          <a:lstStyle/>
          <a:p>
            <a:pPr>
              <a:tabLst>
                <a:tab pos="1198563" algn="l"/>
              </a:tabLst>
            </a:pPr>
            <a:r>
              <a:rPr lang="en-US" dirty="0"/>
              <a:t>GET	http://www.example.com/customers </a:t>
            </a:r>
          </a:p>
          <a:p>
            <a:pPr>
              <a:tabLst>
                <a:tab pos="1198563" algn="l"/>
              </a:tabLst>
            </a:pPr>
            <a:r>
              <a:rPr lang="en-US" dirty="0"/>
              <a:t>GET	http://www.example.com/customers/33245</a:t>
            </a:r>
          </a:p>
          <a:p>
            <a:pPr>
              <a:tabLst>
                <a:tab pos="1198563" algn="l"/>
              </a:tabLst>
            </a:pPr>
            <a:r>
              <a:rPr lang="nn-NO" dirty="0"/>
              <a:t>POST	http://www.example.com/customers</a:t>
            </a:r>
          </a:p>
          <a:p>
            <a:pPr>
              <a:tabLst>
                <a:tab pos="1198563" algn="l"/>
              </a:tabLst>
            </a:pPr>
            <a:r>
              <a:rPr lang="en-US" dirty="0"/>
              <a:t>PUT	http://www.example.com/products/66432</a:t>
            </a:r>
          </a:p>
          <a:p>
            <a:pPr>
              <a:tabLst>
                <a:tab pos="1198563" algn="l"/>
              </a:tabLst>
            </a:pPr>
            <a:r>
              <a:rPr lang="en-US" dirty="0"/>
              <a:t>DELETE	http://www.example.com/products/66432</a:t>
            </a:r>
          </a:p>
        </p:txBody>
      </p:sp>
    </p:spTree>
    <p:extLst>
      <p:ext uri="{BB962C8B-B14F-4D97-AF65-F5344CB8AC3E}">
        <p14:creationId xmlns:p14="http://schemas.microsoft.com/office/powerpoint/2010/main" val="310989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Codes</a:t>
            </a:r>
          </a:p>
        </p:txBody>
      </p:sp>
      <p:sp>
        <p:nvSpPr>
          <p:cNvPr id="3" name="Content Placeholder 2"/>
          <p:cNvSpPr>
            <a:spLocks noGrp="1"/>
          </p:cNvSpPr>
          <p:nvPr>
            <p:ph idx="1"/>
          </p:nvPr>
        </p:nvSpPr>
        <p:spPr/>
        <p:txBody>
          <a:bodyPr/>
          <a:lstStyle/>
          <a:p>
            <a:r>
              <a:rPr lang="en-US" dirty="0"/>
              <a:t>200 OK</a:t>
            </a:r>
          </a:p>
          <a:p>
            <a:r>
              <a:rPr lang="en-US" dirty="0"/>
              <a:t>201 Created</a:t>
            </a:r>
          </a:p>
          <a:p>
            <a:r>
              <a:rPr lang="en-US" dirty="0"/>
              <a:t>400 Bad Request</a:t>
            </a:r>
          </a:p>
          <a:p>
            <a:r>
              <a:rPr lang="en-US" dirty="0"/>
              <a:t>401 Unauthorized</a:t>
            </a:r>
          </a:p>
          <a:p>
            <a:r>
              <a:rPr lang="en-US" dirty="0"/>
              <a:t>403 Forbidden</a:t>
            </a:r>
          </a:p>
          <a:p>
            <a:r>
              <a:rPr lang="en-US" dirty="0"/>
              <a:t>404 Not Found</a:t>
            </a:r>
          </a:p>
          <a:p>
            <a:r>
              <a:rPr lang="en-US" dirty="0"/>
              <a:t>500 Internal Server Error</a:t>
            </a:r>
          </a:p>
          <a:p>
            <a:endParaRPr lang="en-US" dirty="0"/>
          </a:p>
          <a:p>
            <a:endParaRPr lang="en-US" dirty="0"/>
          </a:p>
        </p:txBody>
      </p:sp>
    </p:spTree>
    <p:extLst>
      <p:ext uri="{BB962C8B-B14F-4D97-AF65-F5344CB8AC3E}">
        <p14:creationId xmlns:p14="http://schemas.microsoft.com/office/powerpoint/2010/main" val="424410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ASP.NET’s RESTful</a:t>
            </a:r>
          </a:p>
        </p:txBody>
      </p:sp>
      <p:sp>
        <p:nvSpPr>
          <p:cNvPr id="4" name="Oval 3"/>
          <p:cNvSpPr/>
          <p:nvPr/>
        </p:nvSpPr>
        <p:spPr>
          <a:xfrm>
            <a:off x="1603948" y="2683239"/>
            <a:ext cx="3057994" cy="3057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ASP.NET Web API</a:t>
            </a:r>
          </a:p>
        </p:txBody>
      </p:sp>
      <p:sp>
        <p:nvSpPr>
          <p:cNvPr id="5" name="Oval 4"/>
          <p:cNvSpPr/>
          <p:nvPr/>
        </p:nvSpPr>
        <p:spPr>
          <a:xfrm>
            <a:off x="7017896" y="2683239"/>
            <a:ext cx="3057994" cy="3057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ASP.NET MVC</a:t>
            </a:r>
          </a:p>
        </p:txBody>
      </p:sp>
      <p:sp>
        <p:nvSpPr>
          <p:cNvPr id="6" name="Arrow: Right 5"/>
          <p:cNvSpPr/>
          <p:nvPr/>
        </p:nvSpPr>
        <p:spPr>
          <a:xfrm>
            <a:off x="4918024" y="2840636"/>
            <a:ext cx="1843790" cy="2743200"/>
          </a:xfrm>
          <a:prstGeom prst="rightArrow">
            <a:avLst>
              <a:gd name="adj1" fmla="val 50000"/>
              <a:gd name="adj2" fmla="val 70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3810" y="2037518"/>
            <a:ext cx="2638270"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ASP.NET</a:t>
            </a:r>
          </a:p>
        </p:txBody>
      </p:sp>
      <p:sp>
        <p:nvSpPr>
          <p:cNvPr id="8" name="TextBox 7"/>
          <p:cNvSpPr txBox="1"/>
          <p:nvPr/>
        </p:nvSpPr>
        <p:spPr>
          <a:xfrm>
            <a:off x="7227758" y="2037518"/>
            <a:ext cx="2638270"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ASP.NET Core</a:t>
            </a:r>
          </a:p>
        </p:txBody>
      </p:sp>
    </p:spTree>
    <p:extLst>
      <p:ext uri="{BB962C8B-B14F-4D97-AF65-F5344CB8AC3E}">
        <p14:creationId xmlns:p14="http://schemas.microsoft.com/office/powerpoint/2010/main" val="77493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6911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Differences: .NET &amp; .NET Core</a:t>
            </a:r>
          </a:p>
        </p:txBody>
      </p:sp>
      <p:sp>
        <p:nvSpPr>
          <p:cNvPr id="5" name="Content Placeholder 4"/>
          <p:cNvSpPr>
            <a:spLocks noGrp="1"/>
          </p:cNvSpPr>
          <p:nvPr>
            <p:ph idx="1"/>
          </p:nvPr>
        </p:nvSpPr>
        <p:spPr/>
        <p:txBody>
          <a:bodyPr/>
          <a:lstStyle/>
          <a:p>
            <a:r>
              <a:rPr lang="en-US" dirty="0"/>
              <a:t>.NET – </a:t>
            </a:r>
            <a:r>
              <a:rPr lang="en-US" dirty="0" err="1"/>
              <a:t>System.Web</a:t>
            </a:r>
            <a:r>
              <a:rPr lang="en-US" dirty="0"/>
              <a:t> and </a:t>
            </a:r>
            <a:r>
              <a:rPr lang="en-US" dirty="0" err="1"/>
              <a:t>System.Http</a:t>
            </a:r>
            <a:endParaRPr lang="en-US" dirty="0"/>
          </a:p>
          <a:p>
            <a:r>
              <a:rPr lang="en-US" dirty="0"/>
              <a:t>.NET Core - Merged</a:t>
            </a:r>
          </a:p>
        </p:txBody>
      </p:sp>
    </p:spTree>
    <p:extLst>
      <p:ext uri="{BB962C8B-B14F-4D97-AF65-F5344CB8AC3E}">
        <p14:creationId xmlns:p14="http://schemas.microsoft.com/office/powerpoint/2010/main" val="185521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Rules</a:t>
            </a:r>
          </a:p>
        </p:txBody>
      </p:sp>
      <p:sp>
        <p:nvSpPr>
          <p:cNvPr id="6" name="Content Placeholder 2">
            <a:extLst>
              <a:ext uri="{FF2B5EF4-FFF2-40B4-BE49-F238E27FC236}">
                <a16:creationId xmlns:a16="http://schemas.microsoft.com/office/drawing/2014/main" id="{B16D471B-871C-41C3-834E-C4A1C3E0FCAA}"/>
              </a:ext>
            </a:extLst>
          </p:cNvPr>
          <p:cNvSpPr>
            <a:spLocks noGrp="1"/>
          </p:cNvSpPr>
          <p:nvPr>
            <p:ph idx="1"/>
          </p:nvPr>
        </p:nvSpPr>
        <p:spPr>
          <a:xfrm>
            <a:off x="676656" y="2011680"/>
            <a:ext cx="10753725" cy="4179258"/>
          </a:xfrm>
          <a:solidFill>
            <a:schemeClr val="tx1"/>
          </a:solidFill>
        </p:spPr>
        <p:txBody>
          <a:bodyPr lIns="182880" tIns="182880" rIns="182880" bIns="182880">
            <a:normAutofit fontScale="92500" lnSpcReduction="10000"/>
          </a:bodyPr>
          <a:lstStyle/>
          <a:p>
            <a:pPr>
              <a:lnSpc>
                <a:spcPct val="100000"/>
              </a:lnSpc>
              <a:spcBef>
                <a:spcPts val="0"/>
              </a:spcBef>
            </a:pPr>
            <a:r>
              <a:rPr lang="en-US" sz="2000" dirty="0">
                <a:solidFill>
                  <a:schemeClr val="bg1"/>
                </a:solidFill>
                <a:latin typeface="Consolas" panose="020B0609020204030204" pitchFamily="49" charset="0"/>
              </a:rPr>
              <a:t>routes.MapRoute(</a:t>
            </a:r>
          </a:p>
          <a:p>
            <a:pPr>
              <a:lnSpc>
                <a:spcPct val="100000"/>
              </a:lnSpc>
              <a:spcBef>
                <a:spcPts val="0"/>
              </a:spcBef>
            </a:pPr>
            <a:r>
              <a:rPr lang="en-US" sz="2000" dirty="0">
                <a:solidFill>
                  <a:schemeClr val="bg1"/>
                </a:solidFill>
                <a:latin typeface="Consolas" panose="020B0609020204030204" pitchFamily="49" charset="0"/>
              </a:rPr>
              <a:t>    name: "default",</a:t>
            </a:r>
          </a:p>
          <a:p>
            <a:pPr>
              <a:lnSpc>
                <a:spcPct val="100000"/>
              </a:lnSpc>
              <a:spcBef>
                <a:spcPts val="0"/>
              </a:spcBef>
            </a:pPr>
            <a:r>
              <a:rPr lang="en-US" sz="2000" dirty="0">
                <a:solidFill>
                  <a:schemeClr val="bg1"/>
                </a:solidFill>
                <a:latin typeface="Consolas" panose="020B0609020204030204" pitchFamily="49" charset="0"/>
              </a:rPr>
              <a:t>    template: "{controller=Home}/{action=Index}/{id?}");</a:t>
            </a:r>
            <a:br>
              <a:rPr lang="en-US" sz="2000" dirty="0">
                <a:solidFill>
                  <a:schemeClr val="bg1"/>
                </a:solidFill>
                <a:latin typeface="Consolas" panose="020B0609020204030204" pitchFamily="49" charset="0"/>
              </a:rPr>
            </a:br>
            <a:endParaRPr lang="en-US" sz="2000" dirty="0">
              <a:solidFill>
                <a:schemeClr val="bg1"/>
              </a:solidFill>
              <a:latin typeface="Consolas" panose="020B0609020204030204" pitchFamily="49" charset="0"/>
            </a:endParaRPr>
          </a:p>
          <a:p>
            <a:pPr>
              <a:lnSpc>
                <a:spcPct val="100000"/>
              </a:lnSpc>
              <a:spcBef>
                <a:spcPts val="0"/>
              </a:spcBef>
            </a:pPr>
            <a:r>
              <a:rPr lang="en-US" sz="2000" dirty="0">
                <a:solidFill>
                  <a:schemeClr val="bg1"/>
                </a:solidFill>
                <a:latin typeface="Consolas" panose="020B0609020204030204" pitchFamily="49" charset="0"/>
              </a:rPr>
              <a:t>routes.MapRoute(</a:t>
            </a:r>
          </a:p>
          <a:p>
            <a:pPr>
              <a:lnSpc>
                <a:spcPct val="100000"/>
              </a:lnSpc>
              <a:spcBef>
                <a:spcPts val="0"/>
              </a:spcBef>
            </a:pPr>
            <a:r>
              <a:rPr lang="en-US" sz="2000" dirty="0">
                <a:solidFill>
                  <a:schemeClr val="bg1"/>
                </a:solidFill>
                <a:latin typeface="Consolas" panose="020B0609020204030204" pitchFamily="49" charset="0"/>
              </a:rPr>
              <a:t>    name: "default",</a:t>
            </a:r>
          </a:p>
          <a:p>
            <a:pPr>
              <a:lnSpc>
                <a:spcPct val="100000"/>
              </a:lnSpc>
              <a:spcBef>
                <a:spcPts val="0"/>
              </a:spcBef>
            </a:pPr>
            <a:r>
              <a:rPr lang="en-US" sz="2000" dirty="0">
                <a:solidFill>
                  <a:schemeClr val="bg1"/>
                </a:solidFill>
                <a:latin typeface="Consolas" panose="020B0609020204030204" pitchFamily="49" charset="0"/>
              </a:rPr>
              <a:t>    template: "{controller=Home}/{action=Index}/{</a:t>
            </a:r>
            <a:r>
              <a:rPr lang="en-US" sz="2000" dirty="0" err="1">
                <a:solidFill>
                  <a:schemeClr val="bg1"/>
                </a:solidFill>
                <a:latin typeface="Consolas" panose="020B0609020204030204" pitchFamily="49" charset="0"/>
              </a:rPr>
              <a:t>id:int</a:t>
            </a:r>
            <a:r>
              <a:rPr lang="en-US" sz="2000" dirty="0">
                <a:solidFill>
                  <a:schemeClr val="bg1"/>
                </a:solidFill>
                <a:latin typeface="Consolas" panose="020B0609020204030204" pitchFamily="49" charset="0"/>
              </a:rPr>
              <a:t>}");</a:t>
            </a:r>
            <a:br>
              <a:rPr lang="en-US" sz="2000" dirty="0">
                <a:solidFill>
                  <a:schemeClr val="bg1"/>
                </a:solidFill>
                <a:latin typeface="Consolas" panose="020B0609020204030204" pitchFamily="49" charset="0"/>
              </a:rPr>
            </a:br>
            <a:endParaRPr lang="en-US" sz="2000" dirty="0">
              <a:solidFill>
                <a:schemeClr val="bg1"/>
              </a:solidFill>
              <a:latin typeface="Consolas" panose="020B0609020204030204" pitchFamily="49" charset="0"/>
            </a:endParaRPr>
          </a:p>
          <a:p>
            <a:pPr>
              <a:lnSpc>
                <a:spcPct val="100000"/>
              </a:lnSpc>
              <a:spcBef>
                <a:spcPts val="0"/>
              </a:spcBef>
            </a:pPr>
            <a:r>
              <a:rPr lang="en-US" sz="2000" dirty="0">
                <a:solidFill>
                  <a:schemeClr val="bg1"/>
                </a:solidFill>
                <a:latin typeface="Consolas" panose="020B0609020204030204" pitchFamily="49" charset="0"/>
              </a:rPr>
              <a:t>routes.MapRoute(</a:t>
            </a:r>
          </a:p>
          <a:p>
            <a:pPr>
              <a:lnSpc>
                <a:spcPct val="100000"/>
              </a:lnSpc>
              <a:spcBef>
                <a:spcPts val="0"/>
              </a:spcBef>
            </a:pPr>
            <a:r>
              <a:rPr lang="en-US" sz="2000" dirty="0">
                <a:solidFill>
                  <a:schemeClr val="bg1"/>
                </a:solidFill>
                <a:latin typeface="Consolas" panose="020B0609020204030204" pitchFamily="49" charset="0"/>
              </a:rPr>
              <a:t>    name: "</a:t>
            </a:r>
            <a:r>
              <a:rPr lang="en-US" sz="2000" dirty="0" err="1">
                <a:solidFill>
                  <a:schemeClr val="bg1"/>
                </a:solidFill>
                <a:latin typeface="Consolas" panose="020B0609020204030204" pitchFamily="49" charset="0"/>
              </a:rPr>
              <a:t>us_english_products</a:t>
            </a:r>
            <a:r>
              <a:rPr lang="en-US" sz="2000" dirty="0">
                <a:solidFill>
                  <a:schemeClr val="bg1"/>
                </a:solidFill>
                <a:latin typeface="Consolas" panose="020B0609020204030204" pitchFamily="49" charset="0"/>
              </a:rPr>
              <a:t>",</a:t>
            </a:r>
          </a:p>
          <a:p>
            <a:pPr>
              <a:lnSpc>
                <a:spcPct val="100000"/>
              </a:lnSpc>
              <a:spcBef>
                <a:spcPts val="0"/>
              </a:spcBef>
            </a:pPr>
            <a:r>
              <a:rPr lang="en-US" sz="2000" dirty="0">
                <a:solidFill>
                  <a:schemeClr val="bg1"/>
                </a:solidFill>
                <a:latin typeface="Consolas" panose="020B0609020204030204" pitchFamily="49" charset="0"/>
              </a:rPr>
              <a:t>    template: "</a:t>
            </a:r>
            <a:r>
              <a:rPr lang="en-US" sz="2000" dirty="0" err="1">
                <a:solidFill>
                  <a:schemeClr val="bg1"/>
                </a:solidFill>
                <a:latin typeface="Consolas" panose="020B0609020204030204" pitchFamily="49" charset="0"/>
              </a:rPr>
              <a:t>en</a:t>
            </a:r>
            <a:r>
              <a:rPr lang="en-US" sz="2000" dirty="0">
                <a:solidFill>
                  <a:schemeClr val="bg1"/>
                </a:solidFill>
                <a:latin typeface="Consolas" panose="020B0609020204030204" pitchFamily="49" charset="0"/>
              </a:rPr>
              <a:t>-US/Products/{id}",</a:t>
            </a:r>
          </a:p>
          <a:p>
            <a:pPr>
              <a:lnSpc>
                <a:spcPct val="100000"/>
              </a:lnSpc>
              <a:spcBef>
                <a:spcPts val="0"/>
              </a:spcBef>
            </a:pPr>
            <a:r>
              <a:rPr lang="en-US" sz="2000" dirty="0">
                <a:solidFill>
                  <a:schemeClr val="bg1"/>
                </a:solidFill>
                <a:latin typeface="Consolas" panose="020B0609020204030204" pitchFamily="49" charset="0"/>
              </a:rPr>
              <a:t>    defaults: new { controller = "Products", action = "Details" },</a:t>
            </a:r>
          </a:p>
          <a:p>
            <a:pPr>
              <a:lnSpc>
                <a:spcPct val="100000"/>
              </a:lnSpc>
              <a:spcBef>
                <a:spcPts val="0"/>
              </a:spcBef>
            </a:pPr>
            <a:r>
              <a:rPr lang="en-US" sz="2000" dirty="0">
                <a:solidFill>
                  <a:schemeClr val="bg1"/>
                </a:solidFill>
                <a:latin typeface="Consolas" panose="020B0609020204030204" pitchFamily="49" charset="0"/>
              </a:rPr>
              <a:t>    constraints: new { id = new </a:t>
            </a:r>
            <a:r>
              <a:rPr lang="en-US" sz="2000" dirty="0" err="1">
                <a:solidFill>
                  <a:schemeClr val="bg1"/>
                </a:solidFill>
                <a:latin typeface="Consolas" panose="020B0609020204030204" pitchFamily="49" charset="0"/>
              </a:rPr>
              <a:t>IntRouteConstraint</a:t>
            </a:r>
            <a:r>
              <a:rPr lang="en-US" sz="2000" dirty="0">
                <a:solidFill>
                  <a:schemeClr val="bg1"/>
                </a:solidFill>
                <a:latin typeface="Consolas" panose="020B0609020204030204" pitchFamily="49" charset="0"/>
              </a:rPr>
              <a:t>() },</a:t>
            </a:r>
          </a:p>
          <a:p>
            <a:pPr>
              <a:lnSpc>
                <a:spcPct val="100000"/>
              </a:lnSpc>
              <a:spcBef>
                <a:spcPts val="0"/>
              </a:spcBef>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dataTokens</a:t>
            </a:r>
            <a:r>
              <a:rPr lang="en-US" sz="2000" dirty="0">
                <a:solidFill>
                  <a:schemeClr val="bg1"/>
                </a:solidFill>
                <a:latin typeface="Consolas" panose="020B0609020204030204" pitchFamily="49" charset="0"/>
              </a:rPr>
              <a:t>: new { locale = "</a:t>
            </a:r>
            <a:r>
              <a:rPr lang="en-US" sz="2000" dirty="0" err="1">
                <a:solidFill>
                  <a:schemeClr val="bg1"/>
                </a:solidFill>
                <a:latin typeface="Consolas" panose="020B0609020204030204" pitchFamily="49" charset="0"/>
              </a:rPr>
              <a:t>en</a:t>
            </a:r>
            <a:r>
              <a:rPr lang="en-US" sz="2000" dirty="0">
                <a:solidFill>
                  <a:schemeClr val="bg1"/>
                </a:solidFill>
                <a:latin typeface="Consolas" panose="020B0609020204030204" pitchFamily="49" charset="0"/>
              </a:rPr>
              <a:t>-US" });</a:t>
            </a:r>
          </a:p>
        </p:txBody>
      </p:sp>
    </p:spTree>
    <p:extLst>
      <p:ext uri="{BB962C8B-B14F-4D97-AF65-F5344CB8AC3E}">
        <p14:creationId xmlns:p14="http://schemas.microsoft.com/office/powerpoint/2010/main" val="333252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Routing</a:t>
            </a:r>
          </a:p>
        </p:txBody>
      </p:sp>
      <p:sp>
        <p:nvSpPr>
          <p:cNvPr id="3" name="Content Placeholder 2"/>
          <p:cNvSpPr>
            <a:spLocks noGrp="1"/>
          </p:cNvSpPr>
          <p:nvPr>
            <p:ph idx="1"/>
          </p:nvPr>
        </p:nvSpPr>
        <p:spPr/>
        <p:txBody>
          <a:bodyPr/>
          <a:lstStyle/>
          <a:p>
            <a:r>
              <a:rPr lang="en-US" dirty="0" err="1"/>
              <a:t>todo</a:t>
            </a:r>
            <a:endParaRPr lang="en-US" dirty="0"/>
          </a:p>
        </p:txBody>
      </p:sp>
      <p:sp>
        <p:nvSpPr>
          <p:cNvPr id="4" name="Content Placeholder 2">
            <a:extLst>
              <a:ext uri="{FF2B5EF4-FFF2-40B4-BE49-F238E27FC236}">
                <a16:creationId xmlns:a16="http://schemas.microsoft.com/office/drawing/2014/main" id="{49681F29-09E5-449E-9E2D-0033E106307F}"/>
              </a:ext>
            </a:extLst>
          </p:cNvPr>
          <p:cNvSpPr txBox="1">
            <a:spLocks/>
          </p:cNvSpPr>
          <p:nvPr/>
        </p:nvSpPr>
        <p:spPr>
          <a:xfrm>
            <a:off x="676656" y="2011680"/>
            <a:ext cx="10753725" cy="4179258"/>
          </a:xfrm>
          <a:prstGeom prst="rect">
            <a:avLst/>
          </a:prstGeom>
          <a:solidFill>
            <a:schemeClr val="tx1"/>
          </a:solidFill>
        </p:spPr>
        <p:txBody>
          <a:bodyPr vert="horz" lIns="182880" tIns="182880" rIns="182880" bIns="18288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0000"/>
              </a:lnSpc>
              <a:spcBef>
                <a:spcPts val="0"/>
              </a:spcBef>
            </a:pPr>
            <a:r>
              <a:rPr lang="en-US" sz="1600" dirty="0">
                <a:solidFill>
                  <a:schemeClr val="bg1"/>
                </a:solidFill>
                <a:latin typeface="Consolas" panose="020B0609020204030204" pitchFamily="49" charset="0"/>
              </a:rPr>
              <a:t>public class </a:t>
            </a:r>
            <a:r>
              <a:rPr lang="en-US" sz="1600" dirty="0" err="1">
                <a:solidFill>
                  <a:schemeClr val="bg1"/>
                </a:solidFill>
                <a:latin typeface="Consolas" panose="020B0609020204030204" pitchFamily="49" charset="0"/>
              </a:rPr>
              <a:t>MyDemoController</a:t>
            </a:r>
            <a:r>
              <a:rPr lang="en-US" sz="1600" dirty="0">
                <a:solidFill>
                  <a:schemeClr val="bg1"/>
                </a:solidFill>
                <a:latin typeface="Consolas" panose="020B0609020204030204" pitchFamily="49" charset="0"/>
              </a:rPr>
              <a:t> : Controller</a:t>
            </a:r>
          </a:p>
          <a:p>
            <a:pPr>
              <a:lnSpc>
                <a:spcPct val="100000"/>
              </a:lnSpc>
              <a:spcBef>
                <a:spcPts val="0"/>
              </a:spcBef>
            </a:pPr>
            <a:r>
              <a:rPr lang="en-US" sz="1600" dirty="0">
                <a:solidFill>
                  <a:schemeClr val="bg1"/>
                </a:solidFill>
                <a:latin typeface="Consolas" panose="020B0609020204030204" pitchFamily="49" charset="0"/>
              </a:rPr>
              <a:t>{</a:t>
            </a:r>
          </a:p>
          <a:p>
            <a:pPr>
              <a:lnSpc>
                <a:spcPct val="100000"/>
              </a:lnSpc>
              <a:spcBef>
                <a:spcPts val="0"/>
              </a:spcBef>
            </a:pPr>
            <a:r>
              <a:rPr lang="en-US" sz="1600" dirty="0">
                <a:solidFill>
                  <a:schemeClr val="bg1"/>
                </a:solidFill>
                <a:latin typeface="Consolas" panose="020B0609020204030204" pitchFamily="49" charset="0"/>
              </a:rPr>
              <a:t>   [Route("")]</a:t>
            </a:r>
          </a:p>
          <a:p>
            <a:pPr>
              <a:lnSpc>
                <a:spcPct val="100000"/>
              </a:lnSpc>
              <a:spcBef>
                <a:spcPts val="0"/>
              </a:spcBef>
            </a:pPr>
            <a:r>
              <a:rPr lang="en-US" sz="1600" dirty="0">
                <a:solidFill>
                  <a:schemeClr val="bg1"/>
                </a:solidFill>
                <a:latin typeface="Consolas" panose="020B0609020204030204" pitchFamily="49" charset="0"/>
              </a:rPr>
              <a:t>   [Route("Home")]</a:t>
            </a:r>
          </a:p>
          <a:p>
            <a:pPr>
              <a:lnSpc>
                <a:spcPct val="100000"/>
              </a:lnSpc>
              <a:spcBef>
                <a:spcPts val="0"/>
              </a:spcBef>
            </a:pPr>
            <a:r>
              <a:rPr lang="en-US" sz="1600" dirty="0">
                <a:solidFill>
                  <a:schemeClr val="bg1"/>
                </a:solidFill>
                <a:latin typeface="Consolas" panose="020B0609020204030204" pitchFamily="49" charset="0"/>
              </a:rPr>
              <a:t>   [Route("Home/Index")]</a:t>
            </a:r>
          </a:p>
          <a:p>
            <a:pPr>
              <a:lnSpc>
                <a:spcPct val="100000"/>
              </a:lnSpc>
              <a:spcBef>
                <a:spcPts val="0"/>
              </a:spcBef>
            </a:pPr>
            <a:r>
              <a:rPr lang="en-US" sz="1600" dirty="0">
                <a:solidFill>
                  <a:schemeClr val="bg1"/>
                </a:solidFill>
                <a:latin typeface="Consolas" panose="020B0609020204030204" pitchFamily="49" charset="0"/>
              </a:rPr>
              <a:t>   public </a:t>
            </a:r>
            <a:r>
              <a:rPr lang="en-US" sz="1600" dirty="0" err="1">
                <a:solidFill>
                  <a:schemeClr val="bg1"/>
                </a:solidFill>
                <a:latin typeface="Consolas" panose="020B0609020204030204" pitchFamily="49" charset="0"/>
              </a:rPr>
              <a:t>IActionResult</a:t>
            </a:r>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MyIndex</a:t>
            </a:r>
            <a:r>
              <a:rPr lang="en-US" sz="1600" dirty="0">
                <a:solidFill>
                  <a:schemeClr val="bg1"/>
                </a:solidFill>
                <a:latin typeface="Consolas" panose="020B0609020204030204" pitchFamily="49" charset="0"/>
              </a:rPr>
              <a:t>()</a:t>
            </a:r>
          </a:p>
          <a:p>
            <a:pPr>
              <a:lnSpc>
                <a:spcPct val="100000"/>
              </a:lnSpc>
              <a:spcBef>
                <a:spcPts val="0"/>
              </a:spcBef>
            </a:pPr>
            <a:r>
              <a:rPr lang="en-US" sz="1600" dirty="0">
                <a:solidFill>
                  <a:schemeClr val="bg1"/>
                </a:solidFill>
                <a:latin typeface="Consolas" panose="020B0609020204030204" pitchFamily="49" charset="0"/>
              </a:rPr>
              <a:t>   {</a:t>
            </a:r>
          </a:p>
          <a:p>
            <a:pPr>
              <a:lnSpc>
                <a:spcPct val="100000"/>
              </a:lnSpc>
              <a:spcBef>
                <a:spcPts val="0"/>
              </a:spcBef>
            </a:pPr>
            <a:r>
              <a:rPr lang="en-US" sz="1600" dirty="0">
                <a:solidFill>
                  <a:schemeClr val="bg1"/>
                </a:solidFill>
                <a:latin typeface="Consolas" panose="020B0609020204030204" pitchFamily="49" charset="0"/>
              </a:rPr>
              <a:t>      return View("Index");</a:t>
            </a:r>
          </a:p>
          <a:p>
            <a:pPr>
              <a:lnSpc>
                <a:spcPct val="100000"/>
              </a:lnSpc>
              <a:spcBef>
                <a:spcPts val="0"/>
              </a:spcBef>
            </a:pPr>
            <a:r>
              <a:rPr lang="en-US" sz="1600" dirty="0">
                <a:solidFill>
                  <a:schemeClr val="bg1"/>
                </a:solidFill>
                <a:latin typeface="Consolas" panose="020B0609020204030204" pitchFamily="49" charset="0"/>
              </a:rPr>
              <a:t>   }</a:t>
            </a:r>
          </a:p>
          <a:p>
            <a:pPr>
              <a:lnSpc>
                <a:spcPct val="100000"/>
              </a:lnSpc>
              <a:spcBef>
                <a:spcPts val="0"/>
              </a:spcBef>
            </a:pPr>
            <a:r>
              <a:rPr lang="en-US" sz="1600" dirty="0">
                <a:solidFill>
                  <a:schemeClr val="bg1"/>
                </a:solidFill>
                <a:latin typeface="Consolas" panose="020B0609020204030204" pitchFamily="49" charset="0"/>
              </a:rPr>
              <a:t>   [Route("Home/About")]</a:t>
            </a:r>
          </a:p>
          <a:p>
            <a:pPr>
              <a:lnSpc>
                <a:spcPct val="100000"/>
              </a:lnSpc>
              <a:spcBef>
                <a:spcPts val="0"/>
              </a:spcBef>
            </a:pPr>
            <a:r>
              <a:rPr lang="en-US" sz="1600" dirty="0">
                <a:solidFill>
                  <a:schemeClr val="bg1"/>
                </a:solidFill>
                <a:latin typeface="Consolas" panose="020B0609020204030204" pitchFamily="49" charset="0"/>
              </a:rPr>
              <a:t>   public </a:t>
            </a:r>
            <a:r>
              <a:rPr lang="en-US" sz="1600" dirty="0" err="1">
                <a:solidFill>
                  <a:schemeClr val="bg1"/>
                </a:solidFill>
                <a:latin typeface="Consolas" panose="020B0609020204030204" pitchFamily="49" charset="0"/>
              </a:rPr>
              <a:t>IActionResult</a:t>
            </a:r>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MyAbout</a:t>
            </a:r>
            <a:r>
              <a:rPr lang="en-US" sz="1600" dirty="0">
                <a:solidFill>
                  <a:schemeClr val="bg1"/>
                </a:solidFill>
                <a:latin typeface="Consolas" panose="020B0609020204030204" pitchFamily="49" charset="0"/>
              </a:rPr>
              <a:t>()</a:t>
            </a:r>
          </a:p>
          <a:p>
            <a:pPr>
              <a:lnSpc>
                <a:spcPct val="100000"/>
              </a:lnSpc>
              <a:spcBef>
                <a:spcPts val="0"/>
              </a:spcBef>
            </a:pPr>
            <a:r>
              <a:rPr lang="en-US" sz="1600" dirty="0">
                <a:solidFill>
                  <a:schemeClr val="bg1"/>
                </a:solidFill>
                <a:latin typeface="Consolas" panose="020B0609020204030204" pitchFamily="49" charset="0"/>
              </a:rPr>
              <a:t>   {</a:t>
            </a:r>
          </a:p>
          <a:p>
            <a:pPr>
              <a:lnSpc>
                <a:spcPct val="100000"/>
              </a:lnSpc>
              <a:spcBef>
                <a:spcPts val="0"/>
              </a:spcBef>
            </a:pPr>
            <a:r>
              <a:rPr lang="en-US" sz="1600" dirty="0">
                <a:solidFill>
                  <a:schemeClr val="bg1"/>
                </a:solidFill>
                <a:latin typeface="Consolas" panose="020B0609020204030204" pitchFamily="49" charset="0"/>
              </a:rPr>
              <a:t>      return View("About");</a:t>
            </a:r>
          </a:p>
          <a:p>
            <a:pPr>
              <a:lnSpc>
                <a:spcPct val="100000"/>
              </a:lnSpc>
              <a:spcBef>
                <a:spcPts val="0"/>
              </a:spcBef>
            </a:pPr>
            <a:r>
              <a:rPr lang="en-US" sz="1600" dirty="0">
                <a:solidFill>
                  <a:schemeClr val="bg1"/>
                </a:solidFill>
                <a:latin typeface="Consolas" panose="020B0609020204030204" pitchFamily="49" charset="0"/>
              </a:rPr>
              <a:t>   }</a:t>
            </a:r>
          </a:p>
          <a:p>
            <a:pPr>
              <a:lnSpc>
                <a:spcPct val="100000"/>
              </a:lnSpc>
              <a:spcBef>
                <a:spcPts val="0"/>
              </a:spcBef>
            </a:pPr>
            <a:r>
              <a:rPr lang="en-US" sz="16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05340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Routing</a:t>
            </a:r>
          </a:p>
        </p:txBody>
      </p:sp>
      <p:sp>
        <p:nvSpPr>
          <p:cNvPr id="3" name="Content Placeholder 2"/>
          <p:cNvSpPr>
            <a:spLocks noGrp="1"/>
          </p:cNvSpPr>
          <p:nvPr>
            <p:ph idx="1"/>
          </p:nvPr>
        </p:nvSpPr>
        <p:spPr/>
        <p:txBody>
          <a:bodyPr/>
          <a:lstStyle/>
          <a:p>
            <a:r>
              <a:rPr lang="en-US" dirty="0" err="1"/>
              <a:t>todo</a:t>
            </a:r>
            <a:endParaRPr lang="en-US" dirty="0"/>
          </a:p>
        </p:txBody>
      </p:sp>
      <p:sp>
        <p:nvSpPr>
          <p:cNvPr id="4" name="Content Placeholder 2">
            <a:extLst>
              <a:ext uri="{FF2B5EF4-FFF2-40B4-BE49-F238E27FC236}">
                <a16:creationId xmlns:a16="http://schemas.microsoft.com/office/drawing/2014/main" id="{49681F29-09E5-449E-9E2D-0033E106307F}"/>
              </a:ext>
            </a:extLst>
          </p:cNvPr>
          <p:cNvSpPr txBox="1">
            <a:spLocks/>
          </p:cNvSpPr>
          <p:nvPr/>
        </p:nvSpPr>
        <p:spPr>
          <a:xfrm>
            <a:off x="676656" y="2011680"/>
            <a:ext cx="10753725" cy="4179258"/>
          </a:xfrm>
          <a:prstGeom prst="rect">
            <a:avLst/>
          </a:prstGeom>
          <a:solidFill>
            <a:schemeClr val="tx1"/>
          </a:solidFill>
        </p:spPr>
        <p:txBody>
          <a:bodyPr vert="horz" lIns="182880" tIns="182880" rIns="182880" bIns="18288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0000"/>
              </a:lnSpc>
              <a:spcBef>
                <a:spcPts val="0"/>
              </a:spcBef>
            </a:pPr>
            <a:r>
              <a:rPr lang="en-US" dirty="0">
                <a:solidFill>
                  <a:schemeClr val="bg1"/>
                </a:solidFill>
                <a:latin typeface="Consolas" panose="020B0609020204030204" pitchFamily="49" charset="0"/>
              </a:rPr>
              <a:t>[Route("products")]</a:t>
            </a:r>
          </a:p>
          <a:p>
            <a:pPr>
              <a:lnSpc>
                <a:spcPct val="100000"/>
              </a:lnSpc>
              <a:spcBef>
                <a:spcPts val="0"/>
              </a:spcBef>
            </a:pPr>
            <a:r>
              <a:rPr lang="en-US" dirty="0">
                <a:solidFill>
                  <a:schemeClr val="bg1"/>
                </a:solidFill>
                <a:latin typeface="Consolas" panose="020B0609020204030204" pitchFamily="49" charset="0"/>
              </a:rPr>
              <a:t>public class </a:t>
            </a:r>
            <a:r>
              <a:rPr lang="en-US" dirty="0" err="1">
                <a:solidFill>
                  <a:schemeClr val="bg1"/>
                </a:solidFill>
                <a:latin typeface="Consolas" panose="020B0609020204030204" pitchFamily="49" charset="0"/>
              </a:rPr>
              <a:t>ProductsApiController</a:t>
            </a:r>
            <a:r>
              <a:rPr lang="en-US" dirty="0">
                <a:solidFill>
                  <a:schemeClr val="bg1"/>
                </a:solidFill>
                <a:latin typeface="Consolas" panose="020B0609020204030204" pitchFamily="49" charset="0"/>
              </a:rPr>
              <a:t> : Controller</a:t>
            </a:r>
          </a:p>
          <a:p>
            <a:pPr>
              <a:lnSpc>
                <a:spcPct val="100000"/>
              </a:lnSpc>
              <a:spcBef>
                <a:spcPts val="0"/>
              </a:spcBef>
            </a:pP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HttpGet</a:t>
            </a: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public </a:t>
            </a:r>
            <a:r>
              <a:rPr lang="en-US" dirty="0" err="1">
                <a:solidFill>
                  <a:schemeClr val="bg1"/>
                </a:solidFill>
                <a:latin typeface="Consolas" panose="020B0609020204030204" pitchFamily="49" charset="0"/>
              </a:rPr>
              <a:t>IActionResult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ListProducts</a:t>
            </a:r>
            <a:r>
              <a:rPr lang="en-US" dirty="0">
                <a:solidFill>
                  <a:schemeClr val="bg1"/>
                </a:solidFill>
                <a:latin typeface="Consolas" panose="020B0609020204030204" pitchFamily="49" charset="0"/>
              </a:rPr>
              <a:t>() { ... }</a:t>
            </a:r>
          </a:p>
          <a:p>
            <a:pPr>
              <a:lnSpc>
                <a:spcPct val="100000"/>
              </a:lnSpc>
              <a:spcBef>
                <a:spcPts val="0"/>
              </a:spcBef>
            </a:pPr>
            <a:endParaRPr lang="en-US" dirty="0">
              <a:solidFill>
                <a:schemeClr val="bg1"/>
              </a:solidFill>
              <a:latin typeface="Consolas" panose="020B0609020204030204" pitchFamily="49" charset="0"/>
            </a:endParaRPr>
          </a:p>
          <a:p>
            <a:pPr>
              <a:lnSpc>
                <a:spcPct val="100000"/>
              </a:lnSpc>
              <a:spcBef>
                <a:spcPts val="0"/>
              </a:spcBef>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HttpGet</a:t>
            </a:r>
            <a:r>
              <a:rPr lang="en-US" dirty="0">
                <a:solidFill>
                  <a:schemeClr val="bg1"/>
                </a:solidFill>
                <a:latin typeface="Consolas" panose="020B0609020204030204" pitchFamily="49" charset="0"/>
              </a:rPr>
              <a:t>("{id}")]</a:t>
            </a:r>
          </a:p>
          <a:p>
            <a:pPr>
              <a:lnSpc>
                <a:spcPct val="100000"/>
              </a:lnSpc>
              <a:spcBef>
                <a:spcPts val="0"/>
              </a:spcBef>
            </a:pPr>
            <a:r>
              <a:rPr lang="en-US" dirty="0">
                <a:solidFill>
                  <a:schemeClr val="bg1"/>
                </a:solidFill>
                <a:latin typeface="Consolas" panose="020B0609020204030204" pitchFamily="49" charset="0"/>
              </a:rPr>
              <a:t>   public </a:t>
            </a:r>
            <a:r>
              <a:rPr lang="en-US" dirty="0" err="1">
                <a:solidFill>
                  <a:schemeClr val="bg1"/>
                </a:solidFill>
                <a:latin typeface="Consolas" panose="020B0609020204030204" pitchFamily="49" charset="0"/>
              </a:rPr>
              <a:t>ActionResult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GetProduct</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int</a:t>
            </a:r>
            <a:r>
              <a:rPr lang="en-US" dirty="0">
                <a:solidFill>
                  <a:schemeClr val="bg1"/>
                </a:solidFill>
                <a:latin typeface="Consolas" panose="020B0609020204030204" pitchFamily="49" charset="0"/>
              </a:rPr>
              <a:t> id) { ... }</a:t>
            </a:r>
          </a:p>
          <a:p>
            <a:pPr>
              <a:lnSpc>
                <a:spcPct val="100000"/>
              </a:lnSpc>
              <a:spcBef>
                <a:spcPts val="0"/>
              </a:spcBef>
            </a:pPr>
            <a:r>
              <a:rPr lang="en-US"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939258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Config in .NET</a:t>
            </a:r>
          </a:p>
        </p:txBody>
      </p:sp>
      <p:sp>
        <p:nvSpPr>
          <p:cNvPr id="3" name="Content Placeholder 2"/>
          <p:cNvSpPr>
            <a:spLocks noGrp="1"/>
          </p:cNvSpPr>
          <p:nvPr>
            <p:ph idx="1"/>
          </p:nvPr>
        </p:nvSpPr>
        <p:spPr>
          <a:xfrm>
            <a:off x="676656" y="2011680"/>
            <a:ext cx="10753725" cy="4179258"/>
          </a:xfrm>
          <a:solidFill>
            <a:schemeClr val="tx1"/>
          </a:solidFill>
        </p:spPr>
        <p:txBody>
          <a:bodyPr lIns="182880" tIns="182880" rIns="182880" bIns="182880">
            <a:normAutofit fontScale="92500" lnSpcReduction="20000"/>
          </a:bodyPr>
          <a:lstStyle/>
          <a:p>
            <a:pPr marL="0" indent="0">
              <a:buNone/>
            </a:pP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json</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GlobalConfiguration.Configuration.Formatters.JsonFormatter</a:t>
            </a:r>
            <a:r>
              <a:rPr lang="en-US" sz="2000" dirty="0">
                <a:solidFill>
                  <a:schemeClr val="bg1"/>
                </a:solidFill>
                <a:latin typeface="Consolas" panose="020B0609020204030204" pitchFamily="49" charset="0"/>
              </a:rPr>
              <a:t>;</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format datetimes as UTC</a:t>
            </a:r>
            <a:br>
              <a:rPr lang="en-US" sz="2000" dirty="0">
                <a:solidFill>
                  <a:schemeClr val="bg2">
                    <a:lumMod val="50000"/>
                  </a:schemeClr>
                </a:solidFill>
                <a:latin typeface="Consolas" panose="020B0609020204030204" pitchFamily="49" charset="0"/>
              </a:rPr>
            </a:br>
            <a:r>
              <a:rPr lang="en-US" sz="2000" dirty="0" err="1">
                <a:solidFill>
                  <a:schemeClr val="bg1"/>
                </a:solidFill>
                <a:latin typeface="Consolas" panose="020B0609020204030204" pitchFamily="49" charset="0"/>
              </a:rPr>
              <a:t>json.SerializerSettings.DateTimeZoneHandling</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DateTimeZoneHandling.Utc</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Used MS date format "\/Date(1356044400000+0100)\/"</a:t>
            </a:r>
            <a:br>
              <a:rPr lang="en-US" sz="2000" dirty="0">
                <a:solidFill>
                  <a:schemeClr val="bg2">
                    <a:lumMod val="50000"/>
                  </a:schemeClr>
                </a:solidFill>
                <a:latin typeface="Consolas" panose="020B0609020204030204" pitchFamily="49" charset="0"/>
              </a:rPr>
            </a:br>
            <a:r>
              <a:rPr lang="en-US" sz="2000" dirty="0" err="1">
                <a:solidFill>
                  <a:schemeClr val="bg1"/>
                </a:solidFill>
                <a:latin typeface="Consolas" panose="020B0609020204030204" pitchFamily="49" charset="0"/>
              </a:rPr>
              <a:t>json.SerializerSettings.DateFormatHandling</a:t>
            </a:r>
            <a:r>
              <a:rPr lang="en-US" sz="2000" dirty="0">
                <a:solidFill>
                  <a:schemeClr val="bg1"/>
                </a:solidFill>
                <a:latin typeface="Consolas" panose="020B0609020204030204" pitchFamily="49" charset="0"/>
              </a:rPr>
              <a:t>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DateFormatHandling.MicrosoftDateFormat</a:t>
            </a:r>
            <a:r>
              <a:rPr lang="en-US" sz="2000" dirty="0">
                <a:solidFill>
                  <a:schemeClr val="bg1"/>
                </a:solidFill>
                <a:latin typeface="Consolas" panose="020B0609020204030204" pitchFamily="49" charset="0"/>
              </a:rPr>
              <a:t>;</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camelCase JSON</a:t>
            </a:r>
            <a:br>
              <a:rPr lang="en-US" sz="2000" dirty="0">
                <a:solidFill>
                  <a:schemeClr val="bg2">
                    <a:lumMod val="50000"/>
                  </a:schemeClr>
                </a:solidFill>
                <a:latin typeface="Consolas" panose="020B0609020204030204" pitchFamily="49" charset="0"/>
              </a:rPr>
            </a:br>
            <a:r>
              <a:rPr lang="en-US" sz="2000" dirty="0" err="1">
                <a:solidFill>
                  <a:schemeClr val="bg1"/>
                </a:solidFill>
                <a:latin typeface="Consolas" panose="020B0609020204030204" pitchFamily="49" charset="0"/>
              </a:rPr>
              <a:t>json.SerializerSettings.ContractResolver</a:t>
            </a:r>
            <a:r>
              <a:rPr lang="en-US" sz="2000" dirty="0">
                <a:solidFill>
                  <a:schemeClr val="bg1"/>
                </a:solidFill>
                <a:latin typeface="Consolas" panose="020B0609020204030204" pitchFamily="49" charset="0"/>
              </a:rPr>
              <a:t>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	new </a:t>
            </a:r>
            <a:r>
              <a:rPr lang="en-US" sz="2000" dirty="0" err="1">
                <a:solidFill>
                  <a:schemeClr val="bg1"/>
                </a:solidFill>
                <a:latin typeface="Consolas" panose="020B0609020204030204" pitchFamily="49" charset="0"/>
              </a:rPr>
              <a:t>CamelCasePropertyNamesContractResolver</a:t>
            </a:r>
            <a:r>
              <a:rPr lang="en-US" sz="2000" dirty="0">
                <a:solidFill>
                  <a:schemeClr val="bg1"/>
                </a:solidFill>
                <a:latin typeface="Consolas" panose="020B0609020204030204" pitchFamily="49" charset="0"/>
              </a:rPr>
              <a:t>();</a:t>
            </a:r>
          </a:p>
          <a:p>
            <a:pPr marL="0" indent="0">
              <a:buNone/>
            </a:pPr>
            <a:br>
              <a:rPr lang="en-US" sz="2000" dirty="0">
                <a:solidFill>
                  <a:schemeClr val="bg2">
                    <a:lumMod val="50000"/>
                  </a:schemeClr>
                </a:solidFill>
                <a:latin typeface="Consolas" panose="020B0609020204030204" pitchFamily="49" charset="0"/>
              </a:rPr>
            </a:br>
            <a:r>
              <a:rPr lang="en-US" sz="2000" dirty="0">
                <a:solidFill>
                  <a:schemeClr val="bg2">
                    <a:lumMod val="50000"/>
                  </a:schemeClr>
                </a:solidFill>
                <a:latin typeface="Consolas" panose="020B0609020204030204" pitchFamily="49" charset="0"/>
              </a:rPr>
              <a:t>// Indent JSON</a:t>
            </a: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json.SerializerSettings.Formatting</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Newtonsoft.Json.Formatting.Indented</a:t>
            </a:r>
            <a:r>
              <a:rPr lang="en-US" sz="2000" dirty="0">
                <a:solidFill>
                  <a:schemeClr val="bg1"/>
                </a:solidFill>
                <a:latin typeface="Consolas" panose="020B0609020204030204" pitchFamily="49" charset="0"/>
              </a:rPr>
              <a:t>;</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Ignore reference loops</a:t>
            </a: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json.SerializerSettings.Re</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ferenceLoopHandling</a:t>
            </a:r>
            <a:r>
              <a:rPr lang="en-US" sz="2000" dirty="0">
                <a:solidFill>
                  <a:schemeClr val="bg1"/>
                </a:solidFill>
                <a:latin typeface="Consolas" panose="020B0609020204030204" pitchFamily="49" charset="0"/>
              </a:rPr>
              <a:t> =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ReferenceLoopHandling.Ignore</a:t>
            </a: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4147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DTOs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6903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Hi, I’m J.</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dotnet-apis</a:t>
            </a:r>
            <a:endParaRPr lang="en-US" sz="3200" dirty="0"/>
          </a:p>
        </p:txBody>
      </p:sp>
    </p:spTree>
    <p:extLst>
      <p:ext uri="{BB962C8B-B14F-4D97-AF65-F5344CB8AC3E}">
        <p14:creationId xmlns:p14="http://schemas.microsoft.com/office/powerpoint/2010/main" val="2801706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Models to DTOs</a:t>
            </a:r>
          </a:p>
        </p:txBody>
      </p:sp>
      <p:sp>
        <p:nvSpPr>
          <p:cNvPr id="3" name="Content Placeholder 2"/>
          <p:cNvSpPr>
            <a:spLocks noGrp="1"/>
          </p:cNvSpPr>
          <p:nvPr>
            <p:ph idx="1"/>
          </p:nvPr>
        </p:nvSpPr>
        <p:spPr/>
        <p:txBody>
          <a:bodyPr/>
          <a:lstStyle/>
          <a:p>
            <a:endParaRPr lang="en-US" dirty="0"/>
          </a:p>
        </p:txBody>
      </p:sp>
      <p:sp>
        <p:nvSpPr>
          <p:cNvPr id="4" name="Content Placeholder 2">
            <a:extLst>
              <a:ext uri="{FF2B5EF4-FFF2-40B4-BE49-F238E27FC236}">
                <a16:creationId xmlns:a16="http://schemas.microsoft.com/office/drawing/2014/main" id="{0572EBA7-CFED-4B77-B216-00B2EB2FDB56}"/>
              </a:ext>
            </a:extLst>
          </p:cNvPr>
          <p:cNvSpPr txBox="1">
            <a:spLocks/>
          </p:cNvSpPr>
          <p:nvPr/>
        </p:nvSpPr>
        <p:spPr>
          <a:xfrm>
            <a:off x="676656" y="2011680"/>
            <a:ext cx="10753725" cy="4179258"/>
          </a:xfrm>
          <a:prstGeom prst="rect">
            <a:avLst/>
          </a:prstGeom>
          <a:solidFill>
            <a:schemeClr val="tx1"/>
          </a:solidFill>
        </p:spPr>
        <p:txBody>
          <a:bodyPr vert="horz" lIns="182880" tIns="182880" rIns="182880" bIns="18288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0000"/>
              </a:lnSpc>
              <a:spcBef>
                <a:spcPts val="0"/>
              </a:spcBef>
            </a:pPr>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config = new </a:t>
            </a:r>
            <a:r>
              <a:rPr lang="en-US" dirty="0" err="1">
                <a:solidFill>
                  <a:schemeClr val="bg1"/>
                </a:solidFill>
                <a:latin typeface="Consolas" panose="020B0609020204030204" pitchFamily="49" charset="0"/>
              </a:rPr>
              <a:t>MapperConfiguration</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cfg</a:t>
            </a:r>
            <a:r>
              <a:rPr lang="en-US" dirty="0">
                <a:solidFill>
                  <a:schemeClr val="bg1"/>
                </a:solidFill>
                <a:latin typeface="Consolas" panose="020B0609020204030204" pitchFamily="49" charset="0"/>
              </a:rPr>
              <a:t> =&gt; 	</a:t>
            </a:r>
            <a:r>
              <a:rPr lang="en-US" dirty="0" err="1">
                <a:solidFill>
                  <a:schemeClr val="bg1"/>
                </a:solidFill>
                <a:latin typeface="Consolas" panose="020B0609020204030204" pitchFamily="49" charset="0"/>
              </a:rPr>
              <a:t>cfg.CreateMap</a:t>
            </a:r>
            <a:r>
              <a:rPr lang="en-US" dirty="0">
                <a:solidFill>
                  <a:schemeClr val="bg1"/>
                </a:solidFill>
                <a:latin typeface="Consolas" panose="020B0609020204030204" pitchFamily="49" charset="0"/>
              </a:rPr>
              <a:t>&lt;Order, </a:t>
            </a:r>
            <a:r>
              <a:rPr lang="en-US" dirty="0" err="1">
                <a:solidFill>
                  <a:schemeClr val="bg1"/>
                </a:solidFill>
                <a:latin typeface="Consolas" panose="020B0609020204030204" pitchFamily="49" charset="0"/>
              </a:rPr>
              <a:t>OrderDto</a:t>
            </a:r>
            <a:r>
              <a:rPr lang="en-US" dirty="0">
                <a:solidFill>
                  <a:schemeClr val="bg1"/>
                </a:solidFill>
                <a:latin typeface="Consolas" panose="020B0609020204030204" pitchFamily="49" charset="0"/>
              </a:rPr>
              <a:t>&gt;());</a:t>
            </a:r>
          </a:p>
          <a:p>
            <a:pPr>
              <a:lnSpc>
                <a:spcPct val="100000"/>
              </a:lnSpc>
              <a:spcBef>
                <a:spcPts val="0"/>
              </a:spcBef>
            </a:pPr>
            <a:endParaRPr lang="en-US" dirty="0">
              <a:solidFill>
                <a:schemeClr val="bg1"/>
              </a:solidFill>
              <a:latin typeface="Consolas" panose="020B0609020204030204" pitchFamily="49" charset="0"/>
            </a:endParaRPr>
          </a:p>
          <a:p>
            <a:pPr>
              <a:lnSpc>
                <a:spcPct val="100000"/>
              </a:lnSpc>
              <a:spcBef>
                <a:spcPts val="0"/>
              </a:spcBef>
            </a:pPr>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mapper = </a:t>
            </a:r>
            <a:r>
              <a:rPr lang="en-US" dirty="0" err="1">
                <a:solidFill>
                  <a:schemeClr val="bg1"/>
                </a:solidFill>
                <a:latin typeface="Consolas" panose="020B0609020204030204" pitchFamily="49" charset="0"/>
              </a:rPr>
              <a:t>config.CreateMapper</a:t>
            </a:r>
            <a:r>
              <a:rPr lang="en-US" dirty="0">
                <a:solidFill>
                  <a:schemeClr val="bg1"/>
                </a:solidFill>
                <a:latin typeface="Consolas" panose="020B0609020204030204" pitchFamily="49" charset="0"/>
              </a:rPr>
              <a:t>();</a:t>
            </a:r>
          </a:p>
          <a:p>
            <a:pPr>
              <a:lnSpc>
                <a:spcPct val="100000"/>
              </a:lnSpc>
              <a:spcBef>
                <a:spcPts val="0"/>
              </a:spcBef>
            </a:pPr>
            <a:endParaRPr lang="en-US" dirty="0">
              <a:solidFill>
                <a:schemeClr val="bg1"/>
              </a:solidFill>
              <a:latin typeface="Consolas" panose="020B0609020204030204" pitchFamily="49" charset="0"/>
            </a:endParaRPr>
          </a:p>
          <a:p>
            <a:pPr>
              <a:lnSpc>
                <a:spcPct val="100000"/>
              </a:lnSpc>
              <a:spcBef>
                <a:spcPts val="0"/>
              </a:spcBef>
            </a:pPr>
            <a:r>
              <a:rPr lang="en-US" dirty="0" err="1">
                <a:solidFill>
                  <a:schemeClr val="bg1"/>
                </a:solidFill>
                <a:latin typeface="Consolas" panose="020B0609020204030204" pitchFamily="49" charset="0"/>
              </a:rPr>
              <a:t>OrderDto</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dto</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mapper.Map</a:t>
            </a:r>
            <a:r>
              <a:rPr lang="en-US" dirty="0">
                <a:solidFill>
                  <a:schemeClr val="bg1"/>
                </a:solidFill>
                <a:latin typeface="Consolas" panose="020B0609020204030204" pitchFamily="49" charset="0"/>
              </a:rPr>
              <a:t>&lt;</a:t>
            </a:r>
            <a:r>
              <a:rPr lang="en-US" dirty="0" err="1">
                <a:solidFill>
                  <a:schemeClr val="bg1"/>
                </a:solidFill>
                <a:latin typeface="Consolas" panose="020B0609020204030204" pitchFamily="49" charset="0"/>
              </a:rPr>
              <a:t>OrderDto</a:t>
            </a:r>
            <a:r>
              <a:rPr lang="en-US" dirty="0">
                <a:solidFill>
                  <a:schemeClr val="bg1"/>
                </a:solidFill>
                <a:latin typeface="Consolas" panose="020B0609020204030204" pitchFamily="49" charset="0"/>
              </a:rPr>
              <a:t>&gt;(order);</a:t>
            </a:r>
          </a:p>
        </p:txBody>
      </p:sp>
    </p:spTree>
    <p:extLst>
      <p:ext uri="{BB962C8B-B14F-4D97-AF65-F5344CB8AC3E}">
        <p14:creationId xmlns:p14="http://schemas.microsoft.com/office/powerpoint/2010/main" val="192072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200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a:t>
            </a:r>
          </a:p>
        </p:txBody>
      </p:sp>
      <p:sp>
        <p:nvSpPr>
          <p:cNvPr id="4" name="Content Placeholder 3"/>
          <p:cNvSpPr>
            <a:spLocks noGrp="1"/>
          </p:cNvSpPr>
          <p:nvPr>
            <p:ph idx="1"/>
          </p:nvPr>
        </p:nvSpPr>
        <p:spPr/>
        <p:txBody>
          <a:bodyPr/>
          <a:lstStyle/>
          <a:p>
            <a:r>
              <a:rPr lang="en-US" dirty="0"/>
              <a:t>Mapping done by convention</a:t>
            </a:r>
          </a:p>
          <a:p>
            <a:r>
              <a:rPr lang="en-US" dirty="0"/>
              <a:t>Can be overridden</a:t>
            </a:r>
          </a:p>
        </p:txBody>
      </p:sp>
    </p:spTree>
    <p:extLst>
      <p:ext uri="{BB962C8B-B14F-4D97-AF65-F5344CB8AC3E}">
        <p14:creationId xmlns:p14="http://schemas.microsoft.com/office/powerpoint/2010/main" val="309173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FromBody</a:t>
            </a:r>
            <a:r>
              <a:rPr lang="en-US" dirty="0"/>
              <a:t>]</a:t>
            </a:r>
          </a:p>
        </p:txBody>
      </p:sp>
      <p:sp>
        <p:nvSpPr>
          <p:cNvPr id="4" name="Content Placeholder 2">
            <a:extLst>
              <a:ext uri="{FF2B5EF4-FFF2-40B4-BE49-F238E27FC236}">
                <a16:creationId xmlns:a16="http://schemas.microsoft.com/office/drawing/2014/main" id="{D7B202AE-F8D2-4880-92BB-7A5961130B84}"/>
              </a:ext>
            </a:extLst>
          </p:cNvPr>
          <p:cNvSpPr txBox="1">
            <a:spLocks noGrp="1"/>
          </p:cNvSpPr>
          <p:nvPr>
            <p:ph idx="1"/>
          </p:nvPr>
        </p:nvSpPr>
        <p:spPr>
          <a:prstGeom prst="rect">
            <a:avLst/>
          </a:prstGeom>
          <a:solidFill>
            <a:schemeClr val="tx1"/>
          </a:solidFill>
        </p:spPr>
        <p:txBody>
          <a:bodyPr vert="horz" lIns="182880" tIns="182880" rIns="182880" bIns="18288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0000"/>
              </a:lnSpc>
              <a:spcBef>
                <a:spcPts val="0"/>
              </a:spcBef>
            </a:pP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HttpPost</a:t>
            </a: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public void Post(</a:t>
            </a:r>
            <a:r>
              <a:rPr lang="en-US" dirty="0" err="1">
                <a:solidFill>
                  <a:schemeClr val="bg1"/>
                </a:solidFill>
                <a:latin typeface="Consolas" panose="020B0609020204030204" pitchFamily="49" charset="0"/>
              </a:rPr>
              <a:t>AddValueCommand</a:t>
            </a:r>
            <a:r>
              <a:rPr lang="en-US" dirty="0">
                <a:solidFill>
                  <a:schemeClr val="bg1"/>
                </a:solidFill>
                <a:latin typeface="Consolas" panose="020B0609020204030204" pitchFamily="49" charset="0"/>
              </a:rPr>
              <a:t> command)</a:t>
            </a:r>
          </a:p>
          <a:p>
            <a:pPr>
              <a:lnSpc>
                <a:spcPct val="100000"/>
              </a:lnSpc>
              <a:spcBef>
                <a:spcPts val="0"/>
              </a:spcBef>
            </a:pP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a:t>
            </a:r>
          </a:p>
          <a:p>
            <a:pPr>
              <a:lnSpc>
                <a:spcPct val="100000"/>
              </a:lnSpc>
              <a:spcBef>
                <a:spcPts val="0"/>
              </a:spcBef>
            </a:pPr>
            <a:endParaRPr lang="en-US" dirty="0">
              <a:solidFill>
                <a:schemeClr val="bg1"/>
              </a:solidFill>
              <a:latin typeface="Consolas" panose="020B0609020204030204" pitchFamily="49" charset="0"/>
            </a:endParaRPr>
          </a:p>
          <a:p>
            <a:pPr>
              <a:lnSpc>
                <a:spcPct val="100000"/>
              </a:lnSpc>
              <a:spcBef>
                <a:spcPts val="0"/>
              </a:spcBef>
            </a:pP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HttpPost</a:t>
            </a: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public void Post([</a:t>
            </a:r>
            <a:r>
              <a:rPr lang="en-US" dirty="0" err="1">
                <a:solidFill>
                  <a:schemeClr val="bg1"/>
                </a:solidFill>
                <a:latin typeface="Consolas" panose="020B0609020204030204" pitchFamily="49" charset="0"/>
              </a:rPr>
              <a:t>FromBody</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AddValueCommand</a:t>
            </a:r>
            <a:r>
              <a:rPr lang="en-US" dirty="0">
                <a:solidFill>
                  <a:schemeClr val="bg1"/>
                </a:solidFill>
                <a:latin typeface="Consolas" panose="020B0609020204030204" pitchFamily="49" charset="0"/>
              </a:rPr>
              <a:t> command)</a:t>
            </a:r>
          </a:p>
          <a:p>
            <a:pPr>
              <a:lnSpc>
                <a:spcPct val="100000"/>
              </a:lnSpc>
              <a:spcBef>
                <a:spcPts val="0"/>
              </a:spcBef>
            </a:pP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7702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FromUri</a:t>
            </a:r>
            <a:r>
              <a:rPr lang="en-US" dirty="0"/>
              <a:t>]</a:t>
            </a:r>
          </a:p>
        </p:txBody>
      </p:sp>
      <p:sp>
        <p:nvSpPr>
          <p:cNvPr id="5" name="Content Placeholder 2">
            <a:extLst>
              <a:ext uri="{FF2B5EF4-FFF2-40B4-BE49-F238E27FC236}">
                <a16:creationId xmlns:a16="http://schemas.microsoft.com/office/drawing/2014/main" id="{F3340E2D-4C2B-4F2A-BA68-3EC0FA4ED40F}"/>
              </a:ext>
            </a:extLst>
          </p:cNvPr>
          <p:cNvSpPr txBox="1">
            <a:spLocks noGrp="1"/>
          </p:cNvSpPr>
          <p:nvPr>
            <p:ph idx="1"/>
          </p:nvPr>
        </p:nvSpPr>
        <p:spPr>
          <a:prstGeom prst="rect">
            <a:avLst/>
          </a:prstGeom>
          <a:solidFill>
            <a:schemeClr val="tx1"/>
          </a:solidFill>
        </p:spPr>
        <p:txBody>
          <a:bodyPr vert="horz" lIns="182880" tIns="182880" rIns="182880" bIns="18288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0000"/>
              </a:lnSpc>
              <a:spcBef>
                <a:spcPts val="0"/>
              </a:spcBef>
            </a:pPr>
            <a:r>
              <a:rPr lang="en-US" sz="2000" dirty="0">
                <a:solidFill>
                  <a:schemeClr val="bg1"/>
                </a:solidFill>
                <a:latin typeface="Consolas" panose="020B0609020204030204" pitchFamily="49" charset="0"/>
              </a:rPr>
              <a:t>public </a:t>
            </a:r>
            <a:r>
              <a:rPr lang="en-US" sz="2000" dirty="0" err="1">
                <a:solidFill>
                  <a:schemeClr val="bg1"/>
                </a:solidFill>
                <a:latin typeface="Consolas" panose="020B0609020204030204" pitchFamily="49" charset="0"/>
              </a:rPr>
              <a:t>ValuesController</a:t>
            </a:r>
            <a:r>
              <a:rPr lang="en-US" sz="2000" dirty="0">
                <a:solidFill>
                  <a:schemeClr val="bg1"/>
                </a:solidFill>
                <a:latin typeface="Consolas" panose="020B0609020204030204" pitchFamily="49" charset="0"/>
              </a:rPr>
              <a:t> : Controller</a:t>
            </a:r>
          </a:p>
          <a:p>
            <a:pPr>
              <a:lnSpc>
                <a:spcPct val="100000"/>
              </a:lnSpc>
              <a:spcBef>
                <a:spcPts val="0"/>
              </a:spcBef>
            </a:pPr>
            <a:r>
              <a:rPr lang="en-US" sz="2000" dirty="0">
                <a:solidFill>
                  <a:schemeClr val="bg1"/>
                </a:solidFill>
                <a:latin typeface="Consolas" panose="020B0609020204030204" pitchFamily="49" charset="0"/>
              </a:rPr>
              <a:t>{</a:t>
            </a:r>
          </a:p>
          <a:p>
            <a:pPr>
              <a:lnSpc>
                <a:spcPct val="100000"/>
              </a:lnSpc>
              <a:spcBef>
                <a:spcPts val="0"/>
              </a:spcBef>
            </a:pPr>
            <a:r>
              <a:rPr lang="en-US" sz="2000" dirty="0">
                <a:solidFill>
                  <a:schemeClr val="bg1"/>
                </a:solidFill>
                <a:latin typeface="Consolas" panose="020B0609020204030204" pitchFamily="49" charset="0"/>
              </a:rPr>
              <a:t>    public </a:t>
            </a:r>
            <a:r>
              <a:rPr lang="en-US" sz="2000" dirty="0" err="1">
                <a:solidFill>
                  <a:schemeClr val="bg1"/>
                </a:solidFill>
                <a:latin typeface="Consolas" panose="020B0609020204030204" pitchFamily="49" charset="0"/>
              </a:rPr>
              <a:t>IActionResults</a:t>
            </a:r>
            <a:r>
              <a:rPr lang="en-US" sz="2000" dirty="0">
                <a:solidFill>
                  <a:schemeClr val="bg1"/>
                </a:solidFill>
                <a:latin typeface="Consolas" panose="020B0609020204030204" pitchFamily="49" charset="0"/>
              </a:rPr>
              <a:t> Get([</a:t>
            </a:r>
            <a:r>
              <a:rPr lang="en-US" sz="2000" dirty="0" err="1">
                <a:solidFill>
                  <a:schemeClr val="bg1"/>
                </a:solidFill>
                <a:latin typeface="Consolas" panose="020B0609020204030204" pitchFamily="49" charset="0"/>
              </a:rPr>
              <a:t>FromUri</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GeoPoint</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loc</a:t>
            </a:r>
            <a:r>
              <a:rPr lang="en-US" sz="2000" dirty="0">
                <a:solidFill>
                  <a:schemeClr val="bg1"/>
                </a:solidFill>
                <a:latin typeface="Consolas" panose="020B0609020204030204" pitchFamily="49" charset="0"/>
              </a:rPr>
              <a:t>) { ... }</a:t>
            </a:r>
          </a:p>
          <a:p>
            <a:pPr>
              <a:lnSpc>
                <a:spcPct val="100000"/>
              </a:lnSpc>
              <a:spcBef>
                <a:spcPts val="0"/>
              </a:spcBef>
            </a:pPr>
            <a:r>
              <a:rPr lang="en-US" sz="2000" dirty="0">
                <a:solidFill>
                  <a:schemeClr val="bg1"/>
                </a:solidFill>
                <a:latin typeface="Consolas" panose="020B0609020204030204" pitchFamily="49" charset="0"/>
              </a:rPr>
              <a:t>}</a:t>
            </a:r>
          </a:p>
          <a:p>
            <a:pPr>
              <a:lnSpc>
                <a:spcPct val="100000"/>
              </a:lnSpc>
              <a:spcBef>
                <a:spcPts val="0"/>
              </a:spcBef>
            </a:pPr>
            <a:endParaRPr lang="en-US" sz="2000" dirty="0">
              <a:solidFill>
                <a:schemeClr val="bg1"/>
              </a:solidFill>
              <a:latin typeface="Consolas" panose="020B0609020204030204" pitchFamily="49" charset="0"/>
            </a:endParaRPr>
          </a:p>
          <a:p>
            <a:pPr>
              <a:lnSpc>
                <a:spcPct val="100000"/>
              </a:lnSpc>
              <a:spcBef>
                <a:spcPts val="0"/>
              </a:spcBef>
            </a:pPr>
            <a:r>
              <a:rPr lang="en-US" sz="2000" dirty="0">
                <a:solidFill>
                  <a:schemeClr val="bg2">
                    <a:lumMod val="50000"/>
                  </a:schemeClr>
                </a:solidFill>
                <a:latin typeface="Consolas" panose="020B0609020204030204" pitchFamily="49" charset="0"/>
              </a:rPr>
              <a:t>// http://localhost/api/values/?Latitude=47.678558&amp;Longitude=-122.130989</a:t>
            </a:r>
          </a:p>
        </p:txBody>
      </p:sp>
    </p:spTree>
    <p:extLst>
      <p:ext uri="{BB962C8B-B14F-4D97-AF65-F5344CB8AC3E}">
        <p14:creationId xmlns:p14="http://schemas.microsoft.com/office/powerpoint/2010/main" val="3322465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0812-6CB7-4117-B7B4-6C66F64392B0}"/>
              </a:ext>
            </a:extLst>
          </p:cNvPr>
          <p:cNvSpPr>
            <a:spLocks noGrp="1"/>
          </p:cNvSpPr>
          <p:nvPr>
            <p:ph type="title"/>
          </p:nvPr>
        </p:nvSpPr>
        <p:spPr/>
        <p:txBody>
          <a:bodyPr/>
          <a:lstStyle/>
          <a:p>
            <a:r>
              <a:rPr lang="en-US" dirty="0"/>
              <a:t>Override Convention</a:t>
            </a:r>
          </a:p>
        </p:txBody>
      </p:sp>
      <p:sp>
        <p:nvSpPr>
          <p:cNvPr id="4" name="Content Placeholder 2">
            <a:extLst>
              <a:ext uri="{FF2B5EF4-FFF2-40B4-BE49-F238E27FC236}">
                <a16:creationId xmlns:a16="http://schemas.microsoft.com/office/drawing/2014/main" id="{F0982E98-E6BC-4D80-82F8-1967D23331B0}"/>
              </a:ext>
            </a:extLst>
          </p:cNvPr>
          <p:cNvSpPr txBox="1">
            <a:spLocks noGrp="1"/>
          </p:cNvSpPr>
          <p:nvPr>
            <p:ph idx="1"/>
          </p:nvPr>
        </p:nvSpPr>
        <p:spPr>
          <a:prstGeom prst="rect">
            <a:avLst/>
          </a:prstGeom>
          <a:solidFill>
            <a:schemeClr val="tx1"/>
          </a:solidFill>
        </p:spPr>
        <p:txBody>
          <a:bodyPr vert="horz" lIns="182880" tIns="182880" rIns="182880" bIns="182880" rtlCol="0">
            <a:normAutofit fontScale="70000" lnSpcReduction="2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0000"/>
              </a:lnSpc>
              <a:spcBef>
                <a:spcPts val="0"/>
              </a:spcBef>
            </a:pPr>
            <a:r>
              <a:rPr lang="en-US" dirty="0">
                <a:solidFill>
                  <a:schemeClr val="bg1"/>
                </a:solidFill>
                <a:latin typeface="Consolas" panose="020B0609020204030204" pitchFamily="49" charset="0"/>
              </a:rPr>
              <a:t>public class </a:t>
            </a:r>
            <a:r>
              <a:rPr lang="en-US" dirty="0" err="1">
                <a:solidFill>
                  <a:schemeClr val="bg1"/>
                </a:solidFill>
                <a:latin typeface="Consolas" panose="020B0609020204030204" pitchFamily="49" charset="0"/>
              </a:rPr>
              <a:t>BodyParameterBindingConvention</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IActionModelConvention</a:t>
            </a:r>
            <a:endParaRPr lang="en-US" dirty="0">
              <a:solidFill>
                <a:schemeClr val="bg1"/>
              </a:solidFill>
              <a:latin typeface="Consolas" panose="020B0609020204030204" pitchFamily="49" charset="0"/>
            </a:endParaRPr>
          </a:p>
          <a:p>
            <a:pPr>
              <a:lnSpc>
                <a:spcPct val="100000"/>
              </a:lnSpc>
              <a:spcBef>
                <a:spcPts val="0"/>
              </a:spcBef>
            </a:pP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public void Apply(</a:t>
            </a:r>
            <a:r>
              <a:rPr lang="en-US" dirty="0" err="1">
                <a:solidFill>
                  <a:schemeClr val="bg1"/>
                </a:solidFill>
                <a:latin typeface="Consolas" panose="020B0609020204030204" pitchFamily="49" charset="0"/>
              </a:rPr>
              <a:t>ActionModel</a:t>
            </a:r>
            <a:r>
              <a:rPr lang="en-US" dirty="0">
                <a:solidFill>
                  <a:schemeClr val="bg1"/>
                </a:solidFill>
                <a:latin typeface="Consolas" panose="020B0609020204030204" pitchFamily="49" charset="0"/>
              </a:rPr>
              <a:t> action)</a:t>
            </a:r>
          </a:p>
          <a:p>
            <a:pPr>
              <a:lnSpc>
                <a:spcPct val="100000"/>
              </a:lnSpc>
              <a:spcBef>
                <a:spcPts val="0"/>
              </a:spcBef>
            </a:pPr>
            <a:r>
              <a:rPr lang="en-US" dirty="0">
                <a:solidFill>
                  <a:schemeClr val="bg1"/>
                </a:solidFill>
                <a:latin typeface="Consolas" panose="020B0609020204030204" pitchFamily="49" charset="0"/>
              </a:rPr>
              <a:t>    {</a:t>
            </a:r>
          </a:p>
          <a:p>
            <a:pPr>
              <a:lnSpc>
                <a:spcPct val="100000"/>
              </a:lnSpc>
              <a:spcBef>
                <a:spcPts val="0"/>
              </a:spcBef>
            </a:pPr>
            <a:r>
              <a:rPr lang="en-US" dirty="0">
                <a:solidFill>
                  <a:schemeClr val="bg1"/>
                </a:solidFill>
                <a:latin typeface="Consolas" panose="020B0609020204030204" pitchFamily="49" charset="0"/>
              </a:rPr>
              <a:t>        if (action == null)</a:t>
            </a:r>
          </a:p>
          <a:p>
            <a:pPr>
              <a:lnSpc>
                <a:spcPct val="100000"/>
              </a:lnSpc>
              <a:spcBef>
                <a:spcPts val="0"/>
              </a:spcBef>
            </a:pPr>
            <a:r>
              <a:rPr lang="en-US" dirty="0">
                <a:solidFill>
                  <a:schemeClr val="bg1"/>
                </a:solidFill>
                <a:latin typeface="Consolas" panose="020B0609020204030204" pitchFamily="49" charset="0"/>
              </a:rPr>
              <a:t>            throw new </a:t>
            </a:r>
            <a:r>
              <a:rPr lang="en-US" dirty="0" err="1">
                <a:solidFill>
                  <a:schemeClr val="bg1"/>
                </a:solidFill>
                <a:latin typeface="Consolas" panose="020B0609020204030204" pitchFamily="49" charset="0"/>
              </a:rPr>
              <a:t>ArgumentNullException</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nameof</a:t>
            </a:r>
            <a:r>
              <a:rPr lang="en-US" dirty="0">
                <a:solidFill>
                  <a:schemeClr val="bg1"/>
                </a:solidFill>
                <a:latin typeface="Consolas" panose="020B0609020204030204" pitchFamily="49" charset="0"/>
              </a:rPr>
              <a:t>(action));</a:t>
            </a:r>
          </a:p>
          <a:p>
            <a:pPr>
              <a:lnSpc>
                <a:spcPct val="100000"/>
              </a:lnSpc>
              <a:spcBef>
                <a:spcPts val="0"/>
              </a:spcBef>
            </a:pPr>
            <a:endParaRPr lang="en-US" dirty="0">
              <a:solidFill>
                <a:schemeClr val="bg1"/>
              </a:solidFill>
              <a:latin typeface="Consolas" panose="020B0609020204030204" pitchFamily="49" charset="0"/>
            </a:endParaRPr>
          </a:p>
          <a:p>
            <a:pPr>
              <a:lnSpc>
                <a:spcPct val="100000"/>
              </a:lnSpc>
              <a:spcBef>
                <a:spcPts val="0"/>
              </a:spcBef>
            </a:pPr>
            <a:endParaRPr lang="en-US" dirty="0">
              <a:solidFill>
                <a:schemeClr val="bg1"/>
              </a:solidFill>
              <a:latin typeface="Consolas" panose="020B0609020204030204" pitchFamily="49" charset="0"/>
            </a:endParaRPr>
          </a:p>
          <a:p>
            <a:pPr>
              <a:lnSpc>
                <a:spcPct val="100000"/>
              </a:lnSpc>
              <a:spcBef>
                <a:spcPts val="0"/>
              </a:spcBef>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foreach</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var</a:t>
            </a:r>
            <a:r>
              <a:rPr lang="en-US" dirty="0">
                <a:solidFill>
                  <a:schemeClr val="bg1"/>
                </a:solidFill>
                <a:latin typeface="Consolas" panose="020B0609020204030204" pitchFamily="49" charset="0"/>
              </a:rPr>
              <a:t> parameter in </a:t>
            </a:r>
            <a:r>
              <a:rPr lang="en-US" dirty="0" err="1">
                <a:solidFill>
                  <a:schemeClr val="bg1"/>
                </a:solidFill>
                <a:latin typeface="Consolas" panose="020B0609020204030204" pitchFamily="49" charset="0"/>
              </a:rPr>
              <a:t>action.Parameters</a:t>
            </a: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a:t>
            </a:r>
          </a:p>
          <a:p>
            <a:pPr marL="0" indent="0">
              <a:lnSpc>
                <a:spcPct val="100000"/>
              </a:lnSpc>
              <a:spcBef>
                <a:spcPts val="0"/>
              </a:spcBef>
              <a:buNone/>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parameter.BindingInfo</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parameter.BindingInfo</a:t>
            </a:r>
            <a:r>
              <a:rPr lang="en-US" dirty="0">
                <a:solidFill>
                  <a:schemeClr val="bg1"/>
                </a:solidFill>
                <a:latin typeface="Consolas" panose="020B0609020204030204" pitchFamily="49" charset="0"/>
              </a:rPr>
              <a:t> ?? new </a:t>
            </a:r>
            <a:r>
              <a:rPr lang="en-US" dirty="0" err="1">
                <a:solidFill>
                  <a:schemeClr val="bg1"/>
                </a:solidFill>
                <a:latin typeface="Consolas" panose="020B0609020204030204" pitchFamily="49" charset="0"/>
              </a:rPr>
              <a:t>BindingInfo</a:t>
            </a: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parameter.BindingInfo.BindingSource</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BindingSource.Body</a:t>
            </a: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a:t>
            </a:r>
          </a:p>
          <a:p>
            <a:pPr>
              <a:lnSpc>
                <a:spcPct val="100000"/>
              </a:lnSpc>
              <a:spcBef>
                <a:spcPts val="0"/>
              </a:spcBef>
            </a:pPr>
            <a:r>
              <a:rPr lang="en-US" dirty="0">
                <a:solidFill>
                  <a:schemeClr val="bg1"/>
                </a:solidFill>
                <a:latin typeface="Consolas" panose="020B0609020204030204" pitchFamily="49" charset="0"/>
              </a:rPr>
              <a:t>    }</a:t>
            </a:r>
          </a:p>
          <a:p>
            <a:pPr>
              <a:lnSpc>
                <a:spcPct val="100000"/>
              </a:lnSpc>
              <a:spcBef>
                <a:spcPts val="0"/>
              </a:spcBef>
            </a:pPr>
            <a:r>
              <a:rPr lang="en-US"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8690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0812-6CB7-4117-B7B4-6C66F64392B0}"/>
              </a:ext>
            </a:extLst>
          </p:cNvPr>
          <p:cNvSpPr>
            <a:spLocks noGrp="1"/>
          </p:cNvSpPr>
          <p:nvPr>
            <p:ph type="title"/>
          </p:nvPr>
        </p:nvSpPr>
        <p:spPr/>
        <p:txBody>
          <a:bodyPr/>
          <a:lstStyle/>
          <a:p>
            <a:r>
              <a:rPr lang="en-US" dirty="0"/>
              <a:t>Override Convention</a:t>
            </a:r>
          </a:p>
        </p:txBody>
      </p:sp>
      <p:sp>
        <p:nvSpPr>
          <p:cNvPr id="4" name="Content Placeholder 2">
            <a:extLst>
              <a:ext uri="{FF2B5EF4-FFF2-40B4-BE49-F238E27FC236}">
                <a16:creationId xmlns:a16="http://schemas.microsoft.com/office/drawing/2014/main" id="{F0982E98-E6BC-4D80-82F8-1967D23331B0}"/>
              </a:ext>
            </a:extLst>
          </p:cNvPr>
          <p:cNvSpPr txBox="1">
            <a:spLocks noGrp="1"/>
          </p:cNvSpPr>
          <p:nvPr>
            <p:ph idx="1"/>
          </p:nvPr>
        </p:nvSpPr>
        <p:spPr>
          <a:prstGeom prst="rect">
            <a:avLst/>
          </a:prstGeom>
          <a:solidFill>
            <a:schemeClr val="tx1"/>
          </a:solidFill>
        </p:spPr>
        <p:txBody>
          <a:bodyPr vert="horz" lIns="182880" tIns="182880" rIns="182880" bIns="18288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0000"/>
              </a:lnSpc>
              <a:spcBef>
                <a:spcPts val="0"/>
              </a:spcBef>
            </a:pPr>
            <a:r>
              <a:rPr lang="en-US" dirty="0">
                <a:solidFill>
                  <a:schemeClr val="bg1"/>
                </a:solidFill>
                <a:latin typeface="Consolas" panose="020B0609020204030204" pitchFamily="49" charset="0"/>
              </a:rPr>
              <a:t>public void </a:t>
            </a:r>
            <a:r>
              <a:rPr lang="en-US" dirty="0" err="1">
                <a:solidFill>
                  <a:schemeClr val="bg1"/>
                </a:solidFill>
                <a:latin typeface="Consolas" panose="020B0609020204030204" pitchFamily="49" charset="0"/>
              </a:rPr>
              <a:t>ConfigureServices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IServiceCollection</a:t>
            </a:r>
            <a:r>
              <a:rPr lang="en-US" dirty="0">
                <a:solidFill>
                  <a:schemeClr val="bg1"/>
                </a:solidFill>
                <a:latin typeface="Consolas" panose="020B0609020204030204" pitchFamily="49" charset="0"/>
              </a:rPr>
              <a:t> services)</a:t>
            </a:r>
          </a:p>
          <a:p>
            <a:pPr>
              <a:lnSpc>
                <a:spcPct val="100000"/>
              </a:lnSpc>
              <a:spcBef>
                <a:spcPts val="0"/>
              </a:spcBef>
            </a:pP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services.AddMvc</a:t>
            </a:r>
            <a:r>
              <a:rPr lang="en-US" dirty="0">
                <a:solidFill>
                  <a:schemeClr val="bg1"/>
                </a:solidFill>
                <a:latin typeface="Consolas" panose="020B0609020204030204" pitchFamily="49" charset="0"/>
              </a:rPr>
              <a:t>(options =&gt;</a:t>
            </a:r>
          </a:p>
          <a:p>
            <a:pPr>
              <a:lnSpc>
                <a:spcPct val="100000"/>
              </a:lnSpc>
              <a:spcBef>
                <a:spcPts val="0"/>
              </a:spcBef>
            </a:pPr>
            <a:r>
              <a:rPr lang="en-US" dirty="0">
                <a:solidFill>
                  <a:schemeClr val="bg1"/>
                </a:solidFill>
                <a:latin typeface="Consolas" panose="020B0609020204030204" pitchFamily="49" charset="0"/>
              </a:rPr>
              <a:t>    {</a:t>
            </a:r>
          </a:p>
          <a:p>
            <a:pPr>
              <a:lnSpc>
                <a:spcPct val="100000"/>
              </a:lnSpc>
              <a:spcBef>
                <a:spcPts val="0"/>
              </a:spcBef>
            </a:pP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options.Conventions.Add</a:t>
            </a:r>
            <a:r>
              <a:rPr lang="en-US" dirty="0">
                <a:solidFill>
                  <a:schemeClr val="bg1"/>
                </a:solidFill>
                <a:latin typeface="Consolas" panose="020B0609020204030204" pitchFamily="49" charset="0"/>
              </a:rPr>
              <a:t>(</a:t>
            </a:r>
          </a:p>
          <a:p>
            <a:pPr>
              <a:lnSpc>
                <a:spcPct val="100000"/>
              </a:lnSpc>
              <a:spcBef>
                <a:spcPts val="0"/>
              </a:spcBef>
            </a:pPr>
            <a:r>
              <a:rPr lang="en-US" dirty="0"/>
              <a:t>		</a:t>
            </a:r>
            <a:r>
              <a:rPr lang="en-US" dirty="0">
                <a:solidFill>
                  <a:schemeClr val="bg1"/>
                </a:solidFill>
                <a:latin typeface="Consolas" panose="020B0609020204030204" pitchFamily="49" charset="0"/>
              </a:rPr>
              <a:t>new </a:t>
            </a:r>
            <a:r>
              <a:rPr lang="en-US" dirty="0" err="1">
                <a:solidFill>
                  <a:schemeClr val="bg1"/>
                </a:solidFill>
                <a:latin typeface="Consolas" panose="020B0609020204030204" pitchFamily="49" charset="0"/>
              </a:rPr>
              <a:t>BodyParameterBindingConvention</a:t>
            </a:r>
            <a:r>
              <a:rPr lang="en-US" dirty="0">
                <a:solidFill>
                  <a:schemeClr val="bg1"/>
                </a:solidFill>
                <a:latin typeface="Consolas" panose="020B0609020204030204" pitchFamily="49" charset="0"/>
              </a:rPr>
              <a:t>());</a:t>
            </a:r>
          </a:p>
          <a:p>
            <a:pPr>
              <a:lnSpc>
                <a:spcPct val="100000"/>
              </a:lnSpc>
              <a:spcBef>
                <a:spcPts val="0"/>
              </a:spcBef>
            </a:pPr>
            <a:r>
              <a:rPr lang="en-US" dirty="0">
                <a:solidFill>
                  <a:schemeClr val="bg1"/>
                </a:solidFill>
                <a:latin typeface="Consolas" panose="020B0609020204030204" pitchFamily="49" charset="0"/>
              </a:rPr>
              <a:t>    });</a:t>
            </a:r>
          </a:p>
          <a:p>
            <a:pPr>
              <a:lnSpc>
                <a:spcPct val="100000"/>
              </a:lnSpc>
              <a:spcBef>
                <a:spcPts val="0"/>
              </a:spcBef>
            </a:pPr>
            <a:r>
              <a:rPr lang="en-US"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503766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6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Responses</a:t>
            </a:r>
          </a:p>
        </p:txBody>
      </p:sp>
      <p:sp>
        <p:nvSpPr>
          <p:cNvPr id="5" name="Content Placeholder 4"/>
          <p:cNvSpPr>
            <a:spLocks noGrp="1"/>
          </p:cNvSpPr>
          <p:nvPr>
            <p:ph idx="1"/>
          </p:nvPr>
        </p:nvSpPr>
        <p:spPr/>
        <p:txBody>
          <a:bodyPr/>
          <a:lstStyle/>
          <a:p>
            <a:r>
              <a:rPr lang="en-US" dirty="0"/>
              <a:t>void</a:t>
            </a:r>
          </a:p>
          <a:p>
            <a:r>
              <a:rPr lang="en-US" dirty="0"/>
              <a:t>Single object</a:t>
            </a:r>
          </a:p>
          <a:p>
            <a:r>
              <a:rPr lang="en-US" dirty="0"/>
              <a:t>List of objects</a:t>
            </a:r>
          </a:p>
          <a:p>
            <a:r>
              <a:rPr lang="en-US" dirty="0" err="1"/>
              <a:t>HttpActionResult</a:t>
            </a:r>
            <a:r>
              <a:rPr lang="en-US" dirty="0"/>
              <a:t> (</a:t>
            </a:r>
            <a:r>
              <a:rPr lang="en-US" dirty="0" err="1"/>
              <a:t>ActionResult</a:t>
            </a:r>
            <a:r>
              <a:rPr lang="en-US" dirty="0"/>
              <a:t> in core)</a:t>
            </a:r>
          </a:p>
          <a:p>
            <a:r>
              <a:rPr lang="en-US" dirty="0" err="1"/>
              <a:t>HttpResponseMessage</a:t>
            </a:r>
            <a:r>
              <a:rPr lang="en-US" dirty="0"/>
              <a:t> – ASP.NET (not Core)</a:t>
            </a:r>
          </a:p>
          <a:p>
            <a:r>
              <a:rPr lang="en-US" dirty="0"/>
              <a:t>Exception</a:t>
            </a:r>
          </a:p>
          <a:p>
            <a:r>
              <a:rPr lang="en-US" dirty="0"/>
              <a:t>Helper methods in base class</a:t>
            </a:r>
          </a:p>
          <a:p>
            <a:endParaRPr lang="en-US" dirty="0"/>
          </a:p>
        </p:txBody>
      </p:sp>
    </p:spTree>
    <p:extLst>
      <p:ext uri="{BB962C8B-B14F-4D97-AF65-F5344CB8AC3E}">
        <p14:creationId xmlns:p14="http://schemas.microsoft.com/office/powerpoint/2010/main" val="4214787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IHttpActionResult</a:t>
            </a:r>
            <a:r>
              <a:rPr lang="en-US" dirty="0"/>
              <a:t> (</a:t>
            </a:r>
            <a:r>
              <a:rPr lang="en-US" dirty="0" err="1"/>
              <a:t>IActionResult</a:t>
            </a:r>
            <a:r>
              <a:rPr lang="en-US" dirty="0"/>
              <a:t>)</a:t>
            </a:r>
          </a:p>
        </p:txBody>
      </p:sp>
      <p:sp>
        <p:nvSpPr>
          <p:cNvPr id="3" name="Content Placeholder 2"/>
          <p:cNvSpPr>
            <a:spLocks noGrp="1"/>
          </p:cNvSpPr>
          <p:nvPr>
            <p:ph idx="1"/>
          </p:nvPr>
        </p:nvSpPr>
        <p:spPr/>
        <p:txBody>
          <a:bodyPr/>
          <a:lstStyle/>
          <a:p>
            <a:r>
              <a:rPr lang="en-US" dirty="0"/>
              <a:t>Generic and allows for all kinds of different responses</a:t>
            </a:r>
          </a:p>
          <a:p>
            <a:pPr lvl="1"/>
            <a:r>
              <a:rPr lang="en-US" dirty="0"/>
              <a:t>200 – object results</a:t>
            </a:r>
          </a:p>
          <a:p>
            <a:pPr lvl="1"/>
            <a:r>
              <a:rPr lang="en-US" dirty="0"/>
              <a:t>401 – Unauthorized</a:t>
            </a:r>
          </a:p>
          <a:p>
            <a:pPr lvl="1"/>
            <a:r>
              <a:rPr lang="en-US" dirty="0"/>
              <a:t>400 – </a:t>
            </a:r>
            <a:r>
              <a:rPr lang="en-US" dirty="0" err="1"/>
              <a:t>BadRequest</a:t>
            </a:r>
            <a:r>
              <a:rPr lang="en-US" dirty="0"/>
              <a:t> with validation errors</a:t>
            </a:r>
          </a:p>
        </p:txBody>
      </p:sp>
    </p:spTree>
    <p:extLst>
      <p:ext uri="{BB962C8B-B14F-4D97-AF65-F5344CB8AC3E}">
        <p14:creationId xmlns:p14="http://schemas.microsoft.com/office/powerpoint/2010/main" val="109884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api</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Base Helper Methods</a:t>
            </a:r>
          </a:p>
        </p:txBody>
      </p:sp>
      <p:sp>
        <p:nvSpPr>
          <p:cNvPr id="3" name="Content Placeholder 2"/>
          <p:cNvSpPr>
            <a:spLocks noGrp="1"/>
          </p:cNvSpPr>
          <p:nvPr>
            <p:ph idx="1"/>
          </p:nvPr>
        </p:nvSpPr>
        <p:spPr/>
        <p:txBody>
          <a:bodyPr/>
          <a:lstStyle/>
          <a:p>
            <a:r>
              <a:rPr lang="en-US" dirty="0" err="1"/>
              <a:t>ViewResult</a:t>
            </a:r>
            <a:endParaRPr lang="en-US" dirty="0"/>
          </a:p>
          <a:p>
            <a:r>
              <a:rPr lang="en-US" dirty="0" err="1"/>
              <a:t>JsonResult</a:t>
            </a:r>
            <a:endParaRPr lang="en-US" dirty="0"/>
          </a:p>
          <a:p>
            <a:r>
              <a:rPr lang="en-US" dirty="0"/>
              <a:t>Ok</a:t>
            </a:r>
          </a:p>
          <a:p>
            <a:r>
              <a:rPr lang="en-US" dirty="0" err="1"/>
              <a:t>UnAuthroized</a:t>
            </a:r>
            <a:endParaRPr lang="en-US" dirty="0"/>
          </a:p>
          <a:p>
            <a:r>
              <a:rPr lang="en-US" dirty="0" err="1"/>
              <a:t>BadRequest</a:t>
            </a:r>
            <a:endParaRPr lang="en-US" dirty="0"/>
          </a:p>
          <a:p>
            <a:r>
              <a:rPr lang="en-US" dirty="0" err="1"/>
              <a:t>ContentResult</a:t>
            </a:r>
            <a:endParaRPr lang="en-US" dirty="0"/>
          </a:p>
          <a:p>
            <a:r>
              <a:rPr lang="en-US" dirty="0" err="1"/>
              <a:t>FileResults</a:t>
            </a:r>
            <a:endParaRPr lang="en-US" dirty="0"/>
          </a:p>
          <a:p>
            <a:r>
              <a:rPr lang="en-US" dirty="0"/>
              <a:t>…</a:t>
            </a:r>
          </a:p>
          <a:p>
            <a:endParaRPr lang="en-US" dirty="0"/>
          </a:p>
        </p:txBody>
      </p:sp>
    </p:spTree>
    <p:extLst>
      <p:ext uri="{BB962C8B-B14F-4D97-AF65-F5344CB8AC3E}">
        <p14:creationId xmlns:p14="http://schemas.microsoft.com/office/powerpoint/2010/main" val="1257506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Exceptions</a:t>
            </a:r>
          </a:p>
        </p:txBody>
      </p:sp>
      <p:sp>
        <p:nvSpPr>
          <p:cNvPr id="3" name="Content Placeholder 2"/>
          <p:cNvSpPr>
            <a:spLocks noGrp="1"/>
          </p:cNvSpPr>
          <p:nvPr>
            <p:ph idx="1"/>
          </p:nvPr>
        </p:nvSpPr>
        <p:spPr/>
        <p:txBody>
          <a:bodyPr/>
          <a:lstStyle/>
          <a:p>
            <a:r>
              <a:rPr lang="en-US" dirty="0"/>
              <a:t>ASP.NET </a:t>
            </a:r>
            <a:r>
              <a:rPr lang="en-US" dirty="0" err="1"/>
              <a:t>HttpReponseMessage</a:t>
            </a:r>
            <a:endParaRPr lang="en-US" dirty="0"/>
          </a:p>
          <a:p>
            <a:r>
              <a:rPr lang="en-US" dirty="0"/>
              <a:t>ASP.NET Core – custom handler</a:t>
            </a:r>
          </a:p>
        </p:txBody>
      </p:sp>
    </p:spTree>
    <p:extLst>
      <p:ext uri="{BB962C8B-B14F-4D97-AF65-F5344CB8AC3E}">
        <p14:creationId xmlns:p14="http://schemas.microsoft.com/office/powerpoint/2010/main" val="553193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55988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a:t>
            </a:r>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using </a:t>
            </a:r>
            <a:r>
              <a:rPr lang="en-US" sz="2000" dirty="0" err="1">
                <a:solidFill>
                  <a:schemeClr val="bg1"/>
                </a:solidFill>
                <a:latin typeface="Consolas" panose="020B0609020204030204" pitchFamily="49" charset="0"/>
              </a:rPr>
              <a:t>System.ComponentModel.DataAnnotations</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LoginDto</a:t>
            </a: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[Required] </a:t>
            </a:r>
          </a:p>
          <a:p>
            <a:pPr marL="0" indent="0">
              <a:lnSpc>
                <a:spcPct val="100000"/>
              </a:lnSpc>
              <a:spcBef>
                <a:spcPts val="0"/>
              </a:spcBef>
              <a:buNone/>
            </a:pPr>
            <a:r>
              <a:rPr lang="en-US" sz="2000" dirty="0">
                <a:solidFill>
                  <a:schemeClr val="bg1"/>
                </a:solidFill>
                <a:latin typeface="Consolas" panose="020B0609020204030204" pitchFamily="49" charset="0"/>
              </a:rPr>
              <a:t>    public string Username { get; set; }</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[Required]</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RegularExpression</a:t>
            </a:r>
            <a:r>
              <a:rPr lang="en-US" sz="2000" dirty="0">
                <a:solidFill>
                  <a:schemeClr val="bg1"/>
                </a:solidFill>
                <a:latin typeface="Consolas" panose="020B0609020204030204" pitchFamily="49" charset="0"/>
              </a:rPr>
              <a:t>(@"^[a-zA-Z0-9]$", </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ErrorMessage</a:t>
            </a:r>
            <a:r>
              <a:rPr lang="en-US" sz="2000" dirty="0">
                <a:solidFill>
                  <a:schemeClr val="bg1"/>
                </a:solidFill>
                <a:latin typeface="Consolas" panose="020B0609020204030204" pitchFamily="49" charset="0"/>
              </a:rPr>
              <a:t> = "Non-alphanumeric characters are not allowed.")]</a:t>
            </a:r>
          </a:p>
          <a:p>
            <a:pPr marL="0" indent="0">
              <a:lnSpc>
                <a:spcPct val="100000"/>
              </a:lnSpc>
              <a:spcBef>
                <a:spcPts val="0"/>
              </a:spcBef>
              <a:buNone/>
            </a:pPr>
            <a:r>
              <a:rPr lang="en-US" sz="2000" dirty="0">
                <a:solidFill>
                  <a:schemeClr val="bg1"/>
                </a:solidFill>
                <a:latin typeface="Consolas" panose="020B0609020204030204" pitchFamily="49" charset="0"/>
              </a:rPr>
              <a:t>    public string Password { get; set; }</a:t>
            </a:r>
          </a:p>
          <a:p>
            <a:pPr marL="0" indent="0">
              <a:lnSpc>
                <a:spcPct val="100000"/>
              </a:lnSpc>
              <a:spcBef>
                <a:spcPts val="0"/>
              </a:spcBef>
              <a:buNone/>
            </a:pP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56339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a:t>
            </a:r>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public </a:t>
            </a:r>
            <a:r>
              <a:rPr lang="en-US" sz="2000" dirty="0" err="1">
                <a:solidFill>
                  <a:schemeClr val="bg1"/>
                </a:solidFill>
                <a:latin typeface="Consolas" panose="020B0609020204030204" pitchFamily="49" charset="0"/>
              </a:rPr>
              <a:t>IActionResult</a:t>
            </a:r>
            <a:r>
              <a:rPr lang="en-US" sz="2000" dirty="0">
                <a:solidFill>
                  <a:schemeClr val="bg1"/>
                </a:solidFill>
                <a:latin typeface="Consolas" panose="020B0609020204030204" pitchFamily="49" charset="0"/>
              </a:rPr>
              <a:t> Login([</a:t>
            </a:r>
            <a:r>
              <a:rPr lang="en-US" sz="2000" dirty="0" err="1">
                <a:solidFill>
                  <a:schemeClr val="bg1"/>
                </a:solidFill>
                <a:latin typeface="Consolas" panose="020B0609020204030204" pitchFamily="49" charset="0"/>
              </a:rPr>
              <a:t>FromBody</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LoginDto</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req</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if (!</a:t>
            </a:r>
            <a:r>
              <a:rPr lang="en-US" sz="2000" dirty="0" err="1">
                <a:solidFill>
                  <a:schemeClr val="bg1"/>
                </a:solidFill>
                <a:latin typeface="Consolas" panose="020B0609020204030204" pitchFamily="49" charset="0"/>
              </a:rPr>
              <a:t>ModelState.IsValid</a:t>
            </a:r>
            <a:r>
              <a:rPr lang="en-US" sz="2000" dirty="0">
                <a:solidFill>
                  <a:schemeClr val="bg1"/>
                </a:solidFill>
                <a:latin typeface="Consolas" panose="020B0609020204030204" pitchFamily="49" charset="0"/>
              </a:rPr>
              <a:t>) return </a:t>
            </a:r>
            <a:r>
              <a:rPr lang="en-US" sz="2000" dirty="0" err="1">
                <a:solidFill>
                  <a:schemeClr val="bg1"/>
                </a:solidFill>
                <a:latin typeface="Consolas" panose="020B0609020204030204" pitchFamily="49" charset="0"/>
              </a:rPr>
              <a:t>BadRequest</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ModelState</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if (</a:t>
            </a:r>
            <a:r>
              <a:rPr lang="en-US" sz="2000" dirty="0" err="1">
                <a:solidFill>
                  <a:schemeClr val="bg1"/>
                </a:solidFill>
                <a:latin typeface="Consolas" panose="020B0609020204030204" pitchFamily="49" charset="0"/>
              </a:rPr>
              <a:t>req.Username</a:t>
            </a:r>
            <a:r>
              <a:rPr lang="en-US" sz="2000" dirty="0">
                <a:solidFill>
                  <a:schemeClr val="bg1"/>
                </a:solidFill>
                <a:latin typeface="Consolas" panose="020B0609020204030204" pitchFamily="49" charset="0"/>
              </a:rPr>
              <a:t> != "jtower" || </a:t>
            </a:r>
            <a:r>
              <a:rPr lang="en-US" sz="2000" dirty="0" err="1">
                <a:solidFill>
                  <a:schemeClr val="bg1"/>
                </a:solidFill>
                <a:latin typeface="Consolas" panose="020B0609020204030204" pitchFamily="49" charset="0"/>
              </a:rPr>
              <a:t>req.Password</a:t>
            </a:r>
            <a:r>
              <a:rPr lang="en-US" sz="2000" dirty="0">
                <a:solidFill>
                  <a:schemeClr val="bg1"/>
                </a:solidFill>
                <a:latin typeface="Consolas" panose="020B0609020204030204" pitchFamily="49" charset="0"/>
              </a:rPr>
              <a:t> == "Password")</a:t>
            </a:r>
          </a:p>
          <a:p>
            <a:pPr marL="0" indent="0">
              <a:lnSpc>
                <a:spcPct val="100000"/>
              </a:lnSpc>
              <a:spcBef>
                <a:spcPts val="0"/>
              </a:spcBef>
              <a:buNone/>
            </a:pPr>
            <a:r>
              <a:rPr lang="en-US" sz="2000" dirty="0">
                <a:solidFill>
                  <a:schemeClr val="bg1"/>
                </a:solidFill>
                <a:latin typeface="Consolas" panose="020B0609020204030204" pitchFamily="49" charset="0"/>
              </a:rPr>
              <a:t>        return Unauthorized();</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return Ok();</a:t>
            </a:r>
          </a:p>
          <a:p>
            <a:pPr marL="0" indent="0">
              <a:lnSpc>
                <a:spcPct val="100000"/>
              </a:lnSpc>
              <a:spcBef>
                <a:spcPts val="0"/>
              </a:spcBef>
              <a:buNone/>
            </a:pP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407019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5716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Try…Catch</a:t>
            </a:r>
          </a:p>
        </p:txBody>
      </p:sp>
      <p:sp>
        <p:nvSpPr>
          <p:cNvPr id="5" name="Content Placeholder 4"/>
          <p:cNvSpPr>
            <a:spLocks noGrp="1"/>
          </p:cNvSpPr>
          <p:nvPr>
            <p:ph idx="1"/>
          </p:nvPr>
        </p:nvSpPr>
        <p:spPr/>
        <p:txBody>
          <a:bodyPr/>
          <a:lstStyle/>
          <a:p>
            <a:r>
              <a:rPr lang="en-US" dirty="0"/>
              <a:t>Catch “expected” errors in Try…Catch block</a:t>
            </a:r>
          </a:p>
          <a:p>
            <a:r>
              <a:rPr lang="en-US" dirty="0"/>
              <a:t>Return meaningful error message and HTTP code</a:t>
            </a:r>
          </a:p>
        </p:txBody>
      </p:sp>
    </p:spTree>
    <p:extLst>
      <p:ext uri="{BB962C8B-B14F-4D97-AF65-F5344CB8AC3E}">
        <p14:creationId xmlns:p14="http://schemas.microsoft.com/office/powerpoint/2010/main" val="3670589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Error Handling</a:t>
            </a:r>
          </a:p>
        </p:txBody>
      </p:sp>
      <p:sp>
        <p:nvSpPr>
          <p:cNvPr id="5" name="Content Placeholder 4"/>
          <p:cNvSpPr>
            <a:spLocks noGrp="1"/>
          </p:cNvSpPr>
          <p:nvPr>
            <p:ph idx="1"/>
          </p:nvPr>
        </p:nvSpPr>
        <p:spPr/>
        <p:txBody>
          <a:bodyPr/>
          <a:lstStyle/>
          <a:p>
            <a:r>
              <a:rPr lang="en-US" dirty="0"/>
              <a:t>Handle unexpected errors centrally</a:t>
            </a:r>
          </a:p>
          <a:p>
            <a:r>
              <a:rPr lang="en-US" dirty="0"/>
              <a:t>Log and alert sysadmin</a:t>
            </a:r>
          </a:p>
          <a:p>
            <a:r>
              <a:rPr lang="en-US" dirty="0"/>
              <a:t>Filter some exceptions (HTTP redirect, thread abort, </a:t>
            </a:r>
            <a:r>
              <a:rPr lang="en-US" dirty="0" err="1"/>
              <a:t>etc</a:t>
            </a:r>
            <a:r>
              <a:rPr lang="en-US" dirty="0"/>
              <a:t>…)</a:t>
            </a:r>
          </a:p>
        </p:txBody>
      </p:sp>
    </p:spTree>
    <p:extLst>
      <p:ext uri="{BB962C8B-B14F-4D97-AF65-F5344CB8AC3E}">
        <p14:creationId xmlns:p14="http://schemas.microsoft.com/office/powerpoint/2010/main" val="1844622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Error Handling</a:t>
            </a:r>
          </a:p>
        </p:txBody>
      </p:sp>
      <p:sp>
        <p:nvSpPr>
          <p:cNvPr id="7" name="Rectangle 1"/>
          <p:cNvSpPr>
            <a:spLocks noChangeArrowheads="1"/>
          </p:cNvSpPr>
          <p:nvPr/>
        </p:nvSpPr>
        <p:spPr bwMode="auto">
          <a:xfrm>
            <a:off x="4846638" y="2011363"/>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586069"/>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UnhandledExceptionLogger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ExceptionLogger</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public override void Log(</a:t>
            </a:r>
            <a:r>
              <a:rPr lang="en-US" sz="2000" dirty="0" err="1">
                <a:solidFill>
                  <a:schemeClr val="bg1"/>
                </a:solidFill>
                <a:latin typeface="Consolas" panose="020B0609020204030204" pitchFamily="49" charset="0"/>
              </a:rPr>
              <a:t>ExceptionLoggerContext</a:t>
            </a:r>
            <a:r>
              <a:rPr lang="en-US" sz="2000" dirty="0">
                <a:solidFill>
                  <a:schemeClr val="bg1"/>
                </a:solidFill>
                <a:latin typeface="Consolas" panose="020B0609020204030204" pitchFamily="49" charset="0"/>
              </a:rPr>
              <a:t> context)</a:t>
            </a:r>
          </a:p>
          <a:p>
            <a:pPr marL="0" indent="0">
              <a:lnSpc>
                <a:spcPct val="100000"/>
              </a:lnSpc>
              <a:spcBef>
                <a:spcPts val="0"/>
              </a:spcBef>
              <a:buNone/>
            </a:pP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exceptionString</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context.Exception.ToString</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a:solidFill>
                  <a:schemeClr val="bg2">
                    <a:lumMod val="75000"/>
                  </a:schemeClr>
                </a:solidFill>
                <a:latin typeface="Consolas" panose="020B0609020204030204" pitchFamily="49" charset="0"/>
              </a:rPr>
              <a:t>// log </a:t>
            </a:r>
            <a:r>
              <a:rPr lang="en-US" sz="2000" dirty="0" err="1">
                <a:solidFill>
                  <a:schemeClr val="bg2">
                    <a:lumMod val="75000"/>
                  </a:schemeClr>
                </a:solidFill>
                <a:latin typeface="Consolas" panose="020B0609020204030204" pitchFamily="49" charset="0"/>
              </a:rPr>
              <a:t>exceptionString</a:t>
            </a:r>
            <a:endParaRPr lang="en-US" sz="2000" dirty="0">
              <a:solidFill>
                <a:schemeClr val="bg2">
                  <a:lumMod val="75000"/>
                </a:schemeClr>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err="1">
                <a:solidFill>
                  <a:schemeClr val="bg1"/>
                </a:solidFill>
                <a:latin typeface="Consolas" panose="020B0609020204030204" pitchFamily="49" charset="0"/>
              </a:rPr>
              <a:t>config.Services.Replace</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typeof</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IExceptionLogger</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	new </a:t>
            </a:r>
            <a:r>
              <a:rPr lang="en-US" sz="2000" dirty="0" err="1">
                <a:solidFill>
                  <a:schemeClr val="bg1"/>
                </a:solidFill>
                <a:latin typeface="Consolas" panose="020B0609020204030204" pitchFamily="49" charset="0"/>
              </a:rPr>
              <a:t>UnhandledExceptionLogger</a:t>
            </a:r>
            <a:r>
              <a:rPr lang="en-US"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653461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Error Handling</a:t>
            </a:r>
          </a:p>
        </p:txBody>
      </p:sp>
      <p:sp>
        <p:nvSpPr>
          <p:cNvPr id="7" name="Rectangle 1"/>
          <p:cNvSpPr>
            <a:spLocks noChangeArrowheads="1"/>
          </p:cNvSpPr>
          <p:nvPr/>
        </p:nvSpPr>
        <p:spPr bwMode="auto">
          <a:xfrm>
            <a:off x="4846638" y="2011363"/>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586069"/>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err="1">
                <a:solidFill>
                  <a:schemeClr val="bg1"/>
                </a:solidFill>
                <a:latin typeface="Consolas" panose="020B0609020204030204" pitchFamily="49" charset="0"/>
              </a:rPr>
              <a:t>GlobalConfiguration.Configuration.IncludeErrorDetailPolicy</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IncludeErrorDetailPolicy.Always</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489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9114"/>
            <a:ext cx="12192000" cy="9144000"/>
          </a:xfrm>
          <a:prstGeom prst="rect">
            <a:avLst/>
          </a:prstGeom>
        </p:spPr>
      </p:pic>
      <p:sp>
        <p:nvSpPr>
          <p:cNvPr id="6" name="Rectangle 5"/>
          <p:cNvSpPr/>
          <p:nvPr/>
        </p:nvSpPr>
        <p:spPr>
          <a:xfrm>
            <a:off x="-27406" y="-1349114"/>
            <a:ext cx="12219406" cy="9144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numCol="2">
            <a:normAutofit/>
          </a:bodyPr>
          <a:lstStyle/>
          <a:p>
            <a:r>
              <a:rPr lang="en-US" sz="3200" dirty="0"/>
              <a:t>Quick Refresher on RESTful</a:t>
            </a:r>
          </a:p>
          <a:p>
            <a:r>
              <a:rPr lang="en-US" sz="3200" dirty="0"/>
              <a:t>Routing</a:t>
            </a:r>
          </a:p>
          <a:p>
            <a:r>
              <a:rPr lang="en-US" sz="3200" dirty="0"/>
              <a:t>Inputs and Outputs</a:t>
            </a:r>
          </a:p>
          <a:p>
            <a:r>
              <a:rPr lang="en-US" sz="3200" dirty="0"/>
              <a:t>Validation</a:t>
            </a:r>
          </a:p>
          <a:p>
            <a:r>
              <a:rPr lang="en-US" sz="3200" dirty="0"/>
              <a:t>Error Handling</a:t>
            </a:r>
          </a:p>
          <a:p>
            <a:r>
              <a:rPr lang="en-US" sz="3200" dirty="0"/>
              <a:t>Authentication</a:t>
            </a:r>
          </a:p>
          <a:p>
            <a:r>
              <a:rPr lang="en-US" sz="3200" dirty="0"/>
              <a:t>3</a:t>
            </a:r>
            <a:r>
              <a:rPr lang="en-US" sz="3200" baseline="30000" dirty="0"/>
              <a:t>rd</a:t>
            </a:r>
            <a:r>
              <a:rPr lang="en-US" sz="3200" dirty="0"/>
              <a:t> Party tools</a:t>
            </a:r>
          </a:p>
          <a:p>
            <a:r>
              <a:rPr lang="en-US" sz="3200" dirty="0"/>
              <a:t>Performance tips</a:t>
            </a:r>
          </a:p>
        </p:txBody>
      </p:sp>
    </p:spTree>
    <p:extLst>
      <p:ext uri="{BB962C8B-B14F-4D97-AF65-F5344CB8AC3E}">
        <p14:creationId xmlns:p14="http://schemas.microsoft.com/office/powerpoint/2010/main" val="568682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Authentication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7918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ASP.NET Identity</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24405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JSON Web Tokens (JWT)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185532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r>
              <a:rPr lang="en-US" baseline="30000" dirty="0"/>
              <a:t>rd</a:t>
            </a:r>
            <a:r>
              <a:rPr lang="en-US" dirty="0"/>
              <a:t> Party Tools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48174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err="1"/>
              <a:t>Microsoft.AspNet.WebApi.Versioning</a:t>
            </a:r>
            <a:r>
              <a:rPr lang="en-US" sz="4400" dirty="0"/>
              <a:t> &amp;</a:t>
            </a:r>
            <a:br>
              <a:rPr lang="en-US" sz="4400" dirty="0"/>
            </a:br>
            <a:r>
              <a:rPr lang="en-US" sz="4400" dirty="0" err="1"/>
              <a:t>Microsoft.AspNetCore.Mvc.Versioning</a:t>
            </a:r>
            <a:endParaRPr lang="en-US" sz="4400" dirty="0"/>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ApiVersion</a:t>
            </a:r>
            <a:r>
              <a:rPr lang="en-US" sz="2000" dirty="0">
                <a:solidFill>
                  <a:schemeClr val="bg1"/>
                </a:solidFill>
                <a:latin typeface="Consolas" panose="020B0609020204030204" pitchFamily="49" charset="0"/>
              </a:rPr>
              <a:t>( "1.0"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[Route( "api/v{</a:t>
            </a:r>
            <a:r>
              <a:rPr lang="en-US" sz="2000" dirty="0" err="1">
                <a:solidFill>
                  <a:schemeClr val="bg1"/>
                </a:solidFill>
                <a:latin typeface="Consolas" panose="020B0609020204030204" pitchFamily="49" charset="0"/>
              </a:rPr>
              <a:t>version:apiVersion</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helloworld</a:t>
            </a:r>
            <a:r>
              <a:rPr lang="en-US" sz="2000" dirty="0">
                <a:solidFill>
                  <a:schemeClr val="bg1"/>
                </a:solidFill>
                <a:latin typeface="Consolas" panose="020B0609020204030204" pitchFamily="49" charset="0"/>
              </a:rPr>
              <a:t>"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PeopleController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ApiController</a:t>
            </a:r>
            <a:endParaRPr lang="en-US" sz="2000" dirty="0">
              <a:solidFill>
                <a:schemeClr val="bg1"/>
              </a:solidFill>
              <a:latin typeface="Consolas" panose="020B0609020204030204" pitchFamily="49" charset="0"/>
            </a:endParaRP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2">
                    <a:lumMod val="50000"/>
                  </a:schemeClr>
                </a:solidFill>
                <a:latin typeface="Consolas" panose="020B0609020204030204" pitchFamily="49" charset="0"/>
              </a:rPr>
              <a:t>// api/</a:t>
            </a:r>
            <a:r>
              <a:rPr lang="en-US" sz="2000" dirty="0" err="1">
                <a:solidFill>
                  <a:schemeClr val="bg2">
                    <a:lumMod val="50000"/>
                  </a:schemeClr>
                </a:solidFill>
                <a:latin typeface="Consolas" panose="020B0609020204030204" pitchFamily="49" charset="0"/>
              </a:rPr>
              <a:t>helloworld?api-version</a:t>
            </a:r>
            <a:r>
              <a:rPr lang="en-US" sz="2000" dirty="0">
                <a:solidFill>
                  <a:schemeClr val="bg2">
                    <a:lumMod val="50000"/>
                  </a:schemeClr>
                </a:solidFill>
                <a:latin typeface="Consolas" panose="020B0609020204030204" pitchFamily="49" charset="0"/>
              </a:rPr>
              <a:t>=1.0</a:t>
            </a:r>
          </a:p>
        </p:txBody>
      </p:sp>
    </p:spTree>
    <p:extLst>
      <p:ext uri="{BB962C8B-B14F-4D97-AF65-F5344CB8AC3E}">
        <p14:creationId xmlns:p14="http://schemas.microsoft.com/office/powerpoint/2010/main" val="446006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SDammann.WebApi.Versioning</a:t>
            </a:r>
            <a:endParaRPr lang="en-US" dirty="0"/>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config.Routes.MapHttpRoute(</a:t>
            </a:r>
          </a:p>
          <a:p>
            <a:pPr marL="0" indent="0">
              <a:lnSpc>
                <a:spcPct val="100000"/>
              </a:lnSpc>
              <a:spcBef>
                <a:spcPts val="0"/>
              </a:spcBef>
              <a:buNone/>
            </a:pPr>
            <a:r>
              <a:rPr lang="en-US" sz="2000" dirty="0">
                <a:solidFill>
                  <a:schemeClr val="bg1"/>
                </a:solidFill>
                <a:latin typeface="Consolas" panose="020B0609020204030204" pitchFamily="49" charset="0"/>
              </a:rPr>
              <a:t>	name: "DefaultApi",</a:t>
            </a:r>
          </a:p>
          <a:p>
            <a:pPr marL="0" indent="0">
              <a:lnSpc>
                <a:spcPct val="100000"/>
              </a:lnSpc>
              <a:spcBef>
                <a:spcPts val="0"/>
              </a:spcBef>
              <a:buNone/>
            </a:pPr>
            <a:r>
              <a:rPr lang="en-US" sz="2000" dirty="0">
                <a:solidFill>
                  <a:schemeClr val="bg1"/>
                </a:solidFill>
                <a:latin typeface="Consolas" panose="020B0609020204030204" pitchFamily="49" charset="0"/>
              </a:rPr>
              <a:t>	routeTemplate: "api/v{version}/{controller}/{id}",</a:t>
            </a:r>
          </a:p>
          <a:p>
            <a:pPr marL="0" indent="0">
              <a:lnSpc>
                <a:spcPct val="100000"/>
              </a:lnSpc>
              <a:spcBef>
                <a:spcPts val="0"/>
              </a:spcBef>
              <a:buNone/>
            </a:pPr>
            <a:r>
              <a:rPr lang="en-US" sz="2000" dirty="0">
                <a:solidFill>
                  <a:schemeClr val="bg1"/>
                </a:solidFill>
                <a:latin typeface="Consolas" panose="020B0609020204030204" pitchFamily="49" charset="0"/>
              </a:rPr>
              <a:t>	defaults: new { id = </a:t>
            </a:r>
            <a:r>
              <a:rPr lang="en-US" sz="2000" dirty="0" err="1">
                <a:solidFill>
                  <a:schemeClr val="bg1"/>
                </a:solidFill>
                <a:latin typeface="Consolas" panose="020B0609020204030204" pitchFamily="49" charset="0"/>
              </a:rPr>
              <a:t>RouteParameter.Optional</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ApiVersioning.Configure(config)</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ConfigureRequestVersionDetector</a:t>
            </a:r>
            <a:r>
              <a:rPr lang="en-US" sz="2000" dirty="0">
                <a:solidFill>
                  <a:schemeClr val="bg1"/>
                </a:solidFill>
                <a:latin typeface="Consolas" panose="020B0609020204030204" pitchFamily="49" charset="0"/>
              </a:rPr>
              <a:t>&lt;</a:t>
            </a:r>
            <a:r>
              <a:rPr lang="en-US" sz="2000" dirty="0" err="1">
                <a:solidFill>
                  <a:schemeClr val="bg1"/>
                </a:solidFill>
                <a:latin typeface="Consolas" panose="020B0609020204030204" pitchFamily="49" charset="0"/>
              </a:rPr>
              <a:t>DefaultRouteKeyVersionDetector</a:t>
            </a:r>
            <a:r>
              <a:rPr lang="en-US" sz="2000" dirty="0">
                <a:solidFill>
                  <a:schemeClr val="bg1"/>
                </a:solidFill>
                <a:latin typeface="Consolas" panose="020B0609020204030204" pitchFamily="49" charset="0"/>
              </a:rPr>
              <a:t>&gt;();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2">
                    <a:lumMod val="50000"/>
                  </a:schemeClr>
                </a:solidFill>
                <a:latin typeface="Consolas" panose="020B0609020204030204" pitchFamily="49" charset="0"/>
              </a:rPr>
              <a:t>// Namespace MyApi.Version1_1</a:t>
            </a:r>
          </a:p>
        </p:txBody>
      </p:sp>
    </p:spTree>
    <p:extLst>
      <p:ext uri="{BB962C8B-B14F-4D97-AF65-F5344CB8AC3E}">
        <p14:creationId xmlns:p14="http://schemas.microsoft.com/office/powerpoint/2010/main" val="2388929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Swashbuckle</a:t>
            </a:r>
            <a:r>
              <a:rPr lang="en-US" dirty="0"/>
              <a:t> (Swagger)</a:t>
            </a:r>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2">
                    <a:lumMod val="50000"/>
                  </a:schemeClr>
                </a:solidFill>
                <a:latin typeface="Consolas" panose="020B0609020204030204" pitchFamily="49" charset="0"/>
              </a:rPr>
              <a:t>// .NET</a:t>
            </a:r>
          </a:p>
          <a:p>
            <a:pPr marL="0" indent="0">
              <a:lnSpc>
                <a:spcPct val="100000"/>
              </a:lnSpc>
              <a:spcBef>
                <a:spcPts val="0"/>
              </a:spcBef>
              <a:buNone/>
            </a:pPr>
            <a:r>
              <a:rPr lang="en-US" sz="2000" dirty="0" err="1">
                <a:solidFill>
                  <a:schemeClr val="bg1"/>
                </a:solidFill>
                <a:latin typeface="Consolas" panose="020B0609020204030204" pitchFamily="49" charset="0"/>
              </a:rPr>
              <a:t>httpConfiguration</a:t>
            </a: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EnableSwagger</a:t>
            </a:r>
            <a:r>
              <a:rPr lang="en-US" sz="2000" dirty="0">
                <a:solidFill>
                  <a:schemeClr val="bg1"/>
                </a:solidFill>
                <a:latin typeface="Consolas" panose="020B0609020204030204" pitchFamily="49" charset="0"/>
              </a:rPr>
              <a:t>(c =&gt; </a:t>
            </a:r>
            <a:r>
              <a:rPr lang="en-US" sz="2000" dirty="0" err="1">
                <a:solidFill>
                  <a:schemeClr val="bg1"/>
                </a:solidFill>
                <a:latin typeface="Consolas" panose="020B0609020204030204" pitchFamily="49" charset="0"/>
              </a:rPr>
              <a:t>c.SingleApiVersion</a:t>
            </a:r>
            <a:r>
              <a:rPr lang="en-US" sz="2000" dirty="0">
                <a:solidFill>
                  <a:schemeClr val="bg1"/>
                </a:solidFill>
                <a:latin typeface="Consolas" panose="020B0609020204030204" pitchFamily="49" charset="0"/>
              </a:rPr>
              <a:t>("v1", "My API"))</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EnableSwaggerUi</a:t>
            </a:r>
            <a:r>
              <a:rPr lang="en-US" sz="2000" dirty="0">
                <a:solidFill>
                  <a:schemeClr val="bg1"/>
                </a:solidFill>
                <a:latin typeface="Consolas" panose="020B0609020204030204" pitchFamily="49" charset="0"/>
              </a:rPr>
              <a:t>();</a:t>
            </a:r>
          </a:p>
          <a:p>
            <a:pPr marL="0" indent="0">
              <a:lnSpc>
                <a:spcPct val="100000"/>
              </a:lnSpc>
              <a:spcBef>
                <a:spcPts val="0"/>
              </a:spcBef>
              <a:buNone/>
            </a:pPr>
            <a:br>
              <a:rPr lang="en-US" sz="2000" dirty="0">
                <a:solidFill>
                  <a:schemeClr val="bg2">
                    <a:lumMod val="50000"/>
                  </a:schemeClr>
                </a:solidFill>
                <a:latin typeface="Consolas" panose="020B0609020204030204" pitchFamily="49" charset="0"/>
              </a:rPr>
            </a:br>
            <a:r>
              <a:rPr lang="en-US" sz="2000" dirty="0">
                <a:solidFill>
                  <a:schemeClr val="bg2">
                    <a:lumMod val="50000"/>
                  </a:schemeClr>
                </a:solidFill>
                <a:latin typeface="Consolas" panose="020B0609020204030204" pitchFamily="49" charset="0"/>
              </a:rPr>
              <a:t>// .NET Core</a:t>
            </a:r>
          </a:p>
          <a:p>
            <a:pPr marL="0" indent="0">
              <a:lnSpc>
                <a:spcPct val="100000"/>
              </a:lnSpc>
              <a:spcBef>
                <a:spcPts val="0"/>
              </a:spcBef>
              <a:buNone/>
            </a:pPr>
            <a:r>
              <a:rPr lang="en-US" sz="2000" dirty="0" err="1">
                <a:solidFill>
                  <a:schemeClr val="bg1"/>
                </a:solidFill>
                <a:latin typeface="Consolas" panose="020B0609020204030204" pitchFamily="49" charset="0"/>
              </a:rPr>
              <a:t>services.AddMvc</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err="1">
                <a:solidFill>
                  <a:schemeClr val="bg1"/>
                </a:solidFill>
                <a:latin typeface="Consolas" panose="020B0609020204030204" pitchFamily="49" charset="0"/>
              </a:rPr>
              <a:t>services.AddSwaggerGen</a:t>
            </a:r>
            <a:r>
              <a:rPr lang="en-US" sz="2000" dirty="0">
                <a:solidFill>
                  <a:schemeClr val="bg1"/>
                </a:solidFill>
                <a:latin typeface="Consolas" panose="020B0609020204030204" pitchFamily="49" charset="0"/>
              </a:rPr>
              <a:t>(c =&gt;</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c.SwaggerDoc</a:t>
            </a:r>
            <a:r>
              <a:rPr lang="en-US" sz="2000" dirty="0">
                <a:solidFill>
                  <a:schemeClr val="bg1"/>
                </a:solidFill>
                <a:latin typeface="Consolas" panose="020B0609020204030204" pitchFamily="49" charset="0"/>
              </a:rPr>
              <a:t>("v1", new Info { Title = "My API", Version = "v1" });</a:t>
            </a:r>
          </a:p>
          <a:p>
            <a:pPr marL="0" indent="0">
              <a:lnSpc>
                <a:spcPct val="100000"/>
              </a:lnSpc>
              <a:spcBef>
                <a:spcPts val="0"/>
              </a:spcBef>
              <a:buNone/>
            </a:pP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136383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9430" y="268746"/>
            <a:ext cx="10358203" cy="6275513"/>
          </a:xfrm>
          <a:prstGeom prst="rect">
            <a:avLst/>
          </a:prstGeom>
        </p:spPr>
      </p:pic>
    </p:spTree>
    <p:extLst>
      <p:ext uri="{BB962C8B-B14F-4D97-AF65-F5344CB8AC3E}">
        <p14:creationId xmlns:p14="http://schemas.microsoft.com/office/powerpoint/2010/main" val="2716660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3916" y="268746"/>
            <a:ext cx="10319351" cy="6251975"/>
          </a:xfrm>
          <a:prstGeom prst="rect">
            <a:avLst/>
          </a:prstGeom>
        </p:spPr>
      </p:pic>
    </p:spTree>
    <p:extLst>
      <p:ext uri="{BB962C8B-B14F-4D97-AF65-F5344CB8AC3E}">
        <p14:creationId xmlns:p14="http://schemas.microsoft.com/office/powerpoint/2010/main" val="1058716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Performance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7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about .NET Core…</a:t>
            </a:r>
          </a:p>
        </p:txBody>
      </p:sp>
      <p:sp>
        <p:nvSpPr>
          <p:cNvPr id="3" name="Content Placeholder 2"/>
          <p:cNvSpPr>
            <a:spLocks noGrp="1"/>
          </p:cNvSpPr>
          <p:nvPr>
            <p:ph idx="1"/>
          </p:nvPr>
        </p:nvSpPr>
        <p:spPr>
          <a:xfrm>
            <a:off x="4766872" y="2011680"/>
            <a:ext cx="6663509" cy="3766185"/>
          </a:xfrm>
        </p:spPr>
        <p:txBody>
          <a:bodyPr/>
          <a:lstStyle/>
          <a:p>
            <a:r>
              <a:rPr lang="en-US" sz="3200" dirty="0"/>
              <a:t>ASP.NET </a:t>
            </a:r>
            <a:r>
              <a:rPr lang="en-US" sz="3200" i="1" dirty="0"/>
              <a:t>and</a:t>
            </a:r>
            <a:r>
              <a:rPr lang="en-US" sz="3200" dirty="0"/>
              <a:t> ASP.NET Core</a:t>
            </a:r>
          </a:p>
          <a:p>
            <a:endParaRPr lang="en-US" sz="3200" dirty="0"/>
          </a:p>
          <a:p>
            <a:r>
              <a:rPr lang="en-US" sz="3200" dirty="0"/>
              <a:t>Where is Web API in .NET Core?</a:t>
            </a:r>
          </a:p>
          <a:p>
            <a:pPr lvl="1"/>
            <a:r>
              <a:rPr lang="en-US" sz="3200" b="1" dirty="0"/>
              <a:t>Web API is dead; long live Web API!</a:t>
            </a:r>
          </a:p>
          <a:p>
            <a:endParaRPr lang="en-US" dirty="0"/>
          </a:p>
        </p:txBody>
      </p:sp>
      <p:pic>
        <p:nvPicPr>
          <p:cNvPr id="2050" name="Picture 2" descr="https://cdn.dribbble.com/users/42044/screenshots/3005802/net-core-logo-propos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 y="201168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854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AsNoTracking</a:t>
            </a:r>
            <a:r>
              <a:rPr lang="en-US" dirty="0"/>
              <a:t>()</a:t>
            </a:r>
          </a:p>
        </p:txBody>
      </p:sp>
      <p:pic>
        <p:nvPicPr>
          <p:cNvPr id="1026" name="Picture 2" descr="ORMMapp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1261" y="2011363"/>
            <a:ext cx="5923753" cy="376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59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/Await</a:t>
            </a:r>
          </a:p>
        </p:txBody>
      </p:sp>
      <p:sp>
        <p:nvSpPr>
          <p:cNvPr id="3" name="Content Placeholder 2"/>
          <p:cNvSpPr>
            <a:spLocks noGrp="1"/>
          </p:cNvSpPr>
          <p:nvPr>
            <p:ph idx="1"/>
          </p:nvPr>
        </p:nvSpPr>
        <p:spPr/>
        <p:txBody>
          <a:bodyPr>
            <a:normAutofit/>
          </a:bodyPr>
          <a:lstStyle/>
          <a:p>
            <a:r>
              <a:rPr lang="en-US" sz="2800" dirty="0"/>
              <a:t>Some tasks require waiting (database access, http calls)</a:t>
            </a:r>
          </a:p>
          <a:p>
            <a:r>
              <a:rPr lang="en-US" sz="2800" dirty="0"/>
              <a:t>More simultaneous requests!</a:t>
            </a:r>
          </a:p>
          <a:p>
            <a:r>
              <a:rPr lang="en-US" sz="2800" dirty="0"/>
              <a:t>Analogy: making breakfast</a:t>
            </a:r>
          </a:p>
        </p:txBody>
      </p:sp>
    </p:spTree>
    <p:extLst>
      <p:ext uri="{BB962C8B-B14F-4D97-AF65-F5344CB8AC3E}">
        <p14:creationId xmlns:p14="http://schemas.microsoft.com/office/powerpoint/2010/main" val="519284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4"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key = "</a:t>
            </a:r>
            <a:r>
              <a:rPr lang="en-US" sz="2000" dirty="0" err="1">
                <a:solidFill>
                  <a:schemeClr val="bg1"/>
                </a:solidFill>
                <a:latin typeface="Consolas" panose="020B0609020204030204" pitchFamily="49" charset="0"/>
              </a:rPr>
              <a:t>someKey</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err="1">
                <a:solidFill>
                  <a:schemeClr val="bg1"/>
                </a:solidFill>
                <a:latin typeface="Consolas" panose="020B0609020204030204" pitchFamily="49" charset="0"/>
              </a:rPr>
              <a:t>MemoryCache</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memoryCache</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MemoryCache.Default</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item = </a:t>
            </a:r>
            <a:r>
              <a:rPr lang="en-US" sz="2000" dirty="0" err="1">
                <a:solidFill>
                  <a:schemeClr val="bg1"/>
                </a:solidFill>
                <a:latin typeface="Consolas" panose="020B0609020204030204" pitchFamily="49" charset="0"/>
              </a:rPr>
              <a:t>memoryCache.Get</a:t>
            </a:r>
            <a:r>
              <a:rPr lang="en-US" sz="2000" dirty="0">
                <a:solidFill>
                  <a:schemeClr val="bg1"/>
                </a:solidFill>
                <a:latin typeface="Consolas" panose="020B0609020204030204" pitchFamily="49" charset="0"/>
              </a:rPr>
              <a:t>(key); </a:t>
            </a:r>
          </a:p>
          <a:p>
            <a:pPr marL="0" indent="0">
              <a:lnSpc>
                <a:spcPct val="100000"/>
              </a:lnSpc>
              <a:spcBef>
                <a:spcPts val="0"/>
              </a:spcBef>
              <a:buNone/>
            </a:pPr>
            <a:r>
              <a:rPr lang="en-US" sz="2000" dirty="0">
                <a:solidFill>
                  <a:schemeClr val="bg1"/>
                </a:solidFill>
                <a:latin typeface="Consolas" panose="020B0609020204030204" pitchFamily="49" charset="0"/>
              </a:rPr>
              <a:t>if (item == null)</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item = new { }; // </a:t>
            </a:r>
            <a:r>
              <a:rPr lang="en-US" sz="2000" dirty="0" err="1">
                <a:solidFill>
                  <a:schemeClr val="bg1"/>
                </a:solidFill>
                <a:latin typeface="Consolas" panose="020B0609020204030204" pitchFamily="49" charset="0"/>
              </a:rPr>
              <a:t>todo</a:t>
            </a:r>
            <a:r>
              <a:rPr lang="en-US" sz="2000" dirty="0">
                <a:solidFill>
                  <a:schemeClr val="bg1"/>
                </a:solidFill>
                <a:latin typeface="Consolas" panose="020B0609020204030204" pitchFamily="49" charset="0"/>
              </a:rPr>
              <a:t> – go get item</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memoryCache.Add</a:t>
            </a:r>
            <a:r>
              <a:rPr lang="en-US" sz="2000" dirty="0">
                <a:solidFill>
                  <a:schemeClr val="bg1"/>
                </a:solidFill>
                <a:latin typeface="Consolas" panose="020B0609020204030204" pitchFamily="49" charset="0"/>
              </a:rPr>
              <a:t>(key, value, </a:t>
            </a:r>
            <a:r>
              <a:rPr lang="en-US" sz="2000" dirty="0" err="1">
                <a:solidFill>
                  <a:schemeClr val="bg1"/>
                </a:solidFill>
                <a:latin typeface="Consolas" panose="020B0609020204030204" pitchFamily="49" charset="0"/>
              </a:rPr>
              <a:t>DateTimeOffset.Now.AddMinutes</a:t>
            </a:r>
            <a:r>
              <a:rPr lang="en-US" sz="2000" dirty="0">
                <a:solidFill>
                  <a:schemeClr val="bg1"/>
                </a:solidFill>
                <a:latin typeface="Consolas" panose="020B0609020204030204" pitchFamily="49" charset="0"/>
              </a:rPr>
              <a:t>(30));</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return item;</a:t>
            </a:r>
            <a:endParaRPr lang="en-US" sz="2000" dirty="0">
              <a:solidFill>
                <a:schemeClr val="bg2">
                  <a:lumMod val="50000"/>
                </a:schemeClr>
              </a:solidFill>
              <a:latin typeface="Consolas" panose="020B0609020204030204" pitchFamily="49" charset="0"/>
            </a:endParaRPr>
          </a:p>
        </p:txBody>
      </p:sp>
    </p:spTree>
    <p:extLst>
      <p:ext uri="{BB962C8B-B14F-4D97-AF65-F5344CB8AC3E}">
        <p14:creationId xmlns:p14="http://schemas.microsoft.com/office/powerpoint/2010/main" val="1725777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8147052"/>
          </a:xfrm>
        </p:spPr>
      </p:pic>
      <p:sp>
        <p:nvSpPr>
          <p:cNvPr id="6" name="Rectangle 5"/>
          <p:cNvSpPr/>
          <p:nvPr/>
        </p:nvSpPr>
        <p:spPr>
          <a:xfrm>
            <a:off x="-27406" y="0"/>
            <a:ext cx="12219406" cy="814705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Recap</a:t>
            </a:r>
          </a:p>
        </p:txBody>
      </p:sp>
      <p:sp>
        <p:nvSpPr>
          <p:cNvPr id="7" name="Content Placeholder 2"/>
          <p:cNvSpPr txBox="1">
            <a:spLocks/>
          </p:cNvSpPr>
          <p:nvPr/>
        </p:nvSpPr>
        <p:spPr>
          <a:xfrm>
            <a:off x="676656" y="2011680"/>
            <a:ext cx="10753725" cy="3766185"/>
          </a:xfrm>
          <a:prstGeom prst="rect">
            <a:avLst/>
          </a:prstGeom>
        </p:spPr>
        <p:txBody>
          <a:bodyPr vert="horz" lIns="91440" tIns="45720" rIns="91440" bIns="45720" numCol="2"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3200" dirty="0"/>
              <a:t>Quick Refresher on RESTful</a:t>
            </a:r>
          </a:p>
          <a:p>
            <a:r>
              <a:rPr lang="en-US" sz="3200" dirty="0"/>
              <a:t>Routing</a:t>
            </a:r>
          </a:p>
          <a:p>
            <a:r>
              <a:rPr lang="en-US" sz="3200" dirty="0"/>
              <a:t>Inputs and Outputs</a:t>
            </a:r>
          </a:p>
          <a:p>
            <a:r>
              <a:rPr lang="en-US" sz="3200" dirty="0"/>
              <a:t>Validation</a:t>
            </a:r>
          </a:p>
          <a:p>
            <a:r>
              <a:rPr lang="en-US" sz="3200" dirty="0"/>
              <a:t>Error Handling</a:t>
            </a:r>
          </a:p>
          <a:p>
            <a:r>
              <a:rPr lang="en-US" sz="3200" dirty="0"/>
              <a:t>Authentication</a:t>
            </a:r>
          </a:p>
          <a:p>
            <a:r>
              <a:rPr lang="en-US" sz="3200" dirty="0"/>
              <a:t>3</a:t>
            </a:r>
            <a:r>
              <a:rPr lang="en-US" sz="3200" baseline="30000" dirty="0"/>
              <a:t>rd</a:t>
            </a:r>
            <a:r>
              <a:rPr lang="en-US" sz="3200" dirty="0"/>
              <a:t> Party tools</a:t>
            </a:r>
          </a:p>
          <a:p>
            <a:r>
              <a:rPr lang="en-US" sz="3200" dirty="0"/>
              <a:t>Performance tips</a:t>
            </a:r>
          </a:p>
        </p:txBody>
      </p:sp>
    </p:spTree>
    <p:extLst>
      <p:ext uri="{BB962C8B-B14F-4D97-AF65-F5344CB8AC3E}">
        <p14:creationId xmlns:p14="http://schemas.microsoft.com/office/powerpoint/2010/main" val="424718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Thank You! Questions?</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dotnet-apis</a:t>
            </a:r>
            <a:endParaRPr lang="en-US" sz="3200" dirty="0"/>
          </a:p>
        </p:txBody>
      </p:sp>
    </p:spTree>
    <p:extLst>
      <p:ext uri="{BB962C8B-B14F-4D97-AF65-F5344CB8AC3E}">
        <p14:creationId xmlns:p14="http://schemas.microsoft.com/office/powerpoint/2010/main" val="1681186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api</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0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RESTful Refresher</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646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Representations</a:t>
            </a:r>
          </a:p>
        </p:txBody>
      </p:sp>
      <p:sp>
        <p:nvSpPr>
          <p:cNvPr id="5" name="Content Placeholder 4"/>
          <p:cNvSpPr>
            <a:spLocks noGrp="1"/>
          </p:cNvSpPr>
          <p:nvPr>
            <p:ph idx="1"/>
          </p:nvPr>
        </p:nvSpPr>
        <p:spPr>
          <a:xfrm>
            <a:off x="657225" y="2041661"/>
            <a:ext cx="5758566" cy="3766185"/>
          </a:xfrm>
        </p:spPr>
        <p:txBody>
          <a:bodyPr numCol="1">
            <a:normAutofit/>
          </a:bodyPr>
          <a:lstStyle/>
          <a:p>
            <a:r>
              <a:rPr lang="en-US" b="1" dirty="0"/>
              <a:t>XML</a:t>
            </a:r>
          </a:p>
          <a:p>
            <a:endParaRPr lang="en-US" sz="2000" dirty="0"/>
          </a:p>
          <a:p>
            <a:pPr lvl="1"/>
            <a:r>
              <a:rPr lang="en-US" sz="2000" dirty="0">
                <a:latin typeface="Consolas" panose="020B0609020204030204" pitchFamily="49" charset="0"/>
              </a:rPr>
              <a:t>&lt;Person&gt;</a:t>
            </a:r>
          </a:p>
          <a:p>
            <a:pPr lvl="1"/>
            <a:r>
              <a:rPr lang="en-US" sz="2000" dirty="0">
                <a:latin typeface="Consolas" panose="020B0609020204030204" pitchFamily="49" charset="0"/>
              </a:rPr>
              <a:t>	&lt;ID&gt;1&lt;/ID&gt;</a:t>
            </a:r>
          </a:p>
          <a:p>
            <a:pPr lvl="1"/>
            <a:r>
              <a:rPr lang="en-US" sz="2000" dirty="0">
                <a:latin typeface="Consolas" panose="020B0609020204030204" pitchFamily="49" charset="0"/>
              </a:rPr>
              <a:t>	&lt;Name&gt;M </a:t>
            </a:r>
            <a:r>
              <a:rPr lang="en-US" sz="2000" dirty="0" err="1">
                <a:latin typeface="Consolas" panose="020B0609020204030204" pitchFamily="49" charset="0"/>
              </a:rPr>
              <a:t>Vaqqas</a:t>
            </a:r>
            <a:r>
              <a:rPr lang="en-US" sz="2000" dirty="0">
                <a:latin typeface="Consolas" panose="020B0609020204030204" pitchFamily="49" charset="0"/>
              </a:rPr>
              <a:t>&lt;/Name&gt;</a:t>
            </a:r>
          </a:p>
          <a:p>
            <a:pPr lvl="1"/>
            <a:r>
              <a:rPr lang="en-US" sz="2000" dirty="0">
                <a:latin typeface="Consolas" panose="020B0609020204030204" pitchFamily="49" charset="0"/>
              </a:rPr>
              <a:t>	&lt;Email&gt;m.vaqqas@gmail.com&lt;/Email&gt;</a:t>
            </a:r>
          </a:p>
          <a:p>
            <a:pPr lvl="1"/>
            <a:r>
              <a:rPr lang="en-US" sz="2000" dirty="0">
                <a:latin typeface="Consolas" panose="020B0609020204030204" pitchFamily="49" charset="0"/>
              </a:rPr>
              <a:t>	&lt;Country&gt;India&lt;/Country&gt;</a:t>
            </a:r>
          </a:p>
          <a:p>
            <a:pPr lvl="1"/>
            <a:r>
              <a:rPr lang="en-US" sz="2000" dirty="0">
                <a:latin typeface="Consolas" panose="020B0609020204030204" pitchFamily="49" charset="0"/>
              </a:rPr>
              <a:t>&lt;/Person&gt;</a:t>
            </a:r>
          </a:p>
          <a:p>
            <a:endParaRPr lang="en-US" sz="2000" dirty="0"/>
          </a:p>
        </p:txBody>
      </p:sp>
      <p:sp>
        <p:nvSpPr>
          <p:cNvPr id="9" name="Content Placeholder 4"/>
          <p:cNvSpPr txBox="1">
            <a:spLocks/>
          </p:cNvSpPr>
          <p:nvPr/>
        </p:nvSpPr>
        <p:spPr>
          <a:xfrm>
            <a:off x="6415791" y="2041661"/>
            <a:ext cx="5396459" cy="3766185"/>
          </a:xfrm>
          <a:prstGeom prst="rect">
            <a:avLst/>
          </a:prstGeom>
        </p:spPr>
        <p:txBody>
          <a:bodyPr vert="horz" lIns="91440" tIns="45720" rIns="91440" bIns="45720" numCol="1"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t>JSON</a:t>
            </a:r>
            <a:endParaRPr lang="en-US" sz="2000" b="1" dirty="0"/>
          </a:p>
          <a:p>
            <a:endParaRPr lang="en-US" sz="2000" dirty="0"/>
          </a:p>
          <a:p>
            <a:pPr lvl="1"/>
            <a:r>
              <a:rPr lang="en-US" sz="2000" dirty="0">
                <a:latin typeface="Consolas" panose="020B0609020204030204" pitchFamily="49" charset="0"/>
              </a:rPr>
              <a:t>{</a:t>
            </a:r>
          </a:p>
          <a:p>
            <a:pPr lvl="1"/>
            <a:r>
              <a:rPr lang="en-US" sz="2000" dirty="0">
                <a:latin typeface="Consolas" panose="020B0609020204030204" pitchFamily="49" charset="0"/>
              </a:rPr>
              <a:t>    "ID": "1",</a:t>
            </a:r>
          </a:p>
          <a:p>
            <a:pPr lvl="1"/>
            <a:r>
              <a:rPr lang="en-US" sz="2000" dirty="0">
                <a:latin typeface="Consolas" panose="020B0609020204030204" pitchFamily="49" charset="0"/>
              </a:rPr>
              <a:t>    "Name": "M </a:t>
            </a:r>
            <a:r>
              <a:rPr lang="en-US" sz="2000" dirty="0" err="1">
                <a:latin typeface="Consolas" panose="020B0609020204030204" pitchFamily="49" charset="0"/>
              </a:rPr>
              <a:t>Vaqqas</a:t>
            </a:r>
            <a:r>
              <a:rPr lang="en-US" sz="2000" dirty="0">
                <a:latin typeface="Consolas" panose="020B0609020204030204" pitchFamily="49" charset="0"/>
              </a:rPr>
              <a:t>",</a:t>
            </a:r>
          </a:p>
          <a:p>
            <a:pPr lvl="1"/>
            <a:r>
              <a:rPr lang="en-US" sz="2000" dirty="0">
                <a:latin typeface="Consolas" panose="020B0609020204030204" pitchFamily="49" charset="0"/>
              </a:rPr>
              <a:t>    "Email": "m.vaqqas@gmail.com",</a:t>
            </a:r>
          </a:p>
          <a:p>
            <a:pPr lvl="1"/>
            <a:r>
              <a:rPr lang="en-US" sz="2000" dirty="0">
                <a:latin typeface="Consolas" panose="020B0609020204030204" pitchFamily="49" charset="0"/>
              </a:rPr>
              <a:t>    "Country": "India"</a:t>
            </a:r>
          </a:p>
          <a:p>
            <a:pPr lvl="1"/>
            <a:r>
              <a:rPr lang="en-US" sz="2000" dirty="0">
                <a:latin typeface="Consolas" panose="020B0609020204030204" pitchFamily="49" charset="0"/>
              </a:rPr>
              <a:t>}</a:t>
            </a:r>
          </a:p>
          <a:p>
            <a:pPr lvl="1"/>
            <a:endParaRPr lang="en-US" sz="2000" dirty="0">
              <a:latin typeface="Consolas" panose="020B0609020204030204" pitchFamily="49" charset="0"/>
            </a:endParaRPr>
          </a:p>
          <a:p>
            <a:endParaRPr lang="en-US" sz="2000" dirty="0"/>
          </a:p>
        </p:txBody>
      </p:sp>
    </p:spTree>
    <p:extLst>
      <p:ext uri="{BB962C8B-B14F-4D97-AF65-F5344CB8AC3E}">
        <p14:creationId xmlns:p14="http://schemas.microsoft.com/office/powerpoint/2010/main" val="400531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a:t>
            </a:r>
          </a:p>
        </p:txBody>
      </p:sp>
      <p:sp>
        <p:nvSpPr>
          <p:cNvPr id="3" name="Content Placeholder 2"/>
          <p:cNvSpPr>
            <a:spLocks noGrp="1"/>
          </p:cNvSpPr>
          <p:nvPr>
            <p:ph idx="1"/>
          </p:nvPr>
        </p:nvSpPr>
        <p:spPr/>
        <p:txBody>
          <a:bodyPr>
            <a:normAutofit lnSpcReduction="10000"/>
          </a:bodyPr>
          <a:lstStyle/>
          <a:p>
            <a:r>
              <a:rPr lang="en-US" sz="2800" b="1" dirty="0"/>
              <a:t>Request</a:t>
            </a:r>
          </a:p>
          <a:p>
            <a:pPr lvl="1"/>
            <a:r>
              <a:rPr lang="en-US" sz="2800" dirty="0"/>
              <a:t>Accepts: application/</a:t>
            </a:r>
            <a:r>
              <a:rPr lang="en-US" sz="2800" dirty="0" err="1"/>
              <a:t>json</a:t>
            </a:r>
            <a:endParaRPr lang="en-US" sz="2800" dirty="0"/>
          </a:p>
          <a:p>
            <a:endParaRPr lang="en-US" sz="2800" b="1" dirty="0"/>
          </a:p>
          <a:p>
            <a:r>
              <a:rPr lang="en-US" sz="2800" b="1" dirty="0"/>
              <a:t>Response</a:t>
            </a:r>
          </a:p>
          <a:p>
            <a:pPr lvl="1"/>
            <a:r>
              <a:rPr lang="en-US" sz="2800" dirty="0"/>
              <a:t>Content-Type: application/</a:t>
            </a:r>
            <a:r>
              <a:rPr lang="en-US" sz="2800" dirty="0" err="1"/>
              <a:t>json</a:t>
            </a:r>
            <a:endParaRPr lang="en-US" sz="2800" dirty="0"/>
          </a:p>
          <a:p>
            <a:endParaRPr lang="en-US" sz="2800" b="1" dirty="0"/>
          </a:p>
          <a:p>
            <a:r>
              <a:rPr lang="en-US" sz="2800" b="1" dirty="0"/>
              <a:t>Both</a:t>
            </a:r>
          </a:p>
          <a:p>
            <a:pPr lvl="1"/>
            <a:r>
              <a:rPr lang="en-US" sz="2800" dirty="0"/>
              <a:t>Authorization</a:t>
            </a:r>
          </a:p>
        </p:txBody>
      </p:sp>
    </p:spTree>
    <p:extLst>
      <p:ext uri="{BB962C8B-B14F-4D97-AF65-F5344CB8AC3E}">
        <p14:creationId xmlns:p14="http://schemas.microsoft.com/office/powerpoint/2010/main" val="376332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Methods</a:t>
            </a:r>
          </a:p>
        </p:txBody>
      </p:sp>
      <p:sp>
        <p:nvSpPr>
          <p:cNvPr id="3" name="Content Placeholder 2"/>
          <p:cNvSpPr>
            <a:spLocks noGrp="1"/>
          </p:cNvSpPr>
          <p:nvPr>
            <p:ph idx="1"/>
          </p:nvPr>
        </p:nvSpPr>
        <p:spPr/>
        <p:txBody>
          <a:bodyPr>
            <a:normAutofit/>
          </a:bodyPr>
          <a:lstStyle/>
          <a:p>
            <a:r>
              <a:rPr lang="en-US" b="1" dirty="0"/>
              <a:t>GET</a:t>
            </a:r>
            <a:r>
              <a:rPr lang="en-US" dirty="0"/>
              <a:t> − Provides a read only access to a resource.</a:t>
            </a:r>
          </a:p>
          <a:p>
            <a:r>
              <a:rPr lang="en-US" b="1" dirty="0"/>
              <a:t>PUT</a:t>
            </a:r>
            <a:r>
              <a:rPr lang="en-US" dirty="0"/>
              <a:t> − Used to create a new resource.</a:t>
            </a:r>
          </a:p>
          <a:p>
            <a:r>
              <a:rPr lang="en-US" b="1" dirty="0"/>
              <a:t>DELETE</a:t>
            </a:r>
            <a:r>
              <a:rPr lang="en-US" dirty="0"/>
              <a:t> − Used to remove a resource.</a:t>
            </a:r>
          </a:p>
          <a:p>
            <a:r>
              <a:rPr lang="en-US" b="1" dirty="0"/>
              <a:t>POST</a:t>
            </a:r>
            <a:r>
              <a:rPr lang="en-US" dirty="0"/>
              <a:t> − Used to update an existing resource or create a new resource.</a:t>
            </a:r>
          </a:p>
          <a:p>
            <a:r>
              <a:rPr lang="en-US" b="1" dirty="0"/>
              <a:t>OPTIONS</a:t>
            </a:r>
            <a:r>
              <a:rPr lang="en-US" dirty="0"/>
              <a:t> − Used to get the supported operations on a resource.</a:t>
            </a:r>
          </a:p>
        </p:txBody>
      </p:sp>
    </p:spTree>
    <p:extLst>
      <p:ext uri="{BB962C8B-B14F-4D97-AF65-F5344CB8AC3E}">
        <p14:creationId xmlns:p14="http://schemas.microsoft.com/office/powerpoint/2010/main" val="3412394936"/>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6528</TotalTime>
  <Words>1253</Words>
  <Application>Microsoft Office PowerPoint</Application>
  <PresentationFormat>Widescreen</PresentationFormat>
  <Paragraphs>375</Paragraphs>
  <Slides>55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-apple-system</vt:lpstr>
      <vt:lpstr>Arial</vt:lpstr>
      <vt:lpstr>Calibri</vt:lpstr>
      <vt:lpstr>Calibri Light</vt:lpstr>
      <vt:lpstr>Consolas</vt:lpstr>
      <vt:lpstr>FontAwesome</vt:lpstr>
      <vt:lpstr>Segoe UI</vt:lpstr>
      <vt:lpstr>Metropolitan</vt:lpstr>
      <vt:lpstr>.NET Web APIs</vt:lpstr>
      <vt:lpstr>Hi, I’m J.</vt:lpstr>
      <vt:lpstr>If You Give $50, So Will I!</vt:lpstr>
      <vt:lpstr>Overview</vt:lpstr>
      <vt:lpstr>A Note about .NET Core…</vt:lpstr>
      <vt:lpstr>RESTful Refresher</vt:lpstr>
      <vt:lpstr>Representations</vt:lpstr>
      <vt:lpstr>Headers</vt:lpstr>
      <vt:lpstr>HTTP Methods</vt:lpstr>
      <vt:lpstr>URIs</vt:lpstr>
      <vt:lpstr>HTTP Response Codes</vt:lpstr>
      <vt:lpstr>ASP.NET’s RESTful</vt:lpstr>
      <vt:lpstr>Routing</vt:lpstr>
      <vt:lpstr>Differences: .NET &amp; .NET Core</vt:lpstr>
      <vt:lpstr>Routing Rules</vt:lpstr>
      <vt:lpstr>Attribute Routing</vt:lpstr>
      <vt:lpstr>Attribute Routing</vt:lpstr>
      <vt:lpstr>Global Config in .NET</vt:lpstr>
      <vt:lpstr>DTOs</vt:lpstr>
      <vt:lpstr>Mapping Models to DTOs</vt:lpstr>
      <vt:lpstr>Parameters</vt:lpstr>
      <vt:lpstr>Conventions</vt:lpstr>
      <vt:lpstr>[FromBody]</vt:lpstr>
      <vt:lpstr>[FromUri]</vt:lpstr>
      <vt:lpstr>Override Convention</vt:lpstr>
      <vt:lpstr>Override Convention</vt:lpstr>
      <vt:lpstr>Responses</vt:lpstr>
      <vt:lpstr>Types of Responses</vt:lpstr>
      <vt:lpstr>Using IHttpActionResult (IActionResult)</vt:lpstr>
      <vt:lpstr>Using Base Helper Methods</vt:lpstr>
      <vt:lpstr>Using Exceptions</vt:lpstr>
      <vt:lpstr>Validation</vt:lpstr>
      <vt:lpstr>Validation</vt:lpstr>
      <vt:lpstr>Validation</vt:lpstr>
      <vt:lpstr>Error Handling</vt:lpstr>
      <vt:lpstr>Try…Catch</vt:lpstr>
      <vt:lpstr>Global Error Handling</vt:lpstr>
      <vt:lpstr>Global Error Handling</vt:lpstr>
      <vt:lpstr>Global Error Handling</vt:lpstr>
      <vt:lpstr>Authentication</vt:lpstr>
      <vt:lpstr>DEMO: ASP.NET Identity</vt:lpstr>
      <vt:lpstr>Demo: JSON Web Tokens (JWT)</vt:lpstr>
      <vt:lpstr>3rd Party Tools</vt:lpstr>
      <vt:lpstr>Microsoft.AspNet.WebApi.Versioning &amp; Microsoft.AspNetCore.Mvc.Versioning</vt:lpstr>
      <vt:lpstr>SDammann.WebApi.Versioning</vt:lpstr>
      <vt:lpstr>Swashbuckle (Swagger)</vt:lpstr>
      <vt:lpstr>PowerPoint Presentation</vt:lpstr>
      <vt:lpstr>PowerPoint Presentation</vt:lpstr>
      <vt:lpstr>Performance</vt:lpstr>
      <vt:lpstr>AsNoTracking()</vt:lpstr>
      <vt:lpstr>Async/Await</vt:lpstr>
      <vt:lpstr>Caching</vt:lpstr>
      <vt:lpstr>Recap</vt:lpstr>
      <vt:lpstr>Thank You! Questions?</vt:lpstr>
      <vt:lpstr>If You Give $50,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jtower</dc:creator>
  <cp:lastModifiedBy>Jonathan "J." Tower</cp:lastModifiedBy>
  <cp:revision>105</cp:revision>
  <dcterms:created xsi:type="dcterms:W3CDTF">2017-02-14T19:24:12Z</dcterms:created>
  <dcterms:modified xsi:type="dcterms:W3CDTF">2017-06-08T01:45:51Z</dcterms:modified>
</cp:coreProperties>
</file>