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0"/>
  </p:notesMasterIdLst>
  <p:handoutMasterIdLst>
    <p:handoutMasterId r:id="rId61"/>
  </p:handoutMasterIdLst>
  <p:sldIdLst>
    <p:sldId id="256" r:id="rId2"/>
    <p:sldId id="322" r:id="rId3"/>
    <p:sldId id="321" r:id="rId4"/>
    <p:sldId id="283" r:id="rId5"/>
    <p:sldId id="335" r:id="rId6"/>
    <p:sldId id="325" r:id="rId7"/>
    <p:sldId id="356" r:id="rId8"/>
    <p:sldId id="360" r:id="rId9"/>
    <p:sldId id="357" r:id="rId10"/>
    <p:sldId id="359" r:id="rId11"/>
    <p:sldId id="358" r:id="rId12"/>
    <p:sldId id="361" r:id="rId13"/>
    <p:sldId id="323" r:id="rId14"/>
    <p:sldId id="336" r:id="rId15"/>
    <p:sldId id="337" r:id="rId16"/>
    <p:sldId id="339" r:id="rId17"/>
    <p:sldId id="340" r:id="rId18"/>
    <p:sldId id="331" r:id="rId19"/>
    <p:sldId id="341" r:id="rId20"/>
    <p:sldId id="342" r:id="rId21"/>
    <p:sldId id="333" r:id="rId22"/>
    <p:sldId id="343" r:id="rId23"/>
    <p:sldId id="344" r:id="rId24"/>
    <p:sldId id="345" r:id="rId25"/>
    <p:sldId id="346" r:id="rId26"/>
    <p:sldId id="332" r:id="rId27"/>
    <p:sldId id="347" r:id="rId28"/>
    <p:sldId id="348" r:id="rId29"/>
    <p:sldId id="350" r:id="rId30"/>
    <p:sldId id="349" r:id="rId31"/>
    <p:sldId id="351" r:id="rId32"/>
    <p:sldId id="329" r:id="rId33"/>
    <p:sldId id="352" r:id="rId34"/>
    <p:sldId id="372" r:id="rId35"/>
    <p:sldId id="334" r:id="rId36"/>
    <p:sldId id="370" r:id="rId37"/>
    <p:sldId id="371" r:id="rId38"/>
    <p:sldId id="373" r:id="rId39"/>
    <p:sldId id="374" r:id="rId40"/>
    <p:sldId id="327" r:id="rId41"/>
    <p:sldId id="353" r:id="rId42"/>
    <p:sldId id="354" r:id="rId43"/>
    <p:sldId id="326" r:id="rId44"/>
    <p:sldId id="355" r:id="rId45"/>
    <p:sldId id="369" r:id="rId46"/>
    <p:sldId id="324" r:id="rId47"/>
    <p:sldId id="364" r:id="rId48"/>
    <p:sldId id="362" r:id="rId49"/>
    <p:sldId id="363" r:id="rId50"/>
    <p:sldId id="365" r:id="rId51"/>
    <p:sldId id="366" r:id="rId52"/>
    <p:sldId id="328" r:id="rId53"/>
    <p:sldId id="330" r:id="rId54"/>
    <p:sldId id="367" r:id="rId55"/>
    <p:sldId id="368" r:id="rId56"/>
    <p:sldId id="284" r:id="rId57"/>
    <p:sldId id="289" r:id="rId58"/>
    <p:sldId id="320"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F69E513-05C0-4FE6-BB69-51F4F175A29E}">
          <p14:sldIdLst>
            <p14:sldId id="256"/>
            <p14:sldId id="322"/>
            <p14:sldId id="321"/>
            <p14:sldId id="283"/>
            <p14:sldId id="335"/>
          </p14:sldIdLst>
        </p14:section>
        <p14:section name="RESTful Refresher" id="{8BA929D6-7668-49E6-BCDF-EB5F1458F8BB}">
          <p14:sldIdLst>
            <p14:sldId id="325"/>
            <p14:sldId id="356"/>
            <p14:sldId id="360"/>
            <p14:sldId id="357"/>
            <p14:sldId id="359"/>
            <p14:sldId id="358"/>
            <p14:sldId id="361"/>
          </p14:sldIdLst>
        </p14:section>
        <p14:section name="Routing" id="{3587AB04-C0F9-42CF-B470-9DC3DEB7007C}">
          <p14:sldIdLst>
            <p14:sldId id="323"/>
            <p14:sldId id="336"/>
            <p14:sldId id="337"/>
            <p14:sldId id="339"/>
            <p14:sldId id="340"/>
          </p14:sldIdLst>
        </p14:section>
        <p14:section name="Inputs &amp; Outputs" id="{21A26BA5-9C88-4151-9C5F-B5DAC9051CC4}">
          <p14:sldIdLst>
            <p14:sldId id="331"/>
            <p14:sldId id="341"/>
            <p14:sldId id="342"/>
            <p14:sldId id="333"/>
            <p14:sldId id="343"/>
            <p14:sldId id="344"/>
            <p14:sldId id="345"/>
            <p14:sldId id="346"/>
            <p14:sldId id="332"/>
            <p14:sldId id="347"/>
            <p14:sldId id="348"/>
            <p14:sldId id="350"/>
            <p14:sldId id="349"/>
            <p14:sldId id="351"/>
          </p14:sldIdLst>
        </p14:section>
        <p14:section name="Validation" id="{C25702BC-2AEB-455C-88A9-4DE21D1870BF}">
          <p14:sldIdLst>
            <p14:sldId id="329"/>
            <p14:sldId id="352"/>
            <p14:sldId id="372"/>
          </p14:sldIdLst>
        </p14:section>
        <p14:section name="Error handling" id="{DA4BEAD6-2FAE-49A3-8052-EC1ED7576250}">
          <p14:sldIdLst>
            <p14:sldId id="334"/>
            <p14:sldId id="370"/>
            <p14:sldId id="371"/>
            <p14:sldId id="373"/>
            <p14:sldId id="374"/>
          </p14:sldIdLst>
        </p14:section>
        <p14:section name="Authentication" id="{0F6B5C8E-A7F2-4B53-809A-0CD7EEE72A00}">
          <p14:sldIdLst>
            <p14:sldId id="327"/>
            <p14:sldId id="353"/>
            <p14:sldId id="354"/>
          </p14:sldIdLst>
        </p14:section>
        <p14:section name="Repository Pattern" id="{EC7396F3-6CC1-448B-95EB-7CFBA7D29FA1}">
          <p14:sldIdLst>
            <p14:sldId id="326"/>
            <p14:sldId id="355"/>
            <p14:sldId id="369"/>
          </p14:sldIdLst>
        </p14:section>
        <p14:section name="3rd Party Tools" id="{267B0211-C563-4919-B8BB-E3E85A80D841}">
          <p14:sldIdLst>
            <p14:sldId id="324"/>
            <p14:sldId id="364"/>
            <p14:sldId id="362"/>
            <p14:sldId id="363"/>
            <p14:sldId id="365"/>
            <p14:sldId id="366"/>
          </p14:sldIdLst>
        </p14:section>
        <p14:section name="Performance" id="{A35E6093-0891-4618-A10E-FB90644F26E1}">
          <p14:sldIdLst>
            <p14:sldId id="328"/>
            <p14:sldId id="330"/>
            <p14:sldId id="367"/>
            <p14:sldId id="368"/>
          </p14:sldIdLst>
        </p14:section>
        <p14:section name="Outro" id="{93A1C1C4-9758-4E93-99EA-CA1C9C439405}">
          <p14:sldIdLst>
            <p14:sldId id="284"/>
            <p14:sldId id="289"/>
            <p14:sldId id="3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2C6"/>
    <a:srgbClr val="DD7DD6"/>
    <a:srgbClr val="A52B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3" autoAdjust="0"/>
    <p:restoredTop sz="78727" autoAdjust="0"/>
  </p:normalViewPr>
  <p:slideViewPr>
    <p:cSldViewPr snapToGrid="0">
      <p:cViewPr varScale="1">
        <p:scale>
          <a:sx n="68" d="100"/>
          <a:sy n="68" d="100"/>
        </p:scale>
        <p:origin x="810" y="2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0" d="100"/>
          <a:sy n="120" d="100"/>
        </p:scale>
        <p:origin x="2514"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562140-B735-4C60-B3C5-92EB3D8B05CE}" type="datetimeFigureOut">
              <a:rPr lang="en-US" smtClean="0"/>
              <a:t>5/29/2017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DF07BC-1481-4903-9F2D-D8459AA69C41}" type="slidenum">
              <a:rPr lang="en-US" smtClean="0"/>
              <a:t>‹#›</a:t>
            </a:fld>
            <a:endParaRPr lang="en-US"/>
          </a:p>
        </p:txBody>
      </p:sp>
    </p:spTree>
    <p:extLst>
      <p:ext uri="{BB962C8B-B14F-4D97-AF65-F5344CB8AC3E}">
        <p14:creationId xmlns:p14="http://schemas.microsoft.com/office/powerpoint/2010/main" val="2045350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18593E-236C-4E05-BB72-B29AB3CB2993}" type="datetimeFigureOut">
              <a:rPr lang="en-US" smtClean="0"/>
              <a:t>5/29/2017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D4E6FE-E9CE-402C-9CA5-D636DAC5C9B5}" type="slidenum">
              <a:rPr lang="en-US" smtClean="0"/>
              <a:t>‹#›</a:t>
            </a:fld>
            <a:endParaRPr lang="en-US"/>
          </a:p>
        </p:txBody>
      </p:sp>
    </p:spTree>
    <p:extLst>
      <p:ext uri="{BB962C8B-B14F-4D97-AF65-F5344CB8AC3E}">
        <p14:creationId xmlns:p14="http://schemas.microsoft.com/office/powerpoint/2010/main" val="27532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Differences </a:t>
            </a:r>
            <a:r>
              <a:rPr lang="en-US" dirty="0" err="1"/>
              <a:t>.net</a:t>
            </a:r>
            <a:r>
              <a:rPr lang="en-US" dirty="0"/>
              <a:t> and </a:t>
            </a:r>
            <a:r>
              <a:rPr lang="en-US" dirty="0" err="1"/>
              <a:t>.net</a:t>
            </a:r>
            <a:r>
              <a:rPr lang="en-US" dirty="0"/>
              <a:t> core</a:t>
            </a:r>
          </a:p>
          <a:p>
            <a:r>
              <a:rPr lang="en-US" dirty="0"/>
              <a:t>Attribute routing – route, </a:t>
            </a:r>
            <a:r>
              <a:rPr lang="en-US" dirty="0" err="1"/>
              <a:t>routeprefix</a:t>
            </a:r>
            <a:r>
              <a:rPr lang="en-US" dirty="0"/>
              <a:t>, combined in core, constraints</a:t>
            </a:r>
          </a:p>
          <a:p>
            <a:r>
              <a:rPr lang="en-US" dirty="0"/>
              <a:t>Global JSON settings</a:t>
            </a:r>
          </a:p>
        </p:txBody>
      </p:sp>
      <p:sp>
        <p:nvSpPr>
          <p:cNvPr id="4" name="Slide Number Placeholder 3"/>
          <p:cNvSpPr>
            <a:spLocks noGrp="1"/>
          </p:cNvSpPr>
          <p:nvPr>
            <p:ph type="sldNum" sz="quarter" idx="10"/>
          </p:nvPr>
        </p:nvSpPr>
        <p:spPr/>
        <p:txBody>
          <a:bodyPr/>
          <a:lstStyle/>
          <a:p>
            <a:fld id="{E6D4E6FE-E9CE-402C-9CA5-D636DAC5C9B5}" type="slidenum">
              <a:rPr lang="en-US" smtClean="0"/>
              <a:t>13</a:t>
            </a:fld>
            <a:endParaRPr lang="en-US"/>
          </a:p>
        </p:txBody>
      </p:sp>
    </p:spTree>
    <p:extLst>
      <p:ext uri="{BB962C8B-B14F-4D97-AF65-F5344CB8AC3E}">
        <p14:creationId xmlns:p14="http://schemas.microsoft.com/office/powerpoint/2010/main" val="311156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Dto</a:t>
            </a:r>
            <a:r>
              <a:rPr lang="en-US" dirty="0"/>
              <a:t> vs model/entity</a:t>
            </a:r>
          </a:p>
          <a:p>
            <a:r>
              <a:rPr lang="en-US" dirty="0"/>
              <a:t>Mapping (</a:t>
            </a:r>
            <a:r>
              <a:rPr lang="en-US" dirty="0" err="1"/>
              <a:t>automapper</a:t>
            </a:r>
            <a:r>
              <a:rPr lang="en-US" dirty="0"/>
              <a:t>)</a:t>
            </a:r>
          </a:p>
        </p:txBody>
      </p:sp>
      <p:sp>
        <p:nvSpPr>
          <p:cNvPr id="4" name="Slide Number Placeholder 3"/>
          <p:cNvSpPr>
            <a:spLocks noGrp="1"/>
          </p:cNvSpPr>
          <p:nvPr>
            <p:ph type="sldNum" sz="quarter" idx="10"/>
          </p:nvPr>
        </p:nvSpPr>
        <p:spPr/>
        <p:txBody>
          <a:bodyPr/>
          <a:lstStyle/>
          <a:p>
            <a:fld id="{E6D4E6FE-E9CE-402C-9CA5-D636DAC5C9B5}" type="slidenum">
              <a:rPr lang="en-US" smtClean="0"/>
              <a:t>18</a:t>
            </a:fld>
            <a:endParaRPr lang="en-US"/>
          </a:p>
        </p:txBody>
      </p:sp>
    </p:spTree>
    <p:extLst>
      <p:ext uri="{BB962C8B-B14F-4D97-AF65-F5344CB8AC3E}">
        <p14:creationId xmlns:p14="http://schemas.microsoft.com/office/powerpoint/2010/main" val="650123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FromBody</a:t>
            </a:r>
            <a:r>
              <a:rPr lang="en-US" dirty="0"/>
              <a:t>] body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FromUri</a:t>
            </a:r>
            <a:r>
              <a:rPr lang="en-US" sz="1200" b="0" i="0" kern="1200" dirty="0">
                <a:solidFill>
                  <a:schemeClr val="tx1"/>
                </a:solidFill>
                <a:effectLst/>
                <a:latin typeface="+mn-lt"/>
                <a:ea typeface="+mn-ea"/>
                <a:cs typeface="+mn-cs"/>
              </a:rPr>
              <a:t>] </a:t>
            </a:r>
            <a:r>
              <a:rPr lang="en-US" dirty="0" err="1"/>
              <a:t>Querystring</a:t>
            </a:r>
            <a:r>
              <a:rPr lang="en-US" dirty="0"/>
              <a:t> (get)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See https://docs.microsoft.com/en-us/aspnet/web-api/overview/formats-and-model-binding/parameter-binding-in-aspnet-web-api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TypeConverterss</a:t>
            </a:r>
            <a:r>
              <a:rPr lang="en-US" sz="1200" b="0" i="0" kern="1200" dirty="0">
                <a:solidFill>
                  <a:schemeClr val="tx1"/>
                </a:solidFill>
                <a:effectLst/>
                <a:latin typeface="+mn-lt"/>
                <a:ea typeface="+mn-ea"/>
                <a:cs typeface="+mn-cs"/>
              </a:rPr>
              <a:t>, Model Binders, Value Providers, </a:t>
            </a:r>
            <a:r>
              <a:rPr lang="en-US" sz="1200" b="0" i="0" kern="1200" dirty="0" err="1">
                <a:solidFill>
                  <a:schemeClr val="tx1"/>
                </a:solidFill>
                <a:effectLst/>
                <a:latin typeface="+mn-lt"/>
                <a:ea typeface="+mn-ea"/>
                <a:cs typeface="+mn-cs"/>
              </a:rPr>
              <a:t>HttpParameterBinding</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21</a:t>
            </a:fld>
            <a:endParaRPr lang="en-US"/>
          </a:p>
        </p:txBody>
      </p:sp>
    </p:spTree>
    <p:extLst>
      <p:ext uri="{BB962C8B-B14F-4D97-AF65-F5344CB8AC3E}">
        <p14:creationId xmlns:p14="http://schemas.microsoft.com/office/powerpoint/2010/main" val="3348165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void</a:t>
            </a:r>
          </a:p>
          <a:p>
            <a:r>
              <a:rPr lang="en-US" dirty="0"/>
              <a:t>Single object</a:t>
            </a:r>
          </a:p>
          <a:p>
            <a:r>
              <a:rPr lang="en-US" dirty="0"/>
              <a:t>List of objects</a:t>
            </a:r>
          </a:p>
          <a:p>
            <a:r>
              <a:rPr lang="en-US" dirty="0" err="1"/>
              <a:t>HttpActionResult</a:t>
            </a:r>
            <a:r>
              <a:rPr lang="en-US" dirty="0"/>
              <a:t> (</a:t>
            </a:r>
            <a:r>
              <a:rPr lang="en-US" dirty="0" err="1"/>
              <a:t>ActionResult</a:t>
            </a:r>
            <a:r>
              <a:rPr lang="en-US" dirty="0"/>
              <a:t> in core)</a:t>
            </a:r>
          </a:p>
          <a:p>
            <a:r>
              <a:rPr lang="en-US" dirty="0" err="1"/>
              <a:t>HttpResponseMessage</a:t>
            </a:r>
            <a:endParaRPr lang="en-US" dirty="0"/>
          </a:p>
          <a:p>
            <a:r>
              <a:rPr lang="en-US" dirty="0"/>
              <a:t>Exception</a:t>
            </a:r>
            <a:br>
              <a:rPr lang="en-US" dirty="0"/>
            </a:br>
            <a:r>
              <a:rPr lang="en-US" dirty="0"/>
              <a:t>Helper methods in base class</a:t>
            </a:r>
          </a:p>
        </p:txBody>
      </p:sp>
      <p:sp>
        <p:nvSpPr>
          <p:cNvPr id="4" name="Slide Number Placeholder 3"/>
          <p:cNvSpPr>
            <a:spLocks noGrp="1"/>
          </p:cNvSpPr>
          <p:nvPr>
            <p:ph type="sldNum" sz="quarter" idx="10"/>
          </p:nvPr>
        </p:nvSpPr>
        <p:spPr/>
        <p:txBody>
          <a:bodyPr/>
          <a:lstStyle/>
          <a:p>
            <a:fld id="{E6D4E6FE-E9CE-402C-9CA5-D636DAC5C9B5}" type="slidenum">
              <a:rPr lang="en-US" smtClean="0"/>
              <a:t>26</a:t>
            </a:fld>
            <a:endParaRPr lang="en-US"/>
          </a:p>
        </p:txBody>
      </p:sp>
    </p:spTree>
    <p:extLst>
      <p:ext uri="{BB962C8B-B14F-4D97-AF65-F5344CB8AC3E}">
        <p14:creationId xmlns:p14="http://schemas.microsoft.com/office/powerpoint/2010/main" val="2807053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ModelState</a:t>
            </a:r>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32</a:t>
            </a:fld>
            <a:endParaRPr lang="en-US"/>
          </a:p>
        </p:txBody>
      </p:sp>
    </p:spTree>
    <p:extLst>
      <p:ext uri="{BB962C8B-B14F-4D97-AF65-F5344CB8AC3E}">
        <p14:creationId xmlns:p14="http://schemas.microsoft.com/office/powerpoint/2010/main" val="1588307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Indentity</a:t>
            </a:r>
            <a:br>
              <a:rPr lang="en-US" dirty="0"/>
            </a:br>
            <a:r>
              <a:rPr lang="en-US" dirty="0"/>
              <a:t>JWT</a:t>
            </a:r>
          </a:p>
          <a:p>
            <a:r>
              <a:rPr lang="en-US" dirty="0"/>
              <a:t>Custom – extract token from </a:t>
            </a:r>
            <a:r>
              <a:rPr lang="en-US" dirty="0" err="1"/>
              <a:t>qs</a:t>
            </a:r>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40</a:t>
            </a:fld>
            <a:endParaRPr lang="en-US"/>
          </a:p>
        </p:txBody>
      </p:sp>
    </p:spTree>
    <p:extLst>
      <p:ext uri="{BB962C8B-B14F-4D97-AF65-F5344CB8AC3E}">
        <p14:creationId xmlns:p14="http://schemas.microsoft.com/office/powerpoint/2010/main" val="2054798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43</a:t>
            </a:fld>
            <a:endParaRPr lang="en-US"/>
          </a:p>
        </p:txBody>
      </p:sp>
    </p:spTree>
    <p:extLst>
      <p:ext uri="{BB962C8B-B14F-4D97-AF65-F5344CB8AC3E}">
        <p14:creationId xmlns:p14="http://schemas.microsoft.com/office/powerpoint/2010/main" val="2570463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Swagger/</a:t>
            </a:r>
            <a:r>
              <a:rPr lang="en-US" dirty="0" err="1"/>
              <a:t>swashbuckle</a:t>
            </a:r>
            <a:endParaRPr lang="en-US" dirty="0"/>
          </a:p>
        </p:txBody>
      </p:sp>
      <p:sp>
        <p:nvSpPr>
          <p:cNvPr id="4" name="Slide Number Placeholder 3"/>
          <p:cNvSpPr>
            <a:spLocks noGrp="1"/>
          </p:cNvSpPr>
          <p:nvPr>
            <p:ph type="sldNum" sz="quarter" idx="10"/>
          </p:nvPr>
        </p:nvSpPr>
        <p:spPr/>
        <p:txBody>
          <a:bodyPr/>
          <a:lstStyle/>
          <a:p>
            <a:fld id="{E6D4E6FE-E9CE-402C-9CA5-D636DAC5C9B5}" type="slidenum">
              <a:rPr lang="en-US" smtClean="0"/>
              <a:t>46</a:t>
            </a:fld>
            <a:endParaRPr lang="en-US"/>
          </a:p>
        </p:txBody>
      </p:sp>
    </p:spTree>
    <p:extLst>
      <p:ext uri="{BB962C8B-B14F-4D97-AF65-F5344CB8AC3E}">
        <p14:creationId xmlns:p14="http://schemas.microsoft.com/office/powerpoint/2010/main" val="3871313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async</a:t>
            </a:r>
            <a:r>
              <a:rPr lang="en-US" dirty="0"/>
              <a:t>/await</a:t>
            </a:r>
          </a:p>
          <a:p>
            <a:r>
              <a:rPr lang="en-US" dirty="0"/>
              <a:t>Output caching</a:t>
            </a:r>
          </a:p>
          <a:p>
            <a:r>
              <a:rPr lang="en-US" dirty="0"/>
              <a:t>Raw ado.net or </a:t>
            </a:r>
            <a:r>
              <a:rPr lang="en-US" dirty="0" err="1"/>
              <a:t>asnotracking</a:t>
            </a:r>
            <a:r>
              <a:rPr lang="en-US" dirty="0"/>
              <a:t>()</a:t>
            </a:r>
          </a:p>
        </p:txBody>
      </p:sp>
      <p:sp>
        <p:nvSpPr>
          <p:cNvPr id="4" name="Slide Number Placeholder 3"/>
          <p:cNvSpPr>
            <a:spLocks noGrp="1"/>
          </p:cNvSpPr>
          <p:nvPr>
            <p:ph type="sldNum" sz="quarter" idx="10"/>
          </p:nvPr>
        </p:nvSpPr>
        <p:spPr/>
        <p:txBody>
          <a:bodyPr/>
          <a:lstStyle/>
          <a:p>
            <a:fld id="{E6D4E6FE-E9CE-402C-9CA5-D636DAC5C9B5}" type="slidenum">
              <a:rPr lang="en-US" smtClean="0"/>
              <a:t>52</a:t>
            </a:fld>
            <a:endParaRPr lang="en-US"/>
          </a:p>
        </p:txBody>
      </p:sp>
    </p:spTree>
    <p:extLst>
      <p:ext uri="{BB962C8B-B14F-4D97-AF65-F5344CB8AC3E}">
        <p14:creationId xmlns:p14="http://schemas.microsoft.com/office/powerpoint/2010/main" val="1780155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dirty="0"/>
              <a:t>Click to edit Master 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FDB08721-E45B-4A66-93A6-531BE00DB2CF}" type="datetimeFigureOut">
              <a:rPr lang="en-US" smtClean="0"/>
              <a:t>5/29/2017</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8C739BE-451B-478D-B9BF-5E72F79512D5}" type="slidenum">
              <a:rPr lang="en-US" smtClean="0"/>
              <a:t>‹#›</a:t>
            </a:fld>
            <a:endParaRPr lang="en-US"/>
          </a:p>
        </p:txBody>
      </p:sp>
      <p:sp>
        <p:nvSpPr>
          <p:cNvPr id="10" name="Rectangle 9"/>
          <p:cNvSpPr/>
          <p:nvPr userDrawn="1"/>
        </p:nvSpPr>
        <p:spPr>
          <a:xfrm>
            <a:off x="0" y="4160704"/>
            <a:ext cx="12192000" cy="8691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67512" y="4284567"/>
            <a:ext cx="9228201" cy="1587279"/>
          </a:xfrm>
        </p:spPr>
        <p:txBody>
          <a:bodyPr>
            <a:normAutofit/>
          </a:bodyPr>
          <a:lstStyle>
            <a:lvl1pPr marL="0" indent="0" algn="l">
              <a:buNone/>
              <a:defRPr sz="3200">
                <a:solidFill>
                  <a:srgbClr val="0072C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lang="en-US" dirty="0"/>
          </a:p>
        </p:txBody>
      </p:sp>
    </p:spTree>
    <p:extLst>
      <p:ext uri="{BB962C8B-B14F-4D97-AF65-F5344CB8AC3E}">
        <p14:creationId xmlns:p14="http://schemas.microsoft.com/office/powerpoint/2010/main" val="4147543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08721-E45B-4A66-93A6-531BE00DB2CF}"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2697208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08721-E45B-4A66-93A6-531BE00DB2CF}"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4241340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B08721-E45B-4A66-93A6-531BE00DB2CF}"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2049081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B08721-E45B-4A66-93A6-531BE00DB2CF}"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119475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B08721-E45B-4A66-93A6-531BE00DB2CF}"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2670008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B08721-E45B-4A66-93A6-531BE00DB2CF}" type="datetimeFigureOut">
              <a:rPr lang="en-US" smtClean="0"/>
              <a:t>5/29/2017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3909844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B08721-E45B-4A66-93A6-531BE00DB2CF}" type="datetimeFigureOut">
              <a:rPr lang="en-US" smtClean="0"/>
              <a:t>5/29/2017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128971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B08721-E45B-4A66-93A6-531BE00DB2CF}" type="datetimeFigureOut">
              <a:rPr lang="en-US" smtClean="0"/>
              <a:t>5/29/2017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C739BE-451B-478D-B9BF-5E72F79512D5}" type="slidenum">
              <a:rPr lang="en-US" smtClean="0"/>
              <a:t>‹#›</a:t>
            </a:fld>
            <a:endParaRPr lang="en-US"/>
          </a:p>
        </p:txBody>
      </p:sp>
    </p:spTree>
    <p:extLst>
      <p:ext uri="{BB962C8B-B14F-4D97-AF65-F5344CB8AC3E}">
        <p14:creationId xmlns:p14="http://schemas.microsoft.com/office/powerpoint/2010/main" val="2440398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FDB08721-E45B-4A66-93A6-531BE00DB2CF}"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8C739BE-451B-478D-B9BF-5E72F79512D5}" type="slidenum">
              <a:rPr lang="en-US" smtClean="0"/>
              <a:t>‹#›</a:t>
            </a:fld>
            <a:endParaRPr lang="en-US"/>
          </a:p>
        </p:txBody>
      </p:sp>
    </p:spTree>
    <p:extLst>
      <p:ext uri="{BB962C8B-B14F-4D97-AF65-F5344CB8AC3E}">
        <p14:creationId xmlns:p14="http://schemas.microsoft.com/office/powerpoint/2010/main" val="1481977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FDB08721-E45B-4A66-93A6-531BE00DB2CF}" type="datetimeFigureOut">
              <a:rPr lang="en-US" smtClean="0"/>
              <a:t>5/29/2017</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8C739BE-451B-478D-B9BF-5E72F79512D5}" type="slidenum">
              <a:rPr lang="en-US" smtClean="0"/>
              <a:t>‹#›</a:t>
            </a:fld>
            <a:endParaRPr lang="en-US"/>
          </a:p>
        </p:txBody>
      </p:sp>
    </p:spTree>
    <p:extLst>
      <p:ext uri="{BB962C8B-B14F-4D97-AF65-F5344CB8AC3E}">
        <p14:creationId xmlns:p14="http://schemas.microsoft.com/office/powerpoint/2010/main" val="289997198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latin typeface="Segoe UI" panose="020B0502040204020203" pitchFamily="34" charset="0"/>
                <a:cs typeface="Segoe UI" panose="020B0502040204020203" pitchFamily="34" charset="0"/>
              </a:defRPr>
            </a:lvl1pPr>
          </a:lstStyle>
          <a:p>
            <a:fld id="{FDB08721-E45B-4A66-93A6-531BE00DB2CF}" type="datetimeFigureOut">
              <a:rPr lang="en-US" smtClean="0"/>
              <a:pPr/>
              <a:t>5/29/2017</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latin typeface="Segoe UI" panose="020B0502040204020203" pitchFamily="34" charset="0"/>
                <a:cs typeface="Segoe UI" panose="020B0502040204020203" pitchFamily="34" charset="0"/>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Segoe UI" panose="020B0502040204020203" pitchFamily="34" charset="0"/>
                <a:cs typeface="Segoe UI" panose="020B0502040204020203" pitchFamily="34" charset="0"/>
              </a:defRPr>
            </a:lvl1pPr>
          </a:lstStyle>
          <a:p>
            <a:fld id="{78C739BE-451B-478D-B9BF-5E72F79512D5}" type="slidenum">
              <a:rPr lang="en-US" smtClean="0"/>
              <a:pPr/>
              <a:t>‹#›</a:t>
            </a:fld>
            <a:endParaRPr lang="en-US"/>
          </a:p>
        </p:txBody>
      </p:sp>
    </p:spTree>
    <p:extLst>
      <p:ext uri="{BB962C8B-B14F-4D97-AF65-F5344CB8AC3E}">
        <p14:creationId xmlns:p14="http://schemas.microsoft.com/office/powerpoint/2010/main" val="5223781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Segoe UI" panose="020B0502040204020203" pitchFamily="34" charset="0"/>
          <a:ea typeface="+mj-ea"/>
          <a:cs typeface="Segoe UI" panose="020B0502040204020203"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 Web APIs</a:t>
            </a:r>
          </a:p>
        </p:txBody>
      </p:sp>
      <p:sp>
        <p:nvSpPr>
          <p:cNvPr id="3" name="Subtitle 2"/>
          <p:cNvSpPr>
            <a:spLocks noGrp="1"/>
          </p:cNvSpPr>
          <p:nvPr>
            <p:ph type="subTitle" idx="1"/>
          </p:nvPr>
        </p:nvSpPr>
        <p:spPr>
          <a:xfrm>
            <a:off x="667512" y="4302212"/>
            <a:ext cx="9228201" cy="1587279"/>
          </a:xfrm>
        </p:spPr>
        <p:txBody>
          <a:bodyPr>
            <a:normAutofit/>
          </a:bodyPr>
          <a:lstStyle/>
          <a:p>
            <a:r>
              <a:rPr lang="en-US" sz="4000" dirty="0"/>
              <a:t>Tips, Tricks, &amp; Best Practices</a:t>
            </a:r>
          </a:p>
        </p:txBody>
      </p:sp>
      <p:sp>
        <p:nvSpPr>
          <p:cNvPr id="4" name="Subtitle 2"/>
          <p:cNvSpPr txBox="1">
            <a:spLocks/>
          </p:cNvSpPr>
          <p:nvPr/>
        </p:nvSpPr>
        <p:spPr>
          <a:xfrm>
            <a:off x="965454" y="6128396"/>
            <a:ext cx="10540746" cy="833121"/>
          </a:xfrm>
          <a:prstGeom prst="rect">
            <a:avLst/>
          </a:prstGeom>
        </p:spPr>
        <p:txBody>
          <a:bodyPr vert="horz" lIns="91440" tIns="45720" rIns="91440" bIns="45720" rtlCol="0">
            <a:normAutofit/>
          </a:bodyPr>
          <a:lstStyle>
            <a:lvl1pPr marL="0" indent="0" algn="l" defTabSz="914400" rtl="0" eaLnBrk="1" latinLnBrk="0" hangingPunct="1">
              <a:lnSpc>
                <a:spcPct val="85000"/>
              </a:lnSpc>
              <a:spcBef>
                <a:spcPts val="1300"/>
              </a:spcBef>
              <a:buFont typeface="Arial" pitchFamily="34" charset="0"/>
              <a:buNone/>
              <a:defRPr sz="3200" kern="1200">
                <a:solidFill>
                  <a:srgbClr val="0072C6"/>
                </a:solidFill>
                <a:latin typeface="+mj-lt"/>
                <a:ea typeface="+mn-ea"/>
                <a:cs typeface="Segoe UI" panose="020B0502040204020203" pitchFamily="34" charset="0"/>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pPr algn="r"/>
            <a:r>
              <a:rPr lang="en-US" dirty="0">
                <a:solidFill>
                  <a:schemeClr val="bg1"/>
                </a:solidFill>
              </a:rPr>
              <a:t>Jonathan "J." Tower</a:t>
            </a:r>
          </a:p>
        </p:txBody>
      </p:sp>
    </p:spTree>
    <p:extLst>
      <p:ext uri="{BB962C8B-B14F-4D97-AF65-F5344CB8AC3E}">
        <p14:creationId xmlns:p14="http://schemas.microsoft.com/office/powerpoint/2010/main" val="3441241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URIs</a:t>
            </a:r>
          </a:p>
        </p:txBody>
      </p:sp>
      <p:sp>
        <p:nvSpPr>
          <p:cNvPr id="3" name="Content Placeholder 2"/>
          <p:cNvSpPr>
            <a:spLocks noGrp="1"/>
          </p:cNvSpPr>
          <p:nvPr>
            <p:ph idx="1"/>
          </p:nvPr>
        </p:nvSpPr>
        <p:spPr/>
        <p:txBody>
          <a:bodyPr/>
          <a:lstStyle/>
          <a:p>
            <a:pPr>
              <a:tabLst>
                <a:tab pos="1198563" algn="l"/>
              </a:tabLst>
            </a:pPr>
            <a:r>
              <a:rPr lang="en-US" dirty="0"/>
              <a:t>GET	http://www.example.com/customers </a:t>
            </a:r>
          </a:p>
          <a:p>
            <a:pPr>
              <a:tabLst>
                <a:tab pos="1198563" algn="l"/>
              </a:tabLst>
            </a:pPr>
            <a:r>
              <a:rPr lang="en-US" dirty="0"/>
              <a:t>GET	http://www.example.com/customers/33245</a:t>
            </a:r>
          </a:p>
          <a:p>
            <a:pPr>
              <a:tabLst>
                <a:tab pos="1198563" algn="l"/>
              </a:tabLst>
            </a:pPr>
            <a:r>
              <a:rPr lang="nn-NO" dirty="0"/>
              <a:t>POST	http://www.example.com/customers</a:t>
            </a:r>
          </a:p>
          <a:p>
            <a:pPr>
              <a:tabLst>
                <a:tab pos="1198563" algn="l"/>
              </a:tabLst>
            </a:pPr>
            <a:r>
              <a:rPr lang="en-US" dirty="0"/>
              <a:t>PUT	http://www.example.com/products/66432</a:t>
            </a:r>
          </a:p>
          <a:p>
            <a:pPr>
              <a:tabLst>
                <a:tab pos="1198563" algn="l"/>
              </a:tabLst>
            </a:pPr>
            <a:r>
              <a:rPr lang="en-US" dirty="0"/>
              <a:t>DELETE	http://www.example.com/products/66432</a:t>
            </a:r>
          </a:p>
        </p:txBody>
      </p:sp>
    </p:spTree>
    <p:extLst>
      <p:ext uri="{BB962C8B-B14F-4D97-AF65-F5344CB8AC3E}">
        <p14:creationId xmlns:p14="http://schemas.microsoft.com/office/powerpoint/2010/main" val="3109891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Response Codes</a:t>
            </a:r>
          </a:p>
        </p:txBody>
      </p:sp>
      <p:sp>
        <p:nvSpPr>
          <p:cNvPr id="3" name="Content Placeholder 2"/>
          <p:cNvSpPr>
            <a:spLocks noGrp="1"/>
          </p:cNvSpPr>
          <p:nvPr>
            <p:ph idx="1"/>
          </p:nvPr>
        </p:nvSpPr>
        <p:spPr/>
        <p:txBody>
          <a:bodyPr/>
          <a:lstStyle/>
          <a:p>
            <a:r>
              <a:rPr lang="en-US" dirty="0"/>
              <a:t>200 OK</a:t>
            </a:r>
          </a:p>
          <a:p>
            <a:r>
              <a:rPr lang="en-US" dirty="0"/>
              <a:t>201 Created</a:t>
            </a:r>
          </a:p>
          <a:p>
            <a:r>
              <a:rPr lang="en-US" dirty="0"/>
              <a:t>400 Bad Request</a:t>
            </a:r>
          </a:p>
          <a:p>
            <a:r>
              <a:rPr lang="en-US" dirty="0"/>
              <a:t>401 Unauthorized</a:t>
            </a:r>
          </a:p>
          <a:p>
            <a:r>
              <a:rPr lang="en-US" dirty="0"/>
              <a:t>403 Forbidden</a:t>
            </a:r>
          </a:p>
          <a:p>
            <a:r>
              <a:rPr lang="en-US" dirty="0"/>
              <a:t>404 Not Found</a:t>
            </a:r>
          </a:p>
          <a:p>
            <a:r>
              <a:rPr lang="en-US" dirty="0"/>
              <a:t>500 Internal Server Error</a:t>
            </a:r>
          </a:p>
          <a:p>
            <a:endParaRPr lang="en-US" dirty="0"/>
          </a:p>
          <a:p>
            <a:endParaRPr lang="en-US" dirty="0"/>
          </a:p>
        </p:txBody>
      </p:sp>
    </p:spTree>
    <p:extLst>
      <p:ext uri="{BB962C8B-B14F-4D97-AF65-F5344CB8AC3E}">
        <p14:creationId xmlns:p14="http://schemas.microsoft.com/office/powerpoint/2010/main" val="4244103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ASP.NET’s RESTful</a:t>
            </a:r>
          </a:p>
        </p:txBody>
      </p:sp>
      <p:sp>
        <p:nvSpPr>
          <p:cNvPr id="4" name="Oval 3"/>
          <p:cNvSpPr/>
          <p:nvPr/>
        </p:nvSpPr>
        <p:spPr>
          <a:xfrm>
            <a:off x="1603948" y="2683239"/>
            <a:ext cx="3057994" cy="30579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Segoe UI" panose="020B0502040204020203" pitchFamily="34" charset="0"/>
                <a:cs typeface="Segoe UI" panose="020B0502040204020203" pitchFamily="34" charset="0"/>
              </a:rPr>
              <a:t>ASP.NET Web API</a:t>
            </a:r>
          </a:p>
        </p:txBody>
      </p:sp>
      <p:sp>
        <p:nvSpPr>
          <p:cNvPr id="5" name="Oval 4"/>
          <p:cNvSpPr/>
          <p:nvPr/>
        </p:nvSpPr>
        <p:spPr>
          <a:xfrm>
            <a:off x="7017896" y="2683239"/>
            <a:ext cx="3057994" cy="30579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Segoe UI" panose="020B0502040204020203" pitchFamily="34" charset="0"/>
                <a:cs typeface="Segoe UI" panose="020B0502040204020203" pitchFamily="34" charset="0"/>
              </a:rPr>
              <a:t>ASP.NET MVC</a:t>
            </a:r>
          </a:p>
        </p:txBody>
      </p:sp>
      <p:sp>
        <p:nvSpPr>
          <p:cNvPr id="6" name="Arrow: Right 5"/>
          <p:cNvSpPr/>
          <p:nvPr/>
        </p:nvSpPr>
        <p:spPr>
          <a:xfrm>
            <a:off x="4918024" y="2840636"/>
            <a:ext cx="1843790" cy="2743200"/>
          </a:xfrm>
          <a:prstGeom prst="rightArrow">
            <a:avLst>
              <a:gd name="adj1" fmla="val 50000"/>
              <a:gd name="adj2" fmla="val 703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13810" y="2037518"/>
            <a:ext cx="2638270"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ASP.NET</a:t>
            </a:r>
          </a:p>
        </p:txBody>
      </p:sp>
      <p:sp>
        <p:nvSpPr>
          <p:cNvPr id="8" name="TextBox 7"/>
          <p:cNvSpPr txBox="1"/>
          <p:nvPr/>
        </p:nvSpPr>
        <p:spPr>
          <a:xfrm>
            <a:off x="7227758" y="2037518"/>
            <a:ext cx="2638270"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ASP.NET Core</a:t>
            </a:r>
          </a:p>
        </p:txBody>
      </p:sp>
    </p:spTree>
    <p:extLst>
      <p:ext uri="{BB962C8B-B14F-4D97-AF65-F5344CB8AC3E}">
        <p14:creationId xmlns:p14="http://schemas.microsoft.com/office/powerpoint/2010/main" val="774935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Routing</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769119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Differences: .NET &amp; .NET Core</a:t>
            </a:r>
          </a:p>
        </p:txBody>
      </p:sp>
      <p:sp>
        <p:nvSpPr>
          <p:cNvPr id="5" name="Content Placeholder 4"/>
          <p:cNvSpPr>
            <a:spLocks noGrp="1"/>
          </p:cNvSpPr>
          <p:nvPr>
            <p:ph idx="1"/>
          </p:nvPr>
        </p:nvSpPr>
        <p:spPr/>
        <p:txBody>
          <a:bodyPr/>
          <a:lstStyle/>
          <a:p>
            <a:r>
              <a:rPr lang="en-US" dirty="0"/>
              <a:t>.NET – </a:t>
            </a:r>
            <a:r>
              <a:rPr lang="en-US" dirty="0" err="1"/>
              <a:t>System.Web</a:t>
            </a:r>
            <a:r>
              <a:rPr lang="en-US" dirty="0"/>
              <a:t> and </a:t>
            </a:r>
            <a:r>
              <a:rPr lang="en-US" dirty="0" err="1"/>
              <a:t>System.Http</a:t>
            </a:r>
            <a:endParaRPr lang="en-US" dirty="0"/>
          </a:p>
          <a:p>
            <a:r>
              <a:rPr lang="en-US" dirty="0"/>
              <a:t>.NET Core - Merged</a:t>
            </a:r>
          </a:p>
        </p:txBody>
      </p:sp>
    </p:spTree>
    <p:extLst>
      <p:ext uri="{BB962C8B-B14F-4D97-AF65-F5344CB8AC3E}">
        <p14:creationId xmlns:p14="http://schemas.microsoft.com/office/powerpoint/2010/main" val="1855210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Config in .NET</a:t>
            </a:r>
          </a:p>
        </p:txBody>
      </p:sp>
      <p:sp>
        <p:nvSpPr>
          <p:cNvPr id="3" name="Content Placeholder 2"/>
          <p:cNvSpPr>
            <a:spLocks noGrp="1"/>
          </p:cNvSpPr>
          <p:nvPr>
            <p:ph idx="1"/>
          </p:nvPr>
        </p:nvSpPr>
        <p:spPr>
          <a:xfrm>
            <a:off x="676656" y="2011680"/>
            <a:ext cx="10753725" cy="4179258"/>
          </a:xfrm>
          <a:solidFill>
            <a:schemeClr val="tx1"/>
          </a:solidFill>
        </p:spPr>
        <p:txBody>
          <a:bodyPr lIns="182880" tIns="182880" rIns="182880" bIns="182880">
            <a:normAutofit fontScale="92500" lnSpcReduction="20000"/>
          </a:bodyPr>
          <a:lstStyle/>
          <a:p>
            <a:pPr marL="0" indent="0">
              <a:buNone/>
            </a:pPr>
            <a:r>
              <a:rPr lang="en-US" sz="2000" dirty="0" err="1">
                <a:solidFill>
                  <a:schemeClr val="bg1"/>
                </a:solidFill>
                <a:latin typeface="Consolas" panose="020B0609020204030204" pitchFamily="49" charset="0"/>
              </a:rPr>
              <a:t>var</a:t>
            </a: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json</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GlobalConfiguration.Configuration.Formatters.JsonFormatter</a:t>
            </a:r>
            <a:r>
              <a:rPr lang="en-US" sz="2000" dirty="0">
                <a:solidFill>
                  <a:schemeClr val="bg1"/>
                </a:solidFill>
                <a:latin typeface="Consolas" panose="020B0609020204030204" pitchFamily="49" charset="0"/>
              </a:rPr>
              <a:t>;</a:t>
            </a:r>
            <a:br>
              <a:rPr lang="en-US" sz="2000" dirty="0">
                <a:solidFill>
                  <a:schemeClr val="bg1"/>
                </a:solidFill>
                <a:latin typeface="Consolas" panose="020B0609020204030204" pitchFamily="49" charset="0"/>
              </a:rPr>
            </a:br>
            <a:br>
              <a:rPr lang="en-US" sz="2000" dirty="0">
                <a:solidFill>
                  <a:schemeClr val="bg1"/>
                </a:solidFill>
                <a:latin typeface="Consolas" panose="020B0609020204030204" pitchFamily="49" charset="0"/>
              </a:rPr>
            </a:br>
            <a:r>
              <a:rPr lang="en-US" sz="2000" dirty="0">
                <a:solidFill>
                  <a:schemeClr val="bg2">
                    <a:lumMod val="50000"/>
                  </a:schemeClr>
                </a:solidFill>
                <a:latin typeface="Consolas" panose="020B0609020204030204" pitchFamily="49" charset="0"/>
              </a:rPr>
              <a:t>// format datetimes as UTC</a:t>
            </a:r>
            <a:br>
              <a:rPr lang="en-US" sz="2000" dirty="0">
                <a:solidFill>
                  <a:schemeClr val="bg2">
                    <a:lumMod val="50000"/>
                  </a:schemeClr>
                </a:solidFill>
                <a:latin typeface="Consolas" panose="020B0609020204030204" pitchFamily="49" charset="0"/>
              </a:rPr>
            </a:br>
            <a:r>
              <a:rPr lang="en-US" sz="2000" dirty="0" err="1">
                <a:solidFill>
                  <a:schemeClr val="bg1"/>
                </a:solidFill>
                <a:latin typeface="Consolas" panose="020B0609020204030204" pitchFamily="49" charset="0"/>
              </a:rPr>
              <a:t>json.SerializerSettings.DateTimeZoneHandling</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DateTimeZoneHandling.Utc</a:t>
            </a:r>
            <a:br>
              <a:rPr lang="en-US" sz="2000" dirty="0">
                <a:solidFill>
                  <a:schemeClr val="bg1"/>
                </a:solidFill>
                <a:latin typeface="Consolas" panose="020B0609020204030204" pitchFamily="49" charset="0"/>
              </a:rPr>
            </a:br>
            <a:br>
              <a:rPr lang="en-US" sz="2000" dirty="0">
                <a:solidFill>
                  <a:schemeClr val="bg1"/>
                </a:solidFill>
                <a:latin typeface="Consolas" panose="020B0609020204030204" pitchFamily="49" charset="0"/>
              </a:rPr>
            </a:br>
            <a:r>
              <a:rPr lang="en-US" sz="2000" dirty="0">
                <a:solidFill>
                  <a:schemeClr val="bg2">
                    <a:lumMod val="50000"/>
                  </a:schemeClr>
                </a:solidFill>
                <a:latin typeface="Consolas" panose="020B0609020204030204" pitchFamily="49" charset="0"/>
              </a:rPr>
              <a:t>// Used MS date format "\/Date(1356044400000+0100)\/"</a:t>
            </a:r>
            <a:br>
              <a:rPr lang="en-US" sz="2000" dirty="0">
                <a:solidFill>
                  <a:schemeClr val="bg2">
                    <a:lumMod val="50000"/>
                  </a:schemeClr>
                </a:solidFill>
                <a:latin typeface="Consolas" panose="020B0609020204030204" pitchFamily="49" charset="0"/>
              </a:rPr>
            </a:br>
            <a:r>
              <a:rPr lang="en-US" sz="2000" dirty="0" err="1">
                <a:solidFill>
                  <a:schemeClr val="bg1"/>
                </a:solidFill>
                <a:latin typeface="Consolas" panose="020B0609020204030204" pitchFamily="49" charset="0"/>
              </a:rPr>
              <a:t>json.SerializerSettings.DateFormatHandling</a:t>
            </a:r>
            <a:r>
              <a:rPr lang="en-US" sz="2000" dirty="0">
                <a:solidFill>
                  <a:schemeClr val="bg1"/>
                </a:solidFill>
                <a:latin typeface="Consolas" panose="020B0609020204030204" pitchFamily="49" charset="0"/>
              </a:rPr>
              <a:t> =</a:t>
            </a:r>
            <a:br>
              <a:rPr lang="en-US" sz="2000" dirty="0">
                <a:solidFill>
                  <a:schemeClr val="bg1"/>
                </a:solidFill>
                <a:latin typeface="Consolas" panose="020B0609020204030204" pitchFamily="49" charset="0"/>
              </a:rPr>
            </a:b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DateFormatHandling.MicrosoftDateFormat</a:t>
            </a:r>
            <a:r>
              <a:rPr lang="en-US" sz="2000" dirty="0">
                <a:solidFill>
                  <a:schemeClr val="bg1"/>
                </a:solidFill>
                <a:latin typeface="Consolas" panose="020B0609020204030204" pitchFamily="49" charset="0"/>
              </a:rPr>
              <a:t>;</a:t>
            </a:r>
            <a:br>
              <a:rPr lang="en-US" sz="2000" dirty="0">
                <a:solidFill>
                  <a:schemeClr val="bg1"/>
                </a:solidFill>
                <a:latin typeface="Consolas" panose="020B0609020204030204" pitchFamily="49" charset="0"/>
              </a:rPr>
            </a:br>
            <a:br>
              <a:rPr lang="en-US" sz="2000" dirty="0">
                <a:solidFill>
                  <a:schemeClr val="bg1"/>
                </a:solidFill>
                <a:latin typeface="Consolas" panose="020B0609020204030204" pitchFamily="49" charset="0"/>
              </a:rPr>
            </a:br>
            <a:r>
              <a:rPr lang="en-US" sz="2000" dirty="0">
                <a:solidFill>
                  <a:schemeClr val="bg2">
                    <a:lumMod val="50000"/>
                  </a:schemeClr>
                </a:solidFill>
                <a:latin typeface="Consolas" panose="020B0609020204030204" pitchFamily="49" charset="0"/>
              </a:rPr>
              <a:t>// camelCase JSON</a:t>
            </a:r>
            <a:br>
              <a:rPr lang="en-US" sz="2000" dirty="0">
                <a:solidFill>
                  <a:schemeClr val="bg2">
                    <a:lumMod val="50000"/>
                  </a:schemeClr>
                </a:solidFill>
                <a:latin typeface="Consolas" panose="020B0609020204030204" pitchFamily="49" charset="0"/>
              </a:rPr>
            </a:br>
            <a:r>
              <a:rPr lang="en-US" sz="2000" dirty="0" err="1">
                <a:solidFill>
                  <a:schemeClr val="bg1"/>
                </a:solidFill>
                <a:latin typeface="Consolas" panose="020B0609020204030204" pitchFamily="49" charset="0"/>
              </a:rPr>
              <a:t>json.SerializerSettings.ContractResolver</a:t>
            </a:r>
            <a:r>
              <a:rPr lang="en-US" sz="2000" dirty="0">
                <a:solidFill>
                  <a:schemeClr val="bg1"/>
                </a:solidFill>
                <a:latin typeface="Consolas" panose="020B0609020204030204" pitchFamily="49" charset="0"/>
              </a:rPr>
              <a:t> =</a:t>
            </a:r>
            <a:br>
              <a:rPr lang="en-US" sz="2000" dirty="0">
                <a:solidFill>
                  <a:schemeClr val="bg1"/>
                </a:solidFill>
                <a:latin typeface="Consolas" panose="020B0609020204030204" pitchFamily="49" charset="0"/>
              </a:rPr>
            </a:br>
            <a:r>
              <a:rPr lang="en-US" sz="2000" dirty="0">
                <a:solidFill>
                  <a:schemeClr val="bg1"/>
                </a:solidFill>
                <a:latin typeface="Consolas" panose="020B0609020204030204" pitchFamily="49" charset="0"/>
              </a:rPr>
              <a:t>	new </a:t>
            </a:r>
            <a:r>
              <a:rPr lang="en-US" sz="2000" dirty="0" err="1">
                <a:solidFill>
                  <a:schemeClr val="bg1"/>
                </a:solidFill>
                <a:latin typeface="Consolas" panose="020B0609020204030204" pitchFamily="49" charset="0"/>
              </a:rPr>
              <a:t>CamelCasePropertyNamesContractResolver</a:t>
            </a:r>
            <a:r>
              <a:rPr lang="en-US" sz="2000" dirty="0">
                <a:solidFill>
                  <a:schemeClr val="bg1"/>
                </a:solidFill>
                <a:latin typeface="Consolas" panose="020B0609020204030204" pitchFamily="49" charset="0"/>
              </a:rPr>
              <a:t>();</a:t>
            </a:r>
          </a:p>
          <a:p>
            <a:pPr marL="0" indent="0">
              <a:buNone/>
            </a:pPr>
            <a:br>
              <a:rPr lang="en-US" sz="2000" dirty="0">
                <a:solidFill>
                  <a:schemeClr val="bg2">
                    <a:lumMod val="50000"/>
                  </a:schemeClr>
                </a:solidFill>
                <a:latin typeface="Consolas" panose="020B0609020204030204" pitchFamily="49" charset="0"/>
              </a:rPr>
            </a:br>
            <a:r>
              <a:rPr lang="en-US" sz="2000" dirty="0">
                <a:solidFill>
                  <a:schemeClr val="bg2">
                    <a:lumMod val="50000"/>
                  </a:schemeClr>
                </a:solidFill>
                <a:latin typeface="Consolas" panose="020B0609020204030204" pitchFamily="49" charset="0"/>
              </a:rPr>
              <a:t>// Indent JSON</a:t>
            </a:r>
            <a:br>
              <a:rPr lang="en-US" sz="2000" dirty="0">
                <a:solidFill>
                  <a:schemeClr val="bg1"/>
                </a:solidFill>
                <a:latin typeface="Consolas" panose="020B0609020204030204" pitchFamily="49" charset="0"/>
              </a:rPr>
            </a:br>
            <a:r>
              <a:rPr lang="en-US" sz="2000" dirty="0" err="1">
                <a:solidFill>
                  <a:schemeClr val="bg1"/>
                </a:solidFill>
                <a:latin typeface="Consolas" panose="020B0609020204030204" pitchFamily="49" charset="0"/>
              </a:rPr>
              <a:t>json.SerializerSettings.Formatting</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Newtonsoft.Json.Formatting.Indented</a:t>
            </a:r>
            <a:r>
              <a:rPr lang="en-US" sz="2000" dirty="0">
                <a:solidFill>
                  <a:schemeClr val="bg1"/>
                </a:solidFill>
                <a:latin typeface="Consolas" panose="020B0609020204030204" pitchFamily="49" charset="0"/>
              </a:rPr>
              <a:t>;</a:t>
            </a:r>
            <a:br>
              <a:rPr lang="en-US" sz="2000" dirty="0">
                <a:solidFill>
                  <a:schemeClr val="bg1"/>
                </a:solidFill>
                <a:latin typeface="Consolas" panose="020B0609020204030204" pitchFamily="49" charset="0"/>
              </a:rPr>
            </a:br>
            <a:br>
              <a:rPr lang="en-US" sz="2000" dirty="0">
                <a:solidFill>
                  <a:schemeClr val="bg1"/>
                </a:solidFill>
                <a:latin typeface="Consolas" panose="020B0609020204030204" pitchFamily="49" charset="0"/>
              </a:rPr>
            </a:br>
            <a:r>
              <a:rPr lang="en-US" sz="2000" dirty="0">
                <a:solidFill>
                  <a:schemeClr val="bg2">
                    <a:lumMod val="50000"/>
                  </a:schemeClr>
                </a:solidFill>
                <a:latin typeface="Consolas" panose="020B0609020204030204" pitchFamily="49" charset="0"/>
              </a:rPr>
              <a:t>// Ignore reference loops</a:t>
            </a:r>
            <a:br>
              <a:rPr lang="en-US" sz="2000" dirty="0">
                <a:solidFill>
                  <a:schemeClr val="bg1"/>
                </a:solidFill>
                <a:latin typeface="Consolas" panose="020B0609020204030204" pitchFamily="49" charset="0"/>
              </a:rPr>
            </a:br>
            <a:r>
              <a:rPr lang="en-US" sz="2000" dirty="0" err="1">
                <a:solidFill>
                  <a:schemeClr val="bg1"/>
                </a:solidFill>
                <a:latin typeface="Consolas" panose="020B0609020204030204" pitchFamily="49" charset="0"/>
              </a:rPr>
              <a:t>json.SerializerSettings.Re</a:t>
            </a: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ferenceLoopHandling</a:t>
            </a:r>
            <a:r>
              <a:rPr lang="en-US" sz="2000" dirty="0">
                <a:solidFill>
                  <a:schemeClr val="bg1"/>
                </a:solidFill>
                <a:latin typeface="Consolas" panose="020B0609020204030204" pitchFamily="49" charset="0"/>
              </a:rPr>
              <a:t> = </a:t>
            </a:r>
            <a:br>
              <a:rPr lang="en-US" sz="2000" dirty="0">
                <a:solidFill>
                  <a:schemeClr val="bg1"/>
                </a:solidFill>
                <a:latin typeface="Consolas" panose="020B0609020204030204" pitchFamily="49" charset="0"/>
              </a:rPr>
            </a:b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ReferenceLoopHandling.Ignore</a:t>
            </a:r>
            <a:r>
              <a:rPr lang="en-US"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741477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Rules</a:t>
            </a:r>
          </a:p>
        </p:txBody>
      </p:sp>
      <p:sp>
        <p:nvSpPr>
          <p:cNvPr id="3" name="Content Placeholder 2"/>
          <p:cNvSpPr>
            <a:spLocks noGrp="1"/>
          </p:cNvSpPr>
          <p:nvPr>
            <p:ph idx="1"/>
          </p:nvPr>
        </p:nvSpPr>
        <p:spPr/>
        <p:txBody>
          <a:bodyPr/>
          <a:lstStyle/>
          <a:p>
            <a:r>
              <a:rPr lang="en-US" dirty="0" err="1"/>
              <a:t>todo</a:t>
            </a:r>
            <a:endParaRPr lang="en-US" dirty="0"/>
          </a:p>
        </p:txBody>
      </p:sp>
    </p:spTree>
    <p:extLst>
      <p:ext uri="{BB962C8B-B14F-4D97-AF65-F5344CB8AC3E}">
        <p14:creationId xmlns:p14="http://schemas.microsoft.com/office/powerpoint/2010/main" val="3332527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Routing</a:t>
            </a:r>
          </a:p>
        </p:txBody>
      </p:sp>
      <p:sp>
        <p:nvSpPr>
          <p:cNvPr id="3" name="Content Placeholder 2"/>
          <p:cNvSpPr>
            <a:spLocks noGrp="1"/>
          </p:cNvSpPr>
          <p:nvPr>
            <p:ph idx="1"/>
          </p:nvPr>
        </p:nvSpPr>
        <p:spPr/>
        <p:txBody>
          <a:bodyPr/>
          <a:lstStyle/>
          <a:p>
            <a:r>
              <a:rPr lang="en-US" dirty="0" err="1"/>
              <a:t>todo</a:t>
            </a:r>
            <a:endParaRPr lang="en-US" dirty="0"/>
          </a:p>
        </p:txBody>
      </p:sp>
    </p:spTree>
    <p:extLst>
      <p:ext uri="{BB962C8B-B14F-4D97-AF65-F5344CB8AC3E}">
        <p14:creationId xmlns:p14="http://schemas.microsoft.com/office/powerpoint/2010/main" val="2053400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DTOs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269037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DTOs vs Entities vs Models</a:t>
            </a:r>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95160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116075"/>
            <a:ext cx="10772775" cy="1658198"/>
          </a:xfrm>
        </p:spPr>
        <p:txBody>
          <a:bodyPr/>
          <a:lstStyle/>
          <a:p>
            <a:r>
              <a:rPr lang="en-US" dirty="0"/>
              <a:t>Hi, I’m J.</a:t>
            </a:r>
          </a:p>
        </p:txBody>
      </p:sp>
      <p:sp>
        <p:nvSpPr>
          <p:cNvPr id="3" name="Content Placeholder 2"/>
          <p:cNvSpPr>
            <a:spLocks noGrp="1"/>
          </p:cNvSpPr>
          <p:nvPr>
            <p:ph idx="1"/>
          </p:nvPr>
        </p:nvSpPr>
        <p:spPr>
          <a:xfrm>
            <a:off x="657224" y="2089917"/>
            <a:ext cx="4981194" cy="1223135"/>
          </a:xfrm>
        </p:spPr>
        <p:txBody>
          <a:bodyPr>
            <a:normAutofit lnSpcReduction="10000"/>
          </a:bodyPr>
          <a:lstStyle/>
          <a:p>
            <a:r>
              <a:rPr lang="en-US" sz="3200" dirty="0"/>
              <a:t>Jonathan "J." Tower</a:t>
            </a:r>
          </a:p>
          <a:p>
            <a:pPr>
              <a:spcBef>
                <a:spcPts val="600"/>
              </a:spcBef>
            </a:pPr>
            <a:r>
              <a:rPr lang="en-US" sz="1800" dirty="0"/>
              <a:t>Principal Consultant &amp; Partner</a:t>
            </a:r>
          </a:p>
          <a:p>
            <a:pPr>
              <a:spcBef>
                <a:spcPts val="1000"/>
              </a:spcBef>
            </a:pPr>
            <a:r>
              <a:rPr lang="en-US" dirty="0"/>
              <a:t>Trailhead Technology Partners</a:t>
            </a:r>
          </a:p>
        </p:txBody>
      </p:sp>
      <p:pic>
        <p:nvPicPr>
          <p:cNvPr id="4" name="Picture 3"/>
          <p:cNvPicPr>
            <a:picLocks noChangeAspect="1"/>
          </p:cNvPicPr>
          <p:nvPr/>
        </p:nvPicPr>
        <p:blipFill>
          <a:blip r:embed="rId2"/>
          <a:stretch>
            <a:fillRect/>
          </a:stretch>
        </p:blipFill>
        <p:spPr>
          <a:xfrm>
            <a:off x="6235812" y="1774273"/>
            <a:ext cx="4953088" cy="1308034"/>
          </a:xfrm>
          <a:prstGeom prst="rect">
            <a:avLst/>
          </a:prstGeom>
        </p:spPr>
      </p:pic>
      <p:sp>
        <p:nvSpPr>
          <p:cNvPr id="5" name="TextBox 4"/>
          <p:cNvSpPr txBox="1"/>
          <p:nvPr/>
        </p:nvSpPr>
        <p:spPr>
          <a:xfrm>
            <a:off x="6088810" y="3082307"/>
            <a:ext cx="5381624" cy="615553"/>
          </a:xfrm>
          <a:prstGeom prst="rect">
            <a:avLst/>
          </a:prstGeom>
          <a:noFill/>
        </p:spPr>
        <p:txBody>
          <a:bodyPr wrap="square" rtlCol="0">
            <a:spAutoFit/>
          </a:bodyPr>
          <a:lstStyle/>
          <a:p>
            <a:pPr algn="ctr"/>
            <a:r>
              <a:rPr lang="en-US" sz="3400" kern="2200" spc="300" dirty="0">
                <a:solidFill>
                  <a:srgbClr val="0072C6"/>
                </a:solidFill>
              </a:rPr>
              <a:t>trailhead</a:t>
            </a:r>
            <a:r>
              <a:rPr lang="en-US" sz="3400" kern="2200" spc="300" dirty="0"/>
              <a:t>technology</a:t>
            </a:r>
            <a:r>
              <a:rPr lang="en-US" sz="3400" kern="2200" spc="300" dirty="0">
                <a:solidFill>
                  <a:schemeClr val="bg1">
                    <a:lumMod val="65000"/>
                  </a:schemeClr>
                </a:solidFill>
              </a:rPr>
              <a:t>.com</a:t>
            </a:r>
          </a:p>
        </p:txBody>
      </p:sp>
      <p:sp>
        <p:nvSpPr>
          <p:cNvPr id="6" name="Content Placeholder 2"/>
          <p:cNvSpPr txBox="1">
            <a:spLocks/>
          </p:cNvSpPr>
          <p:nvPr/>
        </p:nvSpPr>
        <p:spPr>
          <a:xfrm>
            <a:off x="6136234" y="4333247"/>
            <a:ext cx="5293765" cy="134529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tabLst>
                <a:tab pos="233363" algn="ctr"/>
                <a:tab pos="457200" algn="l"/>
              </a:tabLst>
            </a:pPr>
            <a:r>
              <a:rPr lang="en-US" sz="2000" dirty="0">
                <a:solidFill>
                  <a:srgbClr val="333333"/>
                </a:solidFill>
                <a:latin typeface="FontAwesome" pitchFamily="2" charset="0"/>
              </a:rPr>
              <a:t>	</a:t>
            </a:r>
            <a:r>
              <a:rPr lang="en-US" sz="2000" dirty="0">
                <a:latin typeface="FontAwesome" pitchFamily="2" charset="0"/>
              </a:rPr>
              <a:t>	</a:t>
            </a:r>
            <a:r>
              <a:rPr lang="en-US" sz="2000" dirty="0"/>
              <a:t>jtower@trailheadtechnology.com</a:t>
            </a:r>
          </a:p>
          <a:p>
            <a:pPr marL="0" indent="0">
              <a:buNone/>
              <a:tabLst>
                <a:tab pos="233363" algn="ctr"/>
                <a:tab pos="457200" algn="l"/>
              </a:tabLst>
            </a:pPr>
            <a:r>
              <a:rPr lang="en-US" sz="2000" dirty="0">
                <a:latin typeface="FontAwesome" pitchFamily="2" charset="0"/>
              </a:rPr>
              <a:t>		</a:t>
            </a:r>
            <a:r>
              <a:rPr lang="en-US" sz="2000" dirty="0"/>
              <a:t>trailheadtechnology.com/blog</a:t>
            </a:r>
          </a:p>
          <a:p>
            <a:pPr marL="0" indent="0">
              <a:buNone/>
              <a:tabLst>
                <a:tab pos="233363" algn="ctr"/>
                <a:tab pos="457200" algn="l"/>
              </a:tabLst>
            </a:pPr>
            <a:r>
              <a:rPr lang="en-US" sz="2000" dirty="0">
                <a:latin typeface="FontAwesome" pitchFamily="2" charset="0"/>
              </a:rPr>
              <a:t>		</a:t>
            </a:r>
            <a:r>
              <a:rPr lang="en-US" sz="2000" dirty="0" err="1"/>
              <a:t>jtowermi</a:t>
            </a:r>
            <a:endParaRPr lang="en-US" sz="2000" dirty="0"/>
          </a:p>
          <a:p>
            <a:pPr>
              <a:tabLst>
                <a:tab pos="233363" algn="ctr"/>
                <a:tab pos="457200" algn="l"/>
              </a:tabLst>
            </a:pPr>
            <a:endParaRPr lang="en-US" sz="2000" dirty="0"/>
          </a:p>
        </p:txBody>
      </p:sp>
      <p:sp>
        <p:nvSpPr>
          <p:cNvPr id="7" name="Content Placeholder 2"/>
          <p:cNvSpPr txBox="1">
            <a:spLocks/>
          </p:cNvSpPr>
          <p:nvPr/>
        </p:nvSpPr>
        <p:spPr>
          <a:xfrm>
            <a:off x="657224" y="4333247"/>
            <a:ext cx="5293765" cy="134529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4572" lvl="1" indent="0">
              <a:spcBef>
                <a:spcPts val="1300"/>
              </a:spcBef>
              <a:buNone/>
              <a:tabLst>
                <a:tab pos="233363" algn="ctr"/>
                <a:tab pos="457200" algn="l"/>
              </a:tabLst>
            </a:pPr>
            <a:r>
              <a:rPr lang="en-US" sz="2000" dirty="0">
                <a:latin typeface="FontAwesome" pitchFamily="2" charset="0"/>
              </a:rPr>
              <a:t>		</a:t>
            </a:r>
            <a:r>
              <a:rPr lang="en-US" sz="2000" dirty="0"/>
              <a:t>Microsoft MVP in ASP.NET</a:t>
            </a:r>
          </a:p>
          <a:p>
            <a:pPr marL="4572" lvl="1" indent="0">
              <a:spcBef>
                <a:spcPts val="1300"/>
              </a:spcBef>
              <a:buNone/>
              <a:tabLst>
                <a:tab pos="233363" algn="ctr"/>
                <a:tab pos="457200" algn="l"/>
              </a:tabLst>
            </a:pPr>
            <a:r>
              <a:rPr lang="en-US" sz="2000" dirty="0">
                <a:latin typeface="FontAwesome" pitchFamily="2" charset="0"/>
              </a:rPr>
              <a:t>		</a:t>
            </a:r>
            <a:r>
              <a:rPr lang="en-US" sz="2000" dirty="0" err="1"/>
              <a:t>Telerik</a:t>
            </a:r>
            <a:r>
              <a:rPr lang="en-US" sz="2000" dirty="0"/>
              <a:t>/Progress Developer Expert</a:t>
            </a:r>
          </a:p>
          <a:p>
            <a:pPr marL="0" indent="0">
              <a:buNone/>
              <a:tabLst>
                <a:tab pos="233363" algn="ctr"/>
                <a:tab pos="457200" algn="l"/>
              </a:tabLst>
            </a:pPr>
            <a:r>
              <a:rPr lang="en-US" sz="2000" dirty="0">
                <a:latin typeface="FontAwesome" pitchFamily="2" charset="0"/>
              </a:rPr>
              <a:t>		</a:t>
            </a:r>
            <a:r>
              <a:rPr lang="en-US" sz="2000" dirty="0"/>
              <a:t>Organizer of Beer City Code</a:t>
            </a:r>
          </a:p>
        </p:txBody>
      </p:sp>
      <p:sp>
        <p:nvSpPr>
          <p:cNvPr id="8" name="Title 1"/>
          <p:cNvSpPr txBox="1">
            <a:spLocks/>
          </p:cNvSpPr>
          <p:nvPr/>
        </p:nvSpPr>
        <p:spPr>
          <a:xfrm>
            <a:off x="657224" y="5942426"/>
            <a:ext cx="10772775" cy="628815"/>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Segoe UI" panose="020B0502040204020203" pitchFamily="34" charset="0"/>
                <a:ea typeface="+mj-ea"/>
                <a:cs typeface="Segoe UI" panose="020B0502040204020203" pitchFamily="34" charset="0"/>
              </a:defRPr>
            </a:lvl1pPr>
          </a:lstStyle>
          <a:p>
            <a:r>
              <a:rPr lang="en-US" sz="3200" dirty="0"/>
              <a:t>github.com/</a:t>
            </a:r>
            <a:r>
              <a:rPr lang="en-US" sz="3200" dirty="0" err="1"/>
              <a:t>jonathantower</a:t>
            </a:r>
            <a:r>
              <a:rPr lang="en-US" sz="3200" dirty="0"/>
              <a:t>/</a:t>
            </a:r>
            <a:r>
              <a:rPr lang="en-US" sz="3200" dirty="0" err="1"/>
              <a:t>dotnet-apis</a:t>
            </a:r>
            <a:endParaRPr lang="en-US" sz="3200" dirty="0"/>
          </a:p>
        </p:txBody>
      </p:sp>
    </p:spTree>
    <p:extLst>
      <p:ext uri="{BB962C8B-B14F-4D97-AF65-F5344CB8AC3E}">
        <p14:creationId xmlns:p14="http://schemas.microsoft.com/office/powerpoint/2010/main" val="28017068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Models to DTOs</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20721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62003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Conventions</a:t>
            </a:r>
          </a:p>
        </p:txBody>
      </p:sp>
      <p:sp>
        <p:nvSpPr>
          <p:cNvPr id="4" name="Content Placeholder 3"/>
          <p:cNvSpPr>
            <a:spLocks noGrp="1"/>
          </p:cNvSpPr>
          <p:nvPr>
            <p:ph idx="1"/>
          </p:nvPr>
        </p:nvSpPr>
        <p:spPr/>
        <p:txBody>
          <a:bodyPr/>
          <a:lstStyle/>
          <a:p>
            <a:endParaRPr lang="en-US" dirty="0"/>
          </a:p>
        </p:txBody>
      </p:sp>
    </p:spTree>
    <p:extLst>
      <p:ext uri="{BB962C8B-B14F-4D97-AF65-F5344CB8AC3E}">
        <p14:creationId xmlns:p14="http://schemas.microsoft.com/office/powerpoint/2010/main" val="3091738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FromBody</a:t>
            </a:r>
            <a:r>
              <a:rPr lang="en-US" dirty="0"/>
              <a: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77024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FromUri</a:t>
            </a:r>
            <a:r>
              <a:rPr lang="en-US" dirty="0"/>
              <a: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22465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TypeConverters</a:t>
            </a:r>
            <a:r>
              <a:rPr lang="en-US" dirty="0"/>
              <a:t>, Model Binders, Value Providers, &amp; </a:t>
            </a:r>
            <a:r>
              <a:rPr lang="en-US" dirty="0" err="1"/>
              <a:t>HttpParameterBinding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04264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867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 of Responses</a:t>
            </a:r>
          </a:p>
        </p:txBody>
      </p:sp>
      <p:sp>
        <p:nvSpPr>
          <p:cNvPr id="5" name="Content Placeholder 4"/>
          <p:cNvSpPr>
            <a:spLocks noGrp="1"/>
          </p:cNvSpPr>
          <p:nvPr>
            <p:ph idx="1"/>
          </p:nvPr>
        </p:nvSpPr>
        <p:spPr/>
        <p:txBody>
          <a:bodyPr/>
          <a:lstStyle/>
          <a:p>
            <a:r>
              <a:rPr lang="en-US" dirty="0"/>
              <a:t>void</a:t>
            </a:r>
          </a:p>
          <a:p>
            <a:r>
              <a:rPr lang="en-US" dirty="0"/>
              <a:t>Single object</a:t>
            </a:r>
          </a:p>
          <a:p>
            <a:r>
              <a:rPr lang="en-US" dirty="0"/>
              <a:t>List of objects</a:t>
            </a:r>
          </a:p>
          <a:p>
            <a:r>
              <a:rPr lang="en-US" dirty="0" err="1"/>
              <a:t>HttpActionResult</a:t>
            </a:r>
            <a:r>
              <a:rPr lang="en-US" dirty="0"/>
              <a:t> (</a:t>
            </a:r>
            <a:r>
              <a:rPr lang="en-US" dirty="0" err="1"/>
              <a:t>ActionResult</a:t>
            </a:r>
            <a:r>
              <a:rPr lang="en-US" dirty="0"/>
              <a:t> in core)</a:t>
            </a:r>
          </a:p>
          <a:p>
            <a:r>
              <a:rPr lang="en-US" dirty="0" err="1"/>
              <a:t>HttpResponseMessage</a:t>
            </a:r>
            <a:endParaRPr lang="en-US" dirty="0"/>
          </a:p>
          <a:p>
            <a:r>
              <a:rPr lang="en-US" dirty="0"/>
              <a:t>Exception</a:t>
            </a:r>
          </a:p>
          <a:p>
            <a:r>
              <a:rPr lang="en-US" dirty="0"/>
              <a:t>Helper methods in base class</a:t>
            </a:r>
          </a:p>
          <a:p>
            <a:endParaRPr lang="en-US" dirty="0"/>
          </a:p>
        </p:txBody>
      </p:sp>
    </p:spTree>
    <p:extLst>
      <p:ext uri="{BB962C8B-B14F-4D97-AF65-F5344CB8AC3E}">
        <p14:creationId xmlns:p14="http://schemas.microsoft.com/office/powerpoint/2010/main" val="4214787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IHttpActionResult</a:t>
            </a:r>
            <a:r>
              <a:rPr lang="en-US" dirty="0"/>
              <a:t> (</a:t>
            </a:r>
            <a:r>
              <a:rPr lang="en-US" dirty="0" err="1"/>
              <a:t>IActionResult</a:t>
            </a:r>
            <a:r>
              <a:rPr lang="en-US" dirty="0"/>
              <a: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98843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Base Helper Methods</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57506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runintoart.com/charitywa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812482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838200" y="96178"/>
            <a:ext cx="10515600" cy="1325563"/>
          </a:xfrm>
        </p:spPr>
        <p:txBody>
          <a:bodyPr>
            <a:normAutofit/>
          </a:bodyPr>
          <a:lstStyle/>
          <a:p>
            <a:pPr algn="ctr"/>
            <a:r>
              <a:rPr lang="en-US" dirty="0">
                <a:solidFill>
                  <a:schemeClr val="bg1"/>
                </a:solidFill>
              </a:rPr>
              <a:t>If You Give $50, So Will I!</a:t>
            </a:r>
            <a:endParaRPr lang="en-US" sz="3600" i="1" dirty="0">
              <a:solidFill>
                <a:schemeClr val="bg1"/>
              </a:solidFill>
            </a:endParaRPr>
          </a:p>
        </p:txBody>
      </p:sp>
      <p:sp>
        <p:nvSpPr>
          <p:cNvPr id="6" name="Content Placeholder 2"/>
          <p:cNvSpPr>
            <a:spLocks noGrp="1"/>
          </p:cNvSpPr>
          <p:nvPr>
            <p:ph idx="1"/>
          </p:nvPr>
        </p:nvSpPr>
        <p:spPr>
          <a:xfrm>
            <a:off x="838200" y="1359366"/>
            <a:ext cx="10515600" cy="4900718"/>
          </a:xfrm>
        </p:spPr>
        <p:txBody>
          <a:bodyPr>
            <a:normAutofit/>
          </a:bodyPr>
          <a:lstStyle/>
          <a:p>
            <a:pPr marL="0" indent="0" algn="ctr">
              <a:buNone/>
            </a:pPr>
            <a:br>
              <a:rPr lang="en-US" sz="2000" b="1" dirty="0">
                <a:solidFill>
                  <a:schemeClr val="bg1"/>
                </a:solidFill>
                <a:effectLst>
                  <a:outerShdw blurRad="50800" dist="38100" dir="2700000" algn="tl" rotWithShape="0">
                    <a:prstClr val="black">
                      <a:alpha val="40000"/>
                    </a:prstClr>
                  </a:outerShdw>
                </a:effectLst>
              </a:rPr>
            </a:br>
            <a:r>
              <a:rPr lang="en-US" sz="4800" b="1" dirty="0">
                <a:solidFill>
                  <a:schemeClr val="bg1"/>
                </a:solidFill>
                <a:effectLst>
                  <a:outerShdw blurRad="50800" dist="38100" dir="8100000" algn="tr" rotWithShape="0">
                    <a:prstClr val="black">
                      <a:alpha val="40000"/>
                    </a:prstClr>
                  </a:outerShdw>
                </a:effectLst>
              </a:rPr>
              <a:t>bit.ly/</a:t>
            </a:r>
            <a:r>
              <a:rPr lang="en-US" sz="4800" b="1" dirty="0" err="1">
                <a:solidFill>
                  <a:schemeClr val="bg1"/>
                </a:solidFill>
                <a:effectLst>
                  <a:outerShdw blurRad="50800" dist="38100" dir="8100000" algn="tr" rotWithShape="0">
                    <a:prstClr val="black">
                      <a:alpha val="40000"/>
                    </a:prstClr>
                  </a:outerShdw>
                </a:effectLst>
              </a:rPr>
              <a:t>api</a:t>
            </a:r>
            <a:r>
              <a:rPr lang="en-US" sz="4800" b="1" dirty="0">
                <a:solidFill>
                  <a:schemeClr val="bg1"/>
                </a:solidFill>
                <a:effectLst>
                  <a:outerShdw blurRad="50800" dist="38100" dir="8100000" algn="tr" rotWithShape="0">
                    <a:prstClr val="black">
                      <a:alpha val="40000"/>
                    </a:prstClr>
                  </a:outerShdw>
                </a:effectLst>
              </a:rPr>
              <a:t>-water</a:t>
            </a:r>
            <a:endParaRPr lang="en-US" sz="4400" b="1" dirty="0">
              <a:solidFill>
                <a:schemeClr val="bg1"/>
              </a:solidFill>
              <a:effectLst>
                <a:outerShdw blurRad="50800" dist="38100" dir="8100000" algn="tr" rotWithShape="0">
                  <a:prstClr val="black">
                    <a:alpha val="40000"/>
                  </a:prstClr>
                </a:outerShdw>
              </a:effectLst>
            </a:endParaRPr>
          </a:p>
          <a:p>
            <a:pPr marL="0" indent="0" algn="just">
              <a:buNone/>
            </a:pPr>
            <a:endParaRPr lang="en-US" sz="2400" i="1" dirty="0">
              <a:solidFill>
                <a:schemeClr val="bg1"/>
              </a:solidFill>
            </a:endParaRPr>
          </a:p>
          <a:p>
            <a:pPr marL="0" indent="0" algn="just">
              <a:buNone/>
            </a:pPr>
            <a:r>
              <a:rPr lang="en-US" i="1" dirty="0">
                <a:solidFill>
                  <a:schemeClr val="bg1"/>
                </a:solidFill>
              </a:rPr>
              <a:t>“</a:t>
            </a:r>
            <a:r>
              <a:rPr lang="en-US" i="1" dirty="0" err="1">
                <a:solidFill>
                  <a:schemeClr val="bg1"/>
                </a:solidFill>
              </a:rPr>
              <a:t>charity:water</a:t>
            </a:r>
            <a:r>
              <a:rPr lang="en-US" i="1" dirty="0">
                <a:solidFill>
                  <a:schemeClr val="bg1"/>
                </a:solidFill>
              </a:rPr>
              <a:t> is a non-profit organization that provides clean and safe drinking water to people in developing nations. The organization was founded in 2006 and has helped fund 22,936 projects in 24 countries, benefiting over 4.6 million people.” </a:t>
            </a:r>
            <a:r>
              <a:rPr lang="en-US" sz="2400" dirty="0">
                <a:solidFill>
                  <a:schemeClr val="bg1"/>
                </a:solidFill>
              </a:rPr>
              <a:t>- Wikipedia</a:t>
            </a:r>
          </a:p>
          <a:p>
            <a:pPr marL="0" indent="0" algn="just">
              <a:buNone/>
            </a:pPr>
            <a:endParaRPr lang="en-US" sz="2400" dirty="0">
              <a:solidFill>
                <a:schemeClr val="bg1"/>
              </a:solidFill>
            </a:endParaRPr>
          </a:p>
          <a:p>
            <a:pPr marL="0" indent="0">
              <a:buNone/>
            </a:pPr>
            <a:r>
              <a:rPr lang="en-US" sz="2400" i="1" dirty="0">
                <a:solidFill>
                  <a:schemeClr val="bg1"/>
                </a:solidFill>
              </a:rPr>
              <a:t>“4/4 Stars” </a:t>
            </a:r>
            <a:br>
              <a:rPr lang="en-US" sz="2400" i="1" dirty="0">
                <a:solidFill>
                  <a:schemeClr val="bg1"/>
                </a:solidFill>
              </a:rPr>
            </a:br>
            <a:r>
              <a:rPr lang="en-US" sz="2400" i="1" dirty="0">
                <a:solidFill>
                  <a:schemeClr val="bg1"/>
                </a:solidFill>
              </a:rPr>
              <a:t>- CharityNavigator.org</a:t>
            </a:r>
          </a:p>
          <a:p>
            <a:pPr marL="0" indent="0" algn="just">
              <a:buNone/>
            </a:pPr>
            <a:endParaRPr lang="en-US" i="1" dirty="0">
              <a:solidFill>
                <a:schemeClr val="bg1"/>
              </a:solidFill>
            </a:endParaRPr>
          </a:p>
        </p:txBody>
      </p:sp>
      <p:sp>
        <p:nvSpPr>
          <p:cNvPr id="7" name="Rectangle 6"/>
          <p:cNvSpPr/>
          <p:nvPr/>
        </p:nvSpPr>
        <p:spPr>
          <a:xfrm>
            <a:off x="-1" y="6201415"/>
            <a:ext cx="12192001" cy="792154"/>
          </a:xfrm>
          <a:prstGeom prst="rect">
            <a:avLst/>
          </a:prstGeom>
          <a:solidFill>
            <a:srgbClr val="BFBFB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Picture 8" descr="http://fortitudefoundation.org/wp-content/uploads/2014/06/charity_wa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9466" y="6310239"/>
            <a:ext cx="4924334" cy="57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704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HttpReponseMessage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60870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Exceptions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53193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Validation</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55988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Validation</a:t>
            </a:r>
          </a:p>
        </p:txBody>
      </p:sp>
      <p:sp>
        <p:nvSpPr>
          <p:cNvPr id="8" name="Content Placeholder 2"/>
          <p:cNvSpPr>
            <a:spLocks noGrp="1"/>
          </p:cNvSpPr>
          <p:nvPr>
            <p:ph idx="1"/>
          </p:nvPr>
        </p:nvSpPr>
        <p:spPr>
          <a:xfrm>
            <a:off x="676656" y="2011680"/>
            <a:ext cx="10753725" cy="4179258"/>
          </a:xfrm>
          <a:solidFill>
            <a:schemeClr val="tx1"/>
          </a:solidFill>
        </p:spPr>
        <p:txBody>
          <a:bodyPr lIns="182880" tIns="182880" rIns="182880" bIns="182880">
            <a:normAutofit/>
          </a:bodyPr>
          <a:lstStyle/>
          <a:p>
            <a:pPr marL="0" indent="0">
              <a:lnSpc>
                <a:spcPct val="100000"/>
              </a:lnSpc>
              <a:spcBef>
                <a:spcPts val="0"/>
              </a:spcBef>
              <a:buNone/>
            </a:pPr>
            <a:r>
              <a:rPr lang="en-US" sz="2000" dirty="0">
                <a:solidFill>
                  <a:schemeClr val="bg1"/>
                </a:solidFill>
                <a:latin typeface="Consolas" panose="020B0609020204030204" pitchFamily="49" charset="0"/>
              </a:rPr>
              <a:t>using </a:t>
            </a:r>
            <a:r>
              <a:rPr lang="en-US" sz="2000" dirty="0" err="1">
                <a:solidFill>
                  <a:schemeClr val="bg1"/>
                </a:solidFill>
                <a:latin typeface="Consolas" panose="020B0609020204030204" pitchFamily="49" charset="0"/>
              </a:rPr>
              <a:t>System.ComponentModel.DataAnnotations</a:t>
            </a:r>
            <a:r>
              <a:rPr lang="en-US" sz="2000" dirty="0">
                <a:solidFill>
                  <a:schemeClr val="bg1"/>
                </a:solidFill>
                <a:latin typeface="Consolas" panose="020B0609020204030204" pitchFamily="49" charset="0"/>
              </a:rPr>
              <a:t>;</a:t>
            </a:r>
          </a:p>
          <a:p>
            <a:pPr marL="0" indent="0">
              <a:lnSpc>
                <a:spcPct val="100000"/>
              </a:lnSpc>
              <a:spcBef>
                <a:spcPts val="0"/>
              </a:spcBef>
              <a:buNone/>
            </a:pPr>
            <a:endParaRPr lang="en-US" sz="2000" dirty="0">
              <a:solidFill>
                <a:schemeClr val="bg1"/>
              </a:solidFill>
              <a:latin typeface="Consolas" panose="020B0609020204030204" pitchFamily="49" charset="0"/>
            </a:endParaRPr>
          </a:p>
          <a:p>
            <a:pPr marL="0" indent="0">
              <a:lnSpc>
                <a:spcPct val="100000"/>
              </a:lnSpc>
              <a:spcBef>
                <a:spcPts val="0"/>
              </a:spcBef>
              <a:buNone/>
            </a:pPr>
            <a:r>
              <a:rPr lang="en-US" sz="2000" dirty="0">
                <a:solidFill>
                  <a:schemeClr val="bg1"/>
                </a:solidFill>
                <a:latin typeface="Consolas" panose="020B0609020204030204" pitchFamily="49" charset="0"/>
              </a:rPr>
              <a:t>public class </a:t>
            </a:r>
            <a:r>
              <a:rPr lang="en-US" sz="2000" dirty="0" err="1">
                <a:solidFill>
                  <a:schemeClr val="bg1"/>
                </a:solidFill>
                <a:latin typeface="Consolas" panose="020B0609020204030204" pitchFamily="49" charset="0"/>
              </a:rPr>
              <a:t>LoginDto</a:t>
            </a:r>
            <a:endParaRPr lang="en-US" sz="2000" dirty="0">
              <a:solidFill>
                <a:schemeClr val="bg1"/>
              </a:solidFill>
              <a:latin typeface="Consolas" panose="020B0609020204030204" pitchFamily="49" charset="0"/>
            </a:endParaRPr>
          </a:p>
          <a:p>
            <a:pPr marL="0" indent="0">
              <a:lnSpc>
                <a:spcPct val="100000"/>
              </a:lnSpc>
              <a:spcBef>
                <a:spcPts val="0"/>
              </a:spcBef>
              <a:buNone/>
            </a:pPr>
            <a:r>
              <a:rPr lang="en-US" sz="2000" dirty="0">
                <a:solidFill>
                  <a:schemeClr val="bg1"/>
                </a:solidFill>
                <a:latin typeface="Consolas" panose="020B0609020204030204" pitchFamily="49" charset="0"/>
              </a:rPr>
              <a:t>{</a:t>
            </a:r>
          </a:p>
          <a:p>
            <a:pPr marL="0" indent="0">
              <a:lnSpc>
                <a:spcPct val="100000"/>
              </a:lnSpc>
              <a:spcBef>
                <a:spcPts val="0"/>
              </a:spcBef>
              <a:buNone/>
            </a:pPr>
            <a:r>
              <a:rPr lang="en-US" sz="2000" dirty="0">
                <a:solidFill>
                  <a:schemeClr val="bg1"/>
                </a:solidFill>
                <a:latin typeface="Consolas" panose="020B0609020204030204" pitchFamily="49" charset="0"/>
              </a:rPr>
              <a:t>    [Required] </a:t>
            </a:r>
          </a:p>
          <a:p>
            <a:pPr marL="0" indent="0">
              <a:lnSpc>
                <a:spcPct val="100000"/>
              </a:lnSpc>
              <a:spcBef>
                <a:spcPts val="0"/>
              </a:spcBef>
              <a:buNone/>
            </a:pPr>
            <a:r>
              <a:rPr lang="en-US" sz="2000" dirty="0">
                <a:solidFill>
                  <a:schemeClr val="bg1"/>
                </a:solidFill>
                <a:latin typeface="Consolas" panose="020B0609020204030204" pitchFamily="49" charset="0"/>
              </a:rPr>
              <a:t>    public string Username { get; set; }</a:t>
            </a:r>
          </a:p>
          <a:p>
            <a:pPr marL="0" indent="0">
              <a:lnSpc>
                <a:spcPct val="100000"/>
              </a:lnSpc>
              <a:spcBef>
                <a:spcPts val="0"/>
              </a:spcBef>
              <a:buNone/>
            </a:pPr>
            <a:endParaRPr lang="en-US" sz="2000" dirty="0">
              <a:solidFill>
                <a:schemeClr val="bg1"/>
              </a:solidFill>
              <a:latin typeface="Consolas" panose="020B0609020204030204" pitchFamily="49" charset="0"/>
            </a:endParaRPr>
          </a:p>
          <a:p>
            <a:pPr marL="0" indent="0">
              <a:lnSpc>
                <a:spcPct val="100000"/>
              </a:lnSpc>
              <a:spcBef>
                <a:spcPts val="0"/>
              </a:spcBef>
              <a:buNone/>
            </a:pPr>
            <a:r>
              <a:rPr lang="en-US" sz="2000" dirty="0">
                <a:solidFill>
                  <a:schemeClr val="bg1"/>
                </a:solidFill>
                <a:latin typeface="Consolas" panose="020B0609020204030204" pitchFamily="49" charset="0"/>
              </a:rPr>
              <a:t>    [Required]</a:t>
            </a:r>
          </a:p>
          <a:p>
            <a:pPr marL="0" indent="0">
              <a:lnSpc>
                <a:spcPct val="100000"/>
              </a:lnSpc>
              <a:spcBef>
                <a:spcPts val="0"/>
              </a:spcBef>
              <a:buNone/>
            </a:pP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RegularExpression</a:t>
            </a:r>
            <a:r>
              <a:rPr lang="en-US" sz="2000" dirty="0">
                <a:solidFill>
                  <a:schemeClr val="bg1"/>
                </a:solidFill>
                <a:latin typeface="Consolas" panose="020B0609020204030204" pitchFamily="49" charset="0"/>
              </a:rPr>
              <a:t>(@"^[a-zA-Z0-9]$", </a:t>
            </a:r>
          </a:p>
          <a:p>
            <a:pPr marL="0" indent="0">
              <a:lnSpc>
                <a:spcPct val="100000"/>
              </a:lnSpc>
              <a:spcBef>
                <a:spcPts val="0"/>
              </a:spcBef>
              <a:buNone/>
            </a:pP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ErrorMessage</a:t>
            </a:r>
            <a:r>
              <a:rPr lang="en-US" sz="2000" dirty="0">
                <a:solidFill>
                  <a:schemeClr val="bg1"/>
                </a:solidFill>
                <a:latin typeface="Consolas" panose="020B0609020204030204" pitchFamily="49" charset="0"/>
              </a:rPr>
              <a:t> = "Non-alphanumeric characters are not allowed.")]</a:t>
            </a:r>
          </a:p>
          <a:p>
            <a:pPr marL="0" indent="0">
              <a:lnSpc>
                <a:spcPct val="100000"/>
              </a:lnSpc>
              <a:spcBef>
                <a:spcPts val="0"/>
              </a:spcBef>
              <a:buNone/>
            </a:pPr>
            <a:r>
              <a:rPr lang="en-US" sz="2000" dirty="0">
                <a:solidFill>
                  <a:schemeClr val="bg1"/>
                </a:solidFill>
                <a:latin typeface="Consolas" panose="020B0609020204030204" pitchFamily="49" charset="0"/>
              </a:rPr>
              <a:t>    public string Password { get; set; }</a:t>
            </a:r>
          </a:p>
          <a:p>
            <a:pPr marL="0" indent="0">
              <a:lnSpc>
                <a:spcPct val="100000"/>
              </a:lnSpc>
              <a:spcBef>
                <a:spcPts val="0"/>
              </a:spcBef>
              <a:buNone/>
            </a:pPr>
            <a:r>
              <a:rPr lang="en-US"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563391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Validation</a:t>
            </a:r>
          </a:p>
        </p:txBody>
      </p:sp>
      <p:sp>
        <p:nvSpPr>
          <p:cNvPr id="8" name="Content Placeholder 2"/>
          <p:cNvSpPr>
            <a:spLocks noGrp="1"/>
          </p:cNvSpPr>
          <p:nvPr>
            <p:ph idx="1"/>
          </p:nvPr>
        </p:nvSpPr>
        <p:spPr>
          <a:xfrm>
            <a:off x="676656" y="2011680"/>
            <a:ext cx="10753725" cy="4179258"/>
          </a:xfrm>
          <a:solidFill>
            <a:schemeClr val="tx1"/>
          </a:solidFill>
        </p:spPr>
        <p:txBody>
          <a:bodyPr lIns="182880" tIns="182880" rIns="182880" bIns="182880">
            <a:normAutofit/>
          </a:bodyPr>
          <a:lstStyle/>
          <a:p>
            <a:pPr marL="0" indent="0">
              <a:lnSpc>
                <a:spcPct val="100000"/>
              </a:lnSpc>
              <a:spcBef>
                <a:spcPts val="0"/>
              </a:spcBef>
              <a:buNone/>
            </a:pPr>
            <a:endParaRPr lang="en-US" sz="2000" dirty="0">
              <a:solidFill>
                <a:schemeClr val="bg1"/>
              </a:solidFill>
              <a:latin typeface="Consolas" panose="020B0609020204030204" pitchFamily="49" charset="0"/>
            </a:endParaRPr>
          </a:p>
          <a:p>
            <a:pPr marL="0" indent="0">
              <a:lnSpc>
                <a:spcPct val="100000"/>
              </a:lnSpc>
              <a:spcBef>
                <a:spcPts val="0"/>
              </a:spcBef>
              <a:buNone/>
            </a:pPr>
            <a:r>
              <a:rPr lang="en-US" sz="2000" dirty="0">
                <a:solidFill>
                  <a:schemeClr val="bg1"/>
                </a:solidFill>
                <a:latin typeface="Consolas" panose="020B0609020204030204" pitchFamily="49" charset="0"/>
              </a:rPr>
              <a:t>public </a:t>
            </a:r>
            <a:r>
              <a:rPr lang="en-US" sz="2000" dirty="0" err="1">
                <a:solidFill>
                  <a:schemeClr val="bg1"/>
                </a:solidFill>
                <a:latin typeface="Consolas" panose="020B0609020204030204" pitchFamily="49" charset="0"/>
              </a:rPr>
              <a:t>IActionResult</a:t>
            </a:r>
            <a:r>
              <a:rPr lang="en-US" sz="2000" dirty="0">
                <a:solidFill>
                  <a:schemeClr val="bg1"/>
                </a:solidFill>
                <a:latin typeface="Consolas" panose="020B0609020204030204" pitchFamily="49" charset="0"/>
              </a:rPr>
              <a:t> Login([</a:t>
            </a:r>
            <a:r>
              <a:rPr lang="en-US" sz="2000" dirty="0" err="1">
                <a:solidFill>
                  <a:schemeClr val="bg1"/>
                </a:solidFill>
                <a:latin typeface="Consolas" panose="020B0609020204030204" pitchFamily="49" charset="0"/>
              </a:rPr>
              <a:t>FromBody</a:t>
            </a: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LoginDto</a:t>
            </a: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req</a:t>
            </a:r>
            <a:r>
              <a:rPr lang="en-US" sz="2000" dirty="0">
                <a:solidFill>
                  <a:schemeClr val="bg1"/>
                </a:solidFill>
                <a:latin typeface="Consolas" panose="020B0609020204030204" pitchFamily="49" charset="0"/>
              </a:rPr>
              <a:t>)</a:t>
            </a:r>
          </a:p>
          <a:p>
            <a:pPr marL="0" indent="0">
              <a:lnSpc>
                <a:spcPct val="100000"/>
              </a:lnSpc>
              <a:spcBef>
                <a:spcPts val="0"/>
              </a:spcBef>
              <a:buNone/>
            </a:pPr>
            <a:r>
              <a:rPr lang="en-US" sz="2000" dirty="0">
                <a:solidFill>
                  <a:schemeClr val="bg1"/>
                </a:solidFill>
                <a:latin typeface="Consolas" panose="020B0609020204030204" pitchFamily="49" charset="0"/>
              </a:rPr>
              <a:t>{</a:t>
            </a:r>
          </a:p>
          <a:p>
            <a:pPr marL="0" indent="0">
              <a:lnSpc>
                <a:spcPct val="100000"/>
              </a:lnSpc>
              <a:spcBef>
                <a:spcPts val="0"/>
              </a:spcBef>
              <a:buNone/>
            </a:pPr>
            <a:r>
              <a:rPr lang="en-US" sz="2000" dirty="0">
                <a:solidFill>
                  <a:schemeClr val="bg1"/>
                </a:solidFill>
                <a:latin typeface="Consolas" panose="020B0609020204030204" pitchFamily="49" charset="0"/>
              </a:rPr>
              <a:t>    if (!</a:t>
            </a:r>
            <a:r>
              <a:rPr lang="en-US" sz="2000" dirty="0" err="1">
                <a:solidFill>
                  <a:schemeClr val="bg1"/>
                </a:solidFill>
                <a:latin typeface="Consolas" panose="020B0609020204030204" pitchFamily="49" charset="0"/>
              </a:rPr>
              <a:t>ModelState.IsValid</a:t>
            </a:r>
            <a:r>
              <a:rPr lang="en-US" sz="2000" dirty="0">
                <a:solidFill>
                  <a:schemeClr val="bg1"/>
                </a:solidFill>
                <a:latin typeface="Consolas" panose="020B0609020204030204" pitchFamily="49" charset="0"/>
              </a:rPr>
              <a:t>) return </a:t>
            </a:r>
            <a:r>
              <a:rPr lang="en-US" sz="2000" dirty="0" err="1">
                <a:solidFill>
                  <a:schemeClr val="bg1"/>
                </a:solidFill>
                <a:latin typeface="Consolas" panose="020B0609020204030204" pitchFamily="49" charset="0"/>
              </a:rPr>
              <a:t>BadRequest</a:t>
            </a: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ModelState</a:t>
            </a:r>
            <a:r>
              <a:rPr lang="en-US" sz="2000" dirty="0">
                <a:solidFill>
                  <a:schemeClr val="bg1"/>
                </a:solidFill>
                <a:latin typeface="Consolas" panose="020B0609020204030204" pitchFamily="49" charset="0"/>
              </a:rPr>
              <a:t>);</a:t>
            </a:r>
          </a:p>
          <a:p>
            <a:pPr marL="0" indent="0">
              <a:lnSpc>
                <a:spcPct val="100000"/>
              </a:lnSpc>
              <a:spcBef>
                <a:spcPts val="0"/>
              </a:spcBef>
              <a:buNone/>
            </a:pPr>
            <a:endParaRPr lang="en-US" sz="2000" dirty="0">
              <a:solidFill>
                <a:schemeClr val="bg1"/>
              </a:solidFill>
              <a:latin typeface="Consolas" panose="020B0609020204030204" pitchFamily="49" charset="0"/>
            </a:endParaRPr>
          </a:p>
          <a:p>
            <a:pPr marL="0" indent="0">
              <a:lnSpc>
                <a:spcPct val="100000"/>
              </a:lnSpc>
              <a:spcBef>
                <a:spcPts val="0"/>
              </a:spcBef>
              <a:buNone/>
            </a:pPr>
            <a:r>
              <a:rPr lang="en-US" sz="2000" dirty="0">
                <a:solidFill>
                  <a:schemeClr val="bg1"/>
                </a:solidFill>
                <a:latin typeface="Consolas" panose="020B0609020204030204" pitchFamily="49" charset="0"/>
              </a:rPr>
              <a:t>    if (</a:t>
            </a:r>
            <a:r>
              <a:rPr lang="en-US" sz="2000" dirty="0" err="1">
                <a:solidFill>
                  <a:schemeClr val="bg1"/>
                </a:solidFill>
                <a:latin typeface="Consolas" panose="020B0609020204030204" pitchFamily="49" charset="0"/>
              </a:rPr>
              <a:t>req.Username</a:t>
            </a:r>
            <a:r>
              <a:rPr lang="en-US" sz="2000" dirty="0">
                <a:solidFill>
                  <a:schemeClr val="bg1"/>
                </a:solidFill>
                <a:latin typeface="Consolas" panose="020B0609020204030204" pitchFamily="49" charset="0"/>
              </a:rPr>
              <a:t> != "jtower" || </a:t>
            </a:r>
            <a:r>
              <a:rPr lang="en-US" sz="2000" dirty="0" err="1">
                <a:solidFill>
                  <a:schemeClr val="bg1"/>
                </a:solidFill>
                <a:latin typeface="Consolas" panose="020B0609020204030204" pitchFamily="49" charset="0"/>
              </a:rPr>
              <a:t>req.Password</a:t>
            </a:r>
            <a:r>
              <a:rPr lang="en-US" sz="2000" dirty="0">
                <a:solidFill>
                  <a:schemeClr val="bg1"/>
                </a:solidFill>
                <a:latin typeface="Consolas" panose="020B0609020204030204" pitchFamily="49" charset="0"/>
              </a:rPr>
              <a:t> == "Password")</a:t>
            </a:r>
          </a:p>
          <a:p>
            <a:pPr marL="0" indent="0">
              <a:lnSpc>
                <a:spcPct val="100000"/>
              </a:lnSpc>
              <a:spcBef>
                <a:spcPts val="0"/>
              </a:spcBef>
              <a:buNone/>
            </a:pPr>
            <a:r>
              <a:rPr lang="en-US" sz="2000" dirty="0">
                <a:solidFill>
                  <a:schemeClr val="bg1"/>
                </a:solidFill>
                <a:latin typeface="Consolas" panose="020B0609020204030204" pitchFamily="49" charset="0"/>
              </a:rPr>
              <a:t>        return Unauthorized();</a:t>
            </a:r>
          </a:p>
          <a:p>
            <a:pPr marL="0" indent="0">
              <a:lnSpc>
                <a:spcPct val="100000"/>
              </a:lnSpc>
              <a:spcBef>
                <a:spcPts val="0"/>
              </a:spcBef>
              <a:buNone/>
            </a:pPr>
            <a:endParaRPr lang="en-US" sz="2000" dirty="0">
              <a:solidFill>
                <a:schemeClr val="bg1"/>
              </a:solidFill>
              <a:latin typeface="Consolas" panose="020B0609020204030204" pitchFamily="49" charset="0"/>
            </a:endParaRPr>
          </a:p>
          <a:p>
            <a:pPr marL="0" indent="0">
              <a:lnSpc>
                <a:spcPct val="100000"/>
              </a:lnSpc>
              <a:spcBef>
                <a:spcPts val="0"/>
              </a:spcBef>
              <a:buNone/>
            </a:pPr>
            <a:r>
              <a:rPr lang="en-US" sz="2000" dirty="0">
                <a:solidFill>
                  <a:schemeClr val="bg1"/>
                </a:solidFill>
                <a:latin typeface="Consolas" panose="020B0609020204030204" pitchFamily="49" charset="0"/>
              </a:rPr>
              <a:t>    return Ok();</a:t>
            </a:r>
          </a:p>
          <a:p>
            <a:pPr marL="0" indent="0">
              <a:lnSpc>
                <a:spcPct val="100000"/>
              </a:lnSpc>
              <a:spcBef>
                <a:spcPts val="0"/>
              </a:spcBef>
              <a:buNone/>
            </a:pPr>
            <a:r>
              <a:rPr lang="en-US"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407019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35716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Try…Catch</a:t>
            </a:r>
          </a:p>
        </p:txBody>
      </p:sp>
      <p:sp>
        <p:nvSpPr>
          <p:cNvPr id="5" name="Content Placeholder 4"/>
          <p:cNvSpPr>
            <a:spLocks noGrp="1"/>
          </p:cNvSpPr>
          <p:nvPr>
            <p:ph idx="1"/>
          </p:nvPr>
        </p:nvSpPr>
        <p:spPr/>
        <p:txBody>
          <a:bodyPr/>
          <a:lstStyle/>
          <a:p>
            <a:r>
              <a:rPr lang="en-US" dirty="0"/>
              <a:t>Catch “expected” errors in Try…Catch block</a:t>
            </a:r>
          </a:p>
          <a:p>
            <a:r>
              <a:rPr lang="en-US" dirty="0"/>
              <a:t>Return meaningful error message and HTTP code</a:t>
            </a:r>
          </a:p>
        </p:txBody>
      </p:sp>
    </p:spTree>
    <p:extLst>
      <p:ext uri="{BB962C8B-B14F-4D97-AF65-F5344CB8AC3E}">
        <p14:creationId xmlns:p14="http://schemas.microsoft.com/office/powerpoint/2010/main" val="3670589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Global Error Handling</a:t>
            </a:r>
          </a:p>
        </p:txBody>
      </p:sp>
      <p:sp>
        <p:nvSpPr>
          <p:cNvPr id="5" name="Content Placeholder 4"/>
          <p:cNvSpPr>
            <a:spLocks noGrp="1"/>
          </p:cNvSpPr>
          <p:nvPr>
            <p:ph idx="1"/>
          </p:nvPr>
        </p:nvSpPr>
        <p:spPr/>
        <p:txBody>
          <a:bodyPr/>
          <a:lstStyle/>
          <a:p>
            <a:r>
              <a:rPr lang="en-US" dirty="0"/>
              <a:t>Handle unexpected errors centrally</a:t>
            </a:r>
          </a:p>
          <a:p>
            <a:r>
              <a:rPr lang="en-US" dirty="0"/>
              <a:t>Log and alert sysadmin</a:t>
            </a:r>
          </a:p>
          <a:p>
            <a:r>
              <a:rPr lang="en-US" dirty="0"/>
              <a:t>Filter some exceptions (HTTP redirect, thread abort, </a:t>
            </a:r>
            <a:r>
              <a:rPr lang="en-US" dirty="0" err="1"/>
              <a:t>etc</a:t>
            </a:r>
            <a:r>
              <a:rPr lang="en-US" dirty="0"/>
              <a:t>…)</a:t>
            </a:r>
          </a:p>
        </p:txBody>
      </p:sp>
    </p:spTree>
    <p:extLst>
      <p:ext uri="{BB962C8B-B14F-4D97-AF65-F5344CB8AC3E}">
        <p14:creationId xmlns:p14="http://schemas.microsoft.com/office/powerpoint/2010/main" val="18446225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Global Error Handling</a:t>
            </a:r>
          </a:p>
        </p:txBody>
      </p:sp>
      <p:sp>
        <p:nvSpPr>
          <p:cNvPr id="7" name="Rectangle 1"/>
          <p:cNvSpPr>
            <a:spLocks noChangeArrowheads="1"/>
          </p:cNvSpPr>
          <p:nvPr/>
        </p:nvSpPr>
        <p:spPr bwMode="auto">
          <a:xfrm>
            <a:off x="4846638" y="2011363"/>
            <a:ext cx="12192000" cy="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rgbClr val="586069"/>
                </a:solidFill>
                <a:effectLst/>
                <a:latin typeface="-apple-system"/>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Content Placeholder 2"/>
          <p:cNvSpPr>
            <a:spLocks noGrp="1"/>
          </p:cNvSpPr>
          <p:nvPr>
            <p:ph idx="1"/>
          </p:nvPr>
        </p:nvSpPr>
        <p:spPr>
          <a:xfrm>
            <a:off x="676656" y="2011680"/>
            <a:ext cx="10753725" cy="4179258"/>
          </a:xfrm>
          <a:solidFill>
            <a:schemeClr val="tx1"/>
          </a:solidFill>
        </p:spPr>
        <p:txBody>
          <a:bodyPr lIns="182880" tIns="182880" rIns="182880" bIns="182880">
            <a:normAutofit/>
          </a:bodyPr>
          <a:lstStyle/>
          <a:p>
            <a:pPr marL="0" indent="0">
              <a:lnSpc>
                <a:spcPct val="100000"/>
              </a:lnSpc>
              <a:spcBef>
                <a:spcPts val="0"/>
              </a:spcBef>
              <a:buNone/>
            </a:pPr>
            <a:r>
              <a:rPr lang="en-US" sz="2000" dirty="0">
                <a:solidFill>
                  <a:schemeClr val="bg1"/>
                </a:solidFill>
                <a:latin typeface="Consolas" panose="020B0609020204030204" pitchFamily="49" charset="0"/>
              </a:rPr>
              <a:t>public class </a:t>
            </a:r>
            <a:r>
              <a:rPr lang="en-US" sz="2000" dirty="0" err="1">
                <a:solidFill>
                  <a:schemeClr val="bg1"/>
                </a:solidFill>
                <a:latin typeface="Consolas" panose="020B0609020204030204" pitchFamily="49" charset="0"/>
              </a:rPr>
              <a:t>UnhandledExceptionLogger</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ExceptionLogger</a:t>
            </a:r>
            <a:r>
              <a:rPr lang="en-US" sz="2000" dirty="0">
                <a:solidFill>
                  <a:schemeClr val="bg1"/>
                </a:solidFill>
                <a:latin typeface="Consolas" panose="020B0609020204030204" pitchFamily="49" charset="0"/>
              </a:rPr>
              <a:t>  </a:t>
            </a:r>
          </a:p>
          <a:p>
            <a:pPr marL="0" indent="0">
              <a:lnSpc>
                <a:spcPct val="100000"/>
              </a:lnSpc>
              <a:spcBef>
                <a:spcPts val="0"/>
              </a:spcBef>
              <a:buNone/>
            </a:pPr>
            <a:r>
              <a:rPr lang="en-US" sz="2000" dirty="0">
                <a:solidFill>
                  <a:schemeClr val="bg1"/>
                </a:solidFill>
                <a:latin typeface="Consolas" panose="020B0609020204030204" pitchFamily="49" charset="0"/>
              </a:rPr>
              <a:t>{</a:t>
            </a:r>
          </a:p>
          <a:p>
            <a:pPr marL="0" indent="0">
              <a:lnSpc>
                <a:spcPct val="100000"/>
              </a:lnSpc>
              <a:spcBef>
                <a:spcPts val="0"/>
              </a:spcBef>
              <a:buNone/>
            </a:pPr>
            <a:r>
              <a:rPr lang="en-US" sz="2000" dirty="0">
                <a:solidFill>
                  <a:schemeClr val="bg1"/>
                </a:solidFill>
                <a:latin typeface="Consolas" panose="020B0609020204030204" pitchFamily="49" charset="0"/>
              </a:rPr>
              <a:t>    public override void Log(</a:t>
            </a:r>
            <a:r>
              <a:rPr lang="en-US" sz="2000" dirty="0" err="1">
                <a:solidFill>
                  <a:schemeClr val="bg1"/>
                </a:solidFill>
                <a:latin typeface="Consolas" panose="020B0609020204030204" pitchFamily="49" charset="0"/>
              </a:rPr>
              <a:t>ExceptionLoggerContext</a:t>
            </a:r>
            <a:r>
              <a:rPr lang="en-US" sz="2000" dirty="0">
                <a:solidFill>
                  <a:schemeClr val="bg1"/>
                </a:solidFill>
                <a:latin typeface="Consolas" panose="020B0609020204030204" pitchFamily="49" charset="0"/>
              </a:rPr>
              <a:t> context)</a:t>
            </a:r>
          </a:p>
          <a:p>
            <a:pPr marL="0" indent="0">
              <a:lnSpc>
                <a:spcPct val="100000"/>
              </a:lnSpc>
              <a:spcBef>
                <a:spcPts val="0"/>
              </a:spcBef>
              <a:buNone/>
            </a:pPr>
            <a:r>
              <a:rPr lang="en-US" sz="2000" dirty="0">
                <a:solidFill>
                  <a:schemeClr val="bg1"/>
                </a:solidFill>
                <a:latin typeface="Consolas" panose="020B0609020204030204" pitchFamily="49" charset="0"/>
              </a:rPr>
              <a:t>    {</a:t>
            </a:r>
          </a:p>
          <a:p>
            <a:pPr marL="0" indent="0">
              <a:lnSpc>
                <a:spcPct val="100000"/>
              </a:lnSpc>
              <a:spcBef>
                <a:spcPts val="0"/>
              </a:spcBef>
              <a:buNone/>
            </a:pP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var</a:t>
            </a: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exceptionString</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context.Exception.ToString</a:t>
            </a:r>
            <a:r>
              <a:rPr lang="en-US" sz="2000" dirty="0">
                <a:solidFill>
                  <a:schemeClr val="bg1"/>
                </a:solidFill>
                <a:latin typeface="Consolas" panose="020B0609020204030204" pitchFamily="49" charset="0"/>
              </a:rPr>
              <a:t>();</a:t>
            </a:r>
          </a:p>
          <a:p>
            <a:pPr marL="0" indent="0">
              <a:lnSpc>
                <a:spcPct val="100000"/>
              </a:lnSpc>
              <a:spcBef>
                <a:spcPts val="0"/>
              </a:spcBef>
              <a:buNone/>
            </a:pPr>
            <a:r>
              <a:rPr lang="en-US" sz="2000" dirty="0">
                <a:solidFill>
                  <a:schemeClr val="bg1"/>
                </a:solidFill>
                <a:latin typeface="Consolas" panose="020B0609020204030204" pitchFamily="49" charset="0"/>
              </a:rPr>
              <a:t>        </a:t>
            </a:r>
            <a:r>
              <a:rPr lang="en-US" sz="2000" dirty="0">
                <a:solidFill>
                  <a:schemeClr val="bg2">
                    <a:lumMod val="75000"/>
                  </a:schemeClr>
                </a:solidFill>
                <a:latin typeface="Consolas" panose="020B0609020204030204" pitchFamily="49" charset="0"/>
              </a:rPr>
              <a:t>// log </a:t>
            </a:r>
            <a:r>
              <a:rPr lang="en-US" sz="2000" dirty="0" err="1">
                <a:solidFill>
                  <a:schemeClr val="bg2">
                    <a:lumMod val="75000"/>
                  </a:schemeClr>
                </a:solidFill>
                <a:latin typeface="Consolas" panose="020B0609020204030204" pitchFamily="49" charset="0"/>
              </a:rPr>
              <a:t>exceptionString</a:t>
            </a:r>
            <a:endParaRPr lang="en-US" sz="2000" dirty="0">
              <a:solidFill>
                <a:schemeClr val="bg2">
                  <a:lumMod val="75000"/>
                </a:schemeClr>
              </a:solidFill>
              <a:latin typeface="Consolas" panose="020B0609020204030204" pitchFamily="49" charset="0"/>
            </a:endParaRPr>
          </a:p>
          <a:p>
            <a:pPr marL="0" indent="0">
              <a:lnSpc>
                <a:spcPct val="100000"/>
              </a:lnSpc>
              <a:spcBef>
                <a:spcPts val="0"/>
              </a:spcBef>
              <a:buNone/>
            </a:pPr>
            <a:r>
              <a:rPr lang="en-US" sz="2000" dirty="0">
                <a:solidFill>
                  <a:schemeClr val="bg1"/>
                </a:solidFill>
                <a:latin typeface="Consolas" panose="020B0609020204030204" pitchFamily="49" charset="0"/>
              </a:rPr>
              <a:t>    }</a:t>
            </a:r>
          </a:p>
          <a:p>
            <a:pPr marL="0" indent="0">
              <a:lnSpc>
                <a:spcPct val="100000"/>
              </a:lnSpc>
              <a:spcBef>
                <a:spcPts val="0"/>
              </a:spcBef>
              <a:buNone/>
            </a:pPr>
            <a:r>
              <a:rPr lang="en-US" sz="2000" dirty="0">
                <a:solidFill>
                  <a:schemeClr val="bg1"/>
                </a:solidFill>
                <a:latin typeface="Consolas" panose="020B0609020204030204" pitchFamily="49" charset="0"/>
              </a:rPr>
              <a:t>}</a:t>
            </a:r>
          </a:p>
          <a:p>
            <a:pPr marL="0" indent="0">
              <a:lnSpc>
                <a:spcPct val="100000"/>
              </a:lnSpc>
              <a:spcBef>
                <a:spcPts val="0"/>
              </a:spcBef>
              <a:buNone/>
            </a:pPr>
            <a:endParaRPr lang="en-US" sz="2000" dirty="0">
              <a:solidFill>
                <a:schemeClr val="bg1"/>
              </a:solidFill>
              <a:latin typeface="Consolas" panose="020B0609020204030204" pitchFamily="49" charset="0"/>
            </a:endParaRPr>
          </a:p>
          <a:p>
            <a:pPr marL="0" indent="0">
              <a:lnSpc>
                <a:spcPct val="100000"/>
              </a:lnSpc>
              <a:spcBef>
                <a:spcPts val="0"/>
              </a:spcBef>
              <a:buNone/>
            </a:pPr>
            <a:r>
              <a:rPr lang="en-US" sz="2000" dirty="0" err="1">
                <a:solidFill>
                  <a:schemeClr val="bg1"/>
                </a:solidFill>
                <a:latin typeface="Consolas" panose="020B0609020204030204" pitchFamily="49" charset="0"/>
              </a:rPr>
              <a:t>config.Services.Replace</a:t>
            </a: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typeof</a:t>
            </a: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IExceptionLogger</a:t>
            </a:r>
            <a:r>
              <a:rPr lang="en-US" sz="2000" dirty="0">
                <a:solidFill>
                  <a:schemeClr val="bg1"/>
                </a:solidFill>
                <a:latin typeface="Consolas" panose="020B0609020204030204" pitchFamily="49" charset="0"/>
              </a:rPr>
              <a:t>), </a:t>
            </a:r>
          </a:p>
          <a:p>
            <a:pPr marL="0" indent="0">
              <a:lnSpc>
                <a:spcPct val="100000"/>
              </a:lnSpc>
              <a:spcBef>
                <a:spcPts val="0"/>
              </a:spcBef>
              <a:buNone/>
            </a:pPr>
            <a:r>
              <a:rPr lang="en-US" sz="2000" dirty="0">
                <a:solidFill>
                  <a:schemeClr val="bg1"/>
                </a:solidFill>
                <a:latin typeface="Consolas" panose="020B0609020204030204" pitchFamily="49" charset="0"/>
              </a:rPr>
              <a:t>	new </a:t>
            </a:r>
            <a:r>
              <a:rPr lang="en-US" sz="2000" dirty="0" err="1">
                <a:solidFill>
                  <a:schemeClr val="bg1"/>
                </a:solidFill>
                <a:latin typeface="Consolas" panose="020B0609020204030204" pitchFamily="49" charset="0"/>
              </a:rPr>
              <a:t>UnhandledExceptionLogger</a:t>
            </a:r>
            <a:r>
              <a:rPr lang="en-US" sz="2000"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3653461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Global Error Handling</a:t>
            </a:r>
          </a:p>
        </p:txBody>
      </p:sp>
      <p:sp>
        <p:nvSpPr>
          <p:cNvPr id="7" name="Rectangle 1"/>
          <p:cNvSpPr>
            <a:spLocks noChangeArrowheads="1"/>
          </p:cNvSpPr>
          <p:nvPr/>
        </p:nvSpPr>
        <p:spPr bwMode="auto">
          <a:xfrm>
            <a:off x="4846638" y="2011363"/>
            <a:ext cx="12192000" cy="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rgbClr val="586069"/>
                </a:solidFill>
                <a:effectLst/>
                <a:latin typeface="-apple-system"/>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Content Placeholder 2"/>
          <p:cNvSpPr>
            <a:spLocks noGrp="1"/>
          </p:cNvSpPr>
          <p:nvPr>
            <p:ph idx="1"/>
          </p:nvPr>
        </p:nvSpPr>
        <p:spPr>
          <a:xfrm>
            <a:off x="676656" y="2011680"/>
            <a:ext cx="10753725" cy="4179258"/>
          </a:xfrm>
          <a:solidFill>
            <a:schemeClr val="tx1"/>
          </a:solidFill>
        </p:spPr>
        <p:txBody>
          <a:bodyPr lIns="182880" tIns="182880" rIns="182880" bIns="182880">
            <a:normAutofit/>
          </a:bodyPr>
          <a:lstStyle/>
          <a:p>
            <a:pPr marL="0" indent="0">
              <a:lnSpc>
                <a:spcPct val="100000"/>
              </a:lnSpc>
              <a:spcBef>
                <a:spcPts val="0"/>
              </a:spcBef>
              <a:buNone/>
            </a:pPr>
            <a:r>
              <a:rPr lang="en-US" sz="2000" dirty="0" err="1">
                <a:solidFill>
                  <a:schemeClr val="bg1"/>
                </a:solidFill>
                <a:latin typeface="Consolas" panose="020B0609020204030204" pitchFamily="49" charset="0"/>
              </a:rPr>
              <a:t>GlobalConfiguration.Configuration.IncludeErrorDetailPolicy</a:t>
            </a:r>
            <a:r>
              <a:rPr lang="en-US" sz="2000" dirty="0">
                <a:solidFill>
                  <a:schemeClr val="bg1"/>
                </a:solidFill>
                <a:latin typeface="Consolas" panose="020B0609020204030204" pitchFamily="49" charset="0"/>
              </a:rPr>
              <a:t> </a:t>
            </a:r>
          </a:p>
          <a:p>
            <a:pPr marL="0" indent="0">
              <a:lnSpc>
                <a:spcPct val="100000"/>
              </a:lnSpc>
              <a:spcBef>
                <a:spcPts val="0"/>
              </a:spcBef>
              <a:buNone/>
            </a:pP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IncludeErrorDetailPolicy.Always</a:t>
            </a:r>
            <a:r>
              <a:rPr lang="en-US" sz="2000" dirty="0">
                <a:solidFill>
                  <a:schemeClr val="bg1"/>
                </a:solidFill>
                <a:latin typeface="Consolas" panose="020B0609020204030204" pitchFamily="49" charset="0"/>
              </a:rPr>
              <a:t>;</a:t>
            </a:r>
          </a:p>
          <a:p>
            <a:pPr marL="0" indent="0">
              <a:lnSpc>
                <a:spcPct val="100000"/>
              </a:lnSpc>
              <a:spcBef>
                <a:spcPts val="0"/>
              </a:spcBef>
              <a:buNone/>
            </a:pPr>
            <a:endParaRPr lang="en-US" sz="20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8489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9114"/>
            <a:ext cx="12192000" cy="9144000"/>
          </a:xfrm>
          <a:prstGeom prst="rect">
            <a:avLst/>
          </a:prstGeom>
        </p:spPr>
      </p:pic>
      <p:sp>
        <p:nvSpPr>
          <p:cNvPr id="6" name="Rectangle 5"/>
          <p:cNvSpPr/>
          <p:nvPr/>
        </p:nvSpPr>
        <p:spPr>
          <a:xfrm>
            <a:off x="-27406" y="-1349114"/>
            <a:ext cx="12219406" cy="91440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numCol="2">
            <a:normAutofit/>
          </a:bodyPr>
          <a:lstStyle/>
          <a:p>
            <a:r>
              <a:rPr lang="en-US" sz="3200" dirty="0"/>
              <a:t>Quick Refresher on RESTful</a:t>
            </a:r>
          </a:p>
          <a:p>
            <a:r>
              <a:rPr lang="en-US" sz="3200" dirty="0"/>
              <a:t>Routing</a:t>
            </a:r>
          </a:p>
          <a:p>
            <a:r>
              <a:rPr lang="en-US" sz="3200" dirty="0"/>
              <a:t>Inputs and Outputs</a:t>
            </a:r>
          </a:p>
          <a:p>
            <a:r>
              <a:rPr lang="en-US" sz="3200" dirty="0"/>
              <a:t>Validation</a:t>
            </a:r>
          </a:p>
          <a:p>
            <a:r>
              <a:rPr lang="en-US" sz="3200" dirty="0"/>
              <a:t>Error Handling</a:t>
            </a:r>
          </a:p>
          <a:p>
            <a:r>
              <a:rPr lang="en-US" sz="3200" dirty="0"/>
              <a:t>Authentication</a:t>
            </a:r>
          </a:p>
          <a:p>
            <a:r>
              <a:rPr lang="en-US" sz="3200" dirty="0"/>
              <a:t>A useful pattern</a:t>
            </a:r>
          </a:p>
          <a:p>
            <a:r>
              <a:rPr lang="en-US" sz="3200" dirty="0"/>
              <a:t>3</a:t>
            </a:r>
            <a:r>
              <a:rPr lang="en-US" sz="3200" baseline="30000" dirty="0"/>
              <a:t>rd</a:t>
            </a:r>
            <a:r>
              <a:rPr lang="en-US" sz="3200" dirty="0"/>
              <a:t> Party tools</a:t>
            </a:r>
          </a:p>
          <a:p>
            <a:r>
              <a:rPr lang="en-US" sz="3200" dirty="0"/>
              <a:t>Performance tips</a:t>
            </a:r>
          </a:p>
        </p:txBody>
      </p:sp>
    </p:spTree>
    <p:extLst>
      <p:ext uri="{BB962C8B-B14F-4D97-AF65-F5344CB8AC3E}">
        <p14:creationId xmlns:p14="http://schemas.microsoft.com/office/powerpoint/2010/main" val="5686823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Authentication</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79188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ASP.NET Identity</a:t>
            </a:r>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9244058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JSON Web Tokens (JWT)</a:t>
            </a:r>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31855322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Useful Pattern</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0102697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Two Pieces</a:t>
            </a:r>
          </a:p>
        </p:txBody>
      </p:sp>
      <p:sp>
        <p:nvSpPr>
          <p:cNvPr id="5" name="Content Placeholder 4"/>
          <p:cNvSpPr>
            <a:spLocks noGrp="1"/>
          </p:cNvSpPr>
          <p:nvPr>
            <p:ph idx="1"/>
          </p:nvPr>
        </p:nvSpPr>
        <p:spPr/>
        <p:txBody>
          <a:bodyPr>
            <a:normAutofit/>
          </a:bodyPr>
          <a:lstStyle/>
          <a:p>
            <a:r>
              <a:rPr lang="en-US" sz="3200" dirty="0"/>
              <a:t>Two Pieces:</a:t>
            </a:r>
          </a:p>
          <a:p>
            <a:pPr lvl="1"/>
            <a:r>
              <a:rPr lang="en-US" sz="3200" dirty="0"/>
              <a:t>Dependency Inject</a:t>
            </a:r>
          </a:p>
          <a:p>
            <a:pPr lvl="1"/>
            <a:r>
              <a:rPr lang="en-US" sz="3200" dirty="0"/>
              <a:t>Repositories</a:t>
            </a:r>
          </a:p>
        </p:txBody>
      </p:sp>
    </p:spTree>
    <p:extLst>
      <p:ext uri="{BB962C8B-B14F-4D97-AF65-F5344CB8AC3E}">
        <p14:creationId xmlns:p14="http://schemas.microsoft.com/office/powerpoint/2010/main" val="21098197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Repository Pattern + DI</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378151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a:t>
            </a:r>
            <a:r>
              <a:rPr lang="en-US" baseline="30000" dirty="0"/>
              <a:t>rd</a:t>
            </a:r>
            <a:r>
              <a:rPr lang="en-US" dirty="0"/>
              <a:t> Party Tools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481749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dirty="0" err="1"/>
              <a:t>Microsoft.AspNet.WebApi.Versioning</a:t>
            </a:r>
            <a:r>
              <a:rPr lang="en-US" sz="4400" dirty="0"/>
              <a:t> &amp;</a:t>
            </a:r>
            <a:br>
              <a:rPr lang="en-US" sz="4400" dirty="0"/>
            </a:br>
            <a:r>
              <a:rPr lang="en-US" sz="4400" dirty="0" err="1"/>
              <a:t>Microsoft.AspNetCore.Mvc.Versioning</a:t>
            </a:r>
            <a:endParaRPr lang="en-US" sz="4400" dirty="0"/>
          </a:p>
        </p:txBody>
      </p:sp>
      <p:sp>
        <p:nvSpPr>
          <p:cNvPr id="8" name="Content Placeholder 2"/>
          <p:cNvSpPr>
            <a:spLocks noGrp="1"/>
          </p:cNvSpPr>
          <p:nvPr>
            <p:ph idx="1"/>
          </p:nvPr>
        </p:nvSpPr>
        <p:spPr>
          <a:xfrm>
            <a:off x="676656" y="2011680"/>
            <a:ext cx="10753725" cy="4179258"/>
          </a:xfrm>
          <a:solidFill>
            <a:schemeClr val="tx1"/>
          </a:solidFill>
        </p:spPr>
        <p:txBody>
          <a:bodyPr lIns="182880" tIns="182880" rIns="182880" bIns="182880">
            <a:normAutofit/>
          </a:bodyPr>
          <a:lstStyle/>
          <a:p>
            <a:pPr marL="0" indent="0">
              <a:lnSpc>
                <a:spcPct val="100000"/>
              </a:lnSpc>
              <a:spcBef>
                <a:spcPts val="0"/>
              </a:spcBef>
              <a:buNone/>
            </a:pP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ApiVersion</a:t>
            </a:r>
            <a:r>
              <a:rPr lang="en-US" sz="2000" dirty="0">
                <a:solidFill>
                  <a:schemeClr val="bg1"/>
                </a:solidFill>
                <a:latin typeface="Consolas" panose="020B0609020204030204" pitchFamily="49" charset="0"/>
              </a:rPr>
              <a:t>( "1.0" )]</a:t>
            </a:r>
            <a:br>
              <a:rPr lang="en-US" sz="2000" dirty="0">
                <a:solidFill>
                  <a:schemeClr val="bg1"/>
                </a:solidFill>
                <a:latin typeface="Consolas" panose="020B0609020204030204" pitchFamily="49" charset="0"/>
              </a:rPr>
            </a:br>
            <a:r>
              <a:rPr lang="en-US" sz="2000" dirty="0">
                <a:solidFill>
                  <a:schemeClr val="bg1"/>
                </a:solidFill>
                <a:latin typeface="Consolas" panose="020B0609020204030204" pitchFamily="49" charset="0"/>
              </a:rPr>
              <a:t>[Route( "api/v{</a:t>
            </a:r>
            <a:r>
              <a:rPr lang="en-US" sz="2000" dirty="0" err="1">
                <a:solidFill>
                  <a:schemeClr val="bg1"/>
                </a:solidFill>
                <a:latin typeface="Consolas" panose="020B0609020204030204" pitchFamily="49" charset="0"/>
              </a:rPr>
              <a:t>version:apiVersion</a:t>
            </a: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helloworld</a:t>
            </a:r>
            <a:r>
              <a:rPr lang="en-US" sz="2000" dirty="0">
                <a:solidFill>
                  <a:schemeClr val="bg1"/>
                </a:solidFill>
                <a:latin typeface="Consolas" panose="020B0609020204030204" pitchFamily="49" charset="0"/>
              </a:rPr>
              <a:t>" )]</a:t>
            </a:r>
            <a:br>
              <a:rPr lang="en-US" sz="2000" dirty="0">
                <a:solidFill>
                  <a:schemeClr val="bg1"/>
                </a:solidFill>
                <a:latin typeface="Consolas" panose="020B0609020204030204" pitchFamily="49" charset="0"/>
              </a:rPr>
            </a:br>
            <a:r>
              <a:rPr lang="en-US" sz="2000" dirty="0">
                <a:solidFill>
                  <a:schemeClr val="bg1"/>
                </a:solidFill>
                <a:latin typeface="Consolas" panose="020B0609020204030204" pitchFamily="49" charset="0"/>
              </a:rPr>
              <a:t>public class </a:t>
            </a:r>
            <a:r>
              <a:rPr lang="en-US" sz="2000" dirty="0" err="1">
                <a:solidFill>
                  <a:schemeClr val="bg1"/>
                </a:solidFill>
                <a:latin typeface="Consolas" panose="020B0609020204030204" pitchFamily="49" charset="0"/>
              </a:rPr>
              <a:t>PeopleController</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ApiController</a:t>
            </a:r>
            <a:endParaRPr lang="en-US" sz="2000" dirty="0">
              <a:solidFill>
                <a:schemeClr val="bg1"/>
              </a:solidFill>
              <a:latin typeface="Consolas" panose="020B0609020204030204" pitchFamily="49" charset="0"/>
            </a:endParaRPr>
          </a:p>
          <a:p>
            <a:pPr marL="0" indent="0">
              <a:lnSpc>
                <a:spcPct val="100000"/>
              </a:lnSpc>
              <a:spcBef>
                <a:spcPts val="0"/>
              </a:spcBef>
              <a:buNone/>
            </a:pPr>
            <a:endParaRPr lang="en-US" sz="2000" dirty="0">
              <a:solidFill>
                <a:schemeClr val="bg1"/>
              </a:solidFill>
              <a:latin typeface="Consolas" panose="020B0609020204030204" pitchFamily="49" charset="0"/>
            </a:endParaRPr>
          </a:p>
          <a:p>
            <a:pPr marL="0" indent="0">
              <a:lnSpc>
                <a:spcPct val="100000"/>
              </a:lnSpc>
              <a:spcBef>
                <a:spcPts val="0"/>
              </a:spcBef>
              <a:buNone/>
            </a:pPr>
            <a:r>
              <a:rPr lang="en-US" sz="2000" dirty="0">
                <a:solidFill>
                  <a:schemeClr val="bg2">
                    <a:lumMod val="50000"/>
                  </a:schemeClr>
                </a:solidFill>
                <a:latin typeface="Consolas" panose="020B0609020204030204" pitchFamily="49" charset="0"/>
              </a:rPr>
              <a:t>// api/</a:t>
            </a:r>
            <a:r>
              <a:rPr lang="en-US" sz="2000" dirty="0" err="1">
                <a:solidFill>
                  <a:schemeClr val="bg2">
                    <a:lumMod val="50000"/>
                  </a:schemeClr>
                </a:solidFill>
                <a:latin typeface="Consolas" panose="020B0609020204030204" pitchFamily="49" charset="0"/>
              </a:rPr>
              <a:t>helloworld?api-version</a:t>
            </a:r>
            <a:r>
              <a:rPr lang="en-US" sz="2000" dirty="0">
                <a:solidFill>
                  <a:schemeClr val="bg2">
                    <a:lumMod val="50000"/>
                  </a:schemeClr>
                </a:solidFill>
                <a:latin typeface="Consolas" panose="020B0609020204030204" pitchFamily="49" charset="0"/>
              </a:rPr>
              <a:t>=1.0</a:t>
            </a:r>
          </a:p>
        </p:txBody>
      </p:sp>
    </p:spTree>
    <p:extLst>
      <p:ext uri="{BB962C8B-B14F-4D97-AF65-F5344CB8AC3E}">
        <p14:creationId xmlns:p14="http://schemas.microsoft.com/office/powerpoint/2010/main" val="4460064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SDammann.WebApi.Versioning</a:t>
            </a:r>
            <a:endParaRPr lang="en-US" dirty="0"/>
          </a:p>
        </p:txBody>
      </p:sp>
      <p:sp>
        <p:nvSpPr>
          <p:cNvPr id="8" name="Content Placeholder 2"/>
          <p:cNvSpPr>
            <a:spLocks noGrp="1"/>
          </p:cNvSpPr>
          <p:nvPr>
            <p:ph idx="1"/>
          </p:nvPr>
        </p:nvSpPr>
        <p:spPr>
          <a:xfrm>
            <a:off x="676656" y="2011680"/>
            <a:ext cx="10753725" cy="4179258"/>
          </a:xfrm>
          <a:solidFill>
            <a:schemeClr val="tx1"/>
          </a:solidFill>
        </p:spPr>
        <p:txBody>
          <a:bodyPr lIns="182880" tIns="182880" rIns="182880" bIns="182880">
            <a:normAutofit/>
          </a:bodyPr>
          <a:lstStyle/>
          <a:p>
            <a:pPr marL="0" indent="0">
              <a:lnSpc>
                <a:spcPct val="100000"/>
              </a:lnSpc>
              <a:spcBef>
                <a:spcPts val="0"/>
              </a:spcBef>
              <a:buNone/>
            </a:pPr>
            <a:r>
              <a:rPr lang="en-US" sz="2000" dirty="0">
                <a:solidFill>
                  <a:schemeClr val="bg1"/>
                </a:solidFill>
                <a:latin typeface="Consolas" panose="020B0609020204030204" pitchFamily="49" charset="0"/>
              </a:rPr>
              <a:t>config.Routes.MapHttpRoute(</a:t>
            </a:r>
          </a:p>
          <a:p>
            <a:pPr marL="0" indent="0">
              <a:lnSpc>
                <a:spcPct val="100000"/>
              </a:lnSpc>
              <a:spcBef>
                <a:spcPts val="0"/>
              </a:spcBef>
              <a:buNone/>
            </a:pPr>
            <a:r>
              <a:rPr lang="en-US" sz="2000" dirty="0">
                <a:solidFill>
                  <a:schemeClr val="bg1"/>
                </a:solidFill>
                <a:latin typeface="Consolas" panose="020B0609020204030204" pitchFamily="49" charset="0"/>
              </a:rPr>
              <a:t>	name: "DefaultApi",</a:t>
            </a:r>
          </a:p>
          <a:p>
            <a:pPr marL="0" indent="0">
              <a:lnSpc>
                <a:spcPct val="100000"/>
              </a:lnSpc>
              <a:spcBef>
                <a:spcPts val="0"/>
              </a:spcBef>
              <a:buNone/>
            </a:pPr>
            <a:r>
              <a:rPr lang="en-US" sz="2000" dirty="0">
                <a:solidFill>
                  <a:schemeClr val="bg1"/>
                </a:solidFill>
                <a:latin typeface="Consolas" panose="020B0609020204030204" pitchFamily="49" charset="0"/>
              </a:rPr>
              <a:t>	routeTemplate: "api/v{version}/{controller}/{id}",</a:t>
            </a:r>
          </a:p>
          <a:p>
            <a:pPr marL="0" indent="0">
              <a:lnSpc>
                <a:spcPct val="100000"/>
              </a:lnSpc>
              <a:spcBef>
                <a:spcPts val="0"/>
              </a:spcBef>
              <a:buNone/>
            </a:pPr>
            <a:r>
              <a:rPr lang="en-US" sz="2000" dirty="0">
                <a:solidFill>
                  <a:schemeClr val="bg1"/>
                </a:solidFill>
                <a:latin typeface="Consolas" panose="020B0609020204030204" pitchFamily="49" charset="0"/>
              </a:rPr>
              <a:t>	defaults: new { id = </a:t>
            </a:r>
            <a:r>
              <a:rPr lang="en-US" sz="2000" dirty="0" err="1">
                <a:solidFill>
                  <a:schemeClr val="bg1"/>
                </a:solidFill>
                <a:latin typeface="Consolas" panose="020B0609020204030204" pitchFamily="49" charset="0"/>
              </a:rPr>
              <a:t>RouteParameter.Optional</a:t>
            </a:r>
            <a:r>
              <a:rPr lang="en-US" sz="2000" dirty="0">
                <a:solidFill>
                  <a:schemeClr val="bg1"/>
                </a:solidFill>
                <a:latin typeface="Consolas" panose="020B0609020204030204" pitchFamily="49" charset="0"/>
              </a:rPr>
              <a:t> }</a:t>
            </a:r>
          </a:p>
          <a:p>
            <a:pPr marL="0" indent="0">
              <a:lnSpc>
                <a:spcPct val="100000"/>
              </a:lnSpc>
              <a:spcBef>
                <a:spcPts val="0"/>
              </a:spcBef>
              <a:buNone/>
            </a:pPr>
            <a:r>
              <a:rPr lang="en-US" sz="2000" dirty="0">
                <a:solidFill>
                  <a:schemeClr val="bg1"/>
                </a:solidFill>
                <a:latin typeface="Consolas" panose="020B0609020204030204" pitchFamily="49" charset="0"/>
              </a:rPr>
              <a:t>);</a:t>
            </a:r>
          </a:p>
          <a:p>
            <a:pPr marL="0" indent="0">
              <a:lnSpc>
                <a:spcPct val="100000"/>
              </a:lnSpc>
              <a:spcBef>
                <a:spcPts val="0"/>
              </a:spcBef>
              <a:buNone/>
            </a:pPr>
            <a:endParaRPr lang="en-US" sz="2000" dirty="0">
              <a:solidFill>
                <a:schemeClr val="bg1"/>
              </a:solidFill>
              <a:latin typeface="Consolas" panose="020B0609020204030204" pitchFamily="49" charset="0"/>
            </a:endParaRPr>
          </a:p>
          <a:p>
            <a:pPr marL="0" indent="0">
              <a:lnSpc>
                <a:spcPct val="100000"/>
              </a:lnSpc>
              <a:spcBef>
                <a:spcPts val="0"/>
              </a:spcBef>
              <a:buNone/>
            </a:pPr>
            <a:r>
              <a:rPr lang="en-US" sz="2000" dirty="0">
                <a:solidFill>
                  <a:schemeClr val="bg1"/>
                </a:solidFill>
                <a:latin typeface="Consolas" panose="020B0609020204030204" pitchFamily="49" charset="0"/>
              </a:rPr>
              <a:t>ApiVersioning.Configure(config)</a:t>
            </a:r>
          </a:p>
          <a:p>
            <a:pPr marL="0" indent="0">
              <a:lnSpc>
                <a:spcPct val="100000"/>
              </a:lnSpc>
              <a:spcBef>
                <a:spcPts val="0"/>
              </a:spcBef>
              <a:buNone/>
            </a:pP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ConfigureRequestVersionDetector</a:t>
            </a:r>
            <a:r>
              <a:rPr lang="en-US" sz="2000" dirty="0">
                <a:solidFill>
                  <a:schemeClr val="bg1"/>
                </a:solidFill>
                <a:latin typeface="Consolas" panose="020B0609020204030204" pitchFamily="49" charset="0"/>
              </a:rPr>
              <a:t>&lt;</a:t>
            </a:r>
            <a:r>
              <a:rPr lang="en-US" sz="2000" dirty="0" err="1">
                <a:solidFill>
                  <a:schemeClr val="bg1"/>
                </a:solidFill>
                <a:latin typeface="Consolas" panose="020B0609020204030204" pitchFamily="49" charset="0"/>
              </a:rPr>
              <a:t>DefaultRouteKeyVersionDetector</a:t>
            </a:r>
            <a:r>
              <a:rPr lang="en-US" sz="2000" dirty="0">
                <a:solidFill>
                  <a:schemeClr val="bg1"/>
                </a:solidFill>
                <a:latin typeface="Consolas" panose="020B0609020204030204" pitchFamily="49" charset="0"/>
              </a:rPr>
              <a:t>&gt;();</a:t>
            </a:r>
          </a:p>
          <a:p>
            <a:pPr marL="0" indent="0">
              <a:lnSpc>
                <a:spcPct val="100000"/>
              </a:lnSpc>
              <a:spcBef>
                <a:spcPts val="0"/>
              </a:spcBef>
              <a:buNone/>
            </a:pPr>
            <a:endParaRPr lang="en-US" sz="2000" dirty="0">
              <a:solidFill>
                <a:schemeClr val="bg1"/>
              </a:solidFill>
              <a:latin typeface="Consolas" panose="020B0609020204030204" pitchFamily="49" charset="0"/>
            </a:endParaRPr>
          </a:p>
          <a:p>
            <a:pPr marL="0" indent="0">
              <a:lnSpc>
                <a:spcPct val="100000"/>
              </a:lnSpc>
              <a:spcBef>
                <a:spcPts val="0"/>
              </a:spcBef>
              <a:buNone/>
            </a:pPr>
            <a:r>
              <a:rPr lang="en-US" sz="2000" dirty="0">
                <a:solidFill>
                  <a:schemeClr val="bg2">
                    <a:lumMod val="50000"/>
                  </a:schemeClr>
                </a:solidFill>
                <a:latin typeface="Consolas" panose="020B0609020204030204" pitchFamily="49" charset="0"/>
              </a:rPr>
              <a:t>// Namespace MyApi.Version1_1</a:t>
            </a:r>
          </a:p>
        </p:txBody>
      </p:sp>
    </p:spTree>
    <p:extLst>
      <p:ext uri="{BB962C8B-B14F-4D97-AF65-F5344CB8AC3E}">
        <p14:creationId xmlns:p14="http://schemas.microsoft.com/office/powerpoint/2010/main" val="23889294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Swashbuckle</a:t>
            </a:r>
            <a:r>
              <a:rPr lang="en-US" dirty="0"/>
              <a:t> (Swagger)</a:t>
            </a:r>
          </a:p>
        </p:txBody>
      </p:sp>
      <p:sp>
        <p:nvSpPr>
          <p:cNvPr id="8" name="Content Placeholder 2"/>
          <p:cNvSpPr>
            <a:spLocks noGrp="1"/>
          </p:cNvSpPr>
          <p:nvPr>
            <p:ph idx="1"/>
          </p:nvPr>
        </p:nvSpPr>
        <p:spPr>
          <a:xfrm>
            <a:off x="676656" y="2011680"/>
            <a:ext cx="10753725" cy="4179258"/>
          </a:xfrm>
          <a:solidFill>
            <a:schemeClr val="tx1"/>
          </a:solidFill>
        </p:spPr>
        <p:txBody>
          <a:bodyPr lIns="182880" tIns="182880" rIns="182880" bIns="182880">
            <a:normAutofit/>
          </a:bodyPr>
          <a:lstStyle/>
          <a:p>
            <a:pPr marL="0" indent="0">
              <a:lnSpc>
                <a:spcPct val="100000"/>
              </a:lnSpc>
              <a:spcBef>
                <a:spcPts val="0"/>
              </a:spcBef>
              <a:buNone/>
            </a:pPr>
            <a:r>
              <a:rPr lang="en-US" sz="2000" dirty="0">
                <a:solidFill>
                  <a:schemeClr val="bg2">
                    <a:lumMod val="50000"/>
                  </a:schemeClr>
                </a:solidFill>
                <a:latin typeface="Consolas" panose="020B0609020204030204" pitchFamily="49" charset="0"/>
              </a:rPr>
              <a:t>// .NET</a:t>
            </a:r>
          </a:p>
          <a:p>
            <a:pPr marL="0" indent="0">
              <a:lnSpc>
                <a:spcPct val="100000"/>
              </a:lnSpc>
              <a:spcBef>
                <a:spcPts val="0"/>
              </a:spcBef>
              <a:buNone/>
            </a:pPr>
            <a:r>
              <a:rPr lang="en-US" sz="2000" dirty="0" err="1">
                <a:solidFill>
                  <a:schemeClr val="bg1"/>
                </a:solidFill>
                <a:latin typeface="Consolas" panose="020B0609020204030204" pitchFamily="49" charset="0"/>
              </a:rPr>
              <a:t>httpConfiguration</a:t>
            </a:r>
            <a:endParaRPr lang="en-US" sz="2000" dirty="0">
              <a:solidFill>
                <a:schemeClr val="bg1"/>
              </a:solidFill>
              <a:latin typeface="Consolas" panose="020B0609020204030204" pitchFamily="49" charset="0"/>
            </a:endParaRPr>
          </a:p>
          <a:p>
            <a:pPr marL="0" indent="0">
              <a:lnSpc>
                <a:spcPct val="100000"/>
              </a:lnSpc>
              <a:spcBef>
                <a:spcPts val="0"/>
              </a:spcBef>
              <a:buNone/>
            </a:pP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EnableSwagger</a:t>
            </a:r>
            <a:r>
              <a:rPr lang="en-US" sz="2000" dirty="0">
                <a:solidFill>
                  <a:schemeClr val="bg1"/>
                </a:solidFill>
                <a:latin typeface="Consolas" panose="020B0609020204030204" pitchFamily="49" charset="0"/>
              </a:rPr>
              <a:t>(c =&gt; </a:t>
            </a:r>
            <a:r>
              <a:rPr lang="en-US" sz="2000" dirty="0" err="1">
                <a:solidFill>
                  <a:schemeClr val="bg1"/>
                </a:solidFill>
                <a:latin typeface="Consolas" panose="020B0609020204030204" pitchFamily="49" charset="0"/>
              </a:rPr>
              <a:t>c.SingleApiVersion</a:t>
            </a:r>
            <a:r>
              <a:rPr lang="en-US" sz="2000" dirty="0">
                <a:solidFill>
                  <a:schemeClr val="bg1"/>
                </a:solidFill>
                <a:latin typeface="Consolas" panose="020B0609020204030204" pitchFamily="49" charset="0"/>
              </a:rPr>
              <a:t>("v1", "My API"))</a:t>
            </a:r>
          </a:p>
          <a:p>
            <a:pPr marL="0" indent="0">
              <a:lnSpc>
                <a:spcPct val="100000"/>
              </a:lnSpc>
              <a:spcBef>
                <a:spcPts val="0"/>
              </a:spcBef>
              <a:buNone/>
            </a:pP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EnableSwaggerUi</a:t>
            </a:r>
            <a:r>
              <a:rPr lang="en-US" sz="2000" dirty="0">
                <a:solidFill>
                  <a:schemeClr val="bg1"/>
                </a:solidFill>
                <a:latin typeface="Consolas" panose="020B0609020204030204" pitchFamily="49" charset="0"/>
              </a:rPr>
              <a:t>();</a:t>
            </a:r>
          </a:p>
          <a:p>
            <a:pPr marL="0" indent="0">
              <a:lnSpc>
                <a:spcPct val="100000"/>
              </a:lnSpc>
              <a:spcBef>
                <a:spcPts val="0"/>
              </a:spcBef>
              <a:buNone/>
            </a:pPr>
            <a:br>
              <a:rPr lang="en-US" sz="2000" dirty="0">
                <a:solidFill>
                  <a:schemeClr val="bg2">
                    <a:lumMod val="50000"/>
                  </a:schemeClr>
                </a:solidFill>
                <a:latin typeface="Consolas" panose="020B0609020204030204" pitchFamily="49" charset="0"/>
              </a:rPr>
            </a:br>
            <a:r>
              <a:rPr lang="en-US" sz="2000" dirty="0">
                <a:solidFill>
                  <a:schemeClr val="bg2">
                    <a:lumMod val="50000"/>
                  </a:schemeClr>
                </a:solidFill>
                <a:latin typeface="Consolas" panose="020B0609020204030204" pitchFamily="49" charset="0"/>
              </a:rPr>
              <a:t>// .NET Core</a:t>
            </a:r>
          </a:p>
          <a:p>
            <a:pPr marL="0" indent="0">
              <a:lnSpc>
                <a:spcPct val="100000"/>
              </a:lnSpc>
              <a:spcBef>
                <a:spcPts val="0"/>
              </a:spcBef>
              <a:buNone/>
            </a:pPr>
            <a:r>
              <a:rPr lang="en-US" sz="2000" dirty="0" err="1">
                <a:solidFill>
                  <a:schemeClr val="bg1"/>
                </a:solidFill>
                <a:latin typeface="Consolas" panose="020B0609020204030204" pitchFamily="49" charset="0"/>
              </a:rPr>
              <a:t>services.AddMvc</a:t>
            </a:r>
            <a:r>
              <a:rPr lang="en-US" sz="2000" dirty="0">
                <a:solidFill>
                  <a:schemeClr val="bg1"/>
                </a:solidFill>
                <a:latin typeface="Consolas" panose="020B0609020204030204" pitchFamily="49" charset="0"/>
              </a:rPr>
              <a:t>();</a:t>
            </a:r>
          </a:p>
          <a:p>
            <a:pPr marL="0" indent="0">
              <a:lnSpc>
                <a:spcPct val="100000"/>
              </a:lnSpc>
              <a:spcBef>
                <a:spcPts val="0"/>
              </a:spcBef>
              <a:buNone/>
            </a:pPr>
            <a:r>
              <a:rPr lang="en-US" sz="2000" dirty="0" err="1">
                <a:solidFill>
                  <a:schemeClr val="bg1"/>
                </a:solidFill>
                <a:latin typeface="Consolas" panose="020B0609020204030204" pitchFamily="49" charset="0"/>
              </a:rPr>
              <a:t>services.AddSwaggerGen</a:t>
            </a:r>
            <a:r>
              <a:rPr lang="en-US" sz="2000" dirty="0">
                <a:solidFill>
                  <a:schemeClr val="bg1"/>
                </a:solidFill>
                <a:latin typeface="Consolas" panose="020B0609020204030204" pitchFamily="49" charset="0"/>
              </a:rPr>
              <a:t>(c =&gt;</a:t>
            </a:r>
          </a:p>
          <a:p>
            <a:pPr marL="0" indent="0">
              <a:lnSpc>
                <a:spcPct val="100000"/>
              </a:lnSpc>
              <a:spcBef>
                <a:spcPts val="0"/>
              </a:spcBef>
              <a:buNone/>
            </a:pPr>
            <a:r>
              <a:rPr lang="en-US" sz="2000" dirty="0">
                <a:solidFill>
                  <a:schemeClr val="bg1"/>
                </a:solidFill>
                <a:latin typeface="Consolas" panose="020B0609020204030204" pitchFamily="49" charset="0"/>
              </a:rPr>
              <a:t>{</a:t>
            </a:r>
          </a:p>
          <a:p>
            <a:pPr marL="0" indent="0">
              <a:lnSpc>
                <a:spcPct val="100000"/>
              </a:lnSpc>
              <a:spcBef>
                <a:spcPts val="0"/>
              </a:spcBef>
              <a:buNone/>
            </a:pP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c.SwaggerDoc</a:t>
            </a:r>
            <a:r>
              <a:rPr lang="en-US" sz="2000" dirty="0">
                <a:solidFill>
                  <a:schemeClr val="bg1"/>
                </a:solidFill>
                <a:latin typeface="Consolas" panose="020B0609020204030204" pitchFamily="49" charset="0"/>
              </a:rPr>
              <a:t>("v1", new Info { Title = "My API", Version = "v1" });</a:t>
            </a:r>
          </a:p>
          <a:p>
            <a:pPr marL="0" indent="0">
              <a:lnSpc>
                <a:spcPct val="100000"/>
              </a:lnSpc>
              <a:spcBef>
                <a:spcPts val="0"/>
              </a:spcBef>
              <a:buNone/>
            </a:pPr>
            <a:r>
              <a:rPr lang="en-US"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136383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 about .NET Core…</a:t>
            </a:r>
          </a:p>
        </p:txBody>
      </p:sp>
      <p:sp>
        <p:nvSpPr>
          <p:cNvPr id="3" name="Content Placeholder 2"/>
          <p:cNvSpPr>
            <a:spLocks noGrp="1"/>
          </p:cNvSpPr>
          <p:nvPr>
            <p:ph idx="1"/>
          </p:nvPr>
        </p:nvSpPr>
        <p:spPr>
          <a:xfrm>
            <a:off x="4766872" y="2011680"/>
            <a:ext cx="6663509" cy="3766185"/>
          </a:xfrm>
        </p:spPr>
        <p:txBody>
          <a:bodyPr/>
          <a:lstStyle/>
          <a:p>
            <a:r>
              <a:rPr lang="en-US" sz="3200" dirty="0"/>
              <a:t>ASP.NET </a:t>
            </a:r>
            <a:r>
              <a:rPr lang="en-US" sz="3200" i="1" dirty="0"/>
              <a:t>and</a:t>
            </a:r>
            <a:r>
              <a:rPr lang="en-US" sz="3200" dirty="0"/>
              <a:t> ASP.NET Core</a:t>
            </a:r>
          </a:p>
          <a:p>
            <a:endParaRPr lang="en-US" sz="3200" dirty="0"/>
          </a:p>
          <a:p>
            <a:r>
              <a:rPr lang="en-US" sz="3200" dirty="0"/>
              <a:t>Where is Web API in .NET Core?</a:t>
            </a:r>
          </a:p>
          <a:p>
            <a:pPr lvl="1"/>
            <a:r>
              <a:rPr lang="en-US" sz="3200" b="1" dirty="0"/>
              <a:t>Web API is dead; long live Web API!</a:t>
            </a:r>
          </a:p>
          <a:p>
            <a:endParaRPr lang="en-US" dirty="0"/>
          </a:p>
        </p:txBody>
      </p:sp>
      <p:pic>
        <p:nvPicPr>
          <p:cNvPr id="2050" name="Picture 2" descr="https://cdn.dribbble.com/users/42044/screenshots/3005802/net-core-logo-propos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656" y="2011680"/>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8546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69430" y="268746"/>
            <a:ext cx="10358203" cy="6275513"/>
          </a:xfrm>
          <a:prstGeom prst="rect">
            <a:avLst/>
          </a:prstGeom>
        </p:spPr>
      </p:pic>
    </p:spTree>
    <p:extLst>
      <p:ext uri="{BB962C8B-B14F-4D97-AF65-F5344CB8AC3E}">
        <p14:creationId xmlns:p14="http://schemas.microsoft.com/office/powerpoint/2010/main" val="27166604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63916" y="268746"/>
            <a:ext cx="10319351" cy="6251975"/>
          </a:xfrm>
          <a:prstGeom prst="rect">
            <a:avLst/>
          </a:prstGeom>
        </p:spPr>
      </p:pic>
    </p:spTree>
    <p:extLst>
      <p:ext uri="{BB962C8B-B14F-4D97-AF65-F5344CB8AC3E}">
        <p14:creationId xmlns:p14="http://schemas.microsoft.com/office/powerpoint/2010/main" val="10587162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Performance</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57268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AsNoTracking</a:t>
            </a:r>
            <a:r>
              <a:rPr lang="en-US" dirty="0"/>
              <a:t>()</a:t>
            </a:r>
          </a:p>
        </p:txBody>
      </p:sp>
      <p:pic>
        <p:nvPicPr>
          <p:cNvPr id="1026" name="Picture 2" descr="ORMMapp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91261" y="2011363"/>
            <a:ext cx="5923753" cy="3767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8593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Async</a:t>
            </a:r>
            <a:r>
              <a:rPr lang="en-US" dirty="0"/>
              <a:t>/Await</a:t>
            </a:r>
          </a:p>
        </p:txBody>
      </p:sp>
      <p:sp>
        <p:nvSpPr>
          <p:cNvPr id="3" name="Content Placeholder 2"/>
          <p:cNvSpPr>
            <a:spLocks noGrp="1"/>
          </p:cNvSpPr>
          <p:nvPr>
            <p:ph idx="1"/>
          </p:nvPr>
        </p:nvSpPr>
        <p:spPr/>
        <p:txBody>
          <a:bodyPr>
            <a:normAutofit/>
          </a:bodyPr>
          <a:lstStyle/>
          <a:p>
            <a:r>
              <a:rPr lang="en-US" sz="2800" dirty="0"/>
              <a:t>Some tasks require waiting (database access, http calls)</a:t>
            </a:r>
          </a:p>
          <a:p>
            <a:r>
              <a:rPr lang="en-US" sz="2800" dirty="0"/>
              <a:t>More simultaneous requests!</a:t>
            </a:r>
          </a:p>
          <a:p>
            <a:r>
              <a:rPr lang="en-US" sz="2800" dirty="0"/>
              <a:t>Analogy: making breakfast</a:t>
            </a:r>
          </a:p>
        </p:txBody>
      </p:sp>
    </p:spTree>
    <p:extLst>
      <p:ext uri="{BB962C8B-B14F-4D97-AF65-F5344CB8AC3E}">
        <p14:creationId xmlns:p14="http://schemas.microsoft.com/office/powerpoint/2010/main" val="5192844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sp>
        <p:nvSpPr>
          <p:cNvPr id="4" name="Content Placeholder 2"/>
          <p:cNvSpPr>
            <a:spLocks noGrp="1"/>
          </p:cNvSpPr>
          <p:nvPr>
            <p:ph idx="1"/>
          </p:nvPr>
        </p:nvSpPr>
        <p:spPr>
          <a:xfrm>
            <a:off x="676656" y="2011680"/>
            <a:ext cx="10753725" cy="4179258"/>
          </a:xfrm>
          <a:solidFill>
            <a:schemeClr val="tx1"/>
          </a:solidFill>
        </p:spPr>
        <p:txBody>
          <a:bodyPr lIns="182880" tIns="182880" rIns="182880" bIns="182880">
            <a:normAutofit/>
          </a:bodyPr>
          <a:lstStyle/>
          <a:p>
            <a:pPr marL="0" indent="0">
              <a:lnSpc>
                <a:spcPct val="100000"/>
              </a:lnSpc>
              <a:spcBef>
                <a:spcPts val="0"/>
              </a:spcBef>
              <a:buNone/>
            </a:pPr>
            <a:r>
              <a:rPr lang="en-US" sz="2000" dirty="0" err="1">
                <a:solidFill>
                  <a:schemeClr val="bg1"/>
                </a:solidFill>
                <a:latin typeface="Consolas" panose="020B0609020204030204" pitchFamily="49" charset="0"/>
              </a:rPr>
              <a:t>var</a:t>
            </a:r>
            <a:r>
              <a:rPr lang="en-US" sz="2000" dirty="0">
                <a:solidFill>
                  <a:schemeClr val="bg1"/>
                </a:solidFill>
                <a:latin typeface="Consolas" panose="020B0609020204030204" pitchFamily="49" charset="0"/>
              </a:rPr>
              <a:t> key = "</a:t>
            </a:r>
            <a:r>
              <a:rPr lang="en-US" sz="2000" dirty="0" err="1">
                <a:solidFill>
                  <a:schemeClr val="bg1"/>
                </a:solidFill>
                <a:latin typeface="Consolas" panose="020B0609020204030204" pitchFamily="49" charset="0"/>
              </a:rPr>
              <a:t>someKey</a:t>
            </a:r>
            <a:r>
              <a:rPr lang="en-US" sz="2000" dirty="0">
                <a:solidFill>
                  <a:schemeClr val="bg1"/>
                </a:solidFill>
                <a:latin typeface="Consolas" panose="020B0609020204030204" pitchFamily="49" charset="0"/>
              </a:rPr>
              <a:t>";</a:t>
            </a:r>
          </a:p>
          <a:p>
            <a:pPr marL="0" indent="0">
              <a:lnSpc>
                <a:spcPct val="100000"/>
              </a:lnSpc>
              <a:spcBef>
                <a:spcPts val="0"/>
              </a:spcBef>
              <a:buNone/>
            </a:pPr>
            <a:r>
              <a:rPr lang="en-US" sz="2000" dirty="0" err="1">
                <a:solidFill>
                  <a:schemeClr val="bg1"/>
                </a:solidFill>
                <a:latin typeface="Consolas" panose="020B0609020204030204" pitchFamily="49" charset="0"/>
              </a:rPr>
              <a:t>MemoryCache</a:t>
            </a: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memoryCache</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MemoryCache.Default</a:t>
            </a:r>
            <a:r>
              <a:rPr lang="en-US" sz="2000" dirty="0">
                <a:solidFill>
                  <a:schemeClr val="bg1"/>
                </a:solidFill>
                <a:latin typeface="Consolas" panose="020B0609020204030204" pitchFamily="49" charset="0"/>
              </a:rPr>
              <a:t>;</a:t>
            </a:r>
          </a:p>
          <a:p>
            <a:pPr marL="0" indent="0">
              <a:lnSpc>
                <a:spcPct val="100000"/>
              </a:lnSpc>
              <a:spcBef>
                <a:spcPts val="0"/>
              </a:spcBef>
              <a:buNone/>
            </a:pPr>
            <a:endParaRPr lang="en-US" sz="2000" dirty="0">
              <a:solidFill>
                <a:schemeClr val="bg1"/>
              </a:solidFill>
              <a:latin typeface="Consolas" panose="020B0609020204030204" pitchFamily="49" charset="0"/>
            </a:endParaRPr>
          </a:p>
          <a:p>
            <a:pPr marL="0" indent="0">
              <a:lnSpc>
                <a:spcPct val="100000"/>
              </a:lnSpc>
              <a:spcBef>
                <a:spcPts val="0"/>
              </a:spcBef>
              <a:buNone/>
            </a:pPr>
            <a:r>
              <a:rPr lang="en-US" sz="2000" dirty="0" err="1">
                <a:solidFill>
                  <a:schemeClr val="bg1"/>
                </a:solidFill>
                <a:latin typeface="Consolas" panose="020B0609020204030204" pitchFamily="49" charset="0"/>
              </a:rPr>
              <a:t>var</a:t>
            </a:r>
            <a:r>
              <a:rPr lang="en-US" sz="2000" dirty="0">
                <a:solidFill>
                  <a:schemeClr val="bg1"/>
                </a:solidFill>
                <a:latin typeface="Consolas" panose="020B0609020204030204" pitchFamily="49" charset="0"/>
              </a:rPr>
              <a:t> item = </a:t>
            </a:r>
            <a:r>
              <a:rPr lang="en-US" sz="2000" dirty="0" err="1">
                <a:solidFill>
                  <a:schemeClr val="bg1"/>
                </a:solidFill>
                <a:latin typeface="Consolas" panose="020B0609020204030204" pitchFamily="49" charset="0"/>
              </a:rPr>
              <a:t>memoryCache.Get</a:t>
            </a:r>
            <a:r>
              <a:rPr lang="en-US" sz="2000" dirty="0">
                <a:solidFill>
                  <a:schemeClr val="bg1"/>
                </a:solidFill>
                <a:latin typeface="Consolas" panose="020B0609020204030204" pitchFamily="49" charset="0"/>
              </a:rPr>
              <a:t>(key); </a:t>
            </a:r>
          </a:p>
          <a:p>
            <a:pPr marL="0" indent="0">
              <a:lnSpc>
                <a:spcPct val="100000"/>
              </a:lnSpc>
              <a:spcBef>
                <a:spcPts val="0"/>
              </a:spcBef>
              <a:buNone/>
            </a:pPr>
            <a:r>
              <a:rPr lang="en-US" sz="2000" dirty="0">
                <a:solidFill>
                  <a:schemeClr val="bg1"/>
                </a:solidFill>
                <a:latin typeface="Consolas" panose="020B0609020204030204" pitchFamily="49" charset="0"/>
              </a:rPr>
              <a:t>if (item == null)</a:t>
            </a:r>
          </a:p>
          <a:p>
            <a:pPr marL="0" indent="0">
              <a:lnSpc>
                <a:spcPct val="100000"/>
              </a:lnSpc>
              <a:spcBef>
                <a:spcPts val="0"/>
              </a:spcBef>
              <a:buNone/>
            </a:pPr>
            <a:r>
              <a:rPr lang="en-US" sz="2000" dirty="0">
                <a:solidFill>
                  <a:schemeClr val="bg1"/>
                </a:solidFill>
                <a:latin typeface="Consolas" panose="020B0609020204030204" pitchFamily="49" charset="0"/>
              </a:rPr>
              <a:t>{</a:t>
            </a:r>
          </a:p>
          <a:p>
            <a:pPr marL="0" indent="0">
              <a:lnSpc>
                <a:spcPct val="100000"/>
              </a:lnSpc>
              <a:spcBef>
                <a:spcPts val="0"/>
              </a:spcBef>
              <a:buNone/>
            </a:pPr>
            <a:r>
              <a:rPr lang="en-US" sz="2000" dirty="0">
                <a:solidFill>
                  <a:schemeClr val="bg1"/>
                </a:solidFill>
                <a:latin typeface="Consolas" panose="020B0609020204030204" pitchFamily="49" charset="0"/>
              </a:rPr>
              <a:t>    item = new { }; // </a:t>
            </a:r>
            <a:r>
              <a:rPr lang="en-US" sz="2000" dirty="0" err="1">
                <a:solidFill>
                  <a:schemeClr val="bg1"/>
                </a:solidFill>
                <a:latin typeface="Consolas" panose="020B0609020204030204" pitchFamily="49" charset="0"/>
              </a:rPr>
              <a:t>todo</a:t>
            </a:r>
            <a:r>
              <a:rPr lang="en-US" sz="2000" dirty="0">
                <a:solidFill>
                  <a:schemeClr val="bg1"/>
                </a:solidFill>
                <a:latin typeface="Consolas" panose="020B0609020204030204" pitchFamily="49" charset="0"/>
              </a:rPr>
              <a:t> – go get item</a:t>
            </a:r>
          </a:p>
          <a:p>
            <a:pPr marL="0" indent="0">
              <a:lnSpc>
                <a:spcPct val="100000"/>
              </a:lnSpc>
              <a:spcBef>
                <a:spcPts val="0"/>
              </a:spcBef>
              <a:buNone/>
            </a:pPr>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memoryCache.Add</a:t>
            </a:r>
            <a:r>
              <a:rPr lang="en-US" sz="2000" dirty="0">
                <a:solidFill>
                  <a:schemeClr val="bg1"/>
                </a:solidFill>
                <a:latin typeface="Consolas" panose="020B0609020204030204" pitchFamily="49" charset="0"/>
              </a:rPr>
              <a:t>(key, value, </a:t>
            </a:r>
            <a:r>
              <a:rPr lang="en-US" sz="2000" dirty="0" err="1">
                <a:solidFill>
                  <a:schemeClr val="bg1"/>
                </a:solidFill>
                <a:latin typeface="Consolas" panose="020B0609020204030204" pitchFamily="49" charset="0"/>
              </a:rPr>
              <a:t>DateTimeOffset.Now.AddMinutes</a:t>
            </a:r>
            <a:r>
              <a:rPr lang="en-US" sz="2000" dirty="0">
                <a:solidFill>
                  <a:schemeClr val="bg1"/>
                </a:solidFill>
                <a:latin typeface="Consolas" panose="020B0609020204030204" pitchFamily="49" charset="0"/>
              </a:rPr>
              <a:t>(30));</a:t>
            </a:r>
          </a:p>
          <a:p>
            <a:pPr marL="0" indent="0">
              <a:lnSpc>
                <a:spcPct val="100000"/>
              </a:lnSpc>
              <a:spcBef>
                <a:spcPts val="0"/>
              </a:spcBef>
              <a:buNone/>
            </a:pPr>
            <a:r>
              <a:rPr lang="en-US" sz="2000" dirty="0">
                <a:solidFill>
                  <a:schemeClr val="bg1"/>
                </a:solidFill>
                <a:latin typeface="Consolas" panose="020B0609020204030204" pitchFamily="49" charset="0"/>
              </a:rPr>
              <a:t>}</a:t>
            </a:r>
          </a:p>
          <a:p>
            <a:pPr marL="0" indent="0">
              <a:lnSpc>
                <a:spcPct val="100000"/>
              </a:lnSpc>
              <a:spcBef>
                <a:spcPts val="0"/>
              </a:spcBef>
              <a:buNone/>
            </a:pPr>
            <a:endParaRPr lang="en-US" sz="2000" dirty="0">
              <a:solidFill>
                <a:schemeClr val="bg1"/>
              </a:solidFill>
              <a:latin typeface="Consolas" panose="020B0609020204030204" pitchFamily="49" charset="0"/>
            </a:endParaRPr>
          </a:p>
          <a:p>
            <a:pPr marL="0" indent="0">
              <a:lnSpc>
                <a:spcPct val="100000"/>
              </a:lnSpc>
              <a:spcBef>
                <a:spcPts val="0"/>
              </a:spcBef>
              <a:buNone/>
            </a:pPr>
            <a:r>
              <a:rPr lang="en-US" sz="2000" dirty="0">
                <a:solidFill>
                  <a:schemeClr val="bg1"/>
                </a:solidFill>
                <a:latin typeface="Consolas" panose="020B0609020204030204" pitchFamily="49" charset="0"/>
              </a:rPr>
              <a:t>return item;</a:t>
            </a:r>
            <a:endParaRPr lang="en-US" sz="2000" dirty="0">
              <a:solidFill>
                <a:schemeClr val="bg2">
                  <a:lumMod val="50000"/>
                </a:schemeClr>
              </a:solidFill>
              <a:latin typeface="Consolas" panose="020B0609020204030204" pitchFamily="49" charset="0"/>
            </a:endParaRPr>
          </a:p>
        </p:txBody>
      </p:sp>
    </p:spTree>
    <p:extLst>
      <p:ext uri="{BB962C8B-B14F-4D97-AF65-F5344CB8AC3E}">
        <p14:creationId xmlns:p14="http://schemas.microsoft.com/office/powerpoint/2010/main" val="17257778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1" cy="8147052"/>
          </a:xfrm>
        </p:spPr>
      </p:pic>
      <p:sp>
        <p:nvSpPr>
          <p:cNvPr id="6" name="Rectangle 5"/>
          <p:cNvSpPr/>
          <p:nvPr/>
        </p:nvSpPr>
        <p:spPr>
          <a:xfrm>
            <a:off x="-27406" y="0"/>
            <a:ext cx="12219406" cy="8147052"/>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Recap</a:t>
            </a:r>
          </a:p>
        </p:txBody>
      </p:sp>
      <p:sp>
        <p:nvSpPr>
          <p:cNvPr id="7" name="Content Placeholder 2"/>
          <p:cNvSpPr txBox="1">
            <a:spLocks/>
          </p:cNvSpPr>
          <p:nvPr/>
        </p:nvSpPr>
        <p:spPr>
          <a:xfrm>
            <a:off x="676656" y="2011680"/>
            <a:ext cx="10753725" cy="3766185"/>
          </a:xfrm>
          <a:prstGeom prst="rect">
            <a:avLst/>
          </a:prstGeom>
        </p:spPr>
        <p:txBody>
          <a:bodyPr vert="horz" lIns="91440" tIns="45720" rIns="91440" bIns="45720" numCol="2"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sz="3200"/>
              <a:t>Quick Refresher on RESTful</a:t>
            </a:r>
          </a:p>
          <a:p>
            <a:r>
              <a:rPr lang="en-US" sz="3200"/>
              <a:t>Routing</a:t>
            </a:r>
          </a:p>
          <a:p>
            <a:r>
              <a:rPr lang="en-US" sz="3200"/>
              <a:t>Inputs and Outputs</a:t>
            </a:r>
          </a:p>
          <a:p>
            <a:r>
              <a:rPr lang="en-US" sz="3200"/>
              <a:t>Validation</a:t>
            </a:r>
          </a:p>
          <a:p>
            <a:r>
              <a:rPr lang="en-US" sz="3200"/>
              <a:t>Error Handling</a:t>
            </a:r>
          </a:p>
          <a:p>
            <a:r>
              <a:rPr lang="en-US" sz="3200"/>
              <a:t>Authentication</a:t>
            </a:r>
          </a:p>
          <a:p>
            <a:r>
              <a:rPr lang="en-US" sz="3200"/>
              <a:t>A useful pattern</a:t>
            </a:r>
          </a:p>
          <a:p>
            <a:r>
              <a:rPr lang="en-US" sz="3200"/>
              <a:t>3</a:t>
            </a:r>
            <a:r>
              <a:rPr lang="en-US" sz="3200" baseline="30000"/>
              <a:t>rd</a:t>
            </a:r>
            <a:r>
              <a:rPr lang="en-US" sz="3200"/>
              <a:t> Party tools</a:t>
            </a:r>
          </a:p>
          <a:p>
            <a:r>
              <a:rPr lang="en-US" sz="3200"/>
              <a:t>Performance tips</a:t>
            </a:r>
            <a:endParaRPr lang="en-US" sz="3200" dirty="0"/>
          </a:p>
        </p:txBody>
      </p:sp>
    </p:spTree>
    <p:extLst>
      <p:ext uri="{BB962C8B-B14F-4D97-AF65-F5344CB8AC3E}">
        <p14:creationId xmlns:p14="http://schemas.microsoft.com/office/powerpoint/2010/main" val="4247184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116075"/>
            <a:ext cx="10772775" cy="1658198"/>
          </a:xfrm>
        </p:spPr>
        <p:txBody>
          <a:bodyPr/>
          <a:lstStyle/>
          <a:p>
            <a:r>
              <a:rPr lang="en-US" dirty="0"/>
              <a:t>Thank You! Questions?</a:t>
            </a:r>
          </a:p>
        </p:txBody>
      </p:sp>
      <p:sp>
        <p:nvSpPr>
          <p:cNvPr id="3" name="Content Placeholder 2"/>
          <p:cNvSpPr>
            <a:spLocks noGrp="1"/>
          </p:cNvSpPr>
          <p:nvPr>
            <p:ph idx="1"/>
          </p:nvPr>
        </p:nvSpPr>
        <p:spPr>
          <a:xfrm>
            <a:off x="657224" y="2089917"/>
            <a:ext cx="4981194" cy="1223135"/>
          </a:xfrm>
        </p:spPr>
        <p:txBody>
          <a:bodyPr>
            <a:normAutofit lnSpcReduction="10000"/>
          </a:bodyPr>
          <a:lstStyle/>
          <a:p>
            <a:r>
              <a:rPr lang="en-US" sz="3200" dirty="0"/>
              <a:t>Jonathan "J." Tower</a:t>
            </a:r>
          </a:p>
          <a:p>
            <a:pPr>
              <a:spcBef>
                <a:spcPts val="600"/>
              </a:spcBef>
            </a:pPr>
            <a:r>
              <a:rPr lang="en-US" sz="1800" dirty="0"/>
              <a:t>Principal Consultant &amp; Partner</a:t>
            </a:r>
          </a:p>
          <a:p>
            <a:pPr>
              <a:spcBef>
                <a:spcPts val="1000"/>
              </a:spcBef>
            </a:pPr>
            <a:r>
              <a:rPr lang="en-US" dirty="0"/>
              <a:t>Trailhead Technology Partners</a:t>
            </a:r>
          </a:p>
        </p:txBody>
      </p:sp>
      <p:pic>
        <p:nvPicPr>
          <p:cNvPr id="4" name="Picture 3"/>
          <p:cNvPicPr>
            <a:picLocks noChangeAspect="1"/>
          </p:cNvPicPr>
          <p:nvPr/>
        </p:nvPicPr>
        <p:blipFill>
          <a:blip r:embed="rId2"/>
          <a:stretch>
            <a:fillRect/>
          </a:stretch>
        </p:blipFill>
        <p:spPr>
          <a:xfrm>
            <a:off x="6235812" y="1774273"/>
            <a:ext cx="4953088" cy="1308034"/>
          </a:xfrm>
          <a:prstGeom prst="rect">
            <a:avLst/>
          </a:prstGeom>
        </p:spPr>
      </p:pic>
      <p:sp>
        <p:nvSpPr>
          <p:cNvPr id="5" name="TextBox 4"/>
          <p:cNvSpPr txBox="1"/>
          <p:nvPr/>
        </p:nvSpPr>
        <p:spPr>
          <a:xfrm>
            <a:off x="6088810" y="3082307"/>
            <a:ext cx="5381624" cy="615553"/>
          </a:xfrm>
          <a:prstGeom prst="rect">
            <a:avLst/>
          </a:prstGeom>
          <a:noFill/>
        </p:spPr>
        <p:txBody>
          <a:bodyPr wrap="square" rtlCol="0">
            <a:spAutoFit/>
          </a:bodyPr>
          <a:lstStyle/>
          <a:p>
            <a:pPr algn="ctr"/>
            <a:r>
              <a:rPr lang="en-US" sz="3400" kern="2200" spc="300" dirty="0">
                <a:solidFill>
                  <a:srgbClr val="0072C6"/>
                </a:solidFill>
              </a:rPr>
              <a:t>trailhead</a:t>
            </a:r>
            <a:r>
              <a:rPr lang="en-US" sz="3400" kern="2200" spc="300" dirty="0"/>
              <a:t>technology</a:t>
            </a:r>
            <a:r>
              <a:rPr lang="en-US" sz="3400" kern="2200" spc="300" dirty="0">
                <a:solidFill>
                  <a:schemeClr val="bg1">
                    <a:lumMod val="65000"/>
                  </a:schemeClr>
                </a:solidFill>
              </a:rPr>
              <a:t>.com</a:t>
            </a:r>
          </a:p>
        </p:txBody>
      </p:sp>
      <p:sp>
        <p:nvSpPr>
          <p:cNvPr id="6" name="Content Placeholder 2"/>
          <p:cNvSpPr txBox="1">
            <a:spLocks/>
          </p:cNvSpPr>
          <p:nvPr/>
        </p:nvSpPr>
        <p:spPr>
          <a:xfrm>
            <a:off x="6136234" y="4333247"/>
            <a:ext cx="5293765" cy="134529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tabLst>
                <a:tab pos="233363" algn="ctr"/>
                <a:tab pos="457200" algn="l"/>
              </a:tabLst>
            </a:pPr>
            <a:r>
              <a:rPr lang="en-US" sz="2000" dirty="0">
                <a:solidFill>
                  <a:srgbClr val="333333"/>
                </a:solidFill>
                <a:latin typeface="FontAwesome" pitchFamily="2" charset="0"/>
              </a:rPr>
              <a:t>	</a:t>
            </a:r>
            <a:r>
              <a:rPr lang="en-US" sz="2000" dirty="0">
                <a:latin typeface="FontAwesome" pitchFamily="2" charset="0"/>
              </a:rPr>
              <a:t>	</a:t>
            </a:r>
            <a:r>
              <a:rPr lang="en-US" sz="2000" dirty="0"/>
              <a:t>jtower@trailheadtechnology.com</a:t>
            </a:r>
          </a:p>
          <a:p>
            <a:pPr marL="0" indent="0">
              <a:buNone/>
              <a:tabLst>
                <a:tab pos="233363" algn="ctr"/>
                <a:tab pos="457200" algn="l"/>
              </a:tabLst>
            </a:pPr>
            <a:r>
              <a:rPr lang="en-US" sz="2000" dirty="0">
                <a:latin typeface="FontAwesome" pitchFamily="2" charset="0"/>
              </a:rPr>
              <a:t>		</a:t>
            </a:r>
            <a:r>
              <a:rPr lang="en-US" sz="2000" dirty="0"/>
              <a:t>trailheadtechnology.com/blog</a:t>
            </a:r>
          </a:p>
          <a:p>
            <a:pPr marL="0" indent="0">
              <a:buNone/>
              <a:tabLst>
                <a:tab pos="233363" algn="ctr"/>
                <a:tab pos="457200" algn="l"/>
              </a:tabLst>
            </a:pPr>
            <a:r>
              <a:rPr lang="en-US" sz="2000" dirty="0">
                <a:latin typeface="FontAwesome" pitchFamily="2" charset="0"/>
              </a:rPr>
              <a:t>		</a:t>
            </a:r>
            <a:r>
              <a:rPr lang="en-US" sz="2000" dirty="0" err="1"/>
              <a:t>jtowermi</a:t>
            </a:r>
            <a:endParaRPr lang="en-US" sz="2000" dirty="0"/>
          </a:p>
          <a:p>
            <a:pPr>
              <a:tabLst>
                <a:tab pos="233363" algn="ctr"/>
                <a:tab pos="457200" algn="l"/>
              </a:tabLst>
            </a:pPr>
            <a:endParaRPr lang="en-US" sz="2000" dirty="0"/>
          </a:p>
        </p:txBody>
      </p:sp>
      <p:sp>
        <p:nvSpPr>
          <p:cNvPr id="7" name="Content Placeholder 2"/>
          <p:cNvSpPr txBox="1">
            <a:spLocks/>
          </p:cNvSpPr>
          <p:nvPr/>
        </p:nvSpPr>
        <p:spPr>
          <a:xfrm>
            <a:off x="657224" y="4333247"/>
            <a:ext cx="5293765" cy="134529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4572" lvl="1" indent="0">
              <a:spcBef>
                <a:spcPts val="1300"/>
              </a:spcBef>
              <a:buNone/>
              <a:tabLst>
                <a:tab pos="233363" algn="ctr"/>
                <a:tab pos="457200" algn="l"/>
              </a:tabLst>
            </a:pPr>
            <a:r>
              <a:rPr lang="en-US" sz="2000" dirty="0">
                <a:latin typeface="FontAwesome" pitchFamily="2" charset="0"/>
              </a:rPr>
              <a:t>		</a:t>
            </a:r>
            <a:r>
              <a:rPr lang="en-US" sz="2000" dirty="0"/>
              <a:t>Microsoft MVP in ASP.NET</a:t>
            </a:r>
          </a:p>
          <a:p>
            <a:pPr marL="4572" lvl="1" indent="0">
              <a:spcBef>
                <a:spcPts val="1300"/>
              </a:spcBef>
              <a:buNone/>
              <a:tabLst>
                <a:tab pos="233363" algn="ctr"/>
                <a:tab pos="457200" algn="l"/>
              </a:tabLst>
            </a:pPr>
            <a:r>
              <a:rPr lang="en-US" sz="2000" dirty="0">
                <a:latin typeface="FontAwesome" pitchFamily="2" charset="0"/>
              </a:rPr>
              <a:t>		</a:t>
            </a:r>
            <a:r>
              <a:rPr lang="en-US" sz="2000" dirty="0" err="1"/>
              <a:t>Telerik</a:t>
            </a:r>
            <a:r>
              <a:rPr lang="en-US" sz="2000" dirty="0"/>
              <a:t>/Progress Developer Expert</a:t>
            </a:r>
          </a:p>
          <a:p>
            <a:pPr marL="0" indent="0">
              <a:buNone/>
              <a:tabLst>
                <a:tab pos="233363" algn="ctr"/>
                <a:tab pos="457200" algn="l"/>
              </a:tabLst>
            </a:pPr>
            <a:r>
              <a:rPr lang="en-US" sz="2000" dirty="0">
                <a:latin typeface="FontAwesome" pitchFamily="2" charset="0"/>
              </a:rPr>
              <a:t>		</a:t>
            </a:r>
            <a:r>
              <a:rPr lang="en-US" sz="2000" dirty="0"/>
              <a:t>Organizer of Beer City Code</a:t>
            </a:r>
          </a:p>
        </p:txBody>
      </p:sp>
      <p:sp>
        <p:nvSpPr>
          <p:cNvPr id="8" name="Title 1"/>
          <p:cNvSpPr txBox="1">
            <a:spLocks/>
          </p:cNvSpPr>
          <p:nvPr/>
        </p:nvSpPr>
        <p:spPr>
          <a:xfrm>
            <a:off x="657224" y="5942426"/>
            <a:ext cx="10772775" cy="628815"/>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Segoe UI" panose="020B0502040204020203" pitchFamily="34" charset="0"/>
                <a:ea typeface="+mj-ea"/>
                <a:cs typeface="Segoe UI" panose="020B0502040204020203" pitchFamily="34" charset="0"/>
              </a:defRPr>
            </a:lvl1pPr>
          </a:lstStyle>
          <a:p>
            <a:r>
              <a:rPr lang="en-US" sz="3200" dirty="0"/>
              <a:t>github.com/</a:t>
            </a:r>
            <a:r>
              <a:rPr lang="en-US" sz="3200" dirty="0" err="1"/>
              <a:t>jonathantower</a:t>
            </a:r>
            <a:r>
              <a:rPr lang="en-US" sz="3200" dirty="0"/>
              <a:t>/</a:t>
            </a:r>
            <a:r>
              <a:rPr lang="en-US" sz="3200" dirty="0" err="1"/>
              <a:t>dotnet-apis</a:t>
            </a:r>
            <a:endParaRPr lang="en-US" sz="3200" dirty="0"/>
          </a:p>
        </p:txBody>
      </p:sp>
    </p:spTree>
    <p:extLst>
      <p:ext uri="{BB962C8B-B14F-4D97-AF65-F5344CB8AC3E}">
        <p14:creationId xmlns:p14="http://schemas.microsoft.com/office/powerpoint/2010/main" val="16811869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runintoart.com/charitywa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812482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838200" y="96178"/>
            <a:ext cx="10515600" cy="1325563"/>
          </a:xfrm>
        </p:spPr>
        <p:txBody>
          <a:bodyPr>
            <a:normAutofit/>
          </a:bodyPr>
          <a:lstStyle/>
          <a:p>
            <a:pPr algn="ctr"/>
            <a:r>
              <a:rPr lang="en-US" dirty="0">
                <a:solidFill>
                  <a:schemeClr val="bg1"/>
                </a:solidFill>
              </a:rPr>
              <a:t>If You Give $50, So Will I!</a:t>
            </a:r>
            <a:endParaRPr lang="en-US" sz="3600" i="1" dirty="0">
              <a:solidFill>
                <a:schemeClr val="bg1"/>
              </a:solidFill>
            </a:endParaRPr>
          </a:p>
        </p:txBody>
      </p:sp>
      <p:sp>
        <p:nvSpPr>
          <p:cNvPr id="6" name="Content Placeholder 2"/>
          <p:cNvSpPr>
            <a:spLocks noGrp="1"/>
          </p:cNvSpPr>
          <p:nvPr>
            <p:ph idx="1"/>
          </p:nvPr>
        </p:nvSpPr>
        <p:spPr>
          <a:xfrm>
            <a:off x="838200" y="1359366"/>
            <a:ext cx="10515600" cy="4900718"/>
          </a:xfrm>
        </p:spPr>
        <p:txBody>
          <a:bodyPr>
            <a:normAutofit/>
          </a:bodyPr>
          <a:lstStyle/>
          <a:p>
            <a:pPr marL="0" indent="0" algn="ctr">
              <a:buNone/>
            </a:pPr>
            <a:br>
              <a:rPr lang="en-US" sz="2000" b="1" dirty="0">
                <a:solidFill>
                  <a:schemeClr val="bg1"/>
                </a:solidFill>
                <a:effectLst>
                  <a:outerShdw blurRad="50800" dist="38100" dir="2700000" algn="tl" rotWithShape="0">
                    <a:prstClr val="black">
                      <a:alpha val="40000"/>
                    </a:prstClr>
                  </a:outerShdw>
                </a:effectLst>
              </a:rPr>
            </a:br>
            <a:r>
              <a:rPr lang="en-US" sz="4800" b="1" dirty="0">
                <a:solidFill>
                  <a:schemeClr val="bg1"/>
                </a:solidFill>
                <a:effectLst>
                  <a:outerShdw blurRad="50800" dist="38100" dir="8100000" algn="tr" rotWithShape="0">
                    <a:prstClr val="black">
                      <a:alpha val="40000"/>
                    </a:prstClr>
                  </a:outerShdw>
                </a:effectLst>
              </a:rPr>
              <a:t>bit.ly/</a:t>
            </a:r>
            <a:r>
              <a:rPr lang="en-US" sz="4800" b="1" dirty="0" err="1">
                <a:solidFill>
                  <a:schemeClr val="bg1"/>
                </a:solidFill>
                <a:effectLst>
                  <a:outerShdw blurRad="50800" dist="38100" dir="8100000" algn="tr" rotWithShape="0">
                    <a:prstClr val="black">
                      <a:alpha val="40000"/>
                    </a:prstClr>
                  </a:outerShdw>
                </a:effectLst>
              </a:rPr>
              <a:t>api</a:t>
            </a:r>
            <a:r>
              <a:rPr lang="en-US" sz="4800" b="1" dirty="0">
                <a:solidFill>
                  <a:schemeClr val="bg1"/>
                </a:solidFill>
                <a:effectLst>
                  <a:outerShdw blurRad="50800" dist="38100" dir="8100000" algn="tr" rotWithShape="0">
                    <a:prstClr val="black">
                      <a:alpha val="40000"/>
                    </a:prstClr>
                  </a:outerShdw>
                </a:effectLst>
              </a:rPr>
              <a:t>-water</a:t>
            </a:r>
            <a:endParaRPr lang="en-US" sz="4400" b="1" dirty="0">
              <a:solidFill>
                <a:schemeClr val="bg1"/>
              </a:solidFill>
              <a:effectLst>
                <a:outerShdw blurRad="50800" dist="38100" dir="8100000" algn="tr" rotWithShape="0">
                  <a:prstClr val="black">
                    <a:alpha val="40000"/>
                  </a:prstClr>
                </a:outerShdw>
              </a:effectLst>
            </a:endParaRPr>
          </a:p>
          <a:p>
            <a:pPr marL="0" indent="0" algn="just">
              <a:buNone/>
            </a:pPr>
            <a:endParaRPr lang="en-US" sz="2400" i="1" dirty="0">
              <a:solidFill>
                <a:schemeClr val="bg1"/>
              </a:solidFill>
            </a:endParaRPr>
          </a:p>
          <a:p>
            <a:pPr marL="0" indent="0" algn="just">
              <a:buNone/>
            </a:pPr>
            <a:r>
              <a:rPr lang="en-US" i="1" dirty="0">
                <a:solidFill>
                  <a:schemeClr val="bg1"/>
                </a:solidFill>
              </a:rPr>
              <a:t>“</a:t>
            </a:r>
            <a:r>
              <a:rPr lang="en-US" i="1" dirty="0" err="1">
                <a:solidFill>
                  <a:schemeClr val="bg1"/>
                </a:solidFill>
              </a:rPr>
              <a:t>charity:water</a:t>
            </a:r>
            <a:r>
              <a:rPr lang="en-US" i="1" dirty="0">
                <a:solidFill>
                  <a:schemeClr val="bg1"/>
                </a:solidFill>
              </a:rPr>
              <a:t> is a non-profit organization that provides clean and safe drinking water to people in developing nations. The organization was founded in 2006 and has helped fund 22,936 projects in 24 countries, benefiting over 4.6 million people.” </a:t>
            </a:r>
            <a:r>
              <a:rPr lang="en-US" sz="2400" dirty="0">
                <a:solidFill>
                  <a:schemeClr val="bg1"/>
                </a:solidFill>
              </a:rPr>
              <a:t>- Wikipedia</a:t>
            </a:r>
          </a:p>
          <a:p>
            <a:pPr marL="0" indent="0" algn="just">
              <a:buNone/>
            </a:pPr>
            <a:endParaRPr lang="en-US" sz="2400" dirty="0">
              <a:solidFill>
                <a:schemeClr val="bg1"/>
              </a:solidFill>
            </a:endParaRPr>
          </a:p>
          <a:p>
            <a:pPr marL="0" indent="0">
              <a:buNone/>
            </a:pPr>
            <a:r>
              <a:rPr lang="en-US" sz="2400" i="1" dirty="0">
                <a:solidFill>
                  <a:schemeClr val="bg1"/>
                </a:solidFill>
              </a:rPr>
              <a:t>“4/4 Stars” </a:t>
            </a:r>
            <a:br>
              <a:rPr lang="en-US" sz="2400" i="1" dirty="0">
                <a:solidFill>
                  <a:schemeClr val="bg1"/>
                </a:solidFill>
              </a:rPr>
            </a:br>
            <a:r>
              <a:rPr lang="en-US" sz="2400" i="1" dirty="0">
                <a:solidFill>
                  <a:schemeClr val="bg1"/>
                </a:solidFill>
              </a:rPr>
              <a:t>- CharityNavigator.org</a:t>
            </a:r>
          </a:p>
          <a:p>
            <a:pPr marL="0" indent="0" algn="just">
              <a:buNone/>
            </a:pPr>
            <a:endParaRPr lang="en-US" i="1" dirty="0">
              <a:solidFill>
                <a:schemeClr val="bg1"/>
              </a:solidFill>
            </a:endParaRPr>
          </a:p>
        </p:txBody>
      </p:sp>
      <p:sp>
        <p:nvSpPr>
          <p:cNvPr id="7" name="Rectangle 6"/>
          <p:cNvSpPr/>
          <p:nvPr/>
        </p:nvSpPr>
        <p:spPr>
          <a:xfrm>
            <a:off x="-1" y="6201415"/>
            <a:ext cx="12192001" cy="792154"/>
          </a:xfrm>
          <a:prstGeom prst="rect">
            <a:avLst/>
          </a:prstGeom>
          <a:solidFill>
            <a:srgbClr val="BFBFB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Picture 8" descr="http://fortitudefoundation.org/wp-content/uploads/2014/06/charity_wa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9466" y="6310239"/>
            <a:ext cx="4924334" cy="57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809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RESTful Refresher</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6468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Representations</a:t>
            </a:r>
          </a:p>
        </p:txBody>
      </p:sp>
      <p:sp>
        <p:nvSpPr>
          <p:cNvPr id="5" name="Content Placeholder 4"/>
          <p:cNvSpPr>
            <a:spLocks noGrp="1"/>
          </p:cNvSpPr>
          <p:nvPr>
            <p:ph idx="1"/>
          </p:nvPr>
        </p:nvSpPr>
        <p:spPr>
          <a:xfrm>
            <a:off x="657225" y="2041661"/>
            <a:ext cx="5758566" cy="3766185"/>
          </a:xfrm>
        </p:spPr>
        <p:txBody>
          <a:bodyPr numCol="1">
            <a:normAutofit/>
          </a:bodyPr>
          <a:lstStyle/>
          <a:p>
            <a:r>
              <a:rPr lang="en-US" b="1" dirty="0"/>
              <a:t>XML</a:t>
            </a:r>
          </a:p>
          <a:p>
            <a:endParaRPr lang="en-US" sz="2000" dirty="0"/>
          </a:p>
          <a:p>
            <a:pPr lvl="1"/>
            <a:r>
              <a:rPr lang="en-US" sz="2000" dirty="0">
                <a:latin typeface="Consolas" panose="020B0609020204030204" pitchFamily="49" charset="0"/>
              </a:rPr>
              <a:t>&lt;Person&gt;</a:t>
            </a:r>
          </a:p>
          <a:p>
            <a:pPr lvl="1"/>
            <a:r>
              <a:rPr lang="en-US" sz="2000" dirty="0">
                <a:latin typeface="Consolas" panose="020B0609020204030204" pitchFamily="49" charset="0"/>
              </a:rPr>
              <a:t>	&lt;ID&gt;1&lt;/ID&gt;</a:t>
            </a:r>
          </a:p>
          <a:p>
            <a:pPr lvl="1"/>
            <a:r>
              <a:rPr lang="en-US" sz="2000" dirty="0">
                <a:latin typeface="Consolas" panose="020B0609020204030204" pitchFamily="49" charset="0"/>
              </a:rPr>
              <a:t>	&lt;Name&gt;M </a:t>
            </a:r>
            <a:r>
              <a:rPr lang="en-US" sz="2000" dirty="0" err="1">
                <a:latin typeface="Consolas" panose="020B0609020204030204" pitchFamily="49" charset="0"/>
              </a:rPr>
              <a:t>Vaqqas</a:t>
            </a:r>
            <a:r>
              <a:rPr lang="en-US" sz="2000" dirty="0">
                <a:latin typeface="Consolas" panose="020B0609020204030204" pitchFamily="49" charset="0"/>
              </a:rPr>
              <a:t>&lt;/Name&gt;</a:t>
            </a:r>
          </a:p>
          <a:p>
            <a:pPr lvl="1"/>
            <a:r>
              <a:rPr lang="en-US" sz="2000" dirty="0">
                <a:latin typeface="Consolas" panose="020B0609020204030204" pitchFamily="49" charset="0"/>
              </a:rPr>
              <a:t>	&lt;Email&gt;m.vaqqas@gmail.com&lt;/Email&gt;</a:t>
            </a:r>
          </a:p>
          <a:p>
            <a:pPr lvl="1"/>
            <a:r>
              <a:rPr lang="en-US" sz="2000" dirty="0">
                <a:latin typeface="Consolas" panose="020B0609020204030204" pitchFamily="49" charset="0"/>
              </a:rPr>
              <a:t>	&lt;Country&gt;India&lt;/Country&gt;</a:t>
            </a:r>
          </a:p>
          <a:p>
            <a:pPr lvl="1"/>
            <a:r>
              <a:rPr lang="en-US" sz="2000" dirty="0">
                <a:latin typeface="Consolas" panose="020B0609020204030204" pitchFamily="49" charset="0"/>
              </a:rPr>
              <a:t>&lt;/Person&gt;</a:t>
            </a:r>
          </a:p>
          <a:p>
            <a:endParaRPr lang="en-US" sz="2000" dirty="0"/>
          </a:p>
        </p:txBody>
      </p:sp>
      <p:sp>
        <p:nvSpPr>
          <p:cNvPr id="9" name="Content Placeholder 4"/>
          <p:cNvSpPr txBox="1">
            <a:spLocks/>
          </p:cNvSpPr>
          <p:nvPr/>
        </p:nvSpPr>
        <p:spPr>
          <a:xfrm>
            <a:off x="6415791" y="2041661"/>
            <a:ext cx="5396459" cy="3766185"/>
          </a:xfrm>
          <a:prstGeom prst="rect">
            <a:avLst/>
          </a:prstGeom>
        </p:spPr>
        <p:txBody>
          <a:bodyPr vert="horz" lIns="91440" tIns="45720" rIns="91440" bIns="45720" numCol="1"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Segoe UI" panose="020B0502040204020203" pitchFamily="34" charset="0"/>
                <a:ea typeface="+mn-ea"/>
                <a:cs typeface="Segoe UI" panose="020B0502040204020203" pitchFamily="34" charset="0"/>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Segoe UI" panose="020B0502040204020203" pitchFamily="34" charset="0"/>
                <a:ea typeface="+mn-ea"/>
                <a:cs typeface="Segoe UI" panose="020B0502040204020203" pitchFamily="34" charset="0"/>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Segoe UI" panose="020B0502040204020203" pitchFamily="34" charset="0"/>
                <a:ea typeface="+mn-ea"/>
                <a:cs typeface="Segoe UI" panose="020B0502040204020203"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b="1" dirty="0"/>
              <a:t>JSON</a:t>
            </a:r>
            <a:endParaRPr lang="en-US" sz="2000" b="1" dirty="0"/>
          </a:p>
          <a:p>
            <a:endParaRPr lang="en-US" sz="2000" dirty="0"/>
          </a:p>
          <a:p>
            <a:pPr lvl="1"/>
            <a:r>
              <a:rPr lang="en-US" sz="2000" dirty="0">
                <a:latin typeface="Consolas" panose="020B0609020204030204" pitchFamily="49" charset="0"/>
              </a:rPr>
              <a:t>{</a:t>
            </a:r>
          </a:p>
          <a:p>
            <a:pPr lvl="1"/>
            <a:r>
              <a:rPr lang="en-US" sz="2000" dirty="0">
                <a:latin typeface="Consolas" panose="020B0609020204030204" pitchFamily="49" charset="0"/>
              </a:rPr>
              <a:t>    "ID": "1",</a:t>
            </a:r>
          </a:p>
          <a:p>
            <a:pPr lvl="1"/>
            <a:r>
              <a:rPr lang="en-US" sz="2000" dirty="0">
                <a:latin typeface="Consolas" panose="020B0609020204030204" pitchFamily="49" charset="0"/>
              </a:rPr>
              <a:t>    "Name": "M </a:t>
            </a:r>
            <a:r>
              <a:rPr lang="en-US" sz="2000" dirty="0" err="1">
                <a:latin typeface="Consolas" panose="020B0609020204030204" pitchFamily="49" charset="0"/>
              </a:rPr>
              <a:t>Vaqqas</a:t>
            </a:r>
            <a:r>
              <a:rPr lang="en-US" sz="2000" dirty="0">
                <a:latin typeface="Consolas" panose="020B0609020204030204" pitchFamily="49" charset="0"/>
              </a:rPr>
              <a:t>",</a:t>
            </a:r>
          </a:p>
          <a:p>
            <a:pPr lvl="1"/>
            <a:r>
              <a:rPr lang="en-US" sz="2000" dirty="0">
                <a:latin typeface="Consolas" panose="020B0609020204030204" pitchFamily="49" charset="0"/>
              </a:rPr>
              <a:t>    "Email": "m.vaqqas@gmail.com",</a:t>
            </a:r>
          </a:p>
          <a:p>
            <a:pPr lvl="1"/>
            <a:r>
              <a:rPr lang="en-US" sz="2000" dirty="0">
                <a:latin typeface="Consolas" panose="020B0609020204030204" pitchFamily="49" charset="0"/>
              </a:rPr>
              <a:t>    "Country": "India"</a:t>
            </a:r>
          </a:p>
          <a:p>
            <a:pPr lvl="1"/>
            <a:r>
              <a:rPr lang="en-US" sz="2000" dirty="0">
                <a:latin typeface="Consolas" panose="020B0609020204030204" pitchFamily="49" charset="0"/>
              </a:rPr>
              <a:t>}</a:t>
            </a:r>
          </a:p>
          <a:p>
            <a:pPr lvl="1"/>
            <a:endParaRPr lang="en-US" sz="2000" dirty="0">
              <a:latin typeface="Consolas" panose="020B0609020204030204" pitchFamily="49" charset="0"/>
            </a:endParaRPr>
          </a:p>
          <a:p>
            <a:endParaRPr lang="en-US" sz="2000" dirty="0"/>
          </a:p>
        </p:txBody>
      </p:sp>
    </p:spTree>
    <p:extLst>
      <p:ext uri="{BB962C8B-B14F-4D97-AF65-F5344CB8AC3E}">
        <p14:creationId xmlns:p14="http://schemas.microsoft.com/office/powerpoint/2010/main" val="400531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Headers</a:t>
            </a:r>
          </a:p>
        </p:txBody>
      </p:sp>
      <p:sp>
        <p:nvSpPr>
          <p:cNvPr id="3" name="Content Placeholder 2"/>
          <p:cNvSpPr>
            <a:spLocks noGrp="1"/>
          </p:cNvSpPr>
          <p:nvPr>
            <p:ph idx="1"/>
          </p:nvPr>
        </p:nvSpPr>
        <p:spPr/>
        <p:txBody>
          <a:bodyPr>
            <a:normAutofit lnSpcReduction="10000"/>
          </a:bodyPr>
          <a:lstStyle/>
          <a:p>
            <a:r>
              <a:rPr lang="en-US" sz="2800" b="1" dirty="0"/>
              <a:t>Request</a:t>
            </a:r>
          </a:p>
          <a:p>
            <a:pPr lvl="1"/>
            <a:r>
              <a:rPr lang="en-US" sz="2800" dirty="0"/>
              <a:t>Accepts: application/</a:t>
            </a:r>
            <a:r>
              <a:rPr lang="en-US" sz="2800" dirty="0" err="1"/>
              <a:t>json</a:t>
            </a:r>
            <a:endParaRPr lang="en-US" sz="2800" dirty="0"/>
          </a:p>
          <a:p>
            <a:endParaRPr lang="en-US" sz="2800" b="1" dirty="0"/>
          </a:p>
          <a:p>
            <a:r>
              <a:rPr lang="en-US" sz="2800" b="1" dirty="0"/>
              <a:t>Response</a:t>
            </a:r>
          </a:p>
          <a:p>
            <a:pPr lvl="1"/>
            <a:r>
              <a:rPr lang="en-US" sz="2800" dirty="0"/>
              <a:t>Content-Type: application/</a:t>
            </a:r>
            <a:r>
              <a:rPr lang="en-US" sz="2800" dirty="0" err="1"/>
              <a:t>json</a:t>
            </a:r>
            <a:endParaRPr lang="en-US" sz="2800" dirty="0"/>
          </a:p>
          <a:p>
            <a:endParaRPr lang="en-US" sz="2800" b="1" dirty="0"/>
          </a:p>
          <a:p>
            <a:r>
              <a:rPr lang="en-US" sz="2800" b="1" dirty="0"/>
              <a:t>Both</a:t>
            </a:r>
          </a:p>
          <a:p>
            <a:pPr lvl="1"/>
            <a:r>
              <a:rPr lang="en-US" sz="2800" dirty="0"/>
              <a:t>Authorization</a:t>
            </a:r>
          </a:p>
        </p:txBody>
      </p:sp>
    </p:spTree>
    <p:extLst>
      <p:ext uri="{BB962C8B-B14F-4D97-AF65-F5344CB8AC3E}">
        <p14:creationId xmlns:p14="http://schemas.microsoft.com/office/powerpoint/2010/main" val="3763324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Methods</a:t>
            </a:r>
          </a:p>
        </p:txBody>
      </p:sp>
      <p:sp>
        <p:nvSpPr>
          <p:cNvPr id="3" name="Content Placeholder 2"/>
          <p:cNvSpPr>
            <a:spLocks noGrp="1"/>
          </p:cNvSpPr>
          <p:nvPr>
            <p:ph idx="1"/>
          </p:nvPr>
        </p:nvSpPr>
        <p:spPr/>
        <p:txBody>
          <a:bodyPr>
            <a:normAutofit/>
          </a:bodyPr>
          <a:lstStyle/>
          <a:p>
            <a:r>
              <a:rPr lang="en-US" b="1" dirty="0"/>
              <a:t>GET</a:t>
            </a:r>
            <a:r>
              <a:rPr lang="en-US" dirty="0"/>
              <a:t> − Provides a read only access to a resource.</a:t>
            </a:r>
          </a:p>
          <a:p>
            <a:r>
              <a:rPr lang="en-US" b="1" dirty="0"/>
              <a:t>PUT</a:t>
            </a:r>
            <a:r>
              <a:rPr lang="en-US" dirty="0"/>
              <a:t> − Used to create a new resource.</a:t>
            </a:r>
          </a:p>
          <a:p>
            <a:r>
              <a:rPr lang="en-US" b="1" dirty="0"/>
              <a:t>DELETE</a:t>
            </a:r>
            <a:r>
              <a:rPr lang="en-US" dirty="0"/>
              <a:t> − Used to remove a resource.</a:t>
            </a:r>
          </a:p>
          <a:p>
            <a:r>
              <a:rPr lang="en-US" b="1" dirty="0"/>
              <a:t>POST</a:t>
            </a:r>
            <a:r>
              <a:rPr lang="en-US" dirty="0"/>
              <a:t> − Used to update an existing resource or create a new resource.</a:t>
            </a:r>
          </a:p>
          <a:p>
            <a:r>
              <a:rPr lang="en-US" b="1" dirty="0"/>
              <a:t>OPTIONS</a:t>
            </a:r>
            <a:r>
              <a:rPr lang="en-US" dirty="0"/>
              <a:t> − Used to get the supported operations on a resource.</a:t>
            </a:r>
          </a:p>
        </p:txBody>
      </p:sp>
    </p:spTree>
    <p:extLst>
      <p:ext uri="{BB962C8B-B14F-4D97-AF65-F5344CB8AC3E}">
        <p14:creationId xmlns:p14="http://schemas.microsoft.com/office/powerpoint/2010/main" val="3412394936"/>
      </p:ext>
    </p:extLst>
  </p:cSld>
  <p:clrMapOvr>
    <a:masterClrMapping/>
  </p:clrMapOvr>
</p:sld>
</file>

<file path=ppt/theme/theme1.xml><?xml version="1.0" encoding="utf-8"?>
<a:theme xmlns:a="http://schemas.openxmlformats.org/drawingml/2006/main" name="Metropolitan">
  <a:themeElements>
    <a:clrScheme name="Custom 1">
      <a:dk1>
        <a:sysClr val="windowText" lastClr="000000"/>
      </a:dk1>
      <a:lt1>
        <a:sysClr val="window" lastClr="FFFFFF"/>
      </a:lt1>
      <a:dk2>
        <a:srgbClr val="162F33"/>
      </a:dk2>
      <a:lt2>
        <a:srgbClr val="EAF0E0"/>
      </a:lt2>
      <a:accent1>
        <a:srgbClr val="0072C6"/>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6492</TotalTime>
  <Words>936</Words>
  <Application>Microsoft Office PowerPoint</Application>
  <PresentationFormat>Widescreen</PresentationFormat>
  <Paragraphs>286</Paragraphs>
  <Slides>58</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-apple-system</vt:lpstr>
      <vt:lpstr>Arial</vt:lpstr>
      <vt:lpstr>Calibri</vt:lpstr>
      <vt:lpstr>Calibri Light</vt:lpstr>
      <vt:lpstr>Consolas</vt:lpstr>
      <vt:lpstr>FontAwesome</vt:lpstr>
      <vt:lpstr>Segoe UI</vt:lpstr>
      <vt:lpstr>Metropolitan</vt:lpstr>
      <vt:lpstr>.NET Web APIs</vt:lpstr>
      <vt:lpstr>Hi, I’m J.</vt:lpstr>
      <vt:lpstr>If You Give $50, So Will I!</vt:lpstr>
      <vt:lpstr>Overview</vt:lpstr>
      <vt:lpstr>A Note about .NET Core…</vt:lpstr>
      <vt:lpstr>RESTful Refresher</vt:lpstr>
      <vt:lpstr>Representations</vt:lpstr>
      <vt:lpstr>Headers</vt:lpstr>
      <vt:lpstr>HTTP Methods</vt:lpstr>
      <vt:lpstr>URIs</vt:lpstr>
      <vt:lpstr>HTTP Response Codes</vt:lpstr>
      <vt:lpstr>ASP.NET’s RESTful</vt:lpstr>
      <vt:lpstr>Routing</vt:lpstr>
      <vt:lpstr>Differences: .NET &amp; .NET Core</vt:lpstr>
      <vt:lpstr>Global Config in .NET</vt:lpstr>
      <vt:lpstr>Routing Rules</vt:lpstr>
      <vt:lpstr>Attribute Routing</vt:lpstr>
      <vt:lpstr>DTOs</vt:lpstr>
      <vt:lpstr>DTOs vs Entities vs Models</vt:lpstr>
      <vt:lpstr>Mapping Models to DTOs</vt:lpstr>
      <vt:lpstr>Parameters</vt:lpstr>
      <vt:lpstr>Conventions</vt:lpstr>
      <vt:lpstr>[FromBody]</vt:lpstr>
      <vt:lpstr>[FromUri]</vt:lpstr>
      <vt:lpstr>TypeConverters, Model Binders, Value Providers, &amp; HttpParameterBinding</vt:lpstr>
      <vt:lpstr>Responses</vt:lpstr>
      <vt:lpstr>Types of Responses</vt:lpstr>
      <vt:lpstr>Using IHttpActionResult (IActionResult)</vt:lpstr>
      <vt:lpstr>Using Base Helper Methods</vt:lpstr>
      <vt:lpstr>Using HttpReponseMessage</vt:lpstr>
      <vt:lpstr>Using Exceptions</vt:lpstr>
      <vt:lpstr>Validation</vt:lpstr>
      <vt:lpstr>Validation</vt:lpstr>
      <vt:lpstr>Validation</vt:lpstr>
      <vt:lpstr>Error Handling</vt:lpstr>
      <vt:lpstr>Try…Catch</vt:lpstr>
      <vt:lpstr>Global Error Handling</vt:lpstr>
      <vt:lpstr>Global Error Handling</vt:lpstr>
      <vt:lpstr>Global Error Handling</vt:lpstr>
      <vt:lpstr>Authentication</vt:lpstr>
      <vt:lpstr>DEMO: ASP.NET Identity</vt:lpstr>
      <vt:lpstr>Demo: JSON Web Tokens (JWT)</vt:lpstr>
      <vt:lpstr>A Useful Pattern</vt:lpstr>
      <vt:lpstr>Two Pieces</vt:lpstr>
      <vt:lpstr>DEMO: Repository Pattern + DI</vt:lpstr>
      <vt:lpstr>3rd Party Tools</vt:lpstr>
      <vt:lpstr>Microsoft.AspNet.WebApi.Versioning &amp; Microsoft.AspNetCore.Mvc.Versioning</vt:lpstr>
      <vt:lpstr>SDammann.WebApi.Versioning</vt:lpstr>
      <vt:lpstr>Swashbuckle (Swagger)</vt:lpstr>
      <vt:lpstr>PowerPoint Presentation</vt:lpstr>
      <vt:lpstr>PowerPoint Presentation</vt:lpstr>
      <vt:lpstr>Performance</vt:lpstr>
      <vt:lpstr>AsNoTracking()</vt:lpstr>
      <vt:lpstr>Async/Await</vt:lpstr>
      <vt:lpstr>Caching</vt:lpstr>
      <vt:lpstr>Recap</vt:lpstr>
      <vt:lpstr>Thank You! Questions?</vt:lpstr>
      <vt:lpstr>If You Give $50, So Will 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creator>jtower</dc:creator>
  <cp:lastModifiedBy>Jonathan "J." Tower</cp:lastModifiedBy>
  <cp:revision>100</cp:revision>
  <dcterms:created xsi:type="dcterms:W3CDTF">2017-02-14T19:24:12Z</dcterms:created>
  <dcterms:modified xsi:type="dcterms:W3CDTF">2017-05-29T21:18:20Z</dcterms:modified>
</cp:coreProperties>
</file>