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6"/>
  </p:notesMasterIdLst>
  <p:handoutMasterIdLst>
    <p:handoutMasterId r:id="rId47"/>
  </p:handoutMasterIdLst>
  <p:sldIdLst>
    <p:sldId id="256" r:id="rId2"/>
    <p:sldId id="322" r:id="rId3"/>
    <p:sldId id="321" r:id="rId4"/>
    <p:sldId id="283" r:id="rId5"/>
    <p:sldId id="323" r:id="rId6"/>
    <p:sldId id="326" r:id="rId7"/>
    <p:sldId id="324" r:id="rId8"/>
    <p:sldId id="345" r:id="rId9"/>
    <p:sldId id="346" r:id="rId10"/>
    <p:sldId id="325" r:id="rId11"/>
    <p:sldId id="350" r:id="rId12"/>
    <p:sldId id="353" r:id="rId13"/>
    <p:sldId id="354" r:id="rId14"/>
    <p:sldId id="355" r:id="rId15"/>
    <p:sldId id="366" r:id="rId16"/>
    <p:sldId id="357" r:id="rId17"/>
    <p:sldId id="358" r:id="rId18"/>
    <p:sldId id="356" r:id="rId19"/>
    <p:sldId id="342" r:id="rId20"/>
    <p:sldId id="362" r:id="rId21"/>
    <p:sldId id="327" r:id="rId22"/>
    <p:sldId id="339" r:id="rId23"/>
    <p:sldId id="338" r:id="rId24"/>
    <p:sldId id="359" r:id="rId25"/>
    <p:sldId id="360" r:id="rId26"/>
    <p:sldId id="337" r:id="rId27"/>
    <p:sldId id="343" r:id="rId28"/>
    <p:sldId id="361" r:id="rId29"/>
    <p:sldId id="340" r:id="rId30"/>
    <p:sldId id="341" r:id="rId31"/>
    <p:sldId id="344" r:id="rId32"/>
    <p:sldId id="363" r:id="rId33"/>
    <p:sldId id="334" r:id="rId34"/>
    <p:sldId id="335" r:id="rId35"/>
    <p:sldId id="336" r:id="rId36"/>
    <p:sldId id="348" r:id="rId37"/>
    <p:sldId id="347" r:id="rId38"/>
    <p:sldId id="352" r:id="rId39"/>
    <p:sldId id="364" r:id="rId40"/>
    <p:sldId id="349" r:id="rId41"/>
    <p:sldId id="351" r:id="rId42"/>
    <p:sldId id="284" r:id="rId43"/>
    <p:sldId id="289" r:id="rId44"/>
    <p:sldId id="320"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F69E513-05C0-4FE6-BB69-51F4F175A29E}">
          <p14:sldIdLst>
            <p14:sldId id="256"/>
            <p14:sldId id="322"/>
            <p14:sldId id="321"/>
            <p14:sldId id="283"/>
          </p14:sldIdLst>
        </p14:section>
        <p14:section name="What is .NET Standard" id="{86CFDC28-3100-4209-895A-66CE5934E3C8}">
          <p14:sldIdLst>
            <p14:sldId id="323"/>
            <p14:sldId id="326"/>
            <p14:sldId id="324"/>
            <p14:sldId id="345"/>
            <p14:sldId id="346"/>
            <p14:sldId id="325"/>
            <p14:sldId id="350"/>
            <p14:sldId id="353"/>
            <p14:sldId id="354"/>
            <p14:sldId id="355"/>
            <p14:sldId id="366"/>
          </p14:sldIdLst>
        </p14:section>
        <p14:section name="Why should I care?" id="{A5719920-62E4-4BB5-AEA3-F85F279D5ABF}">
          <p14:sldIdLst>
            <p14:sldId id="357"/>
            <p14:sldId id="358"/>
          </p14:sldIdLst>
        </p14:section>
        <p14:section name="Let's Try" id="{0D298637-7D18-43FC-AA59-D49B63A762D2}">
          <p14:sldIdLst>
            <p14:sldId id="356"/>
          </p14:sldIdLst>
        </p14:section>
        <p14:section name="PCLs vs Standard" id="{70CAAC77-70CC-4670-9E3C-57B903F015B9}">
          <p14:sldIdLst>
            <p14:sldId id="342"/>
            <p14:sldId id="362"/>
            <p14:sldId id="327"/>
            <p14:sldId id="339"/>
            <p14:sldId id="338"/>
            <p14:sldId id="359"/>
            <p14:sldId id="360"/>
            <p14:sldId id="337"/>
            <p14:sldId id="343"/>
            <p14:sldId id="361"/>
            <p14:sldId id="340"/>
            <p14:sldId id="341"/>
            <p14:sldId id="344"/>
            <p14:sldId id="363"/>
            <p14:sldId id="334"/>
            <p14:sldId id="335"/>
            <p14:sldId id="336"/>
            <p14:sldId id="348"/>
            <p14:sldId id="347"/>
            <p14:sldId id="352"/>
          </p14:sldIdLst>
        </p14:section>
        <p14:section name=".NET Standard 2.0" id="{33E0CDFC-09F7-4ACB-8BD4-845F9AD13738}">
          <p14:sldIdLst>
            <p14:sldId id="364"/>
            <p14:sldId id="349"/>
            <p14:sldId id="351"/>
          </p14:sldIdLst>
        </p14:section>
        <p14:section name="Outro" id="{93A1C1C4-9758-4E93-99EA-CA1C9C439405}">
          <p14:sldIdLst>
            <p14:sldId id="284"/>
            <p14:sldId id="289"/>
            <p14:sldId id="32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DD7DD6"/>
    <a:srgbClr val="A52B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8" autoAdjust="0"/>
    <p:restoredTop sz="78727" autoAdjust="0"/>
  </p:normalViewPr>
  <p:slideViewPr>
    <p:cSldViewPr snapToGrid="0">
      <p:cViewPr varScale="1">
        <p:scale>
          <a:sx n="68" d="100"/>
          <a:sy n="68" d="100"/>
        </p:scale>
        <p:origin x="927" y="51"/>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0" d="100"/>
          <a:sy n="120" d="100"/>
        </p:scale>
        <p:origin x="2514"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C56CCD-C331-48A6-8C3A-ABD6AAC80F3C}" type="doc">
      <dgm:prSet loTypeId="urn:microsoft.com/office/officeart/2005/8/layout/venn1" loCatId="relationship" qsTypeId="urn:microsoft.com/office/officeart/2005/8/quickstyle/simple1" qsCatId="simple" csTypeId="urn:microsoft.com/office/officeart/2005/8/colors/accent1_2" csCatId="accent1" phldr="1"/>
      <dgm:spPr/>
    </dgm:pt>
    <dgm:pt modelId="{C8F23546-C23A-4D0F-98C6-44D902148E09}">
      <dgm:prSet phldrT="[Text]"/>
      <dgm:spPr/>
      <dgm:t>
        <a:bodyPr/>
        <a:lstStyle/>
        <a:p>
          <a:r>
            <a:rPr lang="en-US" b="0" dirty="0">
              <a:latin typeface="Segoe UI" panose="020B0502040204020203" pitchFamily="34" charset="0"/>
              <a:cs typeface="Segoe UI" panose="020B0502040204020203" pitchFamily="34" charset="0"/>
            </a:rPr>
            <a:t>.NET Framework 4.5 BCL</a:t>
          </a:r>
        </a:p>
      </dgm:t>
    </dgm:pt>
    <dgm:pt modelId="{C8AC270F-5F1C-4439-82B2-B96459929C5D}" type="parTrans" cxnId="{FF5D7959-3A8F-42F6-A2C8-148C94456EDB}">
      <dgm:prSet/>
      <dgm:spPr/>
      <dgm:t>
        <a:bodyPr/>
        <a:lstStyle/>
        <a:p>
          <a:endParaRPr lang="en-US" b="0">
            <a:latin typeface="Segoe UI" panose="020B0502040204020203" pitchFamily="34" charset="0"/>
            <a:cs typeface="Segoe UI" panose="020B0502040204020203" pitchFamily="34" charset="0"/>
          </a:endParaRPr>
        </a:p>
      </dgm:t>
    </dgm:pt>
    <dgm:pt modelId="{5F8171DA-3B0D-4B71-9051-D9B0A13B92CB}" type="sibTrans" cxnId="{FF5D7959-3A8F-42F6-A2C8-148C94456EDB}">
      <dgm:prSet/>
      <dgm:spPr/>
      <dgm:t>
        <a:bodyPr/>
        <a:lstStyle/>
        <a:p>
          <a:endParaRPr lang="en-US" b="0">
            <a:latin typeface="Segoe UI" panose="020B0502040204020203" pitchFamily="34" charset="0"/>
            <a:cs typeface="Segoe UI" panose="020B0502040204020203" pitchFamily="34" charset="0"/>
          </a:endParaRPr>
        </a:p>
      </dgm:t>
    </dgm:pt>
    <dgm:pt modelId="{03995CD9-EDB3-4862-B8DF-C7E718DEDC18}">
      <dgm:prSet phldrT="[Text]"/>
      <dgm:spPr/>
      <dgm:t>
        <a:bodyPr/>
        <a:lstStyle/>
        <a:p>
          <a:r>
            <a:rPr lang="en-US" b="0" dirty="0">
              <a:latin typeface="Segoe UI" panose="020B0502040204020203" pitchFamily="34" charset="0"/>
              <a:cs typeface="Segoe UI" panose="020B0502040204020203" pitchFamily="34" charset="0"/>
            </a:rPr>
            <a:t>Windows 8 BCL</a:t>
          </a:r>
        </a:p>
      </dgm:t>
    </dgm:pt>
    <dgm:pt modelId="{D0934BF4-1775-4B85-924D-E463479FA1E4}" type="parTrans" cxnId="{660837A9-1B12-4850-9C75-D54F379645D4}">
      <dgm:prSet/>
      <dgm:spPr/>
      <dgm:t>
        <a:bodyPr/>
        <a:lstStyle/>
        <a:p>
          <a:endParaRPr lang="en-US" b="0">
            <a:latin typeface="Segoe UI" panose="020B0502040204020203" pitchFamily="34" charset="0"/>
            <a:cs typeface="Segoe UI" panose="020B0502040204020203" pitchFamily="34" charset="0"/>
          </a:endParaRPr>
        </a:p>
      </dgm:t>
    </dgm:pt>
    <dgm:pt modelId="{0E8E65B2-E8E2-4943-A725-848F782212B7}" type="sibTrans" cxnId="{660837A9-1B12-4850-9C75-D54F379645D4}">
      <dgm:prSet/>
      <dgm:spPr/>
      <dgm:t>
        <a:bodyPr/>
        <a:lstStyle/>
        <a:p>
          <a:endParaRPr lang="en-US" b="0">
            <a:latin typeface="Segoe UI" panose="020B0502040204020203" pitchFamily="34" charset="0"/>
            <a:cs typeface="Segoe UI" panose="020B0502040204020203" pitchFamily="34" charset="0"/>
          </a:endParaRPr>
        </a:p>
      </dgm:t>
    </dgm:pt>
    <dgm:pt modelId="{92C6F0EB-BD36-4FE7-867D-779FC8D14D48}">
      <dgm:prSet phldrT="[Text]"/>
      <dgm:spPr/>
      <dgm:t>
        <a:bodyPr/>
        <a:lstStyle/>
        <a:p>
          <a:r>
            <a:rPr lang="en-US" b="0" dirty="0">
              <a:latin typeface="Segoe UI" panose="020B0502040204020203" pitchFamily="34" charset="0"/>
              <a:cs typeface="Segoe UI" panose="020B0502040204020203" pitchFamily="34" charset="0"/>
            </a:rPr>
            <a:t>Silverlight 5 BCL</a:t>
          </a:r>
        </a:p>
      </dgm:t>
    </dgm:pt>
    <dgm:pt modelId="{3A49D1CD-2D75-4E3E-834D-DB96E585394C}" type="parTrans" cxnId="{414A48DE-87AB-4993-8D86-69F8A4388778}">
      <dgm:prSet/>
      <dgm:spPr/>
      <dgm:t>
        <a:bodyPr/>
        <a:lstStyle/>
        <a:p>
          <a:endParaRPr lang="en-US" b="0">
            <a:latin typeface="Segoe UI" panose="020B0502040204020203" pitchFamily="34" charset="0"/>
            <a:cs typeface="Segoe UI" panose="020B0502040204020203" pitchFamily="34" charset="0"/>
          </a:endParaRPr>
        </a:p>
      </dgm:t>
    </dgm:pt>
    <dgm:pt modelId="{6CF13039-2E27-4EDD-BD82-A4AC30DF0AD4}" type="sibTrans" cxnId="{414A48DE-87AB-4993-8D86-69F8A4388778}">
      <dgm:prSet/>
      <dgm:spPr/>
      <dgm:t>
        <a:bodyPr/>
        <a:lstStyle/>
        <a:p>
          <a:endParaRPr lang="en-US" b="0">
            <a:latin typeface="Segoe UI" panose="020B0502040204020203" pitchFamily="34" charset="0"/>
            <a:cs typeface="Segoe UI" panose="020B0502040204020203" pitchFamily="34" charset="0"/>
          </a:endParaRPr>
        </a:p>
      </dgm:t>
    </dgm:pt>
    <dgm:pt modelId="{58A3898B-52E3-4576-9DC7-80F91CB8C03B}" type="pres">
      <dgm:prSet presAssocID="{87C56CCD-C331-48A6-8C3A-ABD6AAC80F3C}" presName="compositeShape" presStyleCnt="0">
        <dgm:presLayoutVars>
          <dgm:chMax val="7"/>
          <dgm:dir/>
          <dgm:resizeHandles val="exact"/>
        </dgm:presLayoutVars>
      </dgm:prSet>
      <dgm:spPr/>
    </dgm:pt>
    <dgm:pt modelId="{13C00333-7582-4A2A-BD74-EFCCB57C4A2F}" type="pres">
      <dgm:prSet presAssocID="{C8F23546-C23A-4D0F-98C6-44D902148E09}" presName="circ1" presStyleLbl="vennNode1" presStyleIdx="0" presStyleCnt="3"/>
      <dgm:spPr/>
    </dgm:pt>
    <dgm:pt modelId="{29BA55D4-CEBE-4422-A9A5-62325BE22EA1}" type="pres">
      <dgm:prSet presAssocID="{C8F23546-C23A-4D0F-98C6-44D902148E09}" presName="circ1Tx" presStyleLbl="revTx" presStyleIdx="0" presStyleCnt="0">
        <dgm:presLayoutVars>
          <dgm:chMax val="0"/>
          <dgm:chPref val="0"/>
          <dgm:bulletEnabled val="1"/>
        </dgm:presLayoutVars>
      </dgm:prSet>
      <dgm:spPr/>
    </dgm:pt>
    <dgm:pt modelId="{07CCDBBD-FE44-40DC-93F7-DE0A2B49510E}" type="pres">
      <dgm:prSet presAssocID="{03995CD9-EDB3-4862-B8DF-C7E718DEDC18}" presName="circ2" presStyleLbl="vennNode1" presStyleIdx="1" presStyleCnt="3"/>
      <dgm:spPr/>
    </dgm:pt>
    <dgm:pt modelId="{FDBD4644-3692-4660-B05C-EE4C8CC793E9}" type="pres">
      <dgm:prSet presAssocID="{03995CD9-EDB3-4862-B8DF-C7E718DEDC18}" presName="circ2Tx" presStyleLbl="revTx" presStyleIdx="0" presStyleCnt="0">
        <dgm:presLayoutVars>
          <dgm:chMax val="0"/>
          <dgm:chPref val="0"/>
          <dgm:bulletEnabled val="1"/>
        </dgm:presLayoutVars>
      </dgm:prSet>
      <dgm:spPr/>
    </dgm:pt>
    <dgm:pt modelId="{1A22707A-4C46-4EC0-83CC-62F02CEC00C8}" type="pres">
      <dgm:prSet presAssocID="{92C6F0EB-BD36-4FE7-867D-779FC8D14D48}" presName="circ3" presStyleLbl="vennNode1" presStyleIdx="2" presStyleCnt="3"/>
      <dgm:spPr/>
    </dgm:pt>
    <dgm:pt modelId="{02C76B5D-A487-4301-AAB9-E01F0C9134B3}" type="pres">
      <dgm:prSet presAssocID="{92C6F0EB-BD36-4FE7-867D-779FC8D14D48}" presName="circ3Tx" presStyleLbl="revTx" presStyleIdx="0" presStyleCnt="0">
        <dgm:presLayoutVars>
          <dgm:chMax val="0"/>
          <dgm:chPref val="0"/>
          <dgm:bulletEnabled val="1"/>
        </dgm:presLayoutVars>
      </dgm:prSet>
      <dgm:spPr/>
    </dgm:pt>
  </dgm:ptLst>
  <dgm:cxnLst>
    <dgm:cxn modelId="{22281603-7275-456C-AF77-613B05F3A221}" type="presOf" srcId="{92C6F0EB-BD36-4FE7-867D-779FC8D14D48}" destId="{02C76B5D-A487-4301-AAB9-E01F0C9134B3}" srcOrd="1" destOrd="0" presId="urn:microsoft.com/office/officeart/2005/8/layout/venn1"/>
    <dgm:cxn modelId="{0A79032B-721E-4BBF-9531-899CB779C2D2}" type="presOf" srcId="{87C56CCD-C331-48A6-8C3A-ABD6AAC80F3C}" destId="{58A3898B-52E3-4576-9DC7-80F91CB8C03B}" srcOrd="0" destOrd="0" presId="urn:microsoft.com/office/officeart/2005/8/layout/venn1"/>
    <dgm:cxn modelId="{D2BE1044-CCDC-44FD-950D-86A5C64EB7ED}" type="presOf" srcId="{03995CD9-EDB3-4862-B8DF-C7E718DEDC18}" destId="{07CCDBBD-FE44-40DC-93F7-DE0A2B49510E}" srcOrd="0" destOrd="0" presId="urn:microsoft.com/office/officeart/2005/8/layout/venn1"/>
    <dgm:cxn modelId="{AAEA9178-1875-40A8-9E15-7D5D5E57A705}" type="presOf" srcId="{C8F23546-C23A-4D0F-98C6-44D902148E09}" destId="{29BA55D4-CEBE-4422-A9A5-62325BE22EA1}" srcOrd="1" destOrd="0" presId="urn:microsoft.com/office/officeart/2005/8/layout/venn1"/>
    <dgm:cxn modelId="{FF5D7959-3A8F-42F6-A2C8-148C94456EDB}" srcId="{87C56CCD-C331-48A6-8C3A-ABD6AAC80F3C}" destId="{C8F23546-C23A-4D0F-98C6-44D902148E09}" srcOrd="0" destOrd="0" parTransId="{C8AC270F-5F1C-4439-82B2-B96459929C5D}" sibTransId="{5F8171DA-3B0D-4B71-9051-D9B0A13B92CB}"/>
    <dgm:cxn modelId="{660837A9-1B12-4850-9C75-D54F379645D4}" srcId="{87C56CCD-C331-48A6-8C3A-ABD6AAC80F3C}" destId="{03995CD9-EDB3-4862-B8DF-C7E718DEDC18}" srcOrd="1" destOrd="0" parTransId="{D0934BF4-1775-4B85-924D-E463479FA1E4}" sibTransId="{0E8E65B2-E8E2-4943-A725-848F782212B7}"/>
    <dgm:cxn modelId="{96C168D1-E248-4564-8EC7-DF1A6AF7B89A}" type="presOf" srcId="{03995CD9-EDB3-4862-B8DF-C7E718DEDC18}" destId="{FDBD4644-3692-4660-B05C-EE4C8CC793E9}" srcOrd="1" destOrd="0" presId="urn:microsoft.com/office/officeart/2005/8/layout/venn1"/>
    <dgm:cxn modelId="{53E9BBD6-89D9-4379-9060-D2C0FC1829D4}" type="presOf" srcId="{C8F23546-C23A-4D0F-98C6-44D902148E09}" destId="{13C00333-7582-4A2A-BD74-EFCCB57C4A2F}" srcOrd="0" destOrd="0" presId="urn:microsoft.com/office/officeart/2005/8/layout/venn1"/>
    <dgm:cxn modelId="{414A48DE-87AB-4993-8D86-69F8A4388778}" srcId="{87C56CCD-C331-48A6-8C3A-ABD6AAC80F3C}" destId="{92C6F0EB-BD36-4FE7-867D-779FC8D14D48}" srcOrd="2" destOrd="0" parTransId="{3A49D1CD-2D75-4E3E-834D-DB96E585394C}" sibTransId="{6CF13039-2E27-4EDD-BD82-A4AC30DF0AD4}"/>
    <dgm:cxn modelId="{97B78CF4-DE87-4A9D-B974-9BFC027C103E}" type="presOf" srcId="{92C6F0EB-BD36-4FE7-867D-779FC8D14D48}" destId="{1A22707A-4C46-4EC0-83CC-62F02CEC00C8}" srcOrd="0" destOrd="0" presId="urn:microsoft.com/office/officeart/2005/8/layout/venn1"/>
    <dgm:cxn modelId="{B67B572B-B7BA-41C5-99EA-D42A33B58869}" type="presParOf" srcId="{58A3898B-52E3-4576-9DC7-80F91CB8C03B}" destId="{13C00333-7582-4A2A-BD74-EFCCB57C4A2F}" srcOrd="0" destOrd="0" presId="urn:microsoft.com/office/officeart/2005/8/layout/venn1"/>
    <dgm:cxn modelId="{562F0EE2-AFD6-4350-92E8-347EC39BBAD9}" type="presParOf" srcId="{58A3898B-52E3-4576-9DC7-80F91CB8C03B}" destId="{29BA55D4-CEBE-4422-A9A5-62325BE22EA1}" srcOrd="1" destOrd="0" presId="urn:microsoft.com/office/officeart/2005/8/layout/venn1"/>
    <dgm:cxn modelId="{1CE2659D-AB06-40B2-B834-4C0DCE5F5409}" type="presParOf" srcId="{58A3898B-52E3-4576-9DC7-80F91CB8C03B}" destId="{07CCDBBD-FE44-40DC-93F7-DE0A2B49510E}" srcOrd="2" destOrd="0" presId="urn:microsoft.com/office/officeart/2005/8/layout/venn1"/>
    <dgm:cxn modelId="{FB4EE8CC-B388-493F-8280-67C2DA6D2919}" type="presParOf" srcId="{58A3898B-52E3-4576-9DC7-80F91CB8C03B}" destId="{FDBD4644-3692-4660-B05C-EE4C8CC793E9}" srcOrd="3" destOrd="0" presId="urn:microsoft.com/office/officeart/2005/8/layout/venn1"/>
    <dgm:cxn modelId="{A51B8EFD-2E5E-4DD1-A29A-3A5DD6EED89A}" type="presParOf" srcId="{58A3898B-52E3-4576-9DC7-80F91CB8C03B}" destId="{1A22707A-4C46-4EC0-83CC-62F02CEC00C8}" srcOrd="4" destOrd="0" presId="urn:microsoft.com/office/officeart/2005/8/layout/venn1"/>
    <dgm:cxn modelId="{D115906A-E57B-4E34-9C32-DEF7AEA5869F}" type="presParOf" srcId="{58A3898B-52E3-4576-9DC7-80F91CB8C03B}" destId="{02C76B5D-A487-4301-AAB9-E01F0C9134B3}"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C56CCD-C331-48A6-8C3A-ABD6AAC80F3C}" type="doc">
      <dgm:prSet loTypeId="urn:microsoft.com/office/officeart/2005/8/layout/venn1" loCatId="relationship" qsTypeId="urn:microsoft.com/office/officeart/2005/8/quickstyle/simple1" qsCatId="simple" csTypeId="urn:microsoft.com/office/officeart/2005/8/colors/accent1_2" csCatId="accent1" phldr="1"/>
      <dgm:spPr/>
    </dgm:pt>
    <dgm:pt modelId="{C8F23546-C23A-4D0F-98C6-44D902148E09}">
      <dgm:prSet phldrT="[Text]"/>
      <dgm:spPr/>
      <dgm:t>
        <a:bodyPr/>
        <a:lstStyle/>
        <a:p>
          <a:r>
            <a:rPr lang="en-US" b="0" dirty="0">
              <a:latin typeface="Segoe UI" panose="020B0502040204020203" pitchFamily="34" charset="0"/>
              <a:cs typeface="Segoe UI" panose="020B0502040204020203" pitchFamily="34" charset="0"/>
            </a:rPr>
            <a:t>.NET Framework 4.5 BCL</a:t>
          </a:r>
        </a:p>
      </dgm:t>
    </dgm:pt>
    <dgm:pt modelId="{C8AC270F-5F1C-4439-82B2-B96459929C5D}" type="parTrans" cxnId="{FF5D7959-3A8F-42F6-A2C8-148C94456EDB}">
      <dgm:prSet/>
      <dgm:spPr/>
      <dgm:t>
        <a:bodyPr/>
        <a:lstStyle/>
        <a:p>
          <a:endParaRPr lang="en-US" b="0">
            <a:latin typeface="Segoe UI" panose="020B0502040204020203" pitchFamily="34" charset="0"/>
            <a:cs typeface="Segoe UI" panose="020B0502040204020203" pitchFamily="34" charset="0"/>
          </a:endParaRPr>
        </a:p>
      </dgm:t>
    </dgm:pt>
    <dgm:pt modelId="{5F8171DA-3B0D-4B71-9051-D9B0A13B92CB}" type="sibTrans" cxnId="{FF5D7959-3A8F-42F6-A2C8-148C94456EDB}">
      <dgm:prSet/>
      <dgm:spPr/>
      <dgm:t>
        <a:bodyPr/>
        <a:lstStyle/>
        <a:p>
          <a:endParaRPr lang="en-US" b="0">
            <a:latin typeface="Segoe UI" panose="020B0502040204020203" pitchFamily="34" charset="0"/>
            <a:cs typeface="Segoe UI" panose="020B0502040204020203" pitchFamily="34" charset="0"/>
          </a:endParaRPr>
        </a:p>
      </dgm:t>
    </dgm:pt>
    <dgm:pt modelId="{03995CD9-EDB3-4862-B8DF-C7E718DEDC18}">
      <dgm:prSet phldrT="[Text]"/>
      <dgm:spPr/>
      <dgm:t>
        <a:bodyPr/>
        <a:lstStyle/>
        <a:p>
          <a:r>
            <a:rPr lang="en-US" b="0" dirty="0">
              <a:latin typeface="Segoe UI" panose="020B0502040204020203" pitchFamily="34" charset="0"/>
              <a:cs typeface="Segoe UI" panose="020B0502040204020203" pitchFamily="34" charset="0"/>
            </a:rPr>
            <a:t>Windows 8 BCL</a:t>
          </a:r>
        </a:p>
      </dgm:t>
    </dgm:pt>
    <dgm:pt modelId="{D0934BF4-1775-4B85-924D-E463479FA1E4}" type="parTrans" cxnId="{660837A9-1B12-4850-9C75-D54F379645D4}">
      <dgm:prSet/>
      <dgm:spPr/>
      <dgm:t>
        <a:bodyPr/>
        <a:lstStyle/>
        <a:p>
          <a:endParaRPr lang="en-US" b="0">
            <a:latin typeface="Segoe UI" panose="020B0502040204020203" pitchFamily="34" charset="0"/>
            <a:cs typeface="Segoe UI" panose="020B0502040204020203" pitchFamily="34" charset="0"/>
          </a:endParaRPr>
        </a:p>
      </dgm:t>
    </dgm:pt>
    <dgm:pt modelId="{0E8E65B2-E8E2-4943-A725-848F782212B7}" type="sibTrans" cxnId="{660837A9-1B12-4850-9C75-D54F379645D4}">
      <dgm:prSet/>
      <dgm:spPr/>
      <dgm:t>
        <a:bodyPr/>
        <a:lstStyle/>
        <a:p>
          <a:endParaRPr lang="en-US" b="0">
            <a:latin typeface="Segoe UI" panose="020B0502040204020203" pitchFamily="34" charset="0"/>
            <a:cs typeface="Segoe UI" panose="020B0502040204020203" pitchFamily="34" charset="0"/>
          </a:endParaRPr>
        </a:p>
      </dgm:t>
    </dgm:pt>
    <dgm:pt modelId="{92C6F0EB-BD36-4FE7-867D-779FC8D14D48}">
      <dgm:prSet phldrT="[Text]"/>
      <dgm:spPr/>
      <dgm:t>
        <a:bodyPr/>
        <a:lstStyle/>
        <a:p>
          <a:r>
            <a:rPr lang="en-US" b="0" dirty="0">
              <a:latin typeface="Segoe UI" panose="020B0502040204020203" pitchFamily="34" charset="0"/>
              <a:cs typeface="Segoe UI" panose="020B0502040204020203" pitchFamily="34" charset="0"/>
            </a:rPr>
            <a:t>Silverlight 5 BCL</a:t>
          </a:r>
        </a:p>
      </dgm:t>
    </dgm:pt>
    <dgm:pt modelId="{3A49D1CD-2D75-4E3E-834D-DB96E585394C}" type="parTrans" cxnId="{414A48DE-87AB-4993-8D86-69F8A4388778}">
      <dgm:prSet/>
      <dgm:spPr/>
      <dgm:t>
        <a:bodyPr/>
        <a:lstStyle/>
        <a:p>
          <a:endParaRPr lang="en-US" b="0">
            <a:latin typeface="Segoe UI" panose="020B0502040204020203" pitchFamily="34" charset="0"/>
            <a:cs typeface="Segoe UI" panose="020B0502040204020203" pitchFamily="34" charset="0"/>
          </a:endParaRPr>
        </a:p>
      </dgm:t>
    </dgm:pt>
    <dgm:pt modelId="{6CF13039-2E27-4EDD-BD82-A4AC30DF0AD4}" type="sibTrans" cxnId="{414A48DE-87AB-4993-8D86-69F8A4388778}">
      <dgm:prSet/>
      <dgm:spPr/>
      <dgm:t>
        <a:bodyPr/>
        <a:lstStyle/>
        <a:p>
          <a:endParaRPr lang="en-US" b="0">
            <a:latin typeface="Segoe UI" panose="020B0502040204020203" pitchFamily="34" charset="0"/>
            <a:cs typeface="Segoe UI" panose="020B0502040204020203" pitchFamily="34" charset="0"/>
          </a:endParaRPr>
        </a:p>
      </dgm:t>
    </dgm:pt>
    <dgm:pt modelId="{58A3898B-52E3-4576-9DC7-80F91CB8C03B}" type="pres">
      <dgm:prSet presAssocID="{87C56CCD-C331-48A6-8C3A-ABD6AAC80F3C}" presName="compositeShape" presStyleCnt="0">
        <dgm:presLayoutVars>
          <dgm:chMax val="7"/>
          <dgm:dir/>
          <dgm:resizeHandles val="exact"/>
        </dgm:presLayoutVars>
      </dgm:prSet>
      <dgm:spPr/>
    </dgm:pt>
    <dgm:pt modelId="{13C00333-7582-4A2A-BD74-EFCCB57C4A2F}" type="pres">
      <dgm:prSet presAssocID="{C8F23546-C23A-4D0F-98C6-44D902148E09}" presName="circ1" presStyleLbl="vennNode1" presStyleIdx="0" presStyleCnt="3"/>
      <dgm:spPr/>
    </dgm:pt>
    <dgm:pt modelId="{29BA55D4-CEBE-4422-A9A5-62325BE22EA1}" type="pres">
      <dgm:prSet presAssocID="{C8F23546-C23A-4D0F-98C6-44D902148E09}" presName="circ1Tx" presStyleLbl="revTx" presStyleIdx="0" presStyleCnt="0">
        <dgm:presLayoutVars>
          <dgm:chMax val="0"/>
          <dgm:chPref val="0"/>
          <dgm:bulletEnabled val="1"/>
        </dgm:presLayoutVars>
      </dgm:prSet>
      <dgm:spPr/>
    </dgm:pt>
    <dgm:pt modelId="{07CCDBBD-FE44-40DC-93F7-DE0A2B49510E}" type="pres">
      <dgm:prSet presAssocID="{03995CD9-EDB3-4862-B8DF-C7E718DEDC18}" presName="circ2" presStyleLbl="vennNode1" presStyleIdx="1" presStyleCnt="3"/>
      <dgm:spPr/>
    </dgm:pt>
    <dgm:pt modelId="{FDBD4644-3692-4660-B05C-EE4C8CC793E9}" type="pres">
      <dgm:prSet presAssocID="{03995CD9-EDB3-4862-B8DF-C7E718DEDC18}" presName="circ2Tx" presStyleLbl="revTx" presStyleIdx="0" presStyleCnt="0">
        <dgm:presLayoutVars>
          <dgm:chMax val="0"/>
          <dgm:chPref val="0"/>
          <dgm:bulletEnabled val="1"/>
        </dgm:presLayoutVars>
      </dgm:prSet>
      <dgm:spPr/>
    </dgm:pt>
    <dgm:pt modelId="{1A22707A-4C46-4EC0-83CC-62F02CEC00C8}" type="pres">
      <dgm:prSet presAssocID="{92C6F0EB-BD36-4FE7-867D-779FC8D14D48}" presName="circ3" presStyleLbl="vennNode1" presStyleIdx="2" presStyleCnt="3"/>
      <dgm:spPr/>
    </dgm:pt>
    <dgm:pt modelId="{02C76B5D-A487-4301-AAB9-E01F0C9134B3}" type="pres">
      <dgm:prSet presAssocID="{92C6F0EB-BD36-4FE7-867D-779FC8D14D48}" presName="circ3Tx" presStyleLbl="revTx" presStyleIdx="0" presStyleCnt="0">
        <dgm:presLayoutVars>
          <dgm:chMax val="0"/>
          <dgm:chPref val="0"/>
          <dgm:bulletEnabled val="1"/>
        </dgm:presLayoutVars>
      </dgm:prSet>
      <dgm:spPr/>
    </dgm:pt>
  </dgm:ptLst>
  <dgm:cxnLst>
    <dgm:cxn modelId="{22281603-7275-456C-AF77-613B05F3A221}" type="presOf" srcId="{92C6F0EB-BD36-4FE7-867D-779FC8D14D48}" destId="{02C76B5D-A487-4301-AAB9-E01F0C9134B3}" srcOrd="1" destOrd="0" presId="urn:microsoft.com/office/officeart/2005/8/layout/venn1"/>
    <dgm:cxn modelId="{0A79032B-721E-4BBF-9531-899CB779C2D2}" type="presOf" srcId="{87C56CCD-C331-48A6-8C3A-ABD6AAC80F3C}" destId="{58A3898B-52E3-4576-9DC7-80F91CB8C03B}" srcOrd="0" destOrd="0" presId="urn:microsoft.com/office/officeart/2005/8/layout/venn1"/>
    <dgm:cxn modelId="{D2BE1044-CCDC-44FD-950D-86A5C64EB7ED}" type="presOf" srcId="{03995CD9-EDB3-4862-B8DF-C7E718DEDC18}" destId="{07CCDBBD-FE44-40DC-93F7-DE0A2B49510E}" srcOrd="0" destOrd="0" presId="urn:microsoft.com/office/officeart/2005/8/layout/venn1"/>
    <dgm:cxn modelId="{AAEA9178-1875-40A8-9E15-7D5D5E57A705}" type="presOf" srcId="{C8F23546-C23A-4D0F-98C6-44D902148E09}" destId="{29BA55D4-CEBE-4422-A9A5-62325BE22EA1}" srcOrd="1" destOrd="0" presId="urn:microsoft.com/office/officeart/2005/8/layout/venn1"/>
    <dgm:cxn modelId="{FF5D7959-3A8F-42F6-A2C8-148C94456EDB}" srcId="{87C56CCD-C331-48A6-8C3A-ABD6AAC80F3C}" destId="{C8F23546-C23A-4D0F-98C6-44D902148E09}" srcOrd="0" destOrd="0" parTransId="{C8AC270F-5F1C-4439-82B2-B96459929C5D}" sibTransId="{5F8171DA-3B0D-4B71-9051-D9B0A13B92CB}"/>
    <dgm:cxn modelId="{660837A9-1B12-4850-9C75-D54F379645D4}" srcId="{87C56CCD-C331-48A6-8C3A-ABD6AAC80F3C}" destId="{03995CD9-EDB3-4862-B8DF-C7E718DEDC18}" srcOrd="1" destOrd="0" parTransId="{D0934BF4-1775-4B85-924D-E463479FA1E4}" sibTransId="{0E8E65B2-E8E2-4943-A725-848F782212B7}"/>
    <dgm:cxn modelId="{96C168D1-E248-4564-8EC7-DF1A6AF7B89A}" type="presOf" srcId="{03995CD9-EDB3-4862-B8DF-C7E718DEDC18}" destId="{FDBD4644-3692-4660-B05C-EE4C8CC793E9}" srcOrd="1" destOrd="0" presId="urn:microsoft.com/office/officeart/2005/8/layout/venn1"/>
    <dgm:cxn modelId="{53E9BBD6-89D9-4379-9060-D2C0FC1829D4}" type="presOf" srcId="{C8F23546-C23A-4D0F-98C6-44D902148E09}" destId="{13C00333-7582-4A2A-BD74-EFCCB57C4A2F}" srcOrd="0" destOrd="0" presId="urn:microsoft.com/office/officeart/2005/8/layout/venn1"/>
    <dgm:cxn modelId="{414A48DE-87AB-4993-8D86-69F8A4388778}" srcId="{87C56CCD-C331-48A6-8C3A-ABD6AAC80F3C}" destId="{92C6F0EB-BD36-4FE7-867D-779FC8D14D48}" srcOrd="2" destOrd="0" parTransId="{3A49D1CD-2D75-4E3E-834D-DB96E585394C}" sibTransId="{6CF13039-2E27-4EDD-BD82-A4AC30DF0AD4}"/>
    <dgm:cxn modelId="{97B78CF4-DE87-4A9D-B974-9BFC027C103E}" type="presOf" srcId="{92C6F0EB-BD36-4FE7-867D-779FC8D14D48}" destId="{1A22707A-4C46-4EC0-83CC-62F02CEC00C8}" srcOrd="0" destOrd="0" presId="urn:microsoft.com/office/officeart/2005/8/layout/venn1"/>
    <dgm:cxn modelId="{B67B572B-B7BA-41C5-99EA-D42A33B58869}" type="presParOf" srcId="{58A3898B-52E3-4576-9DC7-80F91CB8C03B}" destId="{13C00333-7582-4A2A-BD74-EFCCB57C4A2F}" srcOrd="0" destOrd="0" presId="urn:microsoft.com/office/officeart/2005/8/layout/venn1"/>
    <dgm:cxn modelId="{562F0EE2-AFD6-4350-92E8-347EC39BBAD9}" type="presParOf" srcId="{58A3898B-52E3-4576-9DC7-80F91CB8C03B}" destId="{29BA55D4-CEBE-4422-A9A5-62325BE22EA1}" srcOrd="1" destOrd="0" presId="urn:microsoft.com/office/officeart/2005/8/layout/venn1"/>
    <dgm:cxn modelId="{1CE2659D-AB06-40B2-B834-4C0DCE5F5409}" type="presParOf" srcId="{58A3898B-52E3-4576-9DC7-80F91CB8C03B}" destId="{07CCDBBD-FE44-40DC-93F7-DE0A2B49510E}" srcOrd="2" destOrd="0" presId="urn:microsoft.com/office/officeart/2005/8/layout/venn1"/>
    <dgm:cxn modelId="{FB4EE8CC-B388-493F-8280-67C2DA6D2919}" type="presParOf" srcId="{58A3898B-52E3-4576-9DC7-80F91CB8C03B}" destId="{FDBD4644-3692-4660-B05C-EE4C8CC793E9}" srcOrd="3" destOrd="0" presId="urn:microsoft.com/office/officeart/2005/8/layout/venn1"/>
    <dgm:cxn modelId="{A51B8EFD-2E5E-4DD1-A29A-3A5DD6EED89A}" type="presParOf" srcId="{58A3898B-52E3-4576-9DC7-80F91CB8C03B}" destId="{1A22707A-4C46-4EC0-83CC-62F02CEC00C8}" srcOrd="4" destOrd="0" presId="urn:microsoft.com/office/officeart/2005/8/layout/venn1"/>
    <dgm:cxn modelId="{D115906A-E57B-4E34-9C32-DEF7AEA5869F}" type="presParOf" srcId="{58A3898B-52E3-4576-9DC7-80F91CB8C03B}" destId="{02C76B5D-A487-4301-AAB9-E01F0C9134B3}"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CE5EBC-9CF1-47B1-A033-3C13BE86A622}"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US"/>
        </a:p>
      </dgm:t>
    </dgm:pt>
    <dgm:pt modelId="{DAB9F59B-BD5F-4AA6-B7C0-2F5275AEC4A0}">
      <dgm:prSet custT="1"/>
      <dgm:spPr/>
      <dgm:t>
        <a:bodyPr/>
        <a:lstStyle/>
        <a:p>
          <a:r>
            <a:rPr lang="en-US" sz="1400" b="1" dirty="0"/>
            <a:t>2.0</a:t>
          </a:r>
        </a:p>
      </dgm:t>
    </dgm:pt>
    <dgm:pt modelId="{18184DAD-10C7-49C7-9208-646AB2431724}" type="parTrans" cxnId="{0B8093BC-78A5-40CC-9010-C927504BC550}">
      <dgm:prSet/>
      <dgm:spPr/>
      <dgm:t>
        <a:bodyPr/>
        <a:lstStyle/>
        <a:p>
          <a:endParaRPr lang="en-US"/>
        </a:p>
      </dgm:t>
    </dgm:pt>
    <dgm:pt modelId="{5FA9A32A-6AB9-4813-AF43-E7FE248E085C}" type="sibTrans" cxnId="{0B8093BC-78A5-40CC-9010-C927504BC550}">
      <dgm:prSet/>
      <dgm:spPr/>
      <dgm:t>
        <a:bodyPr/>
        <a:lstStyle/>
        <a:p>
          <a:endParaRPr lang="en-US"/>
        </a:p>
      </dgm:t>
    </dgm:pt>
    <dgm:pt modelId="{8759FB45-3FA2-4BDB-923F-FDEAD64E160E}">
      <dgm:prSet custT="1"/>
      <dgm:spPr/>
      <dgm:t>
        <a:bodyPr/>
        <a:lstStyle/>
        <a:p>
          <a:r>
            <a:rPr lang="en-US" sz="1400" b="1"/>
            <a:t>1.6</a:t>
          </a:r>
        </a:p>
      </dgm:t>
    </dgm:pt>
    <dgm:pt modelId="{C60772F3-2F98-4CB1-82B2-DCE620DC644E}" type="parTrans" cxnId="{F16CB859-C66B-414A-BD23-DA55BC9B2B07}">
      <dgm:prSet/>
      <dgm:spPr/>
      <dgm:t>
        <a:bodyPr/>
        <a:lstStyle/>
        <a:p>
          <a:endParaRPr lang="en-US"/>
        </a:p>
      </dgm:t>
    </dgm:pt>
    <dgm:pt modelId="{6C419809-F398-40DA-85F7-51C1A9A6D9A6}" type="sibTrans" cxnId="{F16CB859-C66B-414A-BD23-DA55BC9B2B07}">
      <dgm:prSet/>
      <dgm:spPr/>
      <dgm:t>
        <a:bodyPr/>
        <a:lstStyle/>
        <a:p>
          <a:endParaRPr lang="en-US"/>
        </a:p>
      </dgm:t>
    </dgm:pt>
    <dgm:pt modelId="{6B706FFC-23CD-4BE3-8DA4-53CD8E1663F2}">
      <dgm:prSet custT="1"/>
      <dgm:spPr/>
      <dgm:t>
        <a:bodyPr/>
        <a:lstStyle/>
        <a:p>
          <a:r>
            <a:rPr lang="en-US" sz="1400" b="1"/>
            <a:t>1.5</a:t>
          </a:r>
        </a:p>
      </dgm:t>
    </dgm:pt>
    <dgm:pt modelId="{2B84D377-5F64-42E3-AE4B-44FBDDF0D623}" type="parTrans" cxnId="{8561F31A-67CC-4F68-9A00-E7DB44B1249E}">
      <dgm:prSet/>
      <dgm:spPr/>
      <dgm:t>
        <a:bodyPr/>
        <a:lstStyle/>
        <a:p>
          <a:endParaRPr lang="en-US"/>
        </a:p>
      </dgm:t>
    </dgm:pt>
    <dgm:pt modelId="{FE97855D-A88E-4E82-AE5D-48E9A02AF32F}" type="sibTrans" cxnId="{8561F31A-67CC-4F68-9A00-E7DB44B1249E}">
      <dgm:prSet/>
      <dgm:spPr/>
      <dgm:t>
        <a:bodyPr/>
        <a:lstStyle/>
        <a:p>
          <a:endParaRPr lang="en-US"/>
        </a:p>
      </dgm:t>
    </dgm:pt>
    <dgm:pt modelId="{EA5F6D6E-CD38-43CC-8D75-9EA0E2179835}">
      <dgm:prSet custT="1"/>
      <dgm:spPr/>
      <dgm:t>
        <a:bodyPr/>
        <a:lstStyle/>
        <a:p>
          <a:r>
            <a:rPr lang="en-US" sz="1400" b="1"/>
            <a:t>1.4</a:t>
          </a:r>
        </a:p>
      </dgm:t>
    </dgm:pt>
    <dgm:pt modelId="{42CC713A-D2FD-42AD-AA36-D3F096A32D95}" type="parTrans" cxnId="{959FF4A8-BECC-437A-B683-BB8D3A2348C1}">
      <dgm:prSet/>
      <dgm:spPr/>
      <dgm:t>
        <a:bodyPr/>
        <a:lstStyle/>
        <a:p>
          <a:endParaRPr lang="en-US"/>
        </a:p>
      </dgm:t>
    </dgm:pt>
    <dgm:pt modelId="{BC5A3164-311A-4DE4-88BA-A6E49C9CD3D6}" type="sibTrans" cxnId="{959FF4A8-BECC-437A-B683-BB8D3A2348C1}">
      <dgm:prSet/>
      <dgm:spPr/>
      <dgm:t>
        <a:bodyPr/>
        <a:lstStyle/>
        <a:p>
          <a:endParaRPr lang="en-US"/>
        </a:p>
      </dgm:t>
    </dgm:pt>
    <dgm:pt modelId="{F75EED70-2818-438C-8CAD-7D90539A3163}">
      <dgm:prSet custT="1"/>
      <dgm:spPr/>
      <dgm:t>
        <a:bodyPr/>
        <a:lstStyle/>
        <a:p>
          <a:r>
            <a:rPr lang="en-US" sz="1400" b="1"/>
            <a:t>1.3</a:t>
          </a:r>
        </a:p>
      </dgm:t>
    </dgm:pt>
    <dgm:pt modelId="{0DF0BF7B-7914-4192-BBF5-684F6A4FD56F}" type="parTrans" cxnId="{113FED42-02D9-42BA-B51A-C99F86BA3E87}">
      <dgm:prSet/>
      <dgm:spPr/>
      <dgm:t>
        <a:bodyPr/>
        <a:lstStyle/>
        <a:p>
          <a:endParaRPr lang="en-US"/>
        </a:p>
      </dgm:t>
    </dgm:pt>
    <dgm:pt modelId="{A82207FE-C805-4C5B-8004-DF6D3FC67E73}" type="sibTrans" cxnId="{113FED42-02D9-42BA-B51A-C99F86BA3E87}">
      <dgm:prSet/>
      <dgm:spPr/>
      <dgm:t>
        <a:bodyPr/>
        <a:lstStyle/>
        <a:p>
          <a:endParaRPr lang="en-US"/>
        </a:p>
      </dgm:t>
    </dgm:pt>
    <dgm:pt modelId="{0914AD3C-EC73-4E58-B3BA-6DB146E0920B}">
      <dgm:prSet custT="1"/>
      <dgm:spPr/>
      <dgm:t>
        <a:bodyPr/>
        <a:lstStyle/>
        <a:p>
          <a:r>
            <a:rPr lang="en-US" sz="1400" b="1"/>
            <a:t>1.2</a:t>
          </a:r>
        </a:p>
      </dgm:t>
    </dgm:pt>
    <dgm:pt modelId="{4A7EDF1E-00D4-411C-97C6-FB3B4ADF46F5}" type="parTrans" cxnId="{7F71B486-E4E8-486F-8ABB-4DBA5E8C122C}">
      <dgm:prSet/>
      <dgm:spPr/>
      <dgm:t>
        <a:bodyPr/>
        <a:lstStyle/>
        <a:p>
          <a:endParaRPr lang="en-US"/>
        </a:p>
      </dgm:t>
    </dgm:pt>
    <dgm:pt modelId="{779D0297-2FF7-4A0E-82B1-3A10FA047828}" type="sibTrans" cxnId="{7F71B486-E4E8-486F-8ABB-4DBA5E8C122C}">
      <dgm:prSet/>
      <dgm:spPr/>
      <dgm:t>
        <a:bodyPr/>
        <a:lstStyle/>
        <a:p>
          <a:endParaRPr lang="en-US"/>
        </a:p>
      </dgm:t>
    </dgm:pt>
    <dgm:pt modelId="{D1277C79-DC51-4431-B408-94E30454E38E}">
      <dgm:prSet custT="1"/>
      <dgm:spPr/>
      <dgm:t>
        <a:bodyPr/>
        <a:lstStyle/>
        <a:p>
          <a:r>
            <a:rPr lang="en-US" sz="1400" b="1"/>
            <a:t>1.1</a:t>
          </a:r>
        </a:p>
      </dgm:t>
    </dgm:pt>
    <dgm:pt modelId="{E568E868-AC31-487E-83E3-6B4893A9E6D3}" type="parTrans" cxnId="{A32823CA-6B59-42F9-A424-16FAD4FDF217}">
      <dgm:prSet/>
      <dgm:spPr/>
      <dgm:t>
        <a:bodyPr/>
        <a:lstStyle/>
        <a:p>
          <a:endParaRPr lang="en-US"/>
        </a:p>
      </dgm:t>
    </dgm:pt>
    <dgm:pt modelId="{84CE4E54-C344-4C87-87F5-7953A474627C}" type="sibTrans" cxnId="{A32823CA-6B59-42F9-A424-16FAD4FDF217}">
      <dgm:prSet/>
      <dgm:spPr/>
      <dgm:t>
        <a:bodyPr/>
        <a:lstStyle/>
        <a:p>
          <a:endParaRPr lang="en-US"/>
        </a:p>
      </dgm:t>
    </dgm:pt>
    <dgm:pt modelId="{F3BC7B42-935E-4BBE-AD37-72C1E18ED3A7}" type="pres">
      <dgm:prSet presAssocID="{15CE5EBC-9CF1-47B1-A033-3C13BE86A622}" presName="Name0" presStyleCnt="0">
        <dgm:presLayoutVars>
          <dgm:chMax val="7"/>
          <dgm:resizeHandles val="exact"/>
        </dgm:presLayoutVars>
      </dgm:prSet>
      <dgm:spPr/>
    </dgm:pt>
    <dgm:pt modelId="{E40D75B3-F1DA-470D-8C39-101D2AF09130}" type="pres">
      <dgm:prSet presAssocID="{15CE5EBC-9CF1-47B1-A033-3C13BE86A622}" presName="comp1" presStyleCnt="0"/>
      <dgm:spPr/>
    </dgm:pt>
    <dgm:pt modelId="{6277ECFB-73A7-48DA-9448-FA0045D54F6F}" type="pres">
      <dgm:prSet presAssocID="{15CE5EBC-9CF1-47B1-A033-3C13BE86A622}" presName="circle1" presStyleLbl="node1" presStyleIdx="0" presStyleCnt="7"/>
      <dgm:spPr/>
    </dgm:pt>
    <dgm:pt modelId="{2B07190B-CFE5-4749-B7BB-EFE4DE2AA8DC}" type="pres">
      <dgm:prSet presAssocID="{15CE5EBC-9CF1-47B1-A033-3C13BE86A622}" presName="c1text" presStyleLbl="node1" presStyleIdx="0" presStyleCnt="7">
        <dgm:presLayoutVars>
          <dgm:bulletEnabled val="1"/>
        </dgm:presLayoutVars>
      </dgm:prSet>
      <dgm:spPr/>
    </dgm:pt>
    <dgm:pt modelId="{53933E07-F1D8-42E1-8F0F-7F842284AD10}" type="pres">
      <dgm:prSet presAssocID="{15CE5EBC-9CF1-47B1-A033-3C13BE86A622}" presName="comp2" presStyleCnt="0"/>
      <dgm:spPr/>
    </dgm:pt>
    <dgm:pt modelId="{9C1949FB-74AF-4E5D-990C-8B652D619258}" type="pres">
      <dgm:prSet presAssocID="{15CE5EBC-9CF1-47B1-A033-3C13BE86A622}" presName="circle2" presStyleLbl="node1" presStyleIdx="1" presStyleCnt="7"/>
      <dgm:spPr/>
    </dgm:pt>
    <dgm:pt modelId="{4F36ADD8-58D7-48F9-8DFC-9202B846A1A2}" type="pres">
      <dgm:prSet presAssocID="{15CE5EBC-9CF1-47B1-A033-3C13BE86A622}" presName="c2text" presStyleLbl="node1" presStyleIdx="1" presStyleCnt="7">
        <dgm:presLayoutVars>
          <dgm:bulletEnabled val="1"/>
        </dgm:presLayoutVars>
      </dgm:prSet>
      <dgm:spPr/>
    </dgm:pt>
    <dgm:pt modelId="{9E1AAB01-12B9-4A40-A90B-3752B9BFDFB4}" type="pres">
      <dgm:prSet presAssocID="{15CE5EBC-9CF1-47B1-A033-3C13BE86A622}" presName="comp3" presStyleCnt="0"/>
      <dgm:spPr/>
    </dgm:pt>
    <dgm:pt modelId="{5E447FA1-F9FD-4229-99EF-0B90F60813DE}" type="pres">
      <dgm:prSet presAssocID="{15CE5EBC-9CF1-47B1-A033-3C13BE86A622}" presName="circle3" presStyleLbl="node1" presStyleIdx="2" presStyleCnt="7"/>
      <dgm:spPr/>
    </dgm:pt>
    <dgm:pt modelId="{B83B2A06-73A5-4548-97EA-87D87542D2D9}" type="pres">
      <dgm:prSet presAssocID="{15CE5EBC-9CF1-47B1-A033-3C13BE86A622}" presName="c3text" presStyleLbl="node1" presStyleIdx="2" presStyleCnt="7">
        <dgm:presLayoutVars>
          <dgm:bulletEnabled val="1"/>
        </dgm:presLayoutVars>
      </dgm:prSet>
      <dgm:spPr/>
    </dgm:pt>
    <dgm:pt modelId="{EBAE5635-C2EA-4C2E-8176-413B4444412F}" type="pres">
      <dgm:prSet presAssocID="{15CE5EBC-9CF1-47B1-A033-3C13BE86A622}" presName="comp4" presStyleCnt="0"/>
      <dgm:spPr/>
    </dgm:pt>
    <dgm:pt modelId="{4024FEC6-7321-4884-85F0-5851245D3CF6}" type="pres">
      <dgm:prSet presAssocID="{15CE5EBC-9CF1-47B1-A033-3C13BE86A622}" presName="circle4" presStyleLbl="node1" presStyleIdx="3" presStyleCnt="7"/>
      <dgm:spPr/>
    </dgm:pt>
    <dgm:pt modelId="{93C67938-A907-4460-BC84-B9F77C41FF4D}" type="pres">
      <dgm:prSet presAssocID="{15CE5EBC-9CF1-47B1-A033-3C13BE86A622}" presName="c4text" presStyleLbl="node1" presStyleIdx="3" presStyleCnt="7">
        <dgm:presLayoutVars>
          <dgm:bulletEnabled val="1"/>
        </dgm:presLayoutVars>
      </dgm:prSet>
      <dgm:spPr/>
    </dgm:pt>
    <dgm:pt modelId="{9F28FA87-6C1E-42BE-B97E-7CAE63A1F700}" type="pres">
      <dgm:prSet presAssocID="{15CE5EBC-9CF1-47B1-A033-3C13BE86A622}" presName="comp5" presStyleCnt="0"/>
      <dgm:spPr/>
    </dgm:pt>
    <dgm:pt modelId="{D693E398-B04D-4B13-9111-DB4601B7B924}" type="pres">
      <dgm:prSet presAssocID="{15CE5EBC-9CF1-47B1-A033-3C13BE86A622}" presName="circle5" presStyleLbl="node1" presStyleIdx="4" presStyleCnt="7"/>
      <dgm:spPr/>
    </dgm:pt>
    <dgm:pt modelId="{15D0F2FF-8747-4133-B801-ED65D75ECE13}" type="pres">
      <dgm:prSet presAssocID="{15CE5EBC-9CF1-47B1-A033-3C13BE86A622}" presName="c5text" presStyleLbl="node1" presStyleIdx="4" presStyleCnt="7">
        <dgm:presLayoutVars>
          <dgm:bulletEnabled val="1"/>
        </dgm:presLayoutVars>
      </dgm:prSet>
      <dgm:spPr/>
    </dgm:pt>
    <dgm:pt modelId="{3D095B37-1C9A-4D21-9958-87A65D7F7190}" type="pres">
      <dgm:prSet presAssocID="{15CE5EBC-9CF1-47B1-A033-3C13BE86A622}" presName="comp6" presStyleCnt="0"/>
      <dgm:spPr/>
    </dgm:pt>
    <dgm:pt modelId="{2378F584-174F-45A4-BCDF-95432CDCAA68}" type="pres">
      <dgm:prSet presAssocID="{15CE5EBC-9CF1-47B1-A033-3C13BE86A622}" presName="circle6" presStyleLbl="node1" presStyleIdx="5" presStyleCnt="7"/>
      <dgm:spPr/>
    </dgm:pt>
    <dgm:pt modelId="{EA0FE54A-1185-4CEA-A6C7-13CBB47A7137}" type="pres">
      <dgm:prSet presAssocID="{15CE5EBC-9CF1-47B1-A033-3C13BE86A622}" presName="c6text" presStyleLbl="node1" presStyleIdx="5" presStyleCnt="7">
        <dgm:presLayoutVars>
          <dgm:bulletEnabled val="1"/>
        </dgm:presLayoutVars>
      </dgm:prSet>
      <dgm:spPr/>
    </dgm:pt>
    <dgm:pt modelId="{879D3488-43C2-4D5E-A439-E93FCFD72970}" type="pres">
      <dgm:prSet presAssocID="{15CE5EBC-9CF1-47B1-A033-3C13BE86A622}" presName="comp7" presStyleCnt="0"/>
      <dgm:spPr/>
    </dgm:pt>
    <dgm:pt modelId="{C26BF0CB-02B1-4EA0-A5B5-43E98765468C}" type="pres">
      <dgm:prSet presAssocID="{15CE5EBC-9CF1-47B1-A033-3C13BE86A622}" presName="circle7" presStyleLbl="node1" presStyleIdx="6" presStyleCnt="7"/>
      <dgm:spPr/>
    </dgm:pt>
    <dgm:pt modelId="{8A47A712-A197-43CA-A1F1-0CD2B520803D}" type="pres">
      <dgm:prSet presAssocID="{15CE5EBC-9CF1-47B1-A033-3C13BE86A622}" presName="c7text" presStyleLbl="node1" presStyleIdx="6" presStyleCnt="7">
        <dgm:presLayoutVars>
          <dgm:bulletEnabled val="1"/>
        </dgm:presLayoutVars>
      </dgm:prSet>
      <dgm:spPr/>
    </dgm:pt>
  </dgm:ptLst>
  <dgm:cxnLst>
    <dgm:cxn modelId="{918F1811-E5B6-4E71-B712-D320DF587F39}" type="presOf" srcId="{6B706FFC-23CD-4BE3-8DA4-53CD8E1663F2}" destId="{B83B2A06-73A5-4548-97EA-87D87542D2D9}" srcOrd="1" destOrd="0" presId="urn:microsoft.com/office/officeart/2005/8/layout/venn2"/>
    <dgm:cxn modelId="{9DD8D015-7EAD-4321-A537-D3935E971342}" type="presOf" srcId="{DAB9F59B-BD5F-4AA6-B7C0-2F5275AEC4A0}" destId="{2B07190B-CFE5-4749-B7BB-EFE4DE2AA8DC}" srcOrd="1" destOrd="0" presId="urn:microsoft.com/office/officeart/2005/8/layout/venn2"/>
    <dgm:cxn modelId="{C0857817-B42A-418B-847A-AE0E24D56DE3}" type="presOf" srcId="{EA5F6D6E-CD38-43CC-8D75-9EA0E2179835}" destId="{93C67938-A907-4460-BC84-B9F77C41FF4D}" srcOrd="1" destOrd="0" presId="urn:microsoft.com/office/officeart/2005/8/layout/venn2"/>
    <dgm:cxn modelId="{8561F31A-67CC-4F68-9A00-E7DB44B1249E}" srcId="{15CE5EBC-9CF1-47B1-A033-3C13BE86A622}" destId="{6B706FFC-23CD-4BE3-8DA4-53CD8E1663F2}" srcOrd="2" destOrd="0" parTransId="{2B84D377-5F64-42E3-AE4B-44FBDDF0D623}" sibTransId="{FE97855D-A88E-4E82-AE5D-48E9A02AF32F}"/>
    <dgm:cxn modelId="{E7C13E20-8510-40F8-AD0E-B85529BE855D}" type="presOf" srcId="{EA5F6D6E-CD38-43CC-8D75-9EA0E2179835}" destId="{4024FEC6-7321-4884-85F0-5851245D3CF6}" srcOrd="0" destOrd="0" presId="urn:microsoft.com/office/officeart/2005/8/layout/venn2"/>
    <dgm:cxn modelId="{6EE9DB5C-B1C6-4AD6-9493-E4A696151526}" type="presOf" srcId="{8759FB45-3FA2-4BDB-923F-FDEAD64E160E}" destId="{4F36ADD8-58D7-48F9-8DFC-9202B846A1A2}" srcOrd="1" destOrd="0" presId="urn:microsoft.com/office/officeart/2005/8/layout/venn2"/>
    <dgm:cxn modelId="{113FED42-02D9-42BA-B51A-C99F86BA3E87}" srcId="{15CE5EBC-9CF1-47B1-A033-3C13BE86A622}" destId="{F75EED70-2818-438C-8CAD-7D90539A3163}" srcOrd="4" destOrd="0" parTransId="{0DF0BF7B-7914-4192-BBF5-684F6A4FD56F}" sibTransId="{A82207FE-C805-4C5B-8004-DF6D3FC67E73}"/>
    <dgm:cxn modelId="{98A39A65-ED5F-4007-B304-CBD68F422FFB}" type="presOf" srcId="{D1277C79-DC51-4431-B408-94E30454E38E}" destId="{C26BF0CB-02B1-4EA0-A5B5-43E98765468C}" srcOrd="0" destOrd="0" presId="urn:microsoft.com/office/officeart/2005/8/layout/venn2"/>
    <dgm:cxn modelId="{BC754379-0C02-47C2-8F56-DEE6D67BDDE0}" type="presOf" srcId="{D1277C79-DC51-4431-B408-94E30454E38E}" destId="{8A47A712-A197-43CA-A1F1-0CD2B520803D}" srcOrd="1" destOrd="0" presId="urn:microsoft.com/office/officeart/2005/8/layout/venn2"/>
    <dgm:cxn modelId="{F16CB859-C66B-414A-BD23-DA55BC9B2B07}" srcId="{15CE5EBC-9CF1-47B1-A033-3C13BE86A622}" destId="{8759FB45-3FA2-4BDB-923F-FDEAD64E160E}" srcOrd="1" destOrd="0" parTransId="{C60772F3-2F98-4CB1-82B2-DCE620DC644E}" sibTransId="{6C419809-F398-40DA-85F7-51C1A9A6D9A6}"/>
    <dgm:cxn modelId="{A08F7283-1A5D-4E1E-AB71-D5ADCCB28E10}" type="presOf" srcId="{8759FB45-3FA2-4BDB-923F-FDEAD64E160E}" destId="{9C1949FB-74AF-4E5D-990C-8B652D619258}" srcOrd="0" destOrd="0" presId="urn:microsoft.com/office/officeart/2005/8/layout/venn2"/>
    <dgm:cxn modelId="{7F71B486-E4E8-486F-8ABB-4DBA5E8C122C}" srcId="{15CE5EBC-9CF1-47B1-A033-3C13BE86A622}" destId="{0914AD3C-EC73-4E58-B3BA-6DB146E0920B}" srcOrd="5" destOrd="0" parTransId="{4A7EDF1E-00D4-411C-97C6-FB3B4ADF46F5}" sibTransId="{779D0297-2FF7-4A0E-82B1-3A10FA047828}"/>
    <dgm:cxn modelId="{57AE168F-7505-443B-B8EB-5F5DCAC159BF}" type="presOf" srcId="{0914AD3C-EC73-4E58-B3BA-6DB146E0920B}" destId="{EA0FE54A-1185-4CEA-A6C7-13CBB47A7137}" srcOrd="1" destOrd="0" presId="urn:microsoft.com/office/officeart/2005/8/layout/venn2"/>
    <dgm:cxn modelId="{959FF4A8-BECC-437A-B683-BB8D3A2348C1}" srcId="{15CE5EBC-9CF1-47B1-A033-3C13BE86A622}" destId="{EA5F6D6E-CD38-43CC-8D75-9EA0E2179835}" srcOrd="3" destOrd="0" parTransId="{42CC713A-D2FD-42AD-AA36-D3F096A32D95}" sibTransId="{BC5A3164-311A-4DE4-88BA-A6E49C9CD3D6}"/>
    <dgm:cxn modelId="{88A524AA-C553-493D-8D04-8CCF970F69F3}" type="presOf" srcId="{F75EED70-2818-438C-8CAD-7D90539A3163}" destId="{15D0F2FF-8747-4133-B801-ED65D75ECE13}" srcOrd="1" destOrd="0" presId="urn:microsoft.com/office/officeart/2005/8/layout/venn2"/>
    <dgm:cxn modelId="{226F0EB1-9C89-42BA-817A-83C22D53DDE2}" type="presOf" srcId="{DAB9F59B-BD5F-4AA6-B7C0-2F5275AEC4A0}" destId="{6277ECFB-73A7-48DA-9448-FA0045D54F6F}" srcOrd="0" destOrd="0" presId="urn:microsoft.com/office/officeart/2005/8/layout/venn2"/>
    <dgm:cxn modelId="{058083B8-6D7B-4A25-8AFC-80B128EB6B77}" type="presOf" srcId="{F75EED70-2818-438C-8CAD-7D90539A3163}" destId="{D693E398-B04D-4B13-9111-DB4601B7B924}" srcOrd="0" destOrd="0" presId="urn:microsoft.com/office/officeart/2005/8/layout/venn2"/>
    <dgm:cxn modelId="{214557BB-DAB9-4531-BE7C-ADF3EBF92250}" type="presOf" srcId="{0914AD3C-EC73-4E58-B3BA-6DB146E0920B}" destId="{2378F584-174F-45A4-BCDF-95432CDCAA68}" srcOrd="0" destOrd="0" presId="urn:microsoft.com/office/officeart/2005/8/layout/venn2"/>
    <dgm:cxn modelId="{0B8093BC-78A5-40CC-9010-C927504BC550}" srcId="{15CE5EBC-9CF1-47B1-A033-3C13BE86A622}" destId="{DAB9F59B-BD5F-4AA6-B7C0-2F5275AEC4A0}" srcOrd="0" destOrd="0" parTransId="{18184DAD-10C7-49C7-9208-646AB2431724}" sibTransId="{5FA9A32A-6AB9-4813-AF43-E7FE248E085C}"/>
    <dgm:cxn modelId="{A32823CA-6B59-42F9-A424-16FAD4FDF217}" srcId="{15CE5EBC-9CF1-47B1-A033-3C13BE86A622}" destId="{D1277C79-DC51-4431-B408-94E30454E38E}" srcOrd="6" destOrd="0" parTransId="{E568E868-AC31-487E-83E3-6B4893A9E6D3}" sibTransId="{84CE4E54-C344-4C87-87F5-7953A474627C}"/>
    <dgm:cxn modelId="{A4F66DCC-DB53-478F-B593-F5264A3F8E23}" type="presOf" srcId="{15CE5EBC-9CF1-47B1-A033-3C13BE86A622}" destId="{F3BC7B42-935E-4BBE-AD37-72C1E18ED3A7}" srcOrd="0" destOrd="0" presId="urn:microsoft.com/office/officeart/2005/8/layout/venn2"/>
    <dgm:cxn modelId="{C61FB2E0-A44D-4D54-8A61-26E9EFD6D624}" type="presOf" srcId="{6B706FFC-23CD-4BE3-8DA4-53CD8E1663F2}" destId="{5E447FA1-F9FD-4229-99EF-0B90F60813DE}" srcOrd="0" destOrd="0" presId="urn:microsoft.com/office/officeart/2005/8/layout/venn2"/>
    <dgm:cxn modelId="{45A9DCE4-84C7-464E-8103-D5CB6AEE2D25}" type="presParOf" srcId="{F3BC7B42-935E-4BBE-AD37-72C1E18ED3A7}" destId="{E40D75B3-F1DA-470D-8C39-101D2AF09130}" srcOrd="0" destOrd="0" presId="urn:microsoft.com/office/officeart/2005/8/layout/venn2"/>
    <dgm:cxn modelId="{462C71E4-5BF9-4F53-9E5C-B155283B3FEB}" type="presParOf" srcId="{E40D75B3-F1DA-470D-8C39-101D2AF09130}" destId="{6277ECFB-73A7-48DA-9448-FA0045D54F6F}" srcOrd="0" destOrd="0" presId="urn:microsoft.com/office/officeart/2005/8/layout/venn2"/>
    <dgm:cxn modelId="{F2CDE6AF-928E-4486-9E15-09E4B7B8279A}" type="presParOf" srcId="{E40D75B3-F1DA-470D-8C39-101D2AF09130}" destId="{2B07190B-CFE5-4749-B7BB-EFE4DE2AA8DC}" srcOrd="1" destOrd="0" presId="urn:microsoft.com/office/officeart/2005/8/layout/venn2"/>
    <dgm:cxn modelId="{2A027829-E3C4-4063-B9D0-2C0FA6DDFE62}" type="presParOf" srcId="{F3BC7B42-935E-4BBE-AD37-72C1E18ED3A7}" destId="{53933E07-F1D8-42E1-8F0F-7F842284AD10}" srcOrd="1" destOrd="0" presId="urn:microsoft.com/office/officeart/2005/8/layout/venn2"/>
    <dgm:cxn modelId="{C4E09AD3-7015-4AD5-AEC4-1EC3B120AD14}" type="presParOf" srcId="{53933E07-F1D8-42E1-8F0F-7F842284AD10}" destId="{9C1949FB-74AF-4E5D-990C-8B652D619258}" srcOrd="0" destOrd="0" presId="urn:microsoft.com/office/officeart/2005/8/layout/venn2"/>
    <dgm:cxn modelId="{6B261FC1-5D3B-4FA4-83E9-0DC4C886C227}" type="presParOf" srcId="{53933E07-F1D8-42E1-8F0F-7F842284AD10}" destId="{4F36ADD8-58D7-48F9-8DFC-9202B846A1A2}" srcOrd="1" destOrd="0" presId="urn:microsoft.com/office/officeart/2005/8/layout/venn2"/>
    <dgm:cxn modelId="{35A5C5BC-C7CC-499C-B81E-6348FDE77180}" type="presParOf" srcId="{F3BC7B42-935E-4BBE-AD37-72C1E18ED3A7}" destId="{9E1AAB01-12B9-4A40-A90B-3752B9BFDFB4}" srcOrd="2" destOrd="0" presId="urn:microsoft.com/office/officeart/2005/8/layout/venn2"/>
    <dgm:cxn modelId="{216B7A26-503C-430E-95A4-5581506A93AC}" type="presParOf" srcId="{9E1AAB01-12B9-4A40-A90B-3752B9BFDFB4}" destId="{5E447FA1-F9FD-4229-99EF-0B90F60813DE}" srcOrd="0" destOrd="0" presId="urn:microsoft.com/office/officeart/2005/8/layout/venn2"/>
    <dgm:cxn modelId="{356A0EA8-A302-44AD-B878-DB2032A2DE40}" type="presParOf" srcId="{9E1AAB01-12B9-4A40-A90B-3752B9BFDFB4}" destId="{B83B2A06-73A5-4548-97EA-87D87542D2D9}" srcOrd="1" destOrd="0" presId="urn:microsoft.com/office/officeart/2005/8/layout/venn2"/>
    <dgm:cxn modelId="{5FB5A96A-6A06-46B4-8847-78FCD00471BA}" type="presParOf" srcId="{F3BC7B42-935E-4BBE-AD37-72C1E18ED3A7}" destId="{EBAE5635-C2EA-4C2E-8176-413B4444412F}" srcOrd="3" destOrd="0" presId="urn:microsoft.com/office/officeart/2005/8/layout/venn2"/>
    <dgm:cxn modelId="{B1209763-A88F-4ACA-A1CD-141F55C609BD}" type="presParOf" srcId="{EBAE5635-C2EA-4C2E-8176-413B4444412F}" destId="{4024FEC6-7321-4884-85F0-5851245D3CF6}" srcOrd="0" destOrd="0" presId="urn:microsoft.com/office/officeart/2005/8/layout/venn2"/>
    <dgm:cxn modelId="{2A4B790B-6B25-4D6F-993B-CDE8E8D11D1F}" type="presParOf" srcId="{EBAE5635-C2EA-4C2E-8176-413B4444412F}" destId="{93C67938-A907-4460-BC84-B9F77C41FF4D}" srcOrd="1" destOrd="0" presId="urn:microsoft.com/office/officeart/2005/8/layout/venn2"/>
    <dgm:cxn modelId="{8BAE1C06-A46F-45F3-9098-09FA15FB74E1}" type="presParOf" srcId="{F3BC7B42-935E-4BBE-AD37-72C1E18ED3A7}" destId="{9F28FA87-6C1E-42BE-B97E-7CAE63A1F700}" srcOrd="4" destOrd="0" presId="urn:microsoft.com/office/officeart/2005/8/layout/venn2"/>
    <dgm:cxn modelId="{C89B6790-DEB0-4F00-B27C-C7BCA9E56906}" type="presParOf" srcId="{9F28FA87-6C1E-42BE-B97E-7CAE63A1F700}" destId="{D693E398-B04D-4B13-9111-DB4601B7B924}" srcOrd="0" destOrd="0" presId="urn:microsoft.com/office/officeart/2005/8/layout/venn2"/>
    <dgm:cxn modelId="{FA2D573E-D702-4C4F-9CBC-5E5CE724485A}" type="presParOf" srcId="{9F28FA87-6C1E-42BE-B97E-7CAE63A1F700}" destId="{15D0F2FF-8747-4133-B801-ED65D75ECE13}" srcOrd="1" destOrd="0" presId="urn:microsoft.com/office/officeart/2005/8/layout/venn2"/>
    <dgm:cxn modelId="{7A33E868-8541-4277-9592-F2AA97C5338B}" type="presParOf" srcId="{F3BC7B42-935E-4BBE-AD37-72C1E18ED3A7}" destId="{3D095B37-1C9A-4D21-9958-87A65D7F7190}" srcOrd="5" destOrd="0" presId="urn:microsoft.com/office/officeart/2005/8/layout/venn2"/>
    <dgm:cxn modelId="{8F01AE1A-545A-4E0C-A15B-A4A451C5C873}" type="presParOf" srcId="{3D095B37-1C9A-4D21-9958-87A65D7F7190}" destId="{2378F584-174F-45A4-BCDF-95432CDCAA68}" srcOrd="0" destOrd="0" presId="urn:microsoft.com/office/officeart/2005/8/layout/venn2"/>
    <dgm:cxn modelId="{309BC96F-673B-4B45-A792-A590E1457714}" type="presParOf" srcId="{3D095B37-1C9A-4D21-9958-87A65D7F7190}" destId="{EA0FE54A-1185-4CEA-A6C7-13CBB47A7137}" srcOrd="1" destOrd="0" presId="urn:microsoft.com/office/officeart/2005/8/layout/venn2"/>
    <dgm:cxn modelId="{641B9D95-DACA-4592-AA61-4A54AB5FD4EC}" type="presParOf" srcId="{F3BC7B42-935E-4BBE-AD37-72C1E18ED3A7}" destId="{879D3488-43C2-4D5E-A439-E93FCFD72970}" srcOrd="6" destOrd="0" presId="urn:microsoft.com/office/officeart/2005/8/layout/venn2"/>
    <dgm:cxn modelId="{9B1F2347-5668-4A02-A3DD-C7FC888AA9C3}" type="presParOf" srcId="{879D3488-43C2-4D5E-A439-E93FCFD72970}" destId="{C26BF0CB-02B1-4EA0-A5B5-43E98765468C}" srcOrd="0" destOrd="0" presId="urn:microsoft.com/office/officeart/2005/8/layout/venn2"/>
    <dgm:cxn modelId="{B45518B4-D4FC-4CC9-8210-7E0C05F081F5}" type="presParOf" srcId="{879D3488-43C2-4D5E-A439-E93FCFD72970}" destId="{8A47A712-A197-43CA-A1F1-0CD2B520803D}"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C00333-7582-4A2A-BD74-EFCCB57C4A2F}">
      <dsp:nvSpPr>
        <dsp:cNvPr id="0" name=""/>
        <dsp:cNvSpPr/>
      </dsp:nvSpPr>
      <dsp:spPr>
        <a:xfrm>
          <a:off x="4246721" y="47089"/>
          <a:ext cx="2260282" cy="226028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US" sz="2200" b="0" kern="1200" dirty="0">
              <a:latin typeface="Segoe UI" panose="020B0502040204020203" pitchFamily="34" charset="0"/>
              <a:cs typeface="Segoe UI" panose="020B0502040204020203" pitchFamily="34" charset="0"/>
            </a:rPr>
            <a:t>.NET Framework 4.5 BCL</a:t>
          </a:r>
        </a:p>
      </dsp:txBody>
      <dsp:txXfrm>
        <a:off x="4548092" y="442638"/>
        <a:ext cx="1657540" cy="1017126"/>
      </dsp:txXfrm>
    </dsp:sp>
    <dsp:sp modelId="{07CCDBBD-FE44-40DC-93F7-DE0A2B49510E}">
      <dsp:nvSpPr>
        <dsp:cNvPr id="0" name=""/>
        <dsp:cNvSpPr/>
      </dsp:nvSpPr>
      <dsp:spPr>
        <a:xfrm>
          <a:off x="5062306" y="1459765"/>
          <a:ext cx="2260282" cy="226028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US" sz="2200" b="0" kern="1200" dirty="0">
              <a:latin typeface="Segoe UI" panose="020B0502040204020203" pitchFamily="34" charset="0"/>
              <a:cs typeface="Segoe UI" panose="020B0502040204020203" pitchFamily="34" charset="0"/>
            </a:rPr>
            <a:t>Windows 8 BCL</a:t>
          </a:r>
        </a:p>
      </dsp:txBody>
      <dsp:txXfrm>
        <a:off x="5753576" y="2043671"/>
        <a:ext cx="1356169" cy="1243155"/>
      </dsp:txXfrm>
    </dsp:sp>
    <dsp:sp modelId="{1A22707A-4C46-4EC0-83CC-62F02CEC00C8}">
      <dsp:nvSpPr>
        <dsp:cNvPr id="0" name=""/>
        <dsp:cNvSpPr/>
      </dsp:nvSpPr>
      <dsp:spPr>
        <a:xfrm>
          <a:off x="3431136" y="1459765"/>
          <a:ext cx="2260282" cy="226028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US" sz="2200" b="0" kern="1200" dirty="0">
              <a:latin typeface="Segoe UI" panose="020B0502040204020203" pitchFamily="34" charset="0"/>
              <a:cs typeface="Segoe UI" panose="020B0502040204020203" pitchFamily="34" charset="0"/>
            </a:rPr>
            <a:t>Silverlight 5 BCL</a:t>
          </a:r>
        </a:p>
      </dsp:txBody>
      <dsp:txXfrm>
        <a:off x="3643979" y="2043671"/>
        <a:ext cx="1356169" cy="12431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C00333-7582-4A2A-BD74-EFCCB57C4A2F}">
      <dsp:nvSpPr>
        <dsp:cNvPr id="0" name=""/>
        <dsp:cNvSpPr/>
      </dsp:nvSpPr>
      <dsp:spPr>
        <a:xfrm>
          <a:off x="4246721" y="47089"/>
          <a:ext cx="2260282" cy="226028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US" sz="2200" b="0" kern="1200" dirty="0">
              <a:latin typeface="Segoe UI" panose="020B0502040204020203" pitchFamily="34" charset="0"/>
              <a:cs typeface="Segoe UI" panose="020B0502040204020203" pitchFamily="34" charset="0"/>
            </a:rPr>
            <a:t>.NET Framework 4.5 BCL</a:t>
          </a:r>
        </a:p>
      </dsp:txBody>
      <dsp:txXfrm>
        <a:off x="4548092" y="442638"/>
        <a:ext cx="1657540" cy="1017126"/>
      </dsp:txXfrm>
    </dsp:sp>
    <dsp:sp modelId="{07CCDBBD-FE44-40DC-93F7-DE0A2B49510E}">
      <dsp:nvSpPr>
        <dsp:cNvPr id="0" name=""/>
        <dsp:cNvSpPr/>
      </dsp:nvSpPr>
      <dsp:spPr>
        <a:xfrm>
          <a:off x="5062306" y="1459765"/>
          <a:ext cx="2260282" cy="226028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US" sz="2200" b="0" kern="1200" dirty="0">
              <a:latin typeface="Segoe UI" panose="020B0502040204020203" pitchFamily="34" charset="0"/>
              <a:cs typeface="Segoe UI" panose="020B0502040204020203" pitchFamily="34" charset="0"/>
            </a:rPr>
            <a:t>Windows 8 BCL</a:t>
          </a:r>
        </a:p>
      </dsp:txBody>
      <dsp:txXfrm>
        <a:off x="5753576" y="2043671"/>
        <a:ext cx="1356169" cy="1243155"/>
      </dsp:txXfrm>
    </dsp:sp>
    <dsp:sp modelId="{1A22707A-4C46-4EC0-83CC-62F02CEC00C8}">
      <dsp:nvSpPr>
        <dsp:cNvPr id="0" name=""/>
        <dsp:cNvSpPr/>
      </dsp:nvSpPr>
      <dsp:spPr>
        <a:xfrm>
          <a:off x="3431136" y="1459765"/>
          <a:ext cx="2260282" cy="226028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US" sz="2200" b="0" kern="1200" dirty="0">
              <a:latin typeface="Segoe UI" panose="020B0502040204020203" pitchFamily="34" charset="0"/>
              <a:cs typeface="Segoe UI" panose="020B0502040204020203" pitchFamily="34" charset="0"/>
            </a:rPr>
            <a:t>Silverlight 5 BCL</a:t>
          </a:r>
        </a:p>
      </dsp:txBody>
      <dsp:txXfrm>
        <a:off x="3643979" y="2043671"/>
        <a:ext cx="1356169" cy="12431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77ECFB-73A7-48DA-9448-FA0045D54F6F}">
      <dsp:nvSpPr>
        <dsp:cNvPr id="0" name=""/>
        <dsp:cNvSpPr/>
      </dsp:nvSpPr>
      <dsp:spPr>
        <a:xfrm>
          <a:off x="3129390" y="0"/>
          <a:ext cx="4494945" cy="449494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t>2.0</a:t>
          </a:r>
        </a:p>
      </dsp:txBody>
      <dsp:txXfrm>
        <a:off x="4534060" y="224747"/>
        <a:ext cx="1685604" cy="449494"/>
      </dsp:txXfrm>
    </dsp:sp>
    <dsp:sp modelId="{9C1949FB-74AF-4E5D-990C-8B652D619258}">
      <dsp:nvSpPr>
        <dsp:cNvPr id="0" name=""/>
        <dsp:cNvSpPr/>
      </dsp:nvSpPr>
      <dsp:spPr>
        <a:xfrm>
          <a:off x="3466510" y="674241"/>
          <a:ext cx="3820703" cy="382070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a:t>1.6</a:t>
          </a:r>
        </a:p>
      </dsp:txBody>
      <dsp:txXfrm>
        <a:off x="4553023" y="893932"/>
        <a:ext cx="1647678" cy="439380"/>
      </dsp:txXfrm>
    </dsp:sp>
    <dsp:sp modelId="{5E447FA1-F9FD-4229-99EF-0B90F60813DE}">
      <dsp:nvSpPr>
        <dsp:cNvPr id="0" name=""/>
        <dsp:cNvSpPr/>
      </dsp:nvSpPr>
      <dsp:spPr>
        <a:xfrm>
          <a:off x="3803631" y="1348483"/>
          <a:ext cx="3146461" cy="314646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a:t>1.5</a:t>
          </a:r>
        </a:p>
      </dsp:txBody>
      <dsp:txXfrm>
        <a:off x="4562715" y="1565589"/>
        <a:ext cx="1628293" cy="434211"/>
      </dsp:txXfrm>
    </dsp:sp>
    <dsp:sp modelId="{4024FEC6-7321-4884-85F0-5851245D3CF6}">
      <dsp:nvSpPr>
        <dsp:cNvPr id="0" name=""/>
        <dsp:cNvSpPr/>
      </dsp:nvSpPr>
      <dsp:spPr>
        <a:xfrm>
          <a:off x="4140752" y="2022725"/>
          <a:ext cx="2472219" cy="247221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a:t>1.4</a:t>
          </a:r>
        </a:p>
      </dsp:txBody>
      <dsp:txXfrm>
        <a:off x="4709363" y="2245225"/>
        <a:ext cx="1334998" cy="444999"/>
      </dsp:txXfrm>
    </dsp:sp>
    <dsp:sp modelId="{D693E398-B04D-4B13-9111-DB4601B7B924}">
      <dsp:nvSpPr>
        <dsp:cNvPr id="0" name=""/>
        <dsp:cNvSpPr/>
      </dsp:nvSpPr>
      <dsp:spPr>
        <a:xfrm>
          <a:off x="4477873" y="2696967"/>
          <a:ext cx="1797978" cy="17979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a:t>1.3</a:t>
          </a:r>
        </a:p>
      </dsp:txBody>
      <dsp:txXfrm>
        <a:off x="4792519" y="2921714"/>
        <a:ext cx="1168685" cy="449494"/>
      </dsp:txXfrm>
    </dsp:sp>
    <dsp:sp modelId="{2378F584-174F-45A4-BCDF-95432CDCAA68}">
      <dsp:nvSpPr>
        <dsp:cNvPr id="0" name=""/>
        <dsp:cNvSpPr/>
      </dsp:nvSpPr>
      <dsp:spPr>
        <a:xfrm>
          <a:off x="4814994" y="3371208"/>
          <a:ext cx="1123736" cy="112373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a:t>1.2</a:t>
          </a:r>
        </a:p>
      </dsp:txBody>
      <dsp:txXfrm>
        <a:off x="4994792" y="3539207"/>
        <a:ext cx="764140" cy="270820"/>
      </dsp:txXfrm>
    </dsp:sp>
    <dsp:sp modelId="{C26BF0CB-02B1-4EA0-A5B5-43E98765468C}">
      <dsp:nvSpPr>
        <dsp:cNvPr id="0" name=""/>
        <dsp:cNvSpPr/>
      </dsp:nvSpPr>
      <dsp:spPr>
        <a:xfrm>
          <a:off x="5039741" y="3820703"/>
          <a:ext cx="674241" cy="67424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a:t>1.1</a:t>
          </a:r>
        </a:p>
      </dsp:txBody>
      <dsp:txXfrm>
        <a:off x="5138482" y="3989263"/>
        <a:ext cx="476760" cy="33712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562140-B735-4C60-B3C5-92EB3D8B05CE}" type="datetimeFigureOut">
              <a:rPr lang="en-US" smtClean="0"/>
              <a:t>5/29/2017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DF07BC-1481-4903-9F2D-D8459AA69C41}" type="slidenum">
              <a:rPr lang="en-US" smtClean="0"/>
              <a:t>‹#›</a:t>
            </a:fld>
            <a:endParaRPr lang="en-US"/>
          </a:p>
        </p:txBody>
      </p:sp>
    </p:spTree>
    <p:extLst>
      <p:ext uri="{BB962C8B-B14F-4D97-AF65-F5344CB8AC3E}">
        <p14:creationId xmlns:p14="http://schemas.microsoft.com/office/powerpoint/2010/main" val="2045350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18593E-236C-4E05-BB72-B29AB3CB2993}" type="datetimeFigureOut">
              <a:rPr lang="en-US" smtClean="0"/>
              <a:t>5/29/2017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D4E6FE-E9CE-402C-9CA5-D636DAC5C9B5}" type="slidenum">
              <a:rPr lang="en-US" smtClean="0"/>
              <a:t>‹#›</a:t>
            </a:fld>
            <a:endParaRPr lang="en-US"/>
          </a:p>
        </p:txBody>
      </p:sp>
    </p:spTree>
    <p:extLst>
      <p:ext uri="{BB962C8B-B14F-4D97-AF65-F5344CB8AC3E}">
        <p14:creationId xmlns:p14="http://schemas.microsoft.com/office/powerpoint/2010/main" val="27532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sdn.microsoft.com/library/gg597391.aspx"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Defines uniform set of BCL APIs for all .NET platforms to implement, independent of workload.</a:t>
            </a:r>
          </a:p>
          <a:p>
            <a:pPr marL="171450" indent="-171450">
              <a:buFont typeface="Arial" panose="020B0604020202020204" pitchFamily="34" charset="0"/>
              <a:buChar char="•"/>
            </a:pPr>
            <a:r>
              <a:rPr lang="en-US" dirty="0"/>
              <a:t>Enables developers to produce portable libraries that are usable across .NET runtimes, using this same set of APIs.</a:t>
            </a:r>
          </a:p>
          <a:p>
            <a:pPr marL="171450" indent="-171450">
              <a:buFont typeface="Arial" panose="020B0604020202020204" pitchFamily="34" charset="0"/>
              <a:buChar char="•"/>
            </a:pPr>
            <a:r>
              <a:rPr lang="en-US" dirty="0"/>
              <a:t>Reduces and hopefully eliminates conditional compilation of shared source due to .NET APIs, only for OS APIs.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6D4E6FE-E9CE-402C-9CA5-D636DAC5C9B5}" type="slidenum">
              <a:rPr lang="en-US" smtClean="0"/>
              <a:t>6</a:t>
            </a:fld>
            <a:endParaRPr lang="en-US"/>
          </a:p>
        </p:txBody>
      </p:sp>
    </p:spTree>
    <p:extLst>
      <p:ext uri="{BB962C8B-B14F-4D97-AF65-F5344CB8AC3E}">
        <p14:creationId xmlns:p14="http://schemas.microsoft.com/office/powerpoint/2010/main" val="2519922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Immutable. Once shipped, .NET Standard versions are frozen. New APIs will first become available in specific .NET platforms, such as .NET Core. If the .NET Standard review board believes the new APIs should be made available everywhere, they'll be added in a new .NET Standard version.</a:t>
            </a:r>
          </a:p>
        </p:txBody>
      </p:sp>
      <p:sp>
        <p:nvSpPr>
          <p:cNvPr id="4" name="Slide Number Placeholder 3"/>
          <p:cNvSpPr>
            <a:spLocks noGrp="1"/>
          </p:cNvSpPr>
          <p:nvPr>
            <p:ph type="sldNum" sz="quarter" idx="10"/>
          </p:nvPr>
        </p:nvSpPr>
        <p:spPr/>
        <p:txBody>
          <a:bodyPr/>
          <a:lstStyle/>
          <a:p>
            <a:fld id="{E6D4E6FE-E9CE-402C-9CA5-D636DAC5C9B5}" type="slidenum">
              <a:rPr lang="en-US" smtClean="0"/>
              <a:t>9</a:t>
            </a:fld>
            <a:endParaRPr lang="en-US"/>
          </a:p>
        </p:txBody>
      </p:sp>
    </p:spTree>
    <p:extLst>
      <p:ext uri="{BB962C8B-B14F-4D97-AF65-F5344CB8AC3E}">
        <p14:creationId xmlns:p14="http://schemas.microsoft.com/office/powerpoint/2010/main" val="3977741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 class libraries, not framework class libraries</a:t>
            </a:r>
          </a:p>
        </p:txBody>
      </p:sp>
      <p:sp>
        <p:nvSpPr>
          <p:cNvPr id="4" name="Slide Number Placeholder 3"/>
          <p:cNvSpPr>
            <a:spLocks noGrp="1"/>
          </p:cNvSpPr>
          <p:nvPr>
            <p:ph type="sldNum" sz="quarter" idx="10"/>
          </p:nvPr>
        </p:nvSpPr>
        <p:spPr/>
        <p:txBody>
          <a:bodyPr/>
          <a:lstStyle/>
          <a:p>
            <a:fld id="{E6D4E6FE-E9CE-402C-9CA5-D636DAC5C9B5}" type="slidenum">
              <a:rPr lang="en-US" smtClean="0"/>
              <a:t>11</a:t>
            </a:fld>
            <a:endParaRPr lang="en-US"/>
          </a:p>
        </p:txBody>
      </p:sp>
    </p:spTree>
    <p:extLst>
      <p:ext uri="{BB962C8B-B14F-4D97-AF65-F5344CB8AC3E}">
        <p14:creationId xmlns:p14="http://schemas.microsoft.com/office/powerpoint/2010/main" val="1527470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Async</a:t>
            </a:r>
            <a:r>
              <a:rPr lang="en-US" dirty="0"/>
              <a:t> example</a:t>
            </a:r>
          </a:p>
        </p:txBody>
      </p:sp>
      <p:sp>
        <p:nvSpPr>
          <p:cNvPr id="4" name="Slide Number Placeholder 3"/>
          <p:cNvSpPr>
            <a:spLocks noGrp="1"/>
          </p:cNvSpPr>
          <p:nvPr>
            <p:ph type="sldNum" sz="quarter" idx="10"/>
          </p:nvPr>
        </p:nvSpPr>
        <p:spPr/>
        <p:txBody>
          <a:bodyPr/>
          <a:lstStyle/>
          <a:p>
            <a:fld id="{E6D4E6FE-E9CE-402C-9CA5-D636DAC5C9B5}" type="slidenum">
              <a:rPr lang="en-US" smtClean="0"/>
              <a:t>23</a:t>
            </a:fld>
            <a:endParaRPr lang="en-US"/>
          </a:p>
        </p:txBody>
      </p:sp>
    </p:spTree>
    <p:extLst>
      <p:ext uri="{BB962C8B-B14F-4D97-AF65-F5344CB8AC3E}">
        <p14:creationId xmlns:p14="http://schemas.microsoft.com/office/powerpoint/2010/main" val="2910992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D4E6FE-E9CE-402C-9CA5-D636DAC5C9B5}" type="slidenum">
              <a:rPr lang="en-US" smtClean="0"/>
              <a:t>25</a:t>
            </a:fld>
            <a:endParaRPr lang="en-US"/>
          </a:p>
        </p:txBody>
      </p:sp>
    </p:spTree>
    <p:extLst>
      <p:ext uri="{BB962C8B-B14F-4D97-AF65-F5344CB8AC3E}">
        <p14:creationId xmlns:p14="http://schemas.microsoft.com/office/powerpoint/2010/main" val="1606423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D4E6FE-E9CE-402C-9CA5-D636DAC5C9B5}" type="slidenum">
              <a:rPr lang="en-US" smtClean="0"/>
              <a:t>31</a:t>
            </a:fld>
            <a:endParaRPr lang="en-US"/>
          </a:p>
        </p:txBody>
      </p:sp>
    </p:spTree>
    <p:extLst>
      <p:ext uri="{BB962C8B-B14F-4D97-AF65-F5344CB8AC3E}">
        <p14:creationId xmlns:p14="http://schemas.microsoft.com/office/powerpoint/2010/main" val="1624152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.NET Standard can be thought of as the next generation of </a:t>
            </a:r>
            <a:r>
              <a:rPr lang="en-US" sz="1200" b="0" i="0" u="none" strike="noStrike" kern="1200" dirty="0">
                <a:solidFill>
                  <a:schemeClr val="tx1"/>
                </a:solidFill>
                <a:effectLst/>
                <a:latin typeface="+mn-lt"/>
                <a:ea typeface="+mn-ea"/>
                <a:cs typeface="+mn-cs"/>
                <a:hlinkClick r:id="rId3"/>
              </a:rPr>
              <a:t>Portable Class Libraries (PCL)</a:t>
            </a:r>
            <a:r>
              <a:rPr lang="en-US" sz="1200" b="0" i="0" kern="1200" dirty="0">
                <a:solidFill>
                  <a:schemeClr val="tx1"/>
                </a:solidFill>
                <a:effectLst/>
                <a:latin typeface="+mn-lt"/>
                <a:ea typeface="+mn-ea"/>
                <a:cs typeface="+mn-cs"/>
              </a:rPr>
              <a:t>. The .NET Standard improves on the experience of creating portable libraries by curating a standard BCL and establishing greater uniformity across .NET runtimes as a result. A library that targets .NET Standard is a PCL or a ".NET Standard-based PCL". Existing PCLs are "profile-based PCLs".</a:t>
            </a:r>
            <a:endParaRPr lang="en-US" dirty="0"/>
          </a:p>
        </p:txBody>
      </p:sp>
      <p:sp>
        <p:nvSpPr>
          <p:cNvPr id="4" name="Slide Number Placeholder 3"/>
          <p:cNvSpPr>
            <a:spLocks noGrp="1"/>
          </p:cNvSpPr>
          <p:nvPr>
            <p:ph type="sldNum" sz="quarter" idx="10"/>
          </p:nvPr>
        </p:nvSpPr>
        <p:spPr/>
        <p:txBody>
          <a:bodyPr/>
          <a:lstStyle/>
          <a:p>
            <a:fld id="{E6D4E6FE-E9CE-402C-9CA5-D636DAC5C9B5}" type="slidenum">
              <a:rPr lang="en-US" smtClean="0"/>
              <a:t>33</a:t>
            </a:fld>
            <a:endParaRPr lang="en-US"/>
          </a:p>
        </p:txBody>
      </p:sp>
    </p:spTree>
    <p:extLst>
      <p:ext uri="{BB962C8B-B14F-4D97-AF65-F5344CB8AC3E}">
        <p14:creationId xmlns:p14="http://schemas.microsoft.com/office/powerpoint/2010/main" val="4128180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D4E6FE-E9CE-402C-9CA5-D636DAC5C9B5}" type="slidenum">
              <a:rPr lang="en-US" smtClean="0"/>
              <a:t>34</a:t>
            </a:fld>
            <a:endParaRPr lang="en-US"/>
          </a:p>
        </p:txBody>
      </p:sp>
    </p:spTree>
    <p:extLst>
      <p:ext uri="{BB962C8B-B14F-4D97-AF65-F5344CB8AC3E}">
        <p14:creationId xmlns:p14="http://schemas.microsoft.com/office/powerpoint/2010/main" val="1980974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NET Standard is a curated set of APIs, while PCL profiles are defined by intersections of existing platforms.</a:t>
            </a:r>
          </a:p>
          <a:p>
            <a:r>
              <a:rPr lang="en-US" dirty="0"/>
              <a:t>.NET Standard linearly versions, while PCL profiles do not.</a:t>
            </a:r>
          </a:p>
          <a:p>
            <a:r>
              <a:rPr lang="en-US" dirty="0"/>
              <a:t>while the .NET Standard is agnostic to platform.</a:t>
            </a:r>
          </a:p>
          <a:p>
            <a:endParaRPr lang="en-US" dirty="0"/>
          </a:p>
          <a:p>
            <a:endParaRPr lang="en-US" dirty="0"/>
          </a:p>
        </p:txBody>
      </p:sp>
      <p:sp>
        <p:nvSpPr>
          <p:cNvPr id="4" name="Slide Number Placeholder 3"/>
          <p:cNvSpPr>
            <a:spLocks noGrp="1"/>
          </p:cNvSpPr>
          <p:nvPr>
            <p:ph type="sldNum" sz="quarter" idx="10"/>
          </p:nvPr>
        </p:nvSpPr>
        <p:spPr/>
        <p:txBody>
          <a:bodyPr/>
          <a:lstStyle/>
          <a:p>
            <a:fld id="{E6D4E6FE-E9CE-402C-9CA5-D636DAC5C9B5}" type="slidenum">
              <a:rPr lang="en-US" smtClean="0"/>
              <a:t>35</a:t>
            </a:fld>
            <a:endParaRPr lang="en-US"/>
          </a:p>
        </p:txBody>
      </p:sp>
    </p:spTree>
    <p:extLst>
      <p:ext uri="{BB962C8B-B14F-4D97-AF65-F5344CB8AC3E}">
        <p14:creationId xmlns:p14="http://schemas.microsoft.com/office/powerpoint/2010/main" val="1762872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dirty="0"/>
              <a:t>Click to edit Master 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FDB08721-E45B-4A66-93A6-531BE00DB2CF}" type="datetimeFigureOut">
              <a:rPr lang="en-US" smtClean="0"/>
              <a:t>5/29/2017</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78C739BE-451B-478D-B9BF-5E72F79512D5}" type="slidenum">
              <a:rPr lang="en-US" smtClean="0"/>
              <a:t>‹#›</a:t>
            </a:fld>
            <a:endParaRPr lang="en-US"/>
          </a:p>
        </p:txBody>
      </p:sp>
      <p:sp>
        <p:nvSpPr>
          <p:cNvPr id="10" name="Rectangle 9"/>
          <p:cNvSpPr/>
          <p:nvPr userDrawn="1"/>
        </p:nvSpPr>
        <p:spPr>
          <a:xfrm>
            <a:off x="0" y="4160704"/>
            <a:ext cx="12192000" cy="8691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67512" y="4284567"/>
            <a:ext cx="9228201" cy="1587279"/>
          </a:xfrm>
        </p:spPr>
        <p:txBody>
          <a:bodyPr>
            <a:normAutofit/>
          </a:bodyPr>
          <a:lstStyle>
            <a:lvl1pPr marL="0" indent="0" algn="l">
              <a:buNone/>
              <a:defRPr sz="3200">
                <a:solidFill>
                  <a:srgbClr val="0072C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lang="en-US" dirty="0"/>
          </a:p>
        </p:txBody>
      </p:sp>
    </p:spTree>
    <p:extLst>
      <p:ext uri="{BB962C8B-B14F-4D97-AF65-F5344CB8AC3E}">
        <p14:creationId xmlns:p14="http://schemas.microsoft.com/office/powerpoint/2010/main" val="4147543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B08721-E45B-4A66-93A6-531BE00DB2CF}"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2697208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B08721-E45B-4A66-93A6-531BE00DB2CF}"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4241340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B08721-E45B-4A66-93A6-531BE00DB2CF}"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2049081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B08721-E45B-4A66-93A6-531BE00DB2CF}"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1194750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B08721-E45B-4A66-93A6-531BE00DB2CF}" type="datetimeFigureOut">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2670008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B08721-E45B-4A66-93A6-531BE00DB2CF}" type="datetimeFigureOut">
              <a:rPr lang="en-US" smtClean="0"/>
              <a:t>5/29/2017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3909844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B08721-E45B-4A66-93A6-531BE00DB2CF}" type="datetimeFigureOut">
              <a:rPr lang="en-US" smtClean="0"/>
              <a:t>5/29/2017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1289710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B08721-E45B-4A66-93A6-531BE00DB2CF}" type="datetimeFigureOut">
              <a:rPr lang="en-US" smtClean="0"/>
              <a:t>5/29/2017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2440398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FDB08721-E45B-4A66-93A6-531BE00DB2CF}" type="datetimeFigureOut">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8C739BE-451B-478D-B9BF-5E72F79512D5}" type="slidenum">
              <a:rPr lang="en-US" smtClean="0"/>
              <a:t>‹#›</a:t>
            </a:fld>
            <a:endParaRPr lang="en-US"/>
          </a:p>
        </p:txBody>
      </p:sp>
    </p:spTree>
    <p:extLst>
      <p:ext uri="{BB962C8B-B14F-4D97-AF65-F5344CB8AC3E}">
        <p14:creationId xmlns:p14="http://schemas.microsoft.com/office/powerpoint/2010/main" val="1481977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FDB08721-E45B-4A66-93A6-531BE00DB2CF}" type="datetimeFigureOut">
              <a:rPr lang="en-US" smtClean="0"/>
              <a:t>5/29/2017</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78C739BE-451B-478D-B9BF-5E72F79512D5}" type="slidenum">
              <a:rPr lang="en-US" smtClean="0"/>
              <a:t>‹#›</a:t>
            </a:fld>
            <a:endParaRPr lang="en-US"/>
          </a:p>
        </p:txBody>
      </p:sp>
    </p:spTree>
    <p:extLst>
      <p:ext uri="{BB962C8B-B14F-4D97-AF65-F5344CB8AC3E}">
        <p14:creationId xmlns:p14="http://schemas.microsoft.com/office/powerpoint/2010/main" val="289997198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latin typeface="Segoe UI" panose="020B0502040204020203" pitchFamily="34" charset="0"/>
                <a:cs typeface="Segoe UI" panose="020B0502040204020203" pitchFamily="34" charset="0"/>
              </a:defRPr>
            </a:lvl1pPr>
          </a:lstStyle>
          <a:p>
            <a:fld id="{FDB08721-E45B-4A66-93A6-531BE00DB2CF}" type="datetimeFigureOut">
              <a:rPr lang="en-US" smtClean="0"/>
              <a:pPr/>
              <a:t>5/29/2017</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latin typeface="Segoe UI" panose="020B0502040204020203" pitchFamily="34" charset="0"/>
                <a:cs typeface="Segoe UI" panose="020B0502040204020203" pitchFamily="34" charset="0"/>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Segoe UI" panose="020B0502040204020203" pitchFamily="34" charset="0"/>
                <a:cs typeface="Segoe UI" panose="020B0502040204020203" pitchFamily="34" charset="0"/>
              </a:defRPr>
            </a:lvl1pPr>
          </a:lstStyle>
          <a:p>
            <a:fld id="{78C739BE-451B-478D-B9BF-5E72F79512D5}" type="slidenum">
              <a:rPr lang="en-US" smtClean="0"/>
              <a:pPr/>
              <a:t>‹#›</a:t>
            </a:fld>
            <a:endParaRPr lang="en-US"/>
          </a:p>
        </p:txBody>
      </p:sp>
    </p:spTree>
    <p:extLst>
      <p:ext uri="{BB962C8B-B14F-4D97-AF65-F5344CB8AC3E}">
        <p14:creationId xmlns:p14="http://schemas.microsoft.com/office/powerpoint/2010/main" val="5223781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Segoe UI" panose="020B0502040204020203" pitchFamily="34" charset="0"/>
          <a:ea typeface="+mj-ea"/>
          <a:cs typeface="Segoe UI" panose="020B0502040204020203" pitchFamily="34" charset="0"/>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bit.ly/dev-analogy"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.NET Standard</a:t>
            </a:r>
          </a:p>
        </p:txBody>
      </p:sp>
      <p:sp>
        <p:nvSpPr>
          <p:cNvPr id="3" name="Subtitle 2"/>
          <p:cNvSpPr>
            <a:spLocks noGrp="1"/>
          </p:cNvSpPr>
          <p:nvPr>
            <p:ph type="subTitle" idx="1"/>
          </p:nvPr>
        </p:nvSpPr>
        <p:spPr>
          <a:xfrm>
            <a:off x="667512" y="4302212"/>
            <a:ext cx="9228201" cy="1587279"/>
          </a:xfrm>
        </p:spPr>
        <p:txBody>
          <a:bodyPr>
            <a:normAutofit/>
          </a:bodyPr>
          <a:lstStyle/>
          <a:p>
            <a:r>
              <a:rPr lang="en-US" sz="4000" dirty="0"/>
              <a:t>Reuse All the Code</a:t>
            </a:r>
          </a:p>
        </p:txBody>
      </p:sp>
      <p:sp>
        <p:nvSpPr>
          <p:cNvPr id="4" name="Subtitle 2"/>
          <p:cNvSpPr txBox="1">
            <a:spLocks/>
          </p:cNvSpPr>
          <p:nvPr/>
        </p:nvSpPr>
        <p:spPr>
          <a:xfrm>
            <a:off x="965454" y="6128396"/>
            <a:ext cx="10540746" cy="833121"/>
          </a:xfrm>
          <a:prstGeom prst="rect">
            <a:avLst/>
          </a:prstGeom>
        </p:spPr>
        <p:txBody>
          <a:bodyPr vert="horz" lIns="91440" tIns="45720" rIns="91440" bIns="45720" rtlCol="0">
            <a:normAutofit/>
          </a:bodyPr>
          <a:lstStyle>
            <a:lvl1pPr marL="0" indent="0" algn="l" defTabSz="914400" rtl="0" eaLnBrk="1" latinLnBrk="0" hangingPunct="1">
              <a:lnSpc>
                <a:spcPct val="85000"/>
              </a:lnSpc>
              <a:spcBef>
                <a:spcPts val="1300"/>
              </a:spcBef>
              <a:buFont typeface="Arial" pitchFamily="34" charset="0"/>
              <a:buNone/>
              <a:defRPr sz="3200" kern="1200">
                <a:solidFill>
                  <a:srgbClr val="0072C6"/>
                </a:solidFill>
                <a:latin typeface="+mj-lt"/>
                <a:ea typeface="+mn-ea"/>
                <a:cs typeface="Segoe UI" panose="020B0502040204020203" pitchFamily="34" charset="0"/>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r"/>
            <a:r>
              <a:rPr lang="en-US" dirty="0">
                <a:solidFill>
                  <a:schemeClr val="bg1"/>
                </a:solidFill>
              </a:rPr>
              <a:t>Jonathan "J." Tower</a:t>
            </a:r>
          </a:p>
        </p:txBody>
      </p:sp>
    </p:spTree>
    <p:extLst>
      <p:ext uri="{BB962C8B-B14F-4D97-AF65-F5344CB8AC3E}">
        <p14:creationId xmlns:p14="http://schemas.microsoft.com/office/powerpoint/2010/main" val="3441241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82290" y="479126"/>
            <a:ext cx="9107450" cy="5986327"/>
          </a:xfrm>
          <a:prstGeom prst="rect">
            <a:avLst/>
          </a:prstGeom>
        </p:spPr>
      </p:pic>
    </p:spTree>
    <p:extLst>
      <p:ext uri="{BB962C8B-B14F-4D97-AF65-F5344CB8AC3E}">
        <p14:creationId xmlns:p14="http://schemas.microsoft.com/office/powerpoint/2010/main" val="3057670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Included?</a:t>
            </a:r>
          </a:p>
        </p:txBody>
      </p:sp>
      <p:sp>
        <p:nvSpPr>
          <p:cNvPr id="3" name="Content Placeholder 2"/>
          <p:cNvSpPr>
            <a:spLocks noGrp="1"/>
          </p:cNvSpPr>
          <p:nvPr>
            <p:ph idx="1"/>
          </p:nvPr>
        </p:nvSpPr>
        <p:spPr/>
        <p:txBody>
          <a:bodyPr/>
          <a:lstStyle/>
          <a:p>
            <a:r>
              <a:rPr lang="en-US" dirty="0"/>
              <a:t>BCLs not FCLs*</a:t>
            </a:r>
          </a:p>
          <a:p>
            <a:endParaRPr lang="en-US" dirty="0"/>
          </a:p>
          <a:p>
            <a:r>
              <a:rPr lang="en-US" sz="2000" dirty="0"/>
              <a:t>*FCLs include frameworks like ASP.NET, ASP.NET Core, WinForms, WPF, WCF, </a:t>
            </a:r>
            <a:r>
              <a:rPr lang="en-US" sz="2000" dirty="0" err="1"/>
              <a:t>etc</a:t>
            </a:r>
            <a:r>
              <a:rPr lang="en-US" sz="2000" dirty="0"/>
              <a:t>…</a:t>
            </a:r>
            <a:endParaRPr lang="en-US" dirty="0"/>
          </a:p>
        </p:txBody>
      </p:sp>
    </p:spTree>
    <p:extLst>
      <p:ext uri="{BB962C8B-B14F-4D97-AF65-F5344CB8AC3E}">
        <p14:creationId xmlns:p14="http://schemas.microsoft.com/office/powerpoint/2010/main" val="642542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David Fowler’s “Developer Analogy”</a:t>
            </a:r>
          </a:p>
        </p:txBody>
      </p:sp>
      <p:sp>
        <p:nvSpPr>
          <p:cNvPr id="3" name="Content Placeholder 2"/>
          <p:cNvSpPr>
            <a:spLocks noGrp="1"/>
          </p:cNvSpPr>
          <p:nvPr>
            <p:ph idx="1"/>
          </p:nvPr>
        </p:nvSpPr>
        <p:spPr>
          <a:xfrm>
            <a:off x="676656" y="2011680"/>
            <a:ext cx="10753725" cy="4562115"/>
          </a:xfrm>
          <a:solidFill>
            <a:schemeClr val="tx1"/>
          </a:solidFill>
        </p:spPr>
        <p:txBody>
          <a:bodyPr numCol="2">
            <a:normAutofit fontScale="77500" lnSpcReduction="20000"/>
          </a:bodyPr>
          <a:lstStyle/>
          <a:p>
            <a:pPr>
              <a:lnSpc>
                <a:spcPct val="120000"/>
              </a:lnSpc>
              <a:spcBef>
                <a:spcPts val="0"/>
              </a:spcBef>
            </a:pPr>
            <a:r>
              <a:rPr lang="en-US" dirty="0">
                <a:solidFill>
                  <a:schemeClr val="bg1"/>
                </a:solidFill>
                <a:latin typeface="Consolas" panose="020B0609020204030204" pitchFamily="49" charset="0"/>
              </a:rPr>
              <a:t>    </a:t>
            </a:r>
            <a:r>
              <a:rPr lang="en-US" dirty="0">
                <a:solidFill>
                  <a:schemeClr val="bg2">
                    <a:lumMod val="50000"/>
                  </a:schemeClr>
                </a:solidFill>
                <a:latin typeface="Consolas" panose="020B0609020204030204" pitchFamily="49" charset="0"/>
              </a:rPr>
              <a:t>// .NET Standard</a:t>
            </a:r>
          </a:p>
          <a:p>
            <a:pPr>
              <a:lnSpc>
                <a:spcPct val="120000"/>
              </a:lnSpc>
              <a:spcBef>
                <a:spcPts val="0"/>
              </a:spcBef>
            </a:pPr>
            <a:r>
              <a:rPr lang="en-US" dirty="0">
                <a:solidFill>
                  <a:schemeClr val="bg1"/>
                </a:solidFill>
                <a:latin typeface="Consolas" panose="020B0609020204030204" pitchFamily="49" charset="0"/>
              </a:rPr>
              <a:t>    interface INetStandard10</a:t>
            </a:r>
          </a:p>
          <a:p>
            <a:pPr>
              <a:lnSpc>
                <a:spcPct val="120000"/>
              </a:lnSpc>
              <a:spcBef>
                <a:spcPts val="0"/>
              </a:spcBef>
            </a:pPr>
            <a:r>
              <a:rPr lang="en-US" dirty="0">
                <a:solidFill>
                  <a:schemeClr val="bg1"/>
                </a:solidFill>
                <a:latin typeface="Consolas" panose="020B0609020204030204" pitchFamily="49" charset="0"/>
              </a:rPr>
              <a:t>    {</a:t>
            </a:r>
          </a:p>
          <a:p>
            <a:pPr>
              <a:lnSpc>
                <a:spcPct val="120000"/>
              </a:lnSpc>
              <a:spcBef>
                <a:spcPts val="0"/>
              </a:spcBef>
            </a:pPr>
            <a:r>
              <a:rPr lang="en-US" dirty="0">
                <a:solidFill>
                  <a:schemeClr val="bg1"/>
                </a:solidFill>
                <a:latin typeface="Consolas" panose="020B0609020204030204" pitchFamily="49" charset="0"/>
              </a:rPr>
              <a:t>        void Primitives();</a:t>
            </a:r>
          </a:p>
          <a:p>
            <a:pPr>
              <a:lnSpc>
                <a:spcPct val="120000"/>
              </a:lnSpc>
              <a:spcBef>
                <a:spcPts val="0"/>
              </a:spcBef>
            </a:pPr>
            <a:r>
              <a:rPr lang="en-US" dirty="0">
                <a:solidFill>
                  <a:schemeClr val="bg1"/>
                </a:solidFill>
                <a:latin typeface="Consolas" panose="020B0609020204030204" pitchFamily="49" charset="0"/>
              </a:rPr>
              <a:t>        void Reflection();</a:t>
            </a:r>
          </a:p>
          <a:p>
            <a:pPr>
              <a:lnSpc>
                <a:spcPct val="120000"/>
              </a:lnSpc>
              <a:spcBef>
                <a:spcPts val="0"/>
              </a:spcBef>
            </a:pPr>
            <a:r>
              <a:rPr lang="en-US" dirty="0">
                <a:solidFill>
                  <a:schemeClr val="bg1"/>
                </a:solidFill>
                <a:latin typeface="Consolas" panose="020B0609020204030204" pitchFamily="49" charset="0"/>
              </a:rPr>
              <a:t>        void Tasks();</a:t>
            </a:r>
          </a:p>
          <a:p>
            <a:pPr>
              <a:lnSpc>
                <a:spcPct val="120000"/>
              </a:lnSpc>
              <a:spcBef>
                <a:spcPts val="0"/>
              </a:spcBef>
            </a:pPr>
            <a:r>
              <a:rPr lang="en-US" dirty="0">
                <a:solidFill>
                  <a:schemeClr val="bg1"/>
                </a:solidFill>
                <a:latin typeface="Consolas" panose="020B0609020204030204" pitchFamily="49" charset="0"/>
              </a:rPr>
              <a:t>        void Collections();</a:t>
            </a:r>
          </a:p>
          <a:p>
            <a:pPr>
              <a:lnSpc>
                <a:spcPct val="120000"/>
              </a:lnSpc>
              <a:spcBef>
                <a:spcPts val="0"/>
              </a:spcBef>
            </a:pPr>
            <a:r>
              <a:rPr lang="en-US" dirty="0">
                <a:solidFill>
                  <a:schemeClr val="bg1"/>
                </a:solidFill>
                <a:latin typeface="Consolas" panose="020B0609020204030204" pitchFamily="49" charset="0"/>
              </a:rPr>
              <a:t>        void </a:t>
            </a:r>
            <a:r>
              <a:rPr lang="en-US" dirty="0" err="1">
                <a:solidFill>
                  <a:schemeClr val="bg1"/>
                </a:solidFill>
                <a:latin typeface="Consolas" panose="020B0609020204030204" pitchFamily="49" charset="0"/>
              </a:rPr>
              <a:t>Linq</a:t>
            </a:r>
            <a:r>
              <a:rPr lang="en-US" dirty="0">
                <a:solidFill>
                  <a:schemeClr val="bg1"/>
                </a:solidFill>
                <a:latin typeface="Consolas" panose="020B0609020204030204" pitchFamily="49" charset="0"/>
              </a:rPr>
              <a:t>();</a:t>
            </a:r>
          </a:p>
          <a:p>
            <a:pPr>
              <a:lnSpc>
                <a:spcPct val="120000"/>
              </a:lnSpc>
              <a:spcBef>
                <a:spcPts val="0"/>
              </a:spcBef>
            </a:pPr>
            <a:r>
              <a:rPr lang="en-US" dirty="0">
                <a:solidFill>
                  <a:schemeClr val="bg1"/>
                </a:solidFill>
                <a:latin typeface="Consolas" panose="020B0609020204030204" pitchFamily="49" charset="0"/>
              </a:rPr>
              <a:t>    }</a:t>
            </a:r>
          </a:p>
          <a:p>
            <a:pPr>
              <a:lnSpc>
                <a:spcPct val="120000"/>
              </a:lnSpc>
              <a:spcBef>
                <a:spcPts val="0"/>
              </a:spcBef>
            </a:pPr>
            <a:endParaRPr lang="en-US" dirty="0">
              <a:solidFill>
                <a:schemeClr val="bg1"/>
              </a:solidFill>
              <a:latin typeface="Consolas" panose="020B0609020204030204" pitchFamily="49" charset="0"/>
            </a:endParaRPr>
          </a:p>
          <a:p>
            <a:pPr>
              <a:lnSpc>
                <a:spcPct val="120000"/>
              </a:lnSpc>
              <a:spcBef>
                <a:spcPts val="0"/>
              </a:spcBef>
            </a:pPr>
            <a:endParaRPr lang="en-US" dirty="0">
              <a:solidFill>
                <a:schemeClr val="bg1"/>
              </a:solidFill>
              <a:latin typeface="Consolas" panose="020B0609020204030204" pitchFamily="49" charset="0"/>
            </a:endParaRPr>
          </a:p>
          <a:p>
            <a:pPr>
              <a:lnSpc>
                <a:spcPct val="120000"/>
              </a:lnSpc>
              <a:spcBef>
                <a:spcPts val="0"/>
              </a:spcBef>
            </a:pPr>
            <a:endParaRPr lang="en-US" dirty="0">
              <a:solidFill>
                <a:schemeClr val="bg1"/>
              </a:solidFill>
              <a:latin typeface="Consolas" panose="020B0609020204030204" pitchFamily="49" charset="0"/>
            </a:endParaRPr>
          </a:p>
          <a:p>
            <a:pPr>
              <a:lnSpc>
                <a:spcPct val="120000"/>
              </a:lnSpc>
              <a:spcBef>
                <a:spcPts val="0"/>
              </a:spcBef>
            </a:pPr>
            <a:endParaRPr lang="en-US" dirty="0">
              <a:solidFill>
                <a:schemeClr val="bg1"/>
              </a:solidFill>
              <a:latin typeface="Consolas" panose="020B0609020204030204" pitchFamily="49" charset="0"/>
            </a:endParaRPr>
          </a:p>
          <a:p>
            <a:pPr>
              <a:lnSpc>
                <a:spcPct val="120000"/>
              </a:lnSpc>
              <a:spcBef>
                <a:spcPts val="0"/>
              </a:spcBef>
            </a:pPr>
            <a:endParaRPr lang="en-US" dirty="0">
              <a:solidFill>
                <a:schemeClr val="bg1"/>
              </a:solidFill>
              <a:latin typeface="Consolas" panose="020B0609020204030204" pitchFamily="49" charset="0"/>
            </a:endParaRPr>
          </a:p>
          <a:p>
            <a:pPr>
              <a:lnSpc>
                <a:spcPct val="120000"/>
              </a:lnSpc>
              <a:spcBef>
                <a:spcPts val="0"/>
              </a:spcBef>
            </a:pPr>
            <a:endParaRPr lang="en-US" dirty="0">
              <a:solidFill>
                <a:schemeClr val="bg1"/>
              </a:solidFill>
              <a:latin typeface="Consolas" panose="020B0609020204030204" pitchFamily="49" charset="0"/>
            </a:endParaRPr>
          </a:p>
          <a:p>
            <a:pPr>
              <a:lnSpc>
                <a:spcPct val="120000"/>
              </a:lnSpc>
              <a:spcBef>
                <a:spcPts val="0"/>
              </a:spcBef>
            </a:pPr>
            <a:r>
              <a:rPr lang="en-US" dirty="0">
                <a:solidFill>
                  <a:schemeClr val="bg1"/>
                </a:solidFill>
                <a:latin typeface="Consolas" panose="020B0609020204030204" pitchFamily="49" charset="0"/>
              </a:rPr>
              <a:t>    interface INetStandard11 :    </a:t>
            </a:r>
          </a:p>
          <a:p>
            <a:pPr>
              <a:lnSpc>
                <a:spcPct val="120000"/>
              </a:lnSpc>
              <a:spcBef>
                <a:spcPts val="0"/>
              </a:spcBef>
            </a:pPr>
            <a:r>
              <a:rPr lang="en-US" dirty="0">
                <a:solidFill>
                  <a:schemeClr val="bg1"/>
                </a:solidFill>
                <a:latin typeface="Consolas" panose="020B0609020204030204" pitchFamily="49" charset="0"/>
              </a:rPr>
              <a:t>        INetStandard10</a:t>
            </a:r>
          </a:p>
          <a:p>
            <a:pPr>
              <a:lnSpc>
                <a:spcPct val="120000"/>
              </a:lnSpc>
              <a:spcBef>
                <a:spcPts val="0"/>
              </a:spcBef>
            </a:pPr>
            <a:r>
              <a:rPr lang="en-US" dirty="0">
                <a:solidFill>
                  <a:schemeClr val="bg1"/>
                </a:solidFill>
                <a:latin typeface="Consolas" panose="020B0609020204030204" pitchFamily="49" charset="0"/>
              </a:rPr>
              <a:t>    {</a:t>
            </a:r>
          </a:p>
          <a:p>
            <a:pPr>
              <a:lnSpc>
                <a:spcPct val="120000"/>
              </a:lnSpc>
              <a:spcBef>
                <a:spcPts val="0"/>
              </a:spcBef>
            </a:pPr>
            <a:r>
              <a:rPr lang="en-US" dirty="0">
                <a:solidFill>
                  <a:schemeClr val="bg1"/>
                </a:solidFill>
                <a:latin typeface="Consolas" panose="020B0609020204030204" pitchFamily="49" charset="0"/>
              </a:rPr>
              <a:t>        void </a:t>
            </a:r>
            <a:r>
              <a:rPr lang="en-US" dirty="0" err="1">
                <a:solidFill>
                  <a:schemeClr val="bg1"/>
                </a:solidFill>
                <a:latin typeface="Consolas" panose="020B0609020204030204" pitchFamily="49" charset="0"/>
              </a:rPr>
              <a:t>ConcurrentCollections</a:t>
            </a:r>
            <a:r>
              <a:rPr lang="en-US" dirty="0">
                <a:solidFill>
                  <a:schemeClr val="bg1"/>
                </a:solidFill>
                <a:latin typeface="Consolas" panose="020B0609020204030204" pitchFamily="49" charset="0"/>
              </a:rPr>
              <a:t>();</a:t>
            </a:r>
          </a:p>
          <a:p>
            <a:pPr>
              <a:lnSpc>
                <a:spcPct val="120000"/>
              </a:lnSpc>
              <a:spcBef>
                <a:spcPts val="0"/>
              </a:spcBef>
            </a:pPr>
            <a:r>
              <a:rPr lang="en-US" dirty="0">
                <a:solidFill>
                  <a:schemeClr val="bg1"/>
                </a:solidFill>
                <a:latin typeface="Consolas" panose="020B0609020204030204" pitchFamily="49" charset="0"/>
              </a:rPr>
              <a:t>        void </a:t>
            </a:r>
            <a:r>
              <a:rPr lang="en-US" dirty="0" err="1">
                <a:solidFill>
                  <a:schemeClr val="bg1"/>
                </a:solidFill>
                <a:latin typeface="Consolas" panose="020B0609020204030204" pitchFamily="49" charset="0"/>
              </a:rPr>
              <a:t>InteropServices</a:t>
            </a:r>
            <a:r>
              <a:rPr lang="en-US" dirty="0">
                <a:solidFill>
                  <a:schemeClr val="bg1"/>
                </a:solidFill>
                <a:latin typeface="Consolas" panose="020B0609020204030204" pitchFamily="49" charset="0"/>
              </a:rPr>
              <a:t>();</a:t>
            </a:r>
          </a:p>
          <a:p>
            <a:pPr>
              <a:lnSpc>
                <a:spcPct val="120000"/>
              </a:lnSpc>
              <a:spcBef>
                <a:spcPts val="0"/>
              </a:spcBef>
            </a:pPr>
            <a:r>
              <a:rPr lang="en-US" dirty="0">
                <a:solidFill>
                  <a:schemeClr val="bg1"/>
                </a:solidFill>
                <a:latin typeface="Consolas" panose="020B0609020204030204" pitchFamily="49" charset="0"/>
              </a:rPr>
              <a:t>    }</a:t>
            </a:r>
          </a:p>
          <a:p>
            <a:pPr>
              <a:lnSpc>
                <a:spcPct val="120000"/>
              </a:lnSpc>
              <a:spcBef>
                <a:spcPts val="0"/>
              </a:spcBef>
            </a:pPr>
            <a:endParaRPr lang="en-US" dirty="0">
              <a:solidFill>
                <a:schemeClr val="bg1"/>
              </a:solidFill>
              <a:latin typeface="Consolas" panose="020B0609020204030204" pitchFamily="49" charset="0"/>
            </a:endParaRPr>
          </a:p>
          <a:p>
            <a:pPr>
              <a:lnSpc>
                <a:spcPct val="120000"/>
              </a:lnSpc>
              <a:spcBef>
                <a:spcPts val="0"/>
              </a:spcBef>
            </a:pPr>
            <a:r>
              <a:rPr lang="en-US" dirty="0">
                <a:solidFill>
                  <a:schemeClr val="bg1"/>
                </a:solidFill>
                <a:latin typeface="Consolas" panose="020B0609020204030204" pitchFamily="49" charset="0"/>
              </a:rPr>
              <a:t>    interface INetStandard12 : </a:t>
            </a:r>
          </a:p>
          <a:p>
            <a:pPr>
              <a:lnSpc>
                <a:spcPct val="120000"/>
              </a:lnSpc>
              <a:spcBef>
                <a:spcPts val="0"/>
              </a:spcBef>
            </a:pPr>
            <a:r>
              <a:rPr lang="en-US" dirty="0">
                <a:solidFill>
                  <a:schemeClr val="bg1"/>
                </a:solidFill>
                <a:latin typeface="Consolas" panose="020B0609020204030204" pitchFamily="49" charset="0"/>
              </a:rPr>
              <a:t>         INetStandard11</a:t>
            </a:r>
          </a:p>
          <a:p>
            <a:pPr>
              <a:lnSpc>
                <a:spcPct val="120000"/>
              </a:lnSpc>
              <a:spcBef>
                <a:spcPts val="0"/>
              </a:spcBef>
            </a:pPr>
            <a:r>
              <a:rPr lang="en-US" dirty="0">
                <a:solidFill>
                  <a:schemeClr val="bg1"/>
                </a:solidFill>
                <a:latin typeface="Consolas" panose="020B0609020204030204" pitchFamily="49" charset="0"/>
              </a:rPr>
              <a:t>    {</a:t>
            </a:r>
          </a:p>
          <a:p>
            <a:pPr>
              <a:lnSpc>
                <a:spcPct val="120000"/>
              </a:lnSpc>
              <a:spcBef>
                <a:spcPts val="0"/>
              </a:spcBef>
            </a:pPr>
            <a:r>
              <a:rPr lang="en-US" dirty="0">
                <a:solidFill>
                  <a:schemeClr val="bg1"/>
                </a:solidFill>
                <a:latin typeface="Consolas" panose="020B0609020204030204" pitchFamily="49" charset="0"/>
              </a:rPr>
              <a:t>        void </a:t>
            </a:r>
            <a:r>
              <a:rPr lang="en-US" dirty="0" err="1">
                <a:solidFill>
                  <a:schemeClr val="bg1"/>
                </a:solidFill>
                <a:latin typeface="Consolas" panose="020B0609020204030204" pitchFamily="49" charset="0"/>
              </a:rPr>
              <a:t>ThreadingTimer</a:t>
            </a:r>
            <a:r>
              <a:rPr lang="en-US" dirty="0">
                <a:solidFill>
                  <a:schemeClr val="bg1"/>
                </a:solidFill>
                <a:latin typeface="Consolas" panose="020B0609020204030204" pitchFamily="49" charset="0"/>
              </a:rPr>
              <a:t>();</a:t>
            </a:r>
          </a:p>
          <a:p>
            <a:pPr>
              <a:lnSpc>
                <a:spcPct val="120000"/>
              </a:lnSpc>
              <a:spcBef>
                <a:spcPts val="0"/>
              </a:spcBef>
            </a:pPr>
            <a:r>
              <a:rPr lang="en-US" dirty="0">
                <a:solidFill>
                  <a:schemeClr val="bg1"/>
                </a:solidFill>
                <a:latin typeface="Consolas" panose="020B0609020204030204" pitchFamily="49" charset="0"/>
              </a:rPr>
              <a:t>    }</a:t>
            </a:r>
          </a:p>
          <a:p>
            <a:pPr>
              <a:lnSpc>
                <a:spcPct val="120000"/>
              </a:lnSpc>
              <a:spcBef>
                <a:spcPts val="0"/>
              </a:spcBef>
            </a:pPr>
            <a:endParaRPr lang="en-US" dirty="0">
              <a:solidFill>
                <a:schemeClr val="bg1"/>
              </a:solidFill>
              <a:latin typeface="Consolas" panose="020B0609020204030204" pitchFamily="49" charset="0"/>
            </a:endParaRPr>
          </a:p>
          <a:p>
            <a:pPr>
              <a:lnSpc>
                <a:spcPct val="120000"/>
              </a:lnSpc>
              <a:spcBef>
                <a:spcPts val="0"/>
              </a:spcBef>
            </a:pPr>
            <a:r>
              <a:rPr lang="en-US"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2571011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David Fowler’s “Developer Analogy”</a:t>
            </a:r>
          </a:p>
        </p:txBody>
      </p:sp>
      <p:sp>
        <p:nvSpPr>
          <p:cNvPr id="3" name="Content Placeholder 2"/>
          <p:cNvSpPr>
            <a:spLocks noGrp="1"/>
          </p:cNvSpPr>
          <p:nvPr>
            <p:ph idx="1"/>
          </p:nvPr>
        </p:nvSpPr>
        <p:spPr>
          <a:xfrm>
            <a:off x="676656" y="2011680"/>
            <a:ext cx="10753725" cy="4562115"/>
          </a:xfrm>
          <a:solidFill>
            <a:schemeClr val="tx1"/>
          </a:solidFill>
        </p:spPr>
        <p:txBody>
          <a:bodyPr numCol="2">
            <a:normAutofit fontScale="92500" lnSpcReduction="20000"/>
          </a:bodyPr>
          <a:lstStyle/>
          <a:p>
            <a:pPr>
              <a:lnSpc>
                <a:spcPct val="110000"/>
              </a:lnSpc>
              <a:spcBef>
                <a:spcPts val="0"/>
              </a:spcBef>
            </a:pPr>
            <a:r>
              <a:rPr lang="en-US" sz="1400" dirty="0">
                <a:solidFill>
                  <a:schemeClr val="bg2">
                    <a:lumMod val="50000"/>
                  </a:schemeClr>
                </a:solidFill>
                <a:latin typeface="Consolas" panose="020B0609020204030204" pitchFamily="49" charset="0"/>
              </a:rPr>
              <a:t>    // .NET Framework </a:t>
            </a:r>
          </a:p>
          <a:p>
            <a:pPr>
              <a:lnSpc>
                <a:spcPct val="110000"/>
              </a:lnSpc>
              <a:spcBef>
                <a:spcPts val="0"/>
              </a:spcBef>
            </a:pPr>
            <a:r>
              <a:rPr lang="en-US" sz="1400" dirty="0">
                <a:solidFill>
                  <a:schemeClr val="bg1"/>
                </a:solidFill>
                <a:latin typeface="Consolas" panose="020B0609020204030204" pitchFamily="49" charset="0"/>
              </a:rPr>
              <a:t>    interface INetFramework45 : INetStandard11</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r>
              <a:rPr lang="en-US" sz="1400" dirty="0">
                <a:solidFill>
                  <a:schemeClr val="bg1"/>
                </a:solidFill>
                <a:latin typeface="Consolas" panose="020B0609020204030204" pitchFamily="49" charset="0"/>
              </a:rPr>
              <a:t>        void </a:t>
            </a:r>
            <a:r>
              <a:rPr lang="en-US" sz="1400" dirty="0" err="1">
                <a:solidFill>
                  <a:schemeClr val="bg1"/>
                </a:solidFill>
                <a:latin typeface="Consolas" panose="020B0609020204030204" pitchFamily="49" charset="0"/>
              </a:rPr>
              <a:t>FileSystem</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void Console();</a:t>
            </a:r>
          </a:p>
          <a:p>
            <a:pPr>
              <a:lnSpc>
                <a:spcPct val="110000"/>
              </a:lnSpc>
              <a:spcBef>
                <a:spcPts val="0"/>
              </a:spcBef>
            </a:pPr>
            <a:r>
              <a:rPr lang="en-US" sz="1400" dirty="0">
                <a:solidFill>
                  <a:schemeClr val="bg1"/>
                </a:solidFill>
                <a:latin typeface="Consolas" panose="020B0609020204030204" pitchFamily="49" charset="0"/>
              </a:rPr>
              <a:t>        void </a:t>
            </a:r>
            <a:r>
              <a:rPr lang="en-US" sz="1400" dirty="0" err="1">
                <a:solidFill>
                  <a:schemeClr val="bg1"/>
                </a:solidFill>
                <a:latin typeface="Consolas" panose="020B0609020204030204" pitchFamily="49" charset="0"/>
              </a:rPr>
              <a:t>ThreadPool</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void Crypto();</a:t>
            </a:r>
          </a:p>
          <a:p>
            <a:pPr>
              <a:lnSpc>
                <a:spcPct val="110000"/>
              </a:lnSpc>
              <a:spcBef>
                <a:spcPts val="0"/>
              </a:spcBef>
            </a:pPr>
            <a:r>
              <a:rPr lang="en-US" sz="1400" dirty="0">
                <a:solidFill>
                  <a:schemeClr val="bg1"/>
                </a:solidFill>
                <a:latin typeface="Consolas" panose="020B0609020204030204" pitchFamily="49" charset="0"/>
              </a:rPr>
              <a:t>        void </a:t>
            </a:r>
            <a:r>
              <a:rPr lang="en-US" sz="1400" dirty="0" err="1">
                <a:solidFill>
                  <a:schemeClr val="bg1"/>
                </a:solidFill>
                <a:latin typeface="Consolas" panose="020B0609020204030204" pitchFamily="49" charset="0"/>
              </a:rPr>
              <a:t>WebSockets</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void Process();</a:t>
            </a:r>
          </a:p>
          <a:p>
            <a:pPr>
              <a:lnSpc>
                <a:spcPct val="110000"/>
              </a:lnSpc>
              <a:spcBef>
                <a:spcPts val="0"/>
              </a:spcBef>
            </a:pPr>
            <a:r>
              <a:rPr lang="en-US" sz="1400" dirty="0">
                <a:solidFill>
                  <a:schemeClr val="bg1"/>
                </a:solidFill>
                <a:latin typeface="Consolas" panose="020B0609020204030204" pitchFamily="49" charset="0"/>
              </a:rPr>
              <a:t>        void Sockets();</a:t>
            </a:r>
          </a:p>
          <a:p>
            <a:pPr>
              <a:lnSpc>
                <a:spcPct val="110000"/>
              </a:lnSpc>
              <a:spcBef>
                <a:spcPts val="0"/>
              </a:spcBef>
            </a:pPr>
            <a:r>
              <a:rPr lang="en-US" sz="1400" dirty="0">
                <a:solidFill>
                  <a:schemeClr val="bg1"/>
                </a:solidFill>
                <a:latin typeface="Consolas" panose="020B0609020204030204" pitchFamily="49" charset="0"/>
              </a:rPr>
              <a:t>        void </a:t>
            </a:r>
            <a:r>
              <a:rPr lang="en-US" sz="1400" dirty="0" err="1">
                <a:solidFill>
                  <a:schemeClr val="bg1"/>
                </a:solidFill>
                <a:latin typeface="Consolas" panose="020B0609020204030204" pitchFamily="49" charset="0"/>
              </a:rPr>
              <a:t>AppDomain</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void Xml();</a:t>
            </a:r>
          </a:p>
          <a:p>
            <a:pPr>
              <a:lnSpc>
                <a:spcPct val="110000"/>
              </a:lnSpc>
              <a:spcBef>
                <a:spcPts val="0"/>
              </a:spcBef>
            </a:pPr>
            <a:r>
              <a:rPr lang="en-US" sz="1400" dirty="0">
                <a:solidFill>
                  <a:schemeClr val="bg1"/>
                </a:solidFill>
                <a:latin typeface="Consolas" panose="020B0609020204030204" pitchFamily="49" charset="0"/>
              </a:rPr>
              <a:t>        void Drawing();</a:t>
            </a:r>
          </a:p>
          <a:p>
            <a:pPr>
              <a:lnSpc>
                <a:spcPct val="110000"/>
              </a:lnSpc>
              <a:spcBef>
                <a:spcPts val="0"/>
              </a:spcBef>
            </a:pPr>
            <a:r>
              <a:rPr lang="en-US" sz="1400" dirty="0">
                <a:solidFill>
                  <a:schemeClr val="bg1"/>
                </a:solidFill>
                <a:latin typeface="Consolas" panose="020B0609020204030204" pitchFamily="49" charset="0"/>
              </a:rPr>
              <a:t>        void </a:t>
            </a:r>
            <a:r>
              <a:rPr lang="en-US" sz="1400" dirty="0" err="1">
                <a:solidFill>
                  <a:schemeClr val="bg1"/>
                </a:solidFill>
                <a:latin typeface="Consolas" panose="020B0609020204030204" pitchFamily="49" charset="0"/>
              </a:rPr>
              <a:t>SystemWeb</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void WPF();</a:t>
            </a:r>
          </a:p>
          <a:p>
            <a:pPr>
              <a:lnSpc>
                <a:spcPct val="110000"/>
              </a:lnSpc>
              <a:spcBef>
                <a:spcPts val="0"/>
              </a:spcBef>
            </a:pPr>
            <a:r>
              <a:rPr lang="en-US" sz="1400" dirty="0">
                <a:solidFill>
                  <a:schemeClr val="bg1"/>
                </a:solidFill>
                <a:latin typeface="Consolas" panose="020B0609020204030204" pitchFamily="49" charset="0"/>
              </a:rPr>
              <a:t>        void </a:t>
            </a:r>
            <a:r>
              <a:rPr lang="en-US" sz="1400" dirty="0" err="1">
                <a:solidFill>
                  <a:schemeClr val="bg1"/>
                </a:solidFill>
                <a:latin typeface="Consolas" panose="020B0609020204030204" pitchFamily="49" charset="0"/>
              </a:rPr>
              <a:t>WindowsForms</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void WCF();</a:t>
            </a:r>
          </a:p>
          <a:p>
            <a:pPr>
              <a:lnSpc>
                <a:spcPct val="110000"/>
              </a:lnSpc>
              <a:spcBef>
                <a:spcPts val="0"/>
              </a:spcBef>
            </a:pPr>
            <a:r>
              <a:rPr lang="en-US" sz="1400" dirty="0">
                <a:solidFill>
                  <a:schemeClr val="bg1"/>
                </a:solidFill>
                <a:latin typeface="Consolas" panose="020B0609020204030204" pitchFamily="49" charset="0"/>
              </a:rPr>
              <a:t>    }</a:t>
            </a:r>
          </a:p>
          <a:p>
            <a:pPr marL="0" indent="0">
              <a:lnSpc>
                <a:spcPct val="110000"/>
              </a:lnSpc>
              <a:spcBef>
                <a:spcPts val="0"/>
              </a:spcBef>
              <a:buNone/>
            </a:pPr>
            <a:r>
              <a:rPr lang="en-US" sz="1400" dirty="0">
                <a:solidFill>
                  <a:schemeClr val="bg1"/>
                </a:solidFill>
                <a:latin typeface="Consolas" panose="020B0609020204030204" pitchFamily="49" charset="0"/>
              </a:rPr>
              <a:t>    </a:t>
            </a:r>
          </a:p>
          <a:p>
            <a:pPr>
              <a:lnSpc>
                <a:spcPct val="110000"/>
              </a:lnSpc>
              <a:spcBef>
                <a:spcPts val="0"/>
              </a:spcBef>
            </a:pPr>
            <a:r>
              <a:rPr lang="en-US" sz="1400" dirty="0">
                <a:solidFill>
                  <a:schemeClr val="bg2">
                    <a:lumMod val="50000"/>
                  </a:schemeClr>
                </a:solidFill>
                <a:latin typeface="Consolas" panose="020B0609020204030204" pitchFamily="49" charset="0"/>
              </a:rPr>
              <a:t>    // Mono    </a:t>
            </a:r>
          </a:p>
          <a:p>
            <a:pPr>
              <a:lnSpc>
                <a:spcPct val="110000"/>
              </a:lnSpc>
              <a:spcBef>
                <a:spcPts val="0"/>
              </a:spcBef>
            </a:pPr>
            <a:r>
              <a:rPr lang="en-US" sz="1400" dirty="0">
                <a:solidFill>
                  <a:schemeClr val="bg1"/>
                </a:solidFill>
                <a:latin typeface="Consolas" panose="020B0609020204030204" pitchFamily="49" charset="0"/>
              </a:rPr>
              <a:t>    interface IMono43 : INetFramework46</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r>
              <a:rPr lang="en-US" sz="1400" dirty="0">
                <a:solidFill>
                  <a:schemeClr val="bg1"/>
                </a:solidFill>
                <a:latin typeface="Consolas" panose="020B0609020204030204" pitchFamily="49" charset="0"/>
              </a:rPr>
              <a:t>        void </a:t>
            </a:r>
            <a:r>
              <a:rPr lang="en-US" sz="1400" dirty="0" err="1">
                <a:solidFill>
                  <a:schemeClr val="bg1"/>
                </a:solidFill>
                <a:latin typeface="Consolas" panose="020B0609020204030204" pitchFamily="49" charset="0"/>
              </a:rPr>
              <a:t>MonoSpecificApi</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endParaRPr lang="en-US" sz="1400" dirty="0">
              <a:solidFill>
                <a:schemeClr val="bg1"/>
              </a:solidFill>
              <a:latin typeface="Consolas" panose="020B0609020204030204" pitchFamily="49" charset="0"/>
            </a:endParaRPr>
          </a:p>
          <a:p>
            <a:pPr>
              <a:lnSpc>
                <a:spcPct val="110000"/>
              </a:lnSpc>
              <a:spcBef>
                <a:spcPts val="0"/>
              </a:spcBef>
            </a:pPr>
            <a:r>
              <a:rPr lang="en-US" sz="1400" dirty="0">
                <a:solidFill>
                  <a:schemeClr val="bg2">
                    <a:lumMod val="50000"/>
                  </a:schemeClr>
                </a:solidFill>
                <a:latin typeface="Consolas" panose="020B0609020204030204" pitchFamily="49" charset="0"/>
              </a:rPr>
              <a:t>    // Windows Universal Platform</a:t>
            </a:r>
          </a:p>
          <a:p>
            <a:pPr>
              <a:lnSpc>
                <a:spcPct val="110000"/>
              </a:lnSpc>
              <a:spcBef>
                <a:spcPts val="0"/>
              </a:spcBef>
            </a:pPr>
            <a:r>
              <a:rPr lang="en-US" sz="1400" dirty="0">
                <a:solidFill>
                  <a:schemeClr val="bg1"/>
                </a:solidFill>
                <a:latin typeface="Consolas" panose="020B0609020204030204" pitchFamily="49" charset="0"/>
              </a:rPr>
              <a:t>    interface </a:t>
            </a:r>
            <a:r>
              <a:rPr lang="en-US" sz="1400" dirty="0" err="1">
                <a:solidFill>
                  <a:schemeClr val="bg1"/>
                </a:solidFill>
                <a:latin typeface="Consolas" panose="020B0609020204030204" pitchFamily="49" charset="0"/>
              </a:rPr>
              <a:t>IWindowsUniversalPlatform</a:t>
            </a:r>
            <a:r>
              <a:rPr lang="en-US" sz="1400" dirty="0">
                <a:solidFill>
                  <a:schemeClr val="bg1"/>
                </a:solidFill>
                <a:latin typeface="Consolas" panose="020B0609020204030204" pitchFamily="49" charset="0"/>
              </a:rPr>
              <a:t> : INetStandard14</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r>
              <a:rPr lang="en-US" sz="1400" dirty="0">
                <a:solidFill>
                  <a:schemeClr val="bg1"/>
                </a:solidFill>
                <a:latin typeface="Consolas" panose="020B0609020204030204" pitchFamily="49" charset="0"/>
              </a:rPr>
              <a:t>        void GPS();</a:t>
            </a:r>
          </a:p>
          <a:p>
            <a:pPr>
              <a:lnSpc>
                <a:spcPct val="110000"/>
              </a:lnSpc>
              <a:spcBef>
                <a:spcPts val="0"/>
              </a:spcBef>
            </a:pPr>
            <a:r>
              <a:rPr lang="en-US" sz="1400" dirty="0">
                <a:solidFill>
                  <a:schemeClr val="bg1"/>
                </a:solidFill>
                <a:latin typeface="Consolas" panose="020B0609020204030204" pitchFamily="49" charset="0"/>
              </a:rPr>
              <a:t>        void </a:t>
            </a:r>
            <a:r>
              <a:rPr lang="en-US" sz="1400" dirty="0" err="1">
                <a:solidFill>
                  <a:schemeClr val="bg1"/>
                </a:solidFill>
                <a:latin typeface="Consolas" panose="020B0609020204030204" pitchFamily="49" charset="0"/>
              </a:rPr>
              <a:t>Xaml</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endParaRPr lang="en-US" sz="1400" dirty="0">
              <a:solidFill>
                <a:schemeClr val="bg1"/>
              </a:solidFill>
              <a:latin typeface="Consolas" panose="020B0609020204030204" pitchFamily="49" charset="0"/>
            </a:endParaRPr>
          </a:p>
          <a:p>
            <a:pPr>
              <a:lnSpc>
                <a:spcPct val="110000"/>
              </a:lnSpc>
              <a:spcBef>
                <a:spcPts val="0"/>
              </a:spcBef>
            </a:pPr>
            <a:r>
              <a:rPr lang="en-US" sz="1400" dirty="0">
                <a:solidFill>
                  <a:schemeClr val="bg2">
                    <a:lumMod val="50000"/>
                  </a:schemeClr>
                </a:solidFill>
                <a:latin typeface="Consolas" panose="020B0609020204030204" pitchFamily="49" charset="0"/>
              </a:rPr>
              <a:t>    // </a:t>
            </a:r>
            <a:r>
              <a:rPr lang="en-US" sz="1400" dirty="0" err="1">
                <a:solidFill>
                  <a:schemeClr val="bg2">
                    <a:lumMod val="50000"/>
                  </a:schemeClr>
                </a:solidFill>
                <a:latin typeface="Consolas" panose="020B0609020204030204" pitchFamily="49" charset="0"/>
              </a:rPr>
              <a:t>Xamarin</a:t>
            </a:r>
            <a:r>
              <a:rPr lang="en-US" sz="1400" dirty="0">
                <a:solidFill>
                  <a:schemeClr val="bg2">
                    <a:lumMod val="50000"/>
                  </a:schemeClr>
                </a:solidFill>
                <a:latin typeface="Consolas" panose="020B0609020204030204" pitchFamily="49" charset="0"/>
              </a:rPr>
              <a:t> </a:t>
            </a:r>
          </a:p>
          <a:p>
            <a:pPr marL="0" indent="0">
              <a:lnSpc>
                <a:spcPct val="110000"/>
              </a:lnSpc>
              <a:spcBef>
                <a:spcPts val="0"/>
              </a:spcBef>
              <a:buNone/>
            </a:pPr>
            <a:r>
              <a:rPr lang="en-US" sz="1400" dirty="0">
                <a:solidFill>
                  <a:schemeClr val="bg1"/>
                </a:solidFill>
                <a:latin typeface="Consolas" panose="020B0609020204030204" pitchFamily="49" charset="0"/>
              </a:rPr>
              <a:t>     interface </a:t>
            </a:r>
            <a:r>
              <a:rPr lang="en-US" sz="1400" dirty="0" err="1">
                <a:solidFill>
                  <a:schemeClr val="bg1"/>
                </a:solidFill>
                <a:latin typeface="Consolas" panose="020B0609020204030204" pitchFamily="49" charset="0"/>
              </a:rPr>
              <a:t>IXamarinIOS</a:t>
            </a:r>
            <a:r>
              <a:rPr lang="en-US" sz="1400" dirty="0">
                <a:solidFill>
                  <a:schemeClr val="bg1"/>
                </a:solidFill>
                <a:latin typeface="Consolas" panose="020B0609020204030204" pitchFamily="49" charset="0"/>
              </a:rPr>
              <a:t> : INetStandard15</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r>
              <a:rPr lang="en-US" sz="1400" dirty="0">
                <a:solidFill>
                  <a:schemeClr val="bg1"/>
                </a:solidFill>
                <a:latin typeface="Consolas" panose="020B0609020204030204" pitchFamily="49" charset="0"/>
              </a:rPr>
              <a:t>        void </a:t>
            </a:r>
            <a:r>
              <a:rPr lang="en-US" sz="1400" dirty="0" err="1">
                <a:solidFill>
                  <a:schemeClr val="bg1"/>
                </a:solidFill>
                <a:latin typeface="Consolas" panose="020B0609020204030204" pitchFamily="49" charset="0"/>
              </a:rPr>
              <a:t>AppleAPIs</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endParaRPr lang="en-US" sz="1400" dirty="0">
              <a:solidFill>
                <a:schemeClr val="bg1"/>
              </a:solidFill>
              <a:latin typeface="Consolas" panose="020B0609020204030204" pitchFamily="49" charset="0"/>
            </a:endParaRPr>
          </a:p>
          <a:p>
            <a:pPr>
              <a:lnSpc>
                <a:spcPct val="110000"/>
              </a:lnSpc>
              <a:spcBef>
                <a:spcPts val="0"/>
              </a:spcBef>
            </a:pPr>
            <a:r>
              <a:rPr lang="en-US" sz="1400" dirty="0">
                <a:solidFill>
                  <a:schemeClr val="bg1"/>
                </a:solidFill>
                <a:latin typeface="Consolas" panose="020B0609020204030204" pitchFamily="49" charset="0"/>
              </a:rPr>
              <a:t>    interface </a:t>
            </a:r>
            <a:r>
              <a:rPr lang="en-US" sz="1400" dirty="0" err="1">
                <a:solidFill>
                  <a:schemeClr val="bg1"/>
                </a:solidFill>
                <a:latin typeface="Consolas" panose="020B0609020204030204" pitchFamily="49" charset="0"/>
              </a:rPr>
              <a:t>IXamarinAndroid</a:t>
            </a:r>
            <a:r>
              <a:rPr lang="en-US" sz="1400" dirty="0">
                <a:solidFill>
                  <a:schemeClr val="bg1"/>
                </a:solidFill>
                <a:latin typeface="Consolas" panose="020B0609020204030204" pitchFamily="49" charset="0"/>
              </a:rPr>
              <a:t> : INetStandard15</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r>
              <a:rPr lang="en-US" sz="1400" dirty="0">
                <a:solidFill>
                  <a:schemeClr val="bg1"/>
                </a:solidFill>
                <a:latin typeface="Consolas" panose="020B0609020204030204" pitchFamily="49" charset="0"/>
              </a:rPr>
              <a:t>        void </a:t>
            </a:r>
            <a:r>
              <a:rPr lang="en-US" sz="1400" dirty="0" err="1">
                <a:solidFill>
                  <a:schemeClr val="bg1"/>
                </a:solidFill>
                <a:latin typeface="Consolas" panose="020B0609020204030204" pitchFamily="49" charset="0"/>
              </a:rPr>
              <a:t>GoogleAPIs</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endParaRPr lang="en-US" sz="1400" dirty="0">
              <a:solidFill>
                <a:schemeClr val="bg1"/>
              </a:solidFill>
              <a:latin typeface="Consolas" panose="020B0609020204030204" pitchFamily="49" charset="0"/>
            </a:endParaRPr>
          </a:p>
          <a:p>
            <a:pPr>
              <a:lnSpc>
                <a:spcPct val="110000"/>
              </a:lnSpc>
              <a:spcBef>
                <a:spcPts val="0"/>
              </a:spcBef>
            </a:pPr>
            <a:r>
              <a:rPr lang="en-US" sz="1400" dirty="0">
                <a:solidFill>
                  <a:schemeClr val="bg2">
                    <a:lumMod val="50000"/>
                  </a:schemeClr>
                </a:solidFill>
                <a:latin typeface="Consolas" panose="020B0609020204030204" pitchFamily="49" charset="0"/>
              </a:rPr>
              <a:t>    // .NET Core</a:t>
            </a:r>
          </a:p>
          <a:p>
            <a:pPr>
              <a:lnSpc>
                <a:spcPct val="110000"/>
              </a:lnSpc>
              <a:spcBef>
                <a:spcPts val="0"/>
              </a:spcBef>
            </a:pPr>
            <a:r>
              <a:rPr lang="en-US" sz="1400" dirty="0">
                <a:solidFill>
                  <a:schemeClr val="bg1"/>
                </a:solidFill>
                <a:latin typeface="Consolas" panose="020B0609020204030204" pitchFamily="49" charset="0"/>
              </a:rPr>
              <a:t>    interface INetCoreApp10 : INetStandard15 { }</a:t>
            </a:r>
          </a:p>
        </p:txBody>
      </p:sp>
    </p:spTree>
    <p:extLst>
      <p:ext uri="{BB962C8B-B14F-4D97-AF65-F5344CB8AC3E}">
        <p14:creationId xmlns:p14="http://schemas.microsoft.com/office/powerpoint/2010/main" val="3294568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David Fowler’s “Developer Analogy”</a:t>
            </a:r>
          </a:p>
        </p:txBody>
      </p:sp>
      <p:sp>
        <p:nvSpPr>
          <p:cNvPr id="3" name="Content Placeholder 2"/>
          <p:cNvSpPr>
            <a:spLocks noGrp="1"/>
          </p:cNvSpPr>
          <p:nvPr>
            <p:ph idx="1"/>
          </p:nvPr>
        </p:nvSpPr>
        <p:spPr>
          <a:xfrm>
            <a:off x="676656" y="2011680"/>
            <a:ext cx="10753725" cy="4562115"/>
          </a:xfrm>
          <a:solidFill>
            <a:schemeClr val="tx1"/>
          </a:solidFill>
        </p:spPr>
        <p:txBody>
          <a:bodyPr numCol="1">
            <a:normAutofit/>
          </a:bodyPr>
          <a:lstStyle/>
          <a:p>
            <a:pPr>
              <a:lnSpc>
                <a:spcPct val="110000"/>
              </a:lnSpc>
              <a:spcBef>
                <a:spcPts val="0"/>
              </a:spcBef>
            </a:pPr>
            <a:r>
              <a:rPr lang="en-US" sz="1400" dirty="0">
                <a:solidFill>
                  <a:schemeClr val="bg1"/>
                </a:solidFill>
                <a:latin typeface="Consolas" panose="020B0609020204030204" pitchFamily="49" charset="0"/>
              </a:rPr>
              <a:t>class Example</a:t>
            </a:r>
          </a:p>
          <a:p>
            <a:pPr>
              <a:lnSpc>
                <a:spcPct val="110000"/>
              </a:lnSpc>
              <a:spcBef>
                <a:spcPts val="0"/>
              </a:spcBef>
            </a:pP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public void </a:t>
            </a:r>
            <a:r>
              <a:rPr lang="en-US" sz="1400" dirty="0" err="1">
                <a:solidFill>
                  <a:schemeClr val="bg1"/>
                </a:solidFill>
                <a:latin typeface="Consolas" panose="020B0609020204030204" pitchFamily="49" charset="0"/>
              </a:rPr>
              <a:t>FuturePlatformApplication</a:t>
            </a:r>
            <a:r>
              <a:rPr lang="en-US" sz="1400" dirty="0">
                <a:solidFill>
                  <a:schemeClr val="bg1"/>
                </a:solidFill>
                <a:latin typeface="Consolas" panose="020B0609020204030204" pitchFamily="49" charset="0"/>
              </a:rPr>
              <a:t>(</a:t>
            </a:r>
            <a:r>
              <a:rPr lang="en-US" sz="1400" dirty="0" err="1">
                <a:solidFill>
                  <a:schemeClr val="bg1"/>
                </a:solidFill>
                <a:latin typeface="Consolas" panose="020B0609020204030204" pitchFamily="49" charset="0"/>
              </a:rPr>
              <a:t>ISomeFuturePlatform</a:t>
            </a:r>
            <a:r>
              <a:rPr lang="en-US" sz="1400" dirty="0">
                <a:solidFill>
                  <a:schemeClr val="bg1"/>
                </a:solidFill>
                <a:latin typeface="Consolas" panose="020B0609020204030204" pitchFamily="49" charset="0"/>
              </a:rPr>
              <a:t> platform)</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r>
              <a:rPr lang="en-US" sz="1400" dirty="0">
                <a:solidFill>
                  <a:schemeClr val="bg1"/>
                </a:solidFill>
                <a:latin typeface="Consolas" panose="020B0609020204030204" pitchFamily="49" charset="0"/>
              </a:rPr>
              <a:t>        </a:t>
            </a:r>
            <a:r>
              <a:rPr lang="en-US" sz="1400" dirty="0" err="1">
                <a:solidFill>
                  <a:schemeClr val="bg1"/>
                </a:solidFill>
                <a:latin typeface="Consolas" panose="020B0609020204030204" pitchFamily="49" charset="0"/>
              </a:rPr>
              <a:t>JsonNet</a:t>
            </a:r>
            <a:r>
              <a:rPr lang="en-US" sz="1400" dirty="0">
                <a:solidFill>
                  <a:schemeClr val="bg1"/>
                </a:solidFill>
                <a:latin typeface="Consolas" panose="020B0609020204030204" pitchFamily="49" charset="0"/>
              </a:rPr>
              <a:t>(platform); </a:t>
            </a:r>
            <a:r>
              <a:rPr lang="en-US" sz="1400" dirty="0">
                <a:solidFill>
                  <a:schemeClr val="bg2">
                    <a:lumMod val="50000"/>
                  </a:schemeClr>
                </a:solidFill>
                <a:latin typeface="Consolas" panose="020B0609020204030204" pitchFamily="49" charset="0"/>
              </a:rPr>
              <a:t>//JSON.NET supports .NET Standard 1.0</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endParaRPr lang="en-US" sz="1400" dirty="0">
              <a:solidFill>
                <a:schemeClr val="bg1"/>
              </a:solidFill>
              <a:latin typeface="Consolas" panose="020B0609020204030204" pitchFamily="49" charset="0"/>
            </a:endParaRPr>
          </a:p>
          <a:p>
            <a:pPr>
              <a:lnSpc>
                <a:spcPct val="110000"/>
              </a:lnSpc>
              <a:spcBef>
                <a:spcPts val="0"/>
              </a:spcBef>
            </a:pPr>
            <a:r>
              <a:rPr lang="en-US" sz="1400" dirty="0">
                <a:solidFill>
                  <a:schemeClr val="bg1"/>
                </a:solidFill>
                <a:latin typeface="Consolas" panose="020B0609020204030204" pitchFamily="49" charset="0"/>
              </a:rPr>
              <a:t>    public void </a:t>
            </a:r>
            <a:r>
              <a:rPr lang="en-US" sz="1400" dirty="0" err="1">
                <a:solidFill>
                  <a:schemeClr val="bg1"/>
                </a:solidFill>
                <a:latin typeface="Consolas" panose="020B0609020204030204" pitchFamily="49" charset="0"/>
              </a:rPr>
              <a:t>JsonNet</a:t>
            </a:r>
            <a:r>
              <a:rPr lang="en-US" sz="1400" dirty="0">
                <a:solidFill>
                  <a:schemeClr val="bg1"/>
                </a:solidFill>
                <a:latin typeface="Consolas" panose="020B0609020204030204" pitchFamily="49" charset="0"/>
              </a:rPr>
              <a:t>(INetStandard10 platform)</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r>
              <a:rPr lang="en-US" sz="1400" dirty="0">
                <a:solidFill>
                  <a:schemeClr val="bg1"/>
                </a:solidFill>
                <a:latin typeface="Consolas" panose="020B0609020204030204" pitchFamily="49" charset="0"/>
              </a:rPr>
              <a:t>        </a:t>
            </a:r>
            <a:r>
              <a:rPr lang="en-US" sz="1400" dirty="0" err="1">
                <a:solidFill>
                  <a:schemeClr val="bg1"/>
                </a:solidFill>
                <a:latin typeface="Consolas" panose="020B0609020204030204" pitchFamily="49" charset="0"/>
              </a:rPr>
              <a:t>platform.Linq</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a:t>
            </a:r>
            <a:r>
              <a:rPr lang="en-US" sz="1400" dirty="0" err="1">
                <a:solidFill>
                  <a:schemeClr val="bg1"/>
                </a:solidFill>
                <a:latin typeface="Consolas" panose="020B0609020204030204" pitchFamily="49" charset="0"/>
              </a:rPr>
              <a:t>platform.Reflection</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a:t>
            </a:r>
            <a:r>
              <a:rPr lang="en-US" sz="1400" dirty="0" err="1">
                <a:solidFill>
                  <a:schemeClr val="bg1"/>
                </a:solidFill>
                <a:latin typeface="Consolas" panose="020B0609020204030204" pitchFamily="49" charset="0"/>
              </a:rPr>
              <a:t>platform.Collections</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r>
              <a:rPr lang="en-US" sz="14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1362635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David Fowler’s “Developer Analogy”</a:t>
            </a:r>
          </a:p>
        </p:txBody>
      </p:sp>
      <p:sp>
        <p:nvSpPr>
          <p:cNvPr id="5" name="Content Placeholder 4"/>
          <p:cNvSpPr>
            <a:spLocks noGrp="1"/>
          </p:cNvSpPr>
          <p:nvPr>
            <p:ph idx="1"/>
          </p:nvPr>
        </p:nvSpPr>
        <p:spPr/>
        <p:txBody>
          <a:bodyPr>
            <a:normAutofit/>
          </a:bodyPr>
          <a:lstStyle/>
          <a:p>
            <a:r>
              <a:rPr lang="en-US" sz="2800" dirty="0"/>
              <a:t>MORE: </a:t>
            </a:r>
            <a:r>
              <a:rPr lang="en-US" sz="2800" dirty="0">
                <a:hlinkClick r:id="rId2"/>
              </a:rPr>
              <a:t>http://bit.ly/dev-analogy</a:t>
            </a:r>
            <a:endParaRPr lang="en-US" sz="2800" dirty="0"/>
          </a:p>
          <a:p>
            <a:endParaRPr lang="en-US" sz="2800" dirty="0"/>
          </a:p>
        </p:txBody>
      </p:sp>
    </p:spTree>
    <p:extLst>
      <p:ext uri="{BB962C8B-B14F-4D97-AF65-F5344CB8AC3E}">
        <p14:creationId xmlns:p14="http://schemas.microsoft.com/office/powerpoint/2010/main" val="3081461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Why Should I Care?</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658225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Two Reasons You Will Care</a:t>
            </a:r>
          </a:p>
        </p:txBody>
      </p:sp>
      <p:sp>
        <p:nvSpPr>
          <p:cNvPr id="5" name="Content Placeholder 4"/>
          <p:cNvSpPr>
            <a:spLocks noGrp="1"/>
          </p:cNvSpPr>
          <p:nvPr>
            <p:ph idx="1"/>
          </p:nvPr>
        </p:nvSpPr>
        <p:spPr/>
        <p:txBody>
          <a:bodyPr>
            <a:normAutofit/>
          </a:bodyPr>
          <a:lstStyle/>
          <a:p>
            <a:r>
              <a:rPr lang="en-US" sz="2800" i="1" dirty="0"/>
              <a:t>Creating</a:t>
            </a:r>
            <a:r>
              <a:rPr lang="en-US" sz="2800" dirty="0"/>
              <a:t> x-platform libraries </a:t>
            </a:r>
          </a:p>
          <a:p>
            <a:r>
              <a:rPr lang="en-US" sz="2800" i="1" dirty="0"/>
              <a:t>Consuming</a:t>
            </a:r>
            <a:r>
              <a:rPr lang="en-US" sz="2800" dirty="0"/>
              <a:t> others’ x-platform libraries</a:t>
            </a:r>
          </a:p>
          <a:p>
            <a:r>
              <a:rPr lang="en-US" sz="2800" dirty="0"/>
              <a:t>    DEMO</a:t>
            </a:r>
          </a:p>
          <a:p>
            <a:r>
              <a:rPr lang="en-US" sz="2800" dirty="0"/>
              <a:t> </a:t>
            </a:r>
          </a:p>
        </p:txBody>
      </p:sp>
    </p:spTree>
    <p:extLst>
      <p:ext uri="{BB962C8B-B14F-4D97-AF65-F5344CB8AC3E}">
        <p14:creationId xmlns:p14="http://schemas.microsoft.com/office/powerpoint/2010/main" val="181836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Let’s Try It</a:t>
            </a:r>
          </a:p>
        </p:txBody>
      </p:sp>
      <p:sp>
        <p:nvSpPr>
          <p:cNvPr id="3" name="Content Placeholder 2"/>
          <p:cNvSpPr>
            <a:spLocks noGrp="1"/>
          </p:cNvSpPr>
          <p:nvPr>
            <p:ph idx="1"/>
          </p:nvPr>
        </p:nvSpPr>
        <p:spPr/>
        <p:txBody>
          <a:bodyPr/>
          <a:lstStyle/>
          <a:p>
            <a:r>
              <a:rPr lang="en-US" dirty="0"/>
              <a:t>Create a .NET Standard library</a:t>
            </a:r>
          </a:p>
        </p:txBody>
      </p:sp>
    </p:spTree>
    <p:extLst>
      <p:ext uri="{BB962C8B-B14F-4D97-AF65-F5344CB8AC3E}">
        <p14:creationId xmlns:p14="http://schemas.microsoft.com/office/powerpoint/2010/main" val="980993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Standard vs Other Ways to Share</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024364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116075"/>
            <a:ext cx="10772775" cy="1658198"/>
          </a:xfrm>
        </p:spPr>
        <p:txBody>
          <a:bodyPr/>
          <a:lstStyle/>
          <a:p>
            <a:r>
              <a:rPr lang="en-US" dirty="0"/>
              <a:t>Hi, I’m J.</a:t>
            </a:r>
          </a:p>
        </p:txBody>
      </p:sp>
      <p:sp>
        <p:nvSpPr>
          <p:cNvPr id="3" name="Content Placeholder 2"/>
          <p:cNvSpPr>
            <a:spLocks noGrp="1"/>
          </p:cNvSpPr>
          <p:nvPr>
            <p:ph idx="1"/>
          </p:nvPr>
        </p:nvSpPr>
        <p:spPr>
          <a:xfrm>
            <a:off x="657224" y="2089917"/>
            <a:ext cx="4981194" cy="1223135"/>
          </a:xfrm>
        </p:spPr>
        <p:txBody>
          <a:bodyPr>
            <a:normAutofit lnSpcReduction="10000"/>
          </a:bodyPr>
          <a:lstStyle/>
          <a:p>
            <a:r>
              <a:rPr lang="en-US" sz="3200" dirty="0"/>
              <a:t>Jonathan "J." Tower</a:t>
            </a:r>
          </a:p>
          <a:p>
            <a:pPr>
              <a:spcBef>
                <a:spcPts val="600"/>
              </a:spcBef>
            </a:pPr>
            <a:r>
              <a:rPr lang="en-US" sz="1800" dirty="0"/>
              <a:t>Principal Consultant &amp; Partner</a:t>
            </a:r>
          </a:p>
          <a:p>
            <a:pPr>
              <a:spcBef>
                <a:spcPts val="1000"/>
              </a:spcBef>
            </a:pPr>
            <a:r>
              <a:rPr lang="en-US" dirty="0"/>
              <a:t>Trailhead Technology Partners</a:t>
            </a:r>
          </a:p>
        </p:txBody>
      </p:sp>
      <p:pic>
        <p:nvPicPr>
          <p:cNvPr id="4" name="Picture 3"/>
          <p:cNvPicPr>
            <a:picLocks noChangeAspect="1"/>
          </p:cNvPicPr>
          <p:nvPr/>
        </p:nvPicPr>
        <p:blipFill>
          <a:blip r:embed="rId2"/>
          <a:stretch>
            <a:fillRect/>
          </a:stretch>
        </p:blipFill>
        <p:spPr>
          <a:xfrm>
            <a:off x="6235812" y="1774273"/>
            <a:ext cx="4953088" cy="1308034"/>
          </a:xfrm>
          <a:prstGeom prst="rect">
            <a:avLst/>
          </a:prstGeom>
        </p:spPr>
      </p:pic>
      <p:sp>
        <p:nvSpPr>
          <p:cNvPr id="5" name="TextBox 4"/>
          <p:cNvSpPr txBox="1"/>
          <p:nvPr/>
        </p:nvSpPr>
        <p:spPr>
          <a:xfrm>
            <a:off x="6088810" y="3082307"/>
            <a:ext cx="5381624" cy="615553"/>
          </a:xfrm>
          <a:prstGeom prst="rect">
            <a:avLst/>
          </a:prstGeom>
          <a:noFill/>
        </p:spPr>
        <p:txBody>
          <a:bodyPr wrap="square" rtlCol="0">
            <a:spAutoFit/>
          </a:bodyPr>
          <a:lstStyle/>
          <a:p>
            <a:pPr algn="ctr"/>
            <a:r>
              <a:rPr lang="en-US" sz="3400" kern="2200" spc="300" dirty="0">
                <a:solidFill>
                  <a:srgbClr val="0072C6"/>
                </a:solidFill>
              </a:rPr>
              <a:t>trailhead</a:t>
            </a:r>
            <a:r>
              <a:rPr lang="en-US" sz="3400" kern="2200" spc="300" dirty="0"/>
              <a:t>technology</a:t>
            </a:r>
            <a:r>
              <a:rPr lang="en-US" sz="3400" kern="2200" spc="300" dirty="0">
                <a:solidFill>
                  <a:schemeClr val="bg1">
                    <a:lumMod val="65000"/>
                  </a:schemeClr>
                </a:solidFill>
              </a:rPr>
              <a:t>.com</a:t>
            </a:r>
          </a:p>
        </p:txBody>
      </p:sp>
      <p:sp>
        <p:nvSpPr>
          <p:cNvPr id="6" name="Content Placeholder 2"/>
          <p:cNvSpPr txBox="1">
            <a:spLocks/>
          </p:cNvSpPr>
          <p:nvPr/>
        </p:nvSpPr>
        <p:spPr>
          <a:xfrm>
            <a:off x="6136234" y="4333247"/>
            <a:ext cx="5293765" cy="134529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None/>
              <a:tabLst>
                <a:tab pos="233363" algn="ctr"/>
                <a:tab pos="457200" algn="l"/>
              </a:tabLst>
            </a:pPr>
            <a:r>
              <a:rPr lang="en-US" sz="2000" dirty="0">
                <a:solidFill>
                  <a:srgbClr val="333333"/>
                </a:solidFill>
                <a:latin typeface="FontAwesome" pitchFamily="2" charset="0"/>
              </a:rPr>
              <a:t>	</a:t>
            </a:r>
            <a:r>
              <a:rPr lang="en-US" sz="2000" dirty="0">
                <a:latin typeface="FontAwesome" pitchFamily="2" charset="0"/>
              </a:rPr>
              <a:t>	</a:t>
            </a:r>
            <a:r>
              <a:rPr lang="en-US" sz="2000" dirty="0"/>
              <a:t>jtower@trailheadtechnology.com</a:t>
            </a:r>
          </a:p>
          <a:p>
            <a:pPr marL="0" indent="0">
              <a:buNone/>
              <a:tabLst>
                <a:tab pos="233363" algn="ctr"/>
                <a:tab pos="457200" algn="l"/>
              </a:tabLst>
            </a:pPr>
            <a:r>
              <a:rPr lang="en-US" sz="2000" dirty="0">
                <a:latin typeface="FontAwesome" pitchFamily="2" charset="0"/>
              </a:rPr>
              <a:t>		</a:t>
            </a:r>
            <a:r>
              <a:rPr lang="en-US" sz="2000" dirty="0"/>
              <a:t>trailheadtechnology.com/blog</a:t>
            </a:r>
          </a:p>
          <a:p>
            <a:pPr marL="0" indent="0">
              <a:buNone/>
              <a:tabLst>
                <a:tab pos="233363" algn="ctr"/>
                <a:tab pos="457200" algn="l"/>
              </a:tabLst>
            </a:pPr>
            <a:r>
              <a:rPr lang="en-US" sz="2000" dirty="0">
                <a:latin typeface="FontAwesome" pitchFamily="2" charset="0"/>
              </a:rPr>
              <a:t>		</a:t>
            </a:r>
            <a:r>
              <a:rPr lang="en-US" sz="2000" dirty="0" err="1"/>
              <a:t>jtowermi</a:t>
            </a:r>
            <a:endParaRPr lang="en-US" sz="2000" dirty="0"/>
          </a:p>
          <a:p>
            <a:pPr>
              <a:tabLst>
                <a:tab pos="233363" algn="ctr"/>
                <a:tab pos="457200" algn="l"/>
              </a:tabLst>
            </a:pPr>
            <a:endParaRPr lang="en-US" sz="2000" dirty="0"/>
          </a:p>
        </p:txBody>
      </p:sp>
      <p:sp>
        <p:nvSpPr>
          <p:cNvPr id="7" name="Content Placeholder 2"/>
          <p:cNvSpPr txBox="1">
            <a:spLocks/>
          </p:cNvSpPr>
          <p:nvPr/>
        </p:nvSpPr>
        <p:spPr>
          <a:xfrm>
            <a:off x="657224" y="4333247"/>
            <a:ext cx="5293765" cy="134529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4572" lvl="1" indent="0">
              <a:spcBef>
                <a:spcPts val="1300"/>
              </a:spcBef>
              <a:buNone/>
              <a:tabLst>
                <a:tab pos="233363" algn="ctr"/>
                <a:tab pos="457200" algn="l"/>
              </a:tabLst>
            </a:pPr>
            <a:r>
              <a:rPr lang="en-US" sz="2000" dirty="0">
                <a:latin typeface="FontAwesome" pitchFamily="2" charset="0"/>
              </a:rPr>
              <a:t>		</a:t>
            </a:r>
            <a:r>
              <a:rPr lang="en-US" sz="2000" dirty="0"/>
              <a:t>Microsoft MVP in ASP.NET</a:t>
            </a:r>
          </a:p>
          <a:p>
            <a:pPr marL="4572" lvl="1" indent="0">
              <a:spcBef>
                <a:spcPts val="1300"/>
              </a:spcBef>
              <a:buNone/>
              <a:tabLst>
                <a:tab pos="233363" algn="ctr"/>
                <a:tab pos="457200" algn="l"/>
              </a:tabLst>
            </a:pPr>
            <a:r>
              <a:rPr lang="en-US" sz="2000" dirty="0">
                <a:latin typeface="FontAwesome" pitchFamily="2" charset="0"/>
              </a:rPr>
              <a:t>		</a:t>
            </a:r>
            <a:r>
              <a:rPr lang="en-US" sz="2000" dirty="0" err="1"/>
              <a:t>Telerik</a:t>
            </a:r>
            <a:r>
              <a:rPr lang="en-US" sz="2000" dirty="0"/>
              <a:t>/Progress Developer Expert</a:t>
            </a:r>
          </a:p>
          <a:p>
            <a:pPr marL="0" indent="0">
              <a:buNone/>
              <a:tabLst>
                <a:tab pos="233363" algn="ctr"/>
                <a:tab pos="457200" algn="l"/>
              </a:tabLst>
            </a:pPr>
            <a:r>
              <a:rPr lang="en-US" sz="2000" dirty="0">
                <a:latin typeface="FontAwesome" pitchFamily="2" charset="0"/>
              </a:rPr>
              <a:t>		</a:t>
            </a:r>
            <a:r>
              <a:rPr lang="en-US" sz="2000" dirty="0"/>
              <a:t>Organizer of Beer City Code</a:t>
            </a:r>
          </a:p>
        </p:txBody>
      </p:sp>
      <p:sp>
        <p:nvSpPr>
          <p:cNvPr id="8" name="Title 1"/>
          <p:cNvSpPr txBox="1">
            <a:spLocks/>
          </p:cNvSpPr>
          <p:nvPr/>
        </p:nvSpPr>
        <p:spPr>
          <a:xfrm>
            <a:off x="657224" y="5942426"/>
            <a:ext cx="10772775" cy="628815"/>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Segoe UI" panose="020B0502040204020203" pitchFamily="34" charset="0"/>
                <a:ea typeface="+mj-ea"/>
                <a:cs typeface="Segoe UI" panose="020B0502040204020203" pitchFamily="34" charset="0"/>
              </a:defRPr>
            </a:lvl1pPr>
          </a:lstStyle>
          <a:p>
            <a:r>
              <a:rPr lang="en-US" sz="3200" dirty="0"/>
              <a:t>github.com/</a:t>
            </a:r>
            <a:r>
              <a:rPr lang="en-US" sz="3200" dirty="0" err="1"/>
              <a:t>jonathantower</a:t>
            </a:r>
            <a:r>
              <a:rPr lang="en-US" sz="3200" dirty="0"/>
              <a:t>/</a:t>
            </a:r>
            <a:r>
              <a:rPr lang="en-US" sz="3200" dirty="0" err="1"/>
              <a:t>dotnet</a:t>
            </a:r>
            <a:r>
              <a:rPr lang="en-US" sz="3200" dirty="0"/>
              <a:t>-standard</a:t>
            </a:r>
          </a:p>
        </p:txBody>
      </p:sp>
    </p:spTree>
    <p:extLst>
      <p:ext uri="{BB962C8B-B14F-4D97-AF65-F5344CB8AC3E}">
        <p14:creationId xmlns:p14="http://schemas.microsoft.com/office/powerpoint/2010/main" val="28017068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Portable Class Libraries (PCLs)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580136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7"/>
          <p:cNvGrpSpPr/>
          <p:nvPr/>
        </p:nvGrpSpPr>
        <p:grpSpPr>
          <a:xfrm>
            <a:off x="1222959" y="777790"/>
            <a:ext cx="2827243" cy="4125291"/>
            <a:chOff x="1719261" y="1582079"/>
            <a:chExt cx="2772058" cy="4044770"/>
          </a:xfrm>
        </p:grpSpPr>
        <p:sp>
          <p:nvSpPr>
            <p:cNvPr id="97" name="Rectangle 96"/>
            <p:cNvSpPr/>
            <p:nvPr/>
          </p:nvSpPr>
          <p:spPr bwMode="auto">
            <a:xfrm>
              <a:off x="1719261" y="1582079"/>
              <a:ext cx="2772058" cy="4044770"/>
            </a:xfrm>
            <a:prstGeom prst="rect">
              <a:avLst/>
            </a:prstGeom>
            <a:solidFill>
              <a:srgbClr val="0078D7"/>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98" name="TextBox 50"/>
            <p:cNvSpPr txBox="1"/>
            <p:nvPr/>
          </p:nvSpPr>
          <p:spPr>
            <a:xfrm>
              <a:off x="1719261" y="1582079"/>
              <a:ext cx="2764594"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 FRAMEWORK</a:t>
              </a:r>
            </a:p>
          </p:txBody>
        </p:sp>
      </p:grpSp>
      <p:grpSp>
        <p:nvGrpSpPr>
          <p:cNvPr id="69" name="Group 68"/>
          <p:cNvGrpSpPr/>
          <p:nvPr/>
        </p:nvGrpSpPr>
        <p:grpSpPr>
          <a:xfrm>
            <a:off x="4176139" y="777790"/>
            <a:ext cx="2817909" cy="4125291"/>
            <a:chOff x="4604404" y="1582078"/>
            <a:chExt cx="2772059" cy="4044770"/>
          </a:xfrm>
        </p:grpSpPr>
        <p:sp>
          <p:nvSpPr>
            <p:cNvPr id="95" name="Rectangle 94"/>
            <p:cNvSpPr/>
            <p:nvPr/>
          </p:nvSpPr>
          <p:spPr bwMode="auto">
            <a:xfrm>
              <a:off x="4604404" y="1582078"/>
              <a:ext cx="2772058" cy="4044770"/>
            </a:xfrm>
            <a:prstGeom prst="rect">
              <a:avLst/>
            </a:prstGeom>
            <a:solidFill>
              <a:srgbClr val="00BCF2"/>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96" name="TextBox 54"/>
            <p:cNvSpPr txBox="1"/>
            <p:nvPr/>
          </p:nvSpPr>
          <p:spPr>
            <a:xfrm>
              <a:off x="4611869" y="1582078"/>
              <a:ext cx="2764594"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 CORE</a:t>
              </a:r>
            </a:p>
          </p:txBody>
        </p:sp>
      </p:grpSp>
      <p:grpSp>
        <p:nvGrpSpPr>
          <p:cNvPr id="70" name="Group 69"/>
          <p:cNvGrpSpPr/>
          <p:nvPr/>
        </p:nvGrpSpPr>
        <p:grpSpPr>
          <a:xfrm>
            <a:off x="7118934" y="778997"/>
            <a:ext cx="2822415" cy="4125291"/>
            <a:chOff x="7489548" y="1582078"/>
            <a:chExt cx="2770346" cy="4044770"/>
          </a:xfrm>
        </p:grpSpPr>
        <p:sp>
          <p:nvSpPr>
            <p:cNvPr id="93" name="Rectangle 92"/>
            <p:cNvSpPr/>
            <p:nvPr/>
          </p:nvSpPr>
          <p:spPr bwMode="auto">
            <a:xfrm>
              <a:off x="7489548" y="1582078"/>
              <a:ext cx="2770346" cy="4044770"/>
            </a:xfrm>
            <a:prstGeom prst="rect">
              <a:avLst/>
            </a:prstGeom>
            <a:solidFill>
              <a:srgbClr val="002050">
                <a:lumMod val="90000"/>
                <a:lumOff val="10000"/>
              </a:srgb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94" name="TextBox 58"/>
            <p:cNvSpPr txBox="1"/>
            <p:nvPr/>
          </p:nvSpPr>
          <p:spPr>
            <a:xfrm>
              <a:off x="7489548" y="1582078"/>
              <a:ext cx="2770346"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XAMARIN</a:t>
              </a:r>
            </a:p>
          </p:txBody>
        </p:sp>
      </p:grpSp>
      <p:sp>
        <p:nvSpPr>
          <p:cNvPr id="71" name="TextBox 11"/>
          <p:cNvSpPr txBox="1"/>
          <p:nvPr/>
        </p:nvSpPr>
        <p:spPr>
          <a:xfrm>
            <a:off x="1226515" y="1534356"/>
            <a:ext cx="8714834" cy="1462909"/>
          </a:xfrm>
          <a:prstGeom prst="rect">
            <a:avLst/>
          </a:prstGeom>
          <a:solidFill>
            <a:srgbClr val="000000">
              <a:alpha val="20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72" name="TextBox 13"/>
          <p:cNvSpPr txBox="1"/>
          <p:nvPr/>
        </p:nvSpPr>
        <p:spPr>
          <a:xfrm>
            <a:off x="356716" y="1534356"/>
            <a:ext cx="736997" cy="1462909"/>
          </a:xfrm>
          <a:prstGeom prst="rect">
            <a:avLst/>
          </a:prstGeom>
          <a:solidFill>
            <a:srgbClr val="737373"/>
          </a:solidFill>
        </p:spPr>
        <p:txBody>
          <a:bodyPr vert="vert270"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APP</a:t>
            </a:r>
          </a:p>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MODELS</a:t>
            </a:r>
          </a:p>
        </p:txBody>
      </p:sp>
      <p:sp>
        <p:nvSpPr>
          <p:cNvPr id="73" name="TextBox 14"/>
          <p:cNvSpPr txBox="1"/>
          <p:nvPr/>
        </p:nvSpPr>
        <p:spPr>
          <a:xfrm>
            <a:off x="1226515" y="3170984"/>
            <a:ext cx="8714834" cy="1508625"/>
          </a:xfrm>
          <a:prstGeom prst="rect">
            <a:avLst/>
          </a:prstGeom>
          <a:solidFill>
            <a:srgbClr val="000000">
              <a:alpha val="20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74" name="TextBox 15"/>
          <p:cNvSpPr txBox="1"/>
          <p:nvPr/>
        </p:nvSpPr>
        <p:spPr>
          <a:xfrm>
            <a:off x="356716" y="3170984"/>
            <a:ext cx="736997" cy="1508625"/>
          </a:xfrm>
          <a:prstGeom prst="rect">
            <a:avLst/>
          </a:prstGeom>
          <a:solidFill>
            <a:srgbClr val="737373"/>
          </a:solidFill>
        </p:spPr>
        <p:txBody>
          <a:bodyPr vert="vert270"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BASE</a:t>
            </a:r>
          </a:p>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LIBRARIES</a:t>
            </a:r>
          </a:p>
        </p:txBody>
      </p:sp>
      <p:sp>
        <p:nvSpPr>
          <p:cNvPr id="75" name="TextBox 25"/>
          <p:cNvSpPr txBox="1"/>
          <p:nvPr/>
        </p:nvSpPr>
        <p:spPr>
          <a:xfrm>
            <a:off x="1264980" y="3640253"/>
            <a:ext cx="2743200"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Base Class Library</a:t>
            </a:r>
          </a:p>
        </p:txBody>
      </p:sp>
      <p:sp>
        <p:nvSpPr>
          <p:cNvPr id="76" name="TextBox 28"/>
          <p:cNvSpPr txBox="1"/>
          <p:nvPr/>
        </p:nvSpPr>
        <p:spPr>
          <a:xfrm>
            <a:off x="4213493" y="3640253"/>
            <a:ext cx="2743200"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 Core Library</a:t>
            </a:r>
          </a:p>
        </p:txBody>
      </p:sp>
      <p:sp>
        <p:nvSpPr>
          <p:cNvPr id="77" name="TextBox 30"/>
          <p:cNvSpPr txBox="1"/>
          <p:nvPr/>
        </p:nvSpPr>
        <p:spPr>
          <a:xfrm>
            <a:off x="7158541" y="3640253"/>
            <a:ext cx="2743200"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Mono Class Library</a:t>
            </a:r>
          </a:p>
        </p:txBody>
      </p:sp>
      <p:sp>
        <p:nvSpPr>
          <p:cNvPr id="78" name="TextBox 36"/>
          <p:cNvSpPr txBox="1"/>
          <p:nvPr/>
        </p:nvSpPr>
        <p:spPr>
          <a:xfrm>
            <a:off x="1982409" y="2393405"/>
            <a:ext cx="1300333"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ASP.NET</a:t>
            </a:r>
          </a:p>
        </p:txBody>
      </p:sp>
      <p:sp>
        <p:nvSpPr>
          <p:cNvPr id="79" name="TextBox 37"/>
          <p:cNvSpPr txBox="1"/>
          <p:nvPr/>
        </p:nvSpPr>
        <p:spPr>
          <a:xfrm>
            <a:off x="2388641" y="1733640"/>
            <a:ext cx="1573201"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Windows Forms</a:t>
            </a:r>
          </a:p>
        </p:txBody>
      </p:sp>
      <p:sp>
        <p:nvSpPr>
          <p:cNvPr id="80" name="TextBox 38"/>
          <p:cNvSpPr txBox="1"/>
          <p:nvPr/>
        </p:nvSpPr>
        <p:spPr>
          <a:xfrm>
            <a:off x="1320030" y="1733640"/>
            <a:ext cx="981530"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WPF</a:t>
            </a:r>
          </a:p>
        </p:txBody>
      </p:sp>
      <p:sp>
        <p:nvSpPr>
          <p:cNvPr id="81" name="TextBox 39"/>
          <p:cNvSpPr txBox="1"/>
          <p:nvPr/>
        </p:nvSpPr>
        <p:spPr>
          <a:xfrm>
            <a:off x="4513083" y="1733640"/>
            <a:ext cx="1360330"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UWP</a:t>
            </a:r>
          </a:p>
        </p:txBody>
      </p:sp>
      <p:sp>
        <p:nvSpPr>
          <p:cNvPr id="82" name="TextBox 40"/>
          <p:cNvSpPr txBox="1"/>
          <p:nvPr/>
        </p:nvSpPr>
        <p:spPr>
          <a:xfrm>
            <a:off x="5105387" y="2393405"/>
            <a:ext cx="1554339"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ASP.NET Core</a:t>
            </a:r>
          </a:p>
        </p:txBody>
      </p:sp>
      <p:sp>
        <p:nvSpPr>
          <p:cNvPr id="83" name="Rectangle 82"/>
          <p:cNvSpPr/>
          <p:nvPr/>
        </p:nvSpPr>
        <p:spPr>
          <a:xfrm>
            <a:off x="6410094" y="2424553"/>
            <a:ext cx="270088" cy="318286"/>
          </a:xfrm>
          <a:prstGeom prst="rect">
            <a:avLst/>
          </a:prstGeom>
        </p:spPr>
        <p:txBody>
          <a:bodyPr wrap="none">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a:t>
            </a:r>
            <a:endParaRPr kumimoji="0" lang="en-US" sz="1428"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p:txBody>
      </p:sp>
      <p:sp>
        <p:nvSpPr>
          <p:cNvPr id="84" name="TextBox 43"/>
          <p:cNvSpPr txBox="1"/>
          <p:nvPr/>
        </p:nvSpPr>
        <p:spPr>
          <a:xfrm>
            <a:off x="7314791" y="1733640"/>
            <a:ext cx="1172385"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iOS</a:t>
            </a:r>
          </a:p>
        </p:txBody>
      </p:sp>
      <p:sp>
        <p:nvSpPr>
          <p:cNvPr id="85" name="TextBox 44"/>
          <p:cNvSpPr txBox="1"/>
          <p:nvPr/>
        </p:nvSpPr>
        <p:spPr>
          <a:xfrm>
            <a:off x="8565082" y="2063522"/>
            <a:ext cx="1203962"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Android</a:t>
            </a:r>
          </a:p>
        </p:txBody>
      </p:sp>
      <p:grpSp>
        <p:nvGrpSpPr>
          <p:cNvPr id="86" name="Group 85"/>
          <p:cNvGrpSpPr/>
          <p:nvPr/>
        </p:nvGrpSpPr>
        <p:grpSpPr>
          <a:xfrm>
            <a:off x="1223154" y="5024494"/>
            <a:ext cx="8723377" cy="1055719"/>
            <a:chOff x="1973256" y="5338408"/>
            <a:chExt cx="8553107" cy="1035113"/>
          </a:xfrm>
        </p:grpSpPr>
        <p:sp>
          <p:nvSpPr>
            <p:cNvPr id="88" name="TextBox 42"/>
            <p:cNvSpPr txBox="1"/>
            <p:nvPr/>
          </p:nvSpPr>
          <p:spPr>
            <a:xfrm>
              <a:off x="1973257" y="5338408"/>
              <a:ext cx="8553106" cy="1035113"/>
            </a:xfrm>
            <a:prstGeom prst="rect">
              <a:avLst/>
            </a:prstGeom>
            <a:solidFill>
              <a:srgbClr val="737373"/>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89" name="TextBox 32"/>
            <p:cNvSpPr txBox="1"/>
            <p:nvPr/>
          </p:nvSpPr>
          <p:spPr>
            <a:xfrm>
              <a:off x="2811442"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Compilers</a:t>
              </a:r>
            </a:p>
          </p:txBody>
        </p:sp>
        <p:sp>
          <p:nvSpPr>
            <p:cNvPr id="90" name="TextBox 33"/>
            <p:cNvSpPr txBox="1"/>
            <p:nvPr/>
          </p:nvSpPr>
          <p:spPr>
            <a:xfrm>
              <a:off x="5235634"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Languages</a:t>
              </a:r>
            </a:p>
          </p:txBody>
        </p:sp>
        <p:sp>
          <p:nvSpPr>
            <p:cNvPr id="91" name="TextBox 34"/>
            <p:cNvSpPr txBox="1"/>
            <p:nvPr/>
          </p:nvSpPr>
          <p:spPr>
            <a:xfrm>
              <a:off x="7659826"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 components</a:t>
              </a:r>
            </a:p>
          </p:txBody>
        </p:sp>
        <p:sp>
          <p:nvSpPr>
            <p:cNvPr id="92" name="TextBox 45"/>
            <p:cNvSpPr txBox="1"/>
            <p:nvPr/>
          </p:nvSpPr>
          <p:spPr>
            <a:xfrm>
              <a:off x="1973256" y="5338408"/>
              <a:ext cx="8553106" cy="32669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COMMON INFRASTRUCTURE</a:t>
              </a:r>
            </a:p>
          </p:txBody>
        </p:sp>
      </p:grpSp>
      <p:sp>
        <p:nvSpPr>
          <p:cNvPr id="87" name="TextBox 31"/>
          <p:cNvSpPr txBox="1"/>
          <p:nvPr/>
        </p:nvSpPr>
        <p:spPr>
          <a:xfrm>
            <a:off x="7314790" y="2393405"/>
            <a:ext cx="1171549"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OS X</a:t>
            </a:r>
            <a:endPar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Tree>
    <p:extLst>
      <p:ext uri="{BB962C8B-B14F-4D97-AF65-F5344CB8AC3E}">
        <p14:creationId xmlns:p14="http://schemas.microsoft.com/office/powerpoint/2010/main" val="90893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65"/>
          <p:cNvGrpSpPr/>
          <p:nvPr/>
        </p:nvGrpSpPr>
        <p:grpSpPr>
          <a:xfrm>
            <a:off x="1222092" y="777789"/>
            <a:ext cx="2827243" cy="4125291"/>
            <a:chOff x="1719261" y="1582079"/>
            <a:chExt cx="2772058" cy="4044770"/>
          </a:xfrm>
        </p:grpSpPr>
        <p:sp>
          <p:nvSpPr>
            <p:cNvPr id="128" name="Rectangle 127"/>
            <p:cNvSpPr/>
            <p:nvPr/>
          </p:nvSpPr>
          <p:spPr bwMode="auto">
            <a:xfrm>
              <a:off x="1719261" y="1582079"/>
              <a:ext cx="2772058" cy="4044770"/>
            </a:xfrm>
            <a:prstGeom prst="rect">
              <a:avLst/>
            </a:prstGeom>
            <a:solidFill>
              <a:srgbClr val="0078D7"/>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129" name="TextBox 117"/>
            <p:cNvSpPr txBox="1"/>
            <p:nvPr/>
          </p:nvSpPr>
          <p:spPr>
            <a:xfrm>
              <a:off x="1719261" y="1582079"/>
              <a:ext cx="2764594"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 FRAMEWORK</a:t>
              </a:r>
            </a:p>
          </p:txBody>
        </p:sp>
      </p:grpSp>
      <p:grpSp>
        <p:nvGrpSpPr>
          <p:cNvPr id="67" name="Group 66"/>
          <p:cNvGrpSpPr/>
          <p:nvPr/>
        </p:nvGrpSpPr>
        <p:grpSpPr>
          <a:xfrm>
            <a:off x="4175272" y="777789"/>
            <a:ext cx="2817909" cy="4125291"/>
            <a:chOff x="4604404" y="1582078"/>
            <a:chExt cx="2772059" cy="4044770"/>
          </a:xfrm>
        </p:grpSpPr>
        <p:sp>
          <p:nvSpPr>
            <p:cNvPr id="126" name="Rectangle 125"/>
            <p:cNvSpPr/>
            <p:nvPr/>
          </p:nvSpPr>
          <p:spPr bwMode="auto">
            <a:xfrm>
              <a:off x="4604404" y="1582078"/>
              <a:ext cx="2772058" cy="4044770"/>
            </a:xfrm>
            <a:prstGeom prst="rect">
              <a:avLst/>
            </a:prstGeom>
            <a:solidFill>
              <a:srgbClr val="00BCF2"/>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127" name="TextBox 120"/>
            <p:cNvSpPr txBox="1"/>
            <p:nvPr/>
          </p:nvSpPr>
          <p:spPr>
            <a:xfrm>
              <a:off x="4611869" y="1582078"/>
              <a:ext cx="2764594"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 CORE</a:t>
              </a:r>
            </a:p>
          </p:txBody>
        </p:sp>
      </p:grpSp>
      <p:grpSp>
        <p:nvGrpSpPr>
          <p:cNvPr id="99" name="Group 98"/>
          <p:cNvGrpSpPr/>
          <p:nvPr/>
        </p:nvGrpSpPr>
        <p:grpSpPr>
          <a:xfrm>
            <a:off x="7118067" y="778996"/>
            <a:ext cx="2822415" cy="4125291"/>
            <a:chOff x="7489548" y="1582078"/>
            <a:chExt cx="2770346" cy="4044770"/>
          </a:xfrm>
        </p:grpSpPr>
        <p:sp>
          <p:nvSpPr>
            <p:cNvPr id="124" name="Rectangle 123"/>
            <p:cNvSpPr/>
            <p:nvPr/>
          </p:nvSpPr>
          <p:spPr bwMode="auto">
            <a:xfrm>
              <a:off x="7489548" y="1582078"/>
              <a:ext cx="2770346" cy="4044770"/>
            </a:xfrm>
            <a:prstGeom prst="rect">
              <a:avLst/>
            </a:prstGeom>
            <a:solidFill>
              <a:srgbClr val="002050">
                <a:lumMod val="90000"/>
                <a:lumOff val="10000"/>
              </a:srgb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125" name="TextBox 123"/>
            <p:cNvSpPr txBox="1"/>
            <p:nvPr/>
          </p:nvSpPr>
          <p:spPr>
            <a:xfrm>
              <a:off x="7489548" y="1582078"/>
              <a:ext cx="2770346"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XAMARIN</a:t>
              </a:r>
            </a:p>
          </p:txBody>
        </p:sp>
      </p:grpSp>
      <p:sp>
        <p:nvSpPr>
          <p:cNvPr id="100" name="TextBox 124"/>
          <p:cNvSpPr txBox="1"/>
          <p:nvPr/>
        </p:nvSpPr>
        <p:spPr>
          <a:xfrm>
            <a:off x="1225648" y="1534355"/>
            <a:ext cx="8714834" cy="1462909"/>
          </a:xfrm>
          <a:prstGeom prst="rect">
            <a:avLst/>
          </a:prstGeom>
          <a:solidFill>
            <a:srgbClr val="000000">
              <a:alpha val="20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101" name="TextBox 125"/>
          <p:cNvSpPr txBox="1"/>
          <p:nvPr/>
        </p:nvSpPr>
        <p:spPr>
          <a:xfrm>
            <a:off x="355849" y="1534355"/>
            <a:ext cx="736997" cy="1462909"/>
          </a:xfrm>
          <a:prstGeom prst="rect">
            <a:avLst/>
          </a:prstGeom>
          <a:solidFill>
            <a:srgbClr val="737373"/>
          </a:solidFill>
        </p:spPr>
        <p:txBody>
          <a:bodyPr vert="vert270"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APP</a:t>
            </a:r>
          </a:p>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MODELS</a:t>
            </a:r>
          </a:p>
        </p:txBody>
      </p:sp>
      <p:sp>
        <p:nvSpPr>
          <p:cNvPr id="102" name="TextBox 126"/>
          <p:cNvSpPr txBox="1"/>
          <p:nvPr/>
        </p:nvSpPr>
        <p:spPr>
          <a:xfrm>
            <a:off x="1225648" y="3170983"/>
            <a:ext cx="8714834" cy="1508625"/>
          </a:xfrm>
          <a:prstGeom prst="rect">
            <a:avLst/>
          </a:prstGeom>
          <a:solidFill>
            <a:srgbClr val="000000">
              <a:alpha val="20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103" name="TextBox 127"/>
          <p:cNvSpPr txBox="1"/>
          <p:nvPr/>
        </p:nvSpPr>
        <p:spPr>
          <a:xfrm>
            <a:off x="355849" y="3170983"/>
            <a:ext cx="736997" cy="1508625"/>
          </a:xfrm>
          <a:prstGeom prst="rect">
            <a:avLst/>
          </a:prstGeom>
          <a:solidFill>
            <a:srgbClr val="737373"/>
          </a:solidFill>
        </p:spPr>
        <p:txBody>
          <a:bodyPr vert="vert270"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BASE</a:t>
            </a:r>
          </a:p>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LIBRARIES</a:t>
            </a:r>
          </a:p>
        </p:txBody>
      </p:sp>
      <p:grpSp>
        <p:nvGrpSpPr>
          <p:cNvPr id="104" name="Group 103"/>
          <p:cNvGrpSpPr/>
          <p:nvPr/>
        </p:nvGrpSpPr>
        <p:grpSpPr>
          <a:xfrm>
            <a:off x="1222287" y="5024493"/>
            <a:ext cx="8723377" cy="1055719"/>
            <a:chOff x="1973256" y="5338408"/>
            <a:chExt cx="8553107" cy="1035113"/>
          </a:xfrm>
        </p:grpSpPr>
        <p:sp>
          <p:nvSpPr>
            <p:cNvPr id="119" name="TextBox 140"/>
            <p:cNvSpPr txBox="1"/>
            <p:nvPr/>
          </p:nvSpPr>
          <p:spPr>
            <a:xfrm>
              <a:off x="1973257" y="5338408"/>
              <a:ext cx="8553106" cy="1035113"/>
            </a:xfrm>
            <a:prstGeom prst="rect">
              <a:avLst/>
            </a:prstGeom>
            <a:solidFill>
              <a:srgbClr val="737373"/>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120" name="TextBox 141"/>
            <p:cNvSpPr txBox="1"/>
            <p:nvPr/>
          </p:nvSpPr>
          <p:spPr>
            <a:xfrm>
              <a:off x="2811442"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Compilers</a:t>
              </a:r>
            </a:p>
          </p:txBody>
        </p:sp>
        <p:sp>
          <p:nvSpPr>
            <p:cNvPr id="121" name="TextBox 142"/>
            <p:cNvSpPr txBox="1"/>
            <p:nvPr/>
          </p:nvSpPr>
          <p:spPr>
            <a:xfrm>
              <a:off x="5235634"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Languages</a:t>
              </a:r>
            </a:p>
          </p:txBody>
        </p:sp>
        <p:sp>
          <p:nvSpPr>
            <p:cNvPr id="122" name="TextBox 143"/>
            <p:cNvSpPr txBox="1"/>
            <p:nvPr/>
          </p:nvSpPr>
          <p:spPr>
            <a:xfrm>
              <a:off x="7659826"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 components</a:t>
              </a:r>
            </a:p>
          </p:txBody>
        </p:sp>
        <p:sp>
          <p:nvSpPr>
            <p:cNvPr id="123" name="TextBox 144"/>
            <p:cNvSpPr txBox="1"/>
            <p:nvPr/>
          </p:nvSpPr>
          <p:spPr>
            <a:xfrm>
              <a:off x="1973256" y="5338408"/>
              <a:ext cx="8553106" cy="32669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COMMON INFRASTRUCTURE</a:t>
              </a:r>
            </a:p>
          </p:txBody>
        </p:sp>
      </p:grpSp>
      <p:sp>
        <p:nvSpPr>
          <p:cNvPr id="105" name="TextBox 57"/>
          <p:cNvSpPr txBox="1"/>
          <p:nvPr/>
        </p:nvSpPr>
        <p:spPr>
          <a:xfrm>
            <a:off x="10059636" y="3170983"/>
            <a:ext cx="1776516" cy="1508625"/>
          </a:xfrm>
          <a:prstGeom prst="rect">
            <a:avLst/>
          </a:prstGeom>
          <a:solidFill>
            <a:srgbClr val="CFCFCF"/>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106" name="Rectangle 105"/>
          <p:cNvSpPr/>
          <p:nvPr/>
        </p:nvSpPr>
        <p:spPr>
          <a:xfrm>
            <a:off x="10059636" y="4182071"/>
            <a:ext cx="1776516" cy="497537"/>
          </a:xfrm>
          <a:prstGeom prst="rect">
            <a:avLst/>
          </a:prstGeom>
        </p:spPr>
        <p:txBody>
          <a:bodyPr wrap="square">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1" indent="0" algn="ctr" defTabSz="912597" rtl="0" eaLnBrk="1" fontAlgn="auto" latinLnBrk="0" hangingPunct="1">
              <a:lnSpc>
                <a:spcPct val="90000"/>
              </a:lnSpc>
              <a:spcBef>
                <a:spcPts val="0"/>
              </a:spcBef>
              <a:spcAft>
                <a:spcPts val="332"/>
              </a:spcAft>
              <a:buClrTx/>
              <a:buSzTx/>
              <a:buFontTx/>
              <a:buNone/>
              <a:tabLst/>
              <a:defRPr/>
            </a:pPr>
            <a:r>
              <a:rPr kumimoji="0" lang="en-US" sz="1428"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PCL reference assemblies</a:t>
            </a:r>
          </a:p>
        </p:txBody>
      </p:sp>
      <p:sp>
        <p:nvSpPr>
          <p:cNvPr id="107" name="TextBox 59"/>
          <p:cNvSpPr txBox="1"/>
          <p:nvPr/>
        </p:nvSpPr>
        <p:spPr>
          <a:xfrm>
            <a:off x="10214811" y="3439986"/>
            <a:ext cx="1466167" cy="734913"/>
          </a:xfrm>
          <a:prstGeom prst="rect">
            <a:avLst/>
          </a:prstGeom>
          <a:solidFill>
            <a:srgbClr val="7F7F7F"/>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Reference implementation</a:t>
            </a:r>
          </a:p>
        </p:txBody>
      </p:sp>
      <p:sp>
        <p:nvSpPr>
          <p:cNvPr id="108" name="TextBox 29"/>
          <p:cNvSpPr txBox="1"/>
          <p:nvPr/>
        </p:nvSpPr>
        <p:spPr>
          <a:xfrm>
            <a:off x="10059636" y="1534355"/>
            <a:ext cx="1776516" cy="1462909"/>
          </a:xfrm>
          <a:prstGeom prst="rect">
            <a:avLst/>
          </a:prstGeom>
          <a:solidFill>
            <a:srgbClr val="CFCFCF"/>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109" name="Rectangle 108"/>
          <p:cNvSpPr/>
          <p:nvPr/>
        </p:nvSpPr>
        <p:spPr>
          <a:xfrm>
            <a:off x="10227850" y="1760058"/>
            <a:ext cx="1440088" cy="295854"/>
          </a:xfrm>
          <a:prstGeom prst="rect">
            <a:avLst/>
          </a:prstGeom>
        </p:spPr>
        <p:txBody>
          <a:bodyPr wrap="square">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1" indent="0" algn="ctr" defTabSz="912597" rtl="0" eaLnBrk="1" fontAlgn="auto" latinLnBrk="0" hangingPunct="1">
              <a:lnSpc>
                <a:spcPct val="90000"/>
              </a:lnSpc>
              <a:spcBef>
                <a:spcPts val="0"/>
              </a:spcBef>
              <a:spcAft>
                <a:spcPts val="332"/>
              </a:spcAft>
              <a:buClrTx/>
              <a:buSzTx/>
              <a:buFontTx/>
              <a:buNone/>
              <a:tabLst/>
              <a:defRPr/>
            </a:pPr>
            <a:r>
              <a:rPr kumimoji="0" lang="en-US" sz="1428"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My code</a:t>
            </a:r>
          </a:p>
        </p:txBody>
      </p:sp>
      <p:grpSp>
        <p:nvGrpSpPr>
          <p:cNvPr id="110" name="Group 109"/>
          <p:cNvGrpSpPr/>
          <p:nvPr/>
        </p:nvGrpSpPr>
        <p:grpSpPr>
          <a:xfrm>
            <a:off x="10879321" y="2619110"/>
            <a:ext cx="137147" cy="820875"/>
            <a:chOff x="10183906" y="1406203"/>
            <a:chExt cx="134470" cy="804852"/>
          </a:xfrm>
        </p:grpSpPr>
        <p:sp>
          <p:nvSpPr>
            <p:cNvPr id="117" name="Oval 116"/>
            <p:cNvSpPr/>
            <p:nvPr/>
          </p:nvSpPr>
          <p:spPr>
            <a:xfrm>
              <a:off x="10183906" y="1406203"/>
              <a:ext cx="134470" cy="134470"/>
            </a:xfrm>
            <a:prstGeom prst="ellipse">
              <a:avLst/>
            </a:prstGeom>
            <a:solidFill>
              <a:srgbClr val="7F7F7F"/>
            </a:solidFill>
            <a:ln w="10795" cap="flat" cmpd="sng" algn="ctr">
              <a:no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873" b="0" i="0" u="none" strike="noStrike" kern="1200" cap="none" spc="0" normalizeH="0" baseline="0" noProof="0">
                <a:ln>
                  <a:noFill/>
                </a:ln>
                <a:solidFill>
                  <a:srgbClr val="FFFFFF"/>
                </a:solidFill>
                <a:effectLst/>
                <a:uLnTx/>
                <a:uFillTx/>
                <a:latin typeface="Segoe UI"/>
                <a:ea typeface="+mn-ea"/>
                <a:cs typeface="+mn-cs"/>
              </a:endParaRPr>
            </a:p>
          </p:txBody>
        </p:sp>
        <p:cxnSp>
          <p:nvCxnSpPr>
            <p:cNvPr id="118" name="Straight Connector 117"/>
            <p:cNvCxnSpPr/>
            <p:nvPr/>
          </p:nvCxnSpPr>
          <p:spPr>
            <a:xfrm>
              <a:off x="10251141" y="1532785"/>
              <a:ext cx="0" cy="678270"/>
            </a:xfrm>
            <a:prstGeom prst="line">
              <a:avLst/>
            </a:prstGeom>
            <a:solidFill>
              <a:srgbClr val="505050">
                <a:lumMod val="50000"/>
                <a:lumOff val="50000"/>
              </a:srgbClr>
            </a:solidFill>
            <a:ln w="28575" cap="flat" cmpd="sng" algn="ctr">
              <a:solidFill>
                <a:srgbClr val="7F7F7F"/>
              </a:solidFill>
              <a:prstDash val="solid"/>
            </a:ln>
            <a:effectLst/>
          </p:spPr>
        </p:cxnSp>
      </p:grpSp>
      <p:sp>
        <p:nvSpPr>
          <p:cNvPr id="111" name="TextBox 51"/>
          <p:cNvSpPr txBox="1"/>
          <p:nvPr/>
        </p:nvSpPr>
        <p:spPr>
          <a:xfrm>
            <a:off x="7302454" y="3319087"/>
            <a:ext cx="1754806" cy="407230"/>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Implementation 3</a:t>
            </a:r>
          </a:p>
        </p:txBody>
      </p:sp>
      <p:cxnSp>
        <p:nvCxnSpPr>
          <p:cNvPr id="112" name="Straight Connector 111"/>
          <p:cNvCxnSpPr/>
          <p:nvPr/>
        </p:nvCxnSpPr>
        <p:spPr>
          <a:xfrm flipV="1">
            <a:off x="3299509" y="4074551"/>
            <a:ext cx="6931152" cy="29190"/>
          </a:xfrm>
          <a:prstGeom prst="line">
            <a:avLst/>
          </a:prstGeom>
          <a:solidFill>
            <a:srgbClr val="505050">
              <a:lumMod val="50000"/>
              <a:lumOff val="50000"/>
            </a:srgbClr>
          </a:solidFill>
          <a:ln w="28575" cap="flat" cmpd="sng" algn="ctr">
            <a:solidFill>
              <a:srgbClr val="000000">
                <a:alpha val="40000"/>
              </a:srgbClr>
            </a:solidFill>
            <a:prstDash val="sysDash"/>
          </a:ln>
          <a:effectLst/>
        </p:spPr>
      </p:cxnSp>
      <p:cxnSp>
        <p:nvCxnSpPr>
          <p:cNvPr id="113" name="Straight Connector 112"/>
          <p:cNvCxnSpPr>
            <a:endCxn id="107" idx="1"/>
          </p:cNvCxnSpPr>
          <p:nvPr/>
        </p:nvCxnSpPr>
        <p:spPr>
          <a:xfrm>
            <a:off x="6171815" y="3807443"/>
            <a:ext cx="4042996" cy="0"/>
          </a:xfrm>
          <a:prstGeom prst="line">
            <a:avLst/>
          </a:prstGeom>
          <a:solidFill>
            <a:srgbClr val="505050">
              <a:lumMod val="50000"/>
              <a:lumOff val="50000"/>
            </a:srgbClr>
          </a:solidFill>
          <a:ln w="28575" cap="flat" cmpd="sng" algn="ctr">
            <a:solidFill>
              <a:srgbClr val="000000">
                <a:alpha val="40000"/>
              </a:srgbClr>
            </a:solidFill>
            <a:prstDash val="sysDash"/>
          </a:ln>
          <a:effectLst/>
        </p:spPr>
      </p:cxnSp>
      <p:cxnSp>
        <p:nvCxnSpPr>
          <p:cNvPr id="114" name="Straight Connector 113"/>
          <p:cNvCxnSpPr/>
          <p:nvPr/>
        </p:nvCxnSpPr>
        <p:spPr>
          <a:xfrm>
            <a:off x="9061106" y="3522702"/>
            <a:ext cx="1166744" cy="0"/>
          </a:xfrm>
          <a:prstGeom prst="line">
            <a:avLst/>
          </a:prstGeom>
          <a:solidFill>
            <a:srgbClr val="505050">
              <a:lumMod val="50000"/>
              <a:lumOff val="50000"/>
            </a:srgbClr>
          </a:solidFill>
          <a:ln w="28575" cap="flat" cmpd="sng" algn="ctr">
            <a:solidFill>
              <a:srgbClr val="000000">
                <a:alpha val="40000"/>
              </a:srgbClr>
            </a:solidFill>
            <a:prstDash val="sysDash"/>
          </a:ln>
          <a:effectLst/>
        </p:spPr>
      </p:cxnSp>
      <p:sp>
        <p:nvSpPr>
          <p:cNvPr id="115" name="TextBox 55"/>
          <p:cNvSpPr txBox="1"/>
          <p:nvPr/>
        </p:nvSpPr>
        <p:spPr>
          <a:xfrm>
            <a:off x="4404742" y="3607765"/>
            <a:ext cx="1754806" cy="407230"/>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Implementation 2</a:t>
            </a:r>
          </a:p>
        </p:txBody>
      </p:sp>
      <p:sp>
        <p:nvSpPr>
          <p:cNvPr id="116" name="TextBox 56"/>
          <p:cNvSpPr txBox="1"/>
          <p:nvPr/>
        </p:nvSpPr>
        <p:spPr>
          <a:xfrm>
            <a:off x="1554791" y="3889461"/>
            <a:ext cx="1754806" cy="407230"/>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Implementation 1</a:t>
            </a:r>
          </a:p>
        </p:txBody>
      </p:sp>
    </p:spTree>
    <p:extLst>
      <p:ext uri="{BB962C8B-B14F-4D97-AF65-F5344CB8AC3E}">
        <p14:creationId xmlns:p14="http://schemas.microsoft.com/office/powerpoint/2010/main" val="598030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PCLs</a:t>
            </a:r>
          </a:p>
        </p:txBody>
      </p:sp>
      <p:sp>
        <p:nvSpPr>
          <p:cNvPr id="3" name="Content Placeholder 2"/>
          <p:cNvSpPr>
            <a:spLocks noGrp="1"/>
          </p:cNvSpPr>
          <p:nvPr>
            <p:ph idx="1"/>
          </p:nvPr>
        </p:nvSpPr>
        <p:spPr/>
        <p:txBody>
          <a:bodyPr/>
          <a:lstStyle/>
          <a:p>
            <a:r>
              <a:rPr lang="en-US" dirty="0"/>
              <a:t>Sheer number of permutations </a:t>
            </a:r>
          </a:p>
          <a:p>
            <a:r>
              <a:rPr lang="en-US" dirty="0"/>
              <a:t>Intersection of APIs, not union</a:t>
            </a:r>
          </a:p>
        </p:txBody>
      </p:sp>
      <p:pic>
        <p:nvPicPr>
          <p:cNvPr id="5122"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7002" y="1121610"/>
            <a:ext cx="4122997" cy="4656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02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3"/>
          <p:cNvGraphicFramePr>
            <a:graphicFrameLocks/>
          </p:cNvGraphicFramePr>
          <p:nvPr>
            <p:extLst>
              <p:ext uri="{D42A27DB-BD31-4B8C-83A1-F6EECF244321}">
                <p14:modId xmlns:p14="http://schemas.microsoft.com/office/powerpoint/2010/main" val="1351302529"/>
              </p:ext>
            </p:extLst>
          </p:nvPr>
        </p:nvGraphicFramePr>
        <p:xfrm>
          <a:off x="676275" y="2011363"/>
          <a:ext cx="10753725" cy="3767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US" dirty="0"/>
              <a:t>PCLs: Intersection of APIs</a:t>
            </a:r>
          </a:p>
        </p:txBody>
      </p:sp>
    </p:spTree>
    <p:extLst>
      <p:ext uri="{BB962C8B-B14F-4D97-AF65-F5344CB8AC3E}">
        <p14:creationId xmlns:p14="http://schemas.microsoft.com/office/powerpoint/2010/main" val="82531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PCLs: Intersection of APIs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7740366"/>
              </p:ext>
            </p:extLst>
          </p:nvPr>
        </p:nvGraphicFramePr>
        <p:xfrm>
          <a:off x="676275" y="2011363"/>
          <a:ext cx="10753725" cy="37671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Oval 2"/>
          <p:cNvSpPr/>
          <p:nvPr/>
        </p:nvSpPr>
        <p:spPr>
          <a:xfrm>
            <a:off x="5725551" y="3778074"/>
            <a:ext cx="665210" cy="66521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540283" y="2658793"/>
            <a:ext cx="3291840" cy="830997"/>
          </a:xfrm>
          <a:prstGeom prst="rect">
            <a:avLst/>
          </a:prstGeom>
          <a:noFill/>
        </p:spPr>
        <p:txBody>
          <a:bodyPr wrap="square" rtlCol="0">
            <a:spAutoFit/>
          </a:bodyPr>
          <a:lstStyle/>
          <a:p>
            <a:r>
              <a:rPr lang="en-US" dirty="0">
                <a:solidFill>
                  <a:srgbClr val="FF0000"/>
                </a:solidFill>
                <a:latin typeface="Segoe UI" panose="020B0502040204020203" pitchFamily="34" charset="0"/>
                <a:cs typeface="Segoe UI" panose="020B0502040204020203" pitchFamily="34" charset="0"/>
              </a:rPr>
              <a:t>Profile47</a:t>
            </a:r>
            <a:br>
              <a:rPr lang="en-US" dirty="0">
                <a:solidFill>
                  <a:srgbClr val="FF0000"/>
                </a:solidFill>
                <a:latin typeface="Segoe UI" panose="020B0502040204020203" pitchFamily="34" charset="0"/>
                <a:cs typeface="Segoe UI" panose="020B0502040204020203" pitchFamily="34" charset="0"/>
              </a:rPr>
            </a:br>
            <a:br>
              <a:rPr lang="en-US" sz="1000" dirty="0">
                <a:solidFill>
                  <a:srgbClr val="FF0000"/>
                </a:solidFill>
                <a:latin typeface="Segoe UI" panose="020B0502040204020203" pitchFamily="34" charset="0"/>
                <a:cs typeface="Segoe UI" panose="020B0502040204020203" pitchFamily="34" charset="0"/>
              </a:rPr>
            </a:br>
            <a:r>
              <a:rPr lang="en-US" dirty="0">
                <a:solidFill>
                  <a:srgbClr val="FF0000"/>
                </a:solidFill>
                <a:latin typeface="Segoe UI" panose="020B0502040204020203" pitchFamily="34" charset="0"/>
                <a:cs typeface="Segoe UI" panose="020B0502040204020203" pitchFamily="34" charset="0"/>
              </a:rPr>
              <a:t>portable-net45+sl50+win8</a:t>
            </a:r>
          </a:p>
        </p:txBody>
      </p:sp>
    </p:spTree>
    <p:extLst>
      <p:ext uri="{BB962C8B-B14F-4D97-AF65-F5344CB8AC3E}">
        <p14:creationId xmlns:p14="http://schemas.microsoft.com/office/powerpoint/2010/main" val="1091936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Ways to Share Code</a:t>
            </a:r>
          </a:p>
        </p:txBody>
      </p:sp>
      <p:sp>
        <p:nvSpPr>
          <p:cNvPr id="3" name="Content Placeholder 2"/>
          <p:cNvSpPr>
            <a:spLocks noGrp="1"/>
          </p:cNvSpPr>
          <p:nvPr>
            <p:ph idx="1"/>
          </p:nvPr>
        </p:nvSpPr>
        <p:spPr/>
        <p:txBody>
          <a:bodyPr>
            <a:normAutofit/>
          </a:bodyPr>
          <a:lstStyle/>
          <a:p>
            <a:r>
              <a:rPr lang="en-US" sz="2800" dirty="0"/>
              <a:t>Completely different implementation per target</a:t>
            </a:r>
          </a:p>
          <a:p>
            <a:r>
              <a:rPr lang="en-US" sz="2800" dirty="0"/>
              <a:t>Linked files in source control</a:t>
            </a:r>
          </a:p>
          <a:p>
            <a:r>
              <a:rPr lang="en-US" sz="2800" dirty="0"/>
              <a:t>#if </a:t>
            </a:r>
            <a:r>
              <a:rPr lang="en-US" sz="2800" dirty="0" err="1"/>
              <a:t>defs</a:t>
            </a:r>
            <a:endParaRPr lang="en-US" sz="2800" dirty="0"/>
          </a:p>
        </p:txBody>
      </p:sp>
    </p:spTree>
    <p:extLst>
      <p:ext uri="{BB962C8B-B14F-4D97-AF65-F5344CB8AC3E}">
        <p14:creationId xmlns:p14="http://schemas.microsoft.com/office/powerpoint/2010/main" val="562832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Standard</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297402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Standard: Curated Set of APIs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90330240"/>
              </p:ext>
            </p:extLst>
          </p:nvPr>
        </p:nvGraphicFramePr>
        <p:xfrm>
          <a:off x="676275" y="2011363"/>
          <a:ext cx="10753725" cy="4494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3011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p:cNvGrpSpPr/>
          <p:nvPr/>
        </p:nvGrpSpPr>
        <p:grpSpPr>
          <a:xfrm>
            <a:off x="849794" y="777789"/>
            <a:ext cx="2827243" cy="1965049"/>
            <a:chOff x="1719261" y="1582079"/>
            <a:chExt cx="2772058" cy="1926693"/>
          </a:xfrm>
        </p:grpSpPr>
        <p:sp>
          <p:nvSpPr>
            <p:cNvPr id="77" name="Rectangle 76"/>
            <p:cNvSpPr/>
            <p:nvPr/>
          </p:nvSpPr>
          <p:spPr bwMode="auto">
            <a:xfrm>
              <a:off x="1719261" y="1582079"/>
              <a:ext cx="2772058" cy="1926693"/>
            </a:xfrm>
            <a:prstGeom prst="rect">
              <a:avLst/>
            </a:prstGeom>
            <a:solidFill>
              <a:srgbClr val="0078D7"/>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78" name="TextBox 28"/>
            <p:cNvSpPr txBox="1"/>
            <p:nvPr/>
          </p:nvSpPr>
          <p:spPr>
            <a:xfrm>
              <a:off x="1719261" y="1582079"/>
              <a:ext cx="2764594"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 FRAMEWORK</a:t>
              </a:r>
            </a:p>
          </p:txBody>
        </p:sp>
      </p:grpSp>
      <p:grpSp>
        <p:nvGrpSpPr>
          <p:cNvPr id="55" name="Group 54"/>
          <p:cNvGrpSpPr/>
          <p:nvPr/>
        </p:nvGrpSpPr>
        <p:grpSpPr>
          <a:xfrm>
            <a:off x="3802974" y="777789"/>
            <a:ext cx="2817909" cy="1965049"/>
            <a:chOff x="4604404" y="1582078"/>
            <a:chExt cx="2772059" cy="1926693"/>
          </a:xfrm>
        </p:grpSpPr>
        <p:sp>
          <p:nvSpPr>
            <p:cNvPr id="75" name="Rectangle 74"/>
            <p:cNvSpPr/>
            <p:nvPr/>
          </p:nvSpPr>
          <p:spPr bwMode="auto">
            <a:xfrm>
              <a:off x="4604404" y="1582078"/>
              <a:ext cx="2772058" cy="1926693"/>
            </a:xfrm>
            <a:prstGeom prst="rect">
              <a:avLst/>
            </a:prstGeom>
            <a:solidFill>
              <a:srgbClr val="00BCF2"/>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76" name="TextBox 32"/>
            <p:cNvSpPr txBox="1"/>
            <p:nvPr/>
          </p:nvSpPr>
          <p:spPr>
            <a:xfrm>
              <a:off x="4611869" y="1582078"/>
              <a:ext cx="2764594"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 CORE</a:t>
              </a:r>
            </a:p>
          </p:txBody>
        </p:sp>
      </p:grpSp>
      <p:grpSp>
        <p:nvGrpSpPr>
          <p:cNvPr id="56" name="Group 55"/>
          <p:cNvGrpSpPr/>
          <p:nvPr/>
        </p:nvGrpSpPr>
        <p:grpSpPr>
          <a:xfrm>
            <a:off x="6745769" y="778996"/>
            <a:ext cx="2822415" cy="1963843"/>
            <a:chOff x="7489548" y="1582078"/>
            <a:chExt cx="2770346" cy="1925511"/>
          </a:xfrm>
        </p:grpSpPr>
        <p:sp>
          <p:nvSpPr>
            <p:cNvPr id="73" name="Rectangle 72"/>
            <p:cNvSpPr/>
            <p:nvPr/>
          </p:nvSpPr>
          <p:spPr bwMode="auto">
            <a:xfrm>
              <a:off x="7489548" y="1582079"/>
              <a:ext cx="2770346" cy="1925510"/>
            </a:xfrm>
            <a:prstGeom prst="rect">
              <a:avLst/>
            </a:prstGeom>
            <a:solidFill>
              <a:srgbClr val="002050">
                <a:lumMod val="90000"/>
                <a:lumOff val="10000"/>
              </a:srgb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74" name="TextBox 43"/>
            <p:cNvSpPr txBox="1"/>
            <p:nvPr/>
          </p:nvSpPr>
          <p:spPr>
            <a:xfrm>
              <a:off x="7489548" y="1582078"/>
              <a:ext cx="2770346"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XAMARIN</a:t>
              </a:r>
            </a:p>
          </p:txBody>
        </p:sp>
      </p:grpSp>
      <p:sp>
        <p:nvSpPr>
          <p:cNvPr id="57" name="TextBox 46"/>
          <p:cNvSpPr txBox="1"/>
          <p:nvPr/>
        </p:nvSpPr>
        <p:spPr>
          <a:xfrm>
            <a:off x="849794" y="2857617"/>
            <a:ext cx="8718390" cy="2052097"/>
          </a:xfrm>
          <a:prstGeom prst="rect">
            <a:avLst/>
          </a:prstGeom>
          <a:solidFill>
            <a:srgbClr val="5C2D91"/>
          </a:solidFill>
        </p:spPr>
        <p:txBody>
          <a:bodyPr wrap="square" tIns="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.NET STANDARD LIBRARY</a:t>
            </a:r>
          </a:p>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1" u="none" strike="noStrike" kern="1200" cap="none" spc="0" normalizeH="0" baseline="0" noProof="0" dirty="0">
                <a:ln>
                  <a:noFill/>
                </a:ln>
                <a:gradFill>
                  <a:gsLst>
                    <a:gs pos="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One library to rule them all</a:t>
            </a:r>
          </a:p>
        </p:txBody>
      </p:sp>
      <p:sp>
        <p:nvSpPr>
          <p:cNvPr id="58" name="TextBox 51"/>
          <p:cNvSpPr txBox="1"/>
          <p:nvPr/>
        </p:nvSpPr>
        <p:spPr>
          <a:xfrm>
            <a:off x="1609244" y="2098150"/>
            <a:ext cx="1300333"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ASP.NET</a:t>
            </a:r>
          </a:p>
        </p:txBody>
      </p:sp>
      <p:sp>
        <p:nvSpPr>
          <p:cNvPr id="59" name="TextBox 52"/>
          <p:cNvSpPr txBox="1"/>
          <p:nvPr/>
        </p:nvSpPr>
        <p:spPr>
          <a:xfrm>
            <a:off x="2015476" y="1566158"/>
            <a:ext cx="1573201"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Windows Forms</a:t>
            </a:r>
          </a:p>
        </p:txBody>
      </p:sp>
      <p:sp>
        <p:nvSpPr>
          <p:cNvPr id="60" name="TextBox 53"/>
          <p:cNvSpPr txBox="1"/>
          <p:nvPr/>
        </p:nvSpPr>
        <p:spPr>
          <a:xfrm>
            <a:off x="946865" y="1566158"/>
            <a:ext cx="981530"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WPF</a:t>
            </a:r>
          </a:p>
        </p:txBody>
      </p:sp>
      <p:sp>
        <p:nvSpPr>
          <p:cNvPr id="61" name="TextBox 54"/>
          <p:cNvSpPr txBox="1"/>
          <p:nvPr/>
        </p:nvSpPr>
        <p:spPr>
          <a:xfrm>
            <a:off x="4139918" y="1566158"/>
            <a:ext cx="1360330"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UWP</a:t>
            </a:r>
          </a:p>
        </p:txBody>
      </p:sp>
      <p:sp>
        <p:nvSpPr>
          <p:cNvPr id="62" name="TextBox 55"/>
          <p:cNvSpPr txBox="1"/>
          <p:nvPr/>
        </p:nvSpPr>
        <p:spPr>
          <a:xfrm>
            <a:off x="4732222" y="2098150"/>
            <a:ext cx="1554339"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ASP.NET Core</a:t>
            </a:r>
          </a:p>
        </p:txBody>
      </p:sp>
      <p:sp>
        <p:nvSpPr>
          <p:cNvPr id="63" name="Rectangle 62"/>
          <p:cNvSpPr/>
          <p:nvPr/>
        </p:nvSpPr>
        <p:spPr>
          <a:xfrm>
            <a:off x="5989304" y="2140257"/>
            <a:ext cx="270088" cy="318286"/>
          </a:xfrm>
          <a:prstGeom prst="rect">
            <a:avLst/>
          </a:prstGeom>
        </p:spPr>
        <p:txBody>
          <a:bodyPr wrap="none">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a:t>
            </a:r>
            <a:endParaRPr kumimoji="0" lang="en-US" sz="1428"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p:txBody>
      </p:sp>
      <p:sp>
        <p:nvSpPr>
          <p:cNvPr id="64" name="TextBox 57"/>
          <p:cNvSpPr txBox="1"/>
          <p:nvPr/>
        </p:nvSpPr>
        <p:spPr>
          <a:xfrm>
            <a:off x="6941626" y="1566158"/>
            <a:ext cx="1172385"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iOS</a:t>
            </a:r>
          </a:p>
        </p:txBody>
      </p:sp>
      <p:sp>
        <p:nvSpPr>
          <p:cNvPr id="65" name="TextBox 58"/>
          <p:cNvSpPr txBox="1"/>
          <p:nvPr/>
        </p:nvSpPr>
        <p:spPr>
          <a:xfrm>
            <a:off x="8191917" y="1832154"/>
            <a:ext cx="1203962"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Android</a:t>
            </a:r>
          </a:p>
        </p:txBody>
      </p:sp>
      <p:grpSp>
        <p:nvGrpSpPr>
          <p:cNvPr id="66" name="Group 65"/>
          <p:cNvGrpSpPr/>
          <p:nvPr/>
        </p:nvGrpSpPr>
        <p:grpSpPr>
          <a:xfrm>
            <a:off x="849989" y="5024493"/>
            <a:ext cx="8723377" cy="1055719"/>
            <a:chOff x="1973256" y="5338408"/>
            <a:chExt cx="8553107" cy="1035113"/>
          </a:xfrm>
        </p:grpSpPr>
        <p:sp>
          <p:nvSpPr>
            <p:cNvPr id="68" name="TextBox 60"/>
            <p:cNvSpPr txBox="1"/>
            <p:nvPr/>
          </p:nvSpPr>
          <p:spPr>
            <a:xfrm>
              <a:off x="1973257" y="5338408"/>
              <a:ext cx="8553106" cy="1035113"/>
            </a:xfrm>
            <a:prstGeom prst="rect">
              <a:avLst/>
            </a:prstGeom>
            <a:solidFill>
              <a:srgbClr val="737373"/>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69" name="TextBox 61"/>
            <p:cNvSpPr txBox="1"/>
            <p:nvPr/>
          </p:nvSpPr>
          <p:spPr>
            <a:xfrm>
              <a:off x="2811442"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Compilers</a:t>
              </a:r>
            </a:p>
          </p:txBody>
        </p:sp>
        <p:sp>
          <p:nvSpPr>
            <p:cNvPr id="70" name="TextBox 62"/>
            <p:cNvSpPr txBox="1"/>
            <p:nvPr/>
          </p:nvSpPr>
          <p:spPr>
            <a:xfrm>
              <a:off x="5235634"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Languages</a:t>
              </a:r>
            </a:p>
          </p:txBody>
        </p:sp>
        <p:sp>
          <p:nvSpPr>
            <p:cNvPr id="71" name="TextBox 63"/>
            <p:cNvSpPr txBox="1"/>
            <p:nvPr/>
          </p:nvSpPr>
          <p:spPr>
            <a:xfrm>
              <a:off x="7659826"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 components</a:t>
              </a:r>
            </a:p>
          </p:txBody>
        </p:sp>
        <p:sp>
          <p:nvSpPr>
            <p:cNvPr id="72" name="TextBox 64"/>
            <p:cNvSpPr txBox="1"/>
            <p:nvPr/>
          </p:nvSpPr>
          <p:spPr>
            <a:xfrm>
              <a:off x="1973256" y="5338408"/>
              <a:ext cx="8553106" cy="32669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COMMON INFRASTRUCTURE</a:t>
              </a:r>
            </a:p>
          </p:txBody>
        </p:sp>
      </p:grpSp>
      <p:sp>
        <p:nvSpPr>
          <p:cNvPr id="67" name="TextBox 65"/>
          <p:cNvSpPr txBox="1"/>
          <p:nvPr/>
        </p:nvSpPr>
        <p:spPr>
          <a:xfrm>
            <a:off x="6941625" y="2098150"/>
            <a:ext cx="1171549"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OS X</a:t>
            </a:r>
            <a:endPar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Tree>
    <p:extLst>
      <p:ext uri="{BB962C8B-B14F-4D97-AF65-F5344CB8AC3E}">
        <p14:creationId xmlns:p14="http://schemas.microsoft.com/office/powerpoint/2010/main" val="1870944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runintoart.com/charitywa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812482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838200" y="96178"/>
            <a:ext cx="10515600" cy="1325563"/>
          </a:xfrm>
        </p:spPr>
        <p:txBody>
          <a:bodyPr>
            <a:normAutofit/>
          </a:bodyPr>
          <a:lstStyle/>
          <a:p>
            <a:pPr algn="ctr"/>
            <a:r>
              <a:rPr lang="en-US" dirty="0">
                <a:solidFill>
                  <a:schemeClr val="bg1"/>
                </a:solidFill>
              </a:rPr>
              <a:t>If You Give $50, So Will I!</a:t>
            </a:r>
            <a:endParaRPr lang="en-US" sz="3600" i="1" dirty="0">
              <a:solidFill>
                <a:schemeClr val="bg1"/>
              </a:solidFill>
            </a:endParaRPr>
          </a:p>
        </p:txBody>
      </p:sp>
      <p:sp>
        <p:nvSpPr>
          <p:cNvPr id="6" name="Content Placeholder 2"/>
          <p:cNvSpPr>
            <a:spLocks noGrp="1"/>
          </p:cNvSpPr>
          <p:nvPr>
            <p:ph idx="1"/>
          </p:nvPr>
        </p:nvSpPr>
        <p:spPr>
          <a:xfrm>
            <a:off x="838200" y="1359366"/>
            <a:ext cx="10515600" cy="4900718"/>
          </a:xfrm>
        </p:spPr>
        <p:txBody>
          <a:bodyPr>
            <a:normAutofit/>
          </a:bodyPr>
          <a:lstStyle/>
          <a:p>
            <a:pPr marL="0" indent="0" algn="ctr">
              <a:buNone/>
            </a:pPr>
            <a:br>
              <a:rPr lang="en-US" sz="2000" b="1" dirty="0">
                <a:solidFill>
                  <a:schemeClr val="bg1"/>
                </a:solidFill>
                <a:effectLst>
                  <a:outerShdw blurRad="50800" dist="38100" dir="2700000" algn="tl" rotWithShape="0">
                    <a:prstClr val="black">
                      <a:alpha val="40000"/>
                    </a:prstClr>
                  </a:outerShdw>
                </a:effectLst>
              </a:rPr>
            </a:br>
            <a:r>
              <a:rPr lang="en-US" sz="4800" b="1" dirty="0">
                <a:solidFill>
                  <a:schemeClr val="bg1"/>
                </a:solidFill>
                <a:effectLst>
                  <a:outerShdw blurRad="50800" dist="38100" dir="8100000" algn="tr" rotWithShape="0">
                    <a:prstClr val="black">
                      <a:alpha val="40000"/>
                    </a:prstClr>
                  </a:outerShdw>
                </a:effectLst>
              </a:rPr>
              <a:t>bit.ly/</a:t>
            </a:r>
            <a:r>
              <a:rPr lang="en-US" sz="4800" b="1" dirty="0" err="1">
                <a:solidFill>
                  <a:schemeClr val="bg1"/>
                </a:solidFill>
                <a:effectLst>
                  <a:outerShdw blurRad="50800" dist="38100" dir="8100000" algn="tr" rotWithShape="0">
                    <a:prstClr val="black">
                      <a:alpha val="40000"/>
                    </a:prstClr>
                  </a:outerShdw>
                </a:effectLst>
              </a:rPr>
              <a:t>dns</a:t>
            </a:r>
            <a:r>
              <a:rPr lang="en-US" sz="4800" b="1" dirty="0">
                <a:solidFill>
                  <a:schemeClr val="bg1"/>
                </a:solidFill>
                <a:effectLst>
                  <a:outerShdw blurRad="50800" dist="38100" dir="8100000" algn="tr" rotWithShape="0">
                    <a:prstClr val="black">
                      <a:alpha val="40000"/>
                    </a:prstClr>
                  </a:outerShdw>
                </a:effectLst>
              </a:rPr>
              <a:t>-water</a:t>
            </a:r>
            <a:endParaRPr lang="en-US" sz="4400" b="1" dirty="0">
              <a:solidFill>
                <a:schemeClr val="bg1"/>
              </a:solidFill>
              <a:effectLst>
                <a:outerShdw blurRad="50800" dist="38100" dir="8100000" algn="tr" rotWithShape="0">
                  <a:prstClr val="black">
                    <a:alpha val="40000"/>
                  </a:prstClr>
                </a:outerShdw>
              </a:effectLst>
            </a:endParaRPr>
          </a:p>
          <a:p>
            <a:pPr marL="0" indent="0" algn="just">
              <a:buNone/>
            </a:pPr>
            <a:endParaRPr lang="en-US" sz="2400" i="1" dirty="0">
              <a:solidFill>
                <a:schemeClr val="bg1"/>
              </a:solidFill>
            </a:endParaRPr>
          </a:p>
          <a:p>
            <a:pPr marL="0" indent="0" algn="just">
              <a:buNone/>
            </a:pPr>
            <a:r>
              <a:rPr lang="en-US" i="1" dirty="0">
                <a:solidFill>
                  <a:schemeClr val="bg1"/>
                </a:solidFill>
              </a:rPr>
              <a:t>“</a:t>
            </a:r>
            <a:r>
              <a:rPr lang="en-US" i="1" dirty="0" err="1">
                <a:solidFill>
                  <a:schemeClr val="bg1"/>
                </a:solidFill>
              </a:rPr>
              <a:t>charity:water</a:t>
            </a:r>
            <a:r>
              <a:rPr lang="en-US" i="1" dirty="0">
                <a:solidFill>
                  <a:schemeClr val="bg1"/>
                </a:solidFill>
              </a:rPr>
              <a:t> is a non-profit organization that provides clean and safe drinking water to people in developing nations. The organization was founded in 2006 and has helped fund 22,936 projects in 24 countries, benefiting over 4.6 million people.” </a:t>
            </a:r>
            <a:r>
              <a:rPr lang="en-US" sz="2400" dirty="0">
                <a:solidFill>
                  <a:schemeClr val="bg1"/>
                </a:solidFill>
              </a:rPr>
              <a:t>- Wikipedia</a:t>
            </a:r>
          </a:p>
          <a:p>
            <a:pPr marL="0" indent="0" algn="just">
              <a:buNone/>
            </a:pPr>
            <a:endParaRPr lang="en-US" sz="2400" dirty="0">
              <a:solidFill>
                <a:schemeClr val="bg1"/>
              </a:solidFill>
            </a:endParaRPr>
          </a:p>
          <a:p>
            <a:pPr marL="0" indent="0">
              <a:buNone/>
            </a:pPr>
            <a:r>
              <a:rPr lang="en-US" sz="2400" i="1" dirty="0">
                <a:solidFill>
                  <a:schemeClr val="bg1"/>
                </a:solidFill>
              </a:rPr>
              <a:t>“4/4 Stars” </a:t>
            </a:r>
            <a:br>
              <a:rPr lang="en-US" sz="2400" i="1" dirty="0">
                <a:solidFill>
                  <a:schemeClr val="bg1"/>
                </a:solidFill>
              </a:rPr>
            </a:br>
            <a:r>
              <a:rPr lang="en-US" sz="2400" i="1" dirty="0">
                <a:solidFill>
                  <a:schemeClr val="bg1"/>
                </a:solidFill>
              </a:rPr>
              <a:t>- CharityNavigator.org</a:t>
            </a:r>
          </a:p>
          <a:p>
            <a:pPr marL="0" indent="0" algn="just">
              <a:buNone/>
            </a:pPr>
            <a:endParaRPr lang="en-US" i="1" dirty="0">
              <a:solidFill>
                <a:schemeClr val="bg1"/>
              </a:solidFill>
            </a:endParaRPr>
          </a:p>
        </p:txBody>
      </p:sp>
      <p:sp>
        <p:nvSpPr>
          <p:cNvPr id="7" name="Rectangle 6"/>
          <p:cNvSpPr/>
          <p:nvPr/>
        </p:nvSpPr>
        <p:spPr>
          <a:xfrm>
            <a:off x="-1" y="6201415"/>
            <a:ext cx="12192001" cy="792154"/>
          </a:xfrm>
          <a:prstGeom prst="rect">
            <a:avLst/>
          </a:prstGeom>
          <a:solidFill>
            <a:srgbClr val="BFBFB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 name="Picture 8" descr="http://fortitudefoundation.org/wp-content/uploads/2014/06/charity_wa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9466" y="6310239"/>
            <a:ext cx="4924334" cy="574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704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847255" y="777789"/>
            <a:ext cx="2827243" cy="1965049"/>
            <a:chOff x="1719261" y="1582079"/>
            <a:chExt cx="2772058" cy="1926693"/>
          </a:xfrm>
        </p:grpSpPr>
        <p:sp>
          <p:nvSpPr>
            <p:cNvPr id="62" name="Rectangle 61"/>
            <p:cNvSpPr/>
            <p:nvPr/>
          </p:nvSpPr>
          <p:spPr bwMode="auto">
            <a:xfrm>
              <a:off x="1719261" y="1582079"/>
              <a:ext cx="2772058" cy="1926693"/>
            </a:xfrm>
            <a:prstGeom prst="rect">
              <a:avLst/>
            </a:prstGeom>
            <a:solidFill>
              <a:srgbClr val="0078D7"/>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63" name="TextBox 28"/>
            <p:cNvSpPr txBox="1"/>
            <p:nvPr/>
          </p:nvSpPr>
          <p:spPr>
            <a:xfrm>
              <a:off x="1719261" y="1582079"/>
              <a:ext cx="2764594"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 FRAMEWORK</a:t>
              </a:r>
            </a:p>
          </p:txBody>
        </p:sp>
      </p:grpSp>
      <p:grpSp>
        <p:nvGrpSpPr>
          <p:cNvPr id="35" name="Group 34"/>
          <p:cNvGrpSpPr/>
          <p:nvPr/>
        </p:nvGrpSpPr>
        <p:grpSpPr>
          <a:xfrm>
            <a:off x="3800435" y="777789"/>
            <a:ext cx="2817909" cy="1965049"/>
            <a:chOff x="4604404" y="1582078"/>
            <a:chExt cx="2772059" cy="1926693"/>
          </a:xfrm>
        </p:grpSpPr>
        <p:sp>
          <p:nvSpPr>
            <p:cNvPr id="60" name="Rectangle 59"/>
            <p:cNvSpPr/>
            <p:nvPr/>
          </p:nvSpPr>
          <p:spPr bwMode="auto">
            <a:xfrm>
              <a:off x="4604404" y="1582078"/>
              <a:ext cx="2772058" cy="1926693"/>
            </a:xfrm>
            <a:prstGeom prst="rect">
              <a:avLst/>
            </a:prstGeom>
            <a:solidFill>
              <a:srgbClr val="00BCF2"/>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61" name="TextBox 32"/>
            <p:cNvSpPr txBox="1"/>
            <p:nvPr/>
          </p:nvSpPr>
          <p:spPr>
            <a:xfrm>
              <a:off x="4611869" y="1582078"/>
              <a:ext cx="2764594"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 CORE</a:t>
              </a:r>
            </a:p>
          </p:txBody>
        </p:sp>
      </p:grpSp>
      <p:grpSp>
        <p:nvGrpSpPr>
          <p:cNvPr id="36" name="Group 35"/>
          <p:cNvGrpSpPr/>
          <p:nvPr/>
        </p:nvGrpSpPr>
        <p:grpSpPr>
          <a:xfrm>
            <a:off x="6743230" y="778996"/>
            <a:ext cx="2822415" cy="1963843"/>
            <a:chOff x="7489548" y="1582078"/>
            <a:chExt cx="2770346" cy="1925511"/>
          </a:xfrm>
        </p:grpSpPr>
        <p:sp>
          <p:nvSpPr>
            <p:cNvPr id="58" name="Rectangle 57"/>
            <p:cNvSpPr/>
            <p:nvPr/>
          </p:nvSpPr>
          <p:spPr bwMode="auto">
            <a:xfrm>
              <a:off x="7489548" y="1582079"/>
              <a:ext cx="2770346" cy="1925510"/>
            </a:xfrm>
            <a:prstGeom prst="rect">
              <a:avLst/>
            </a:prstGeom>
            <a:solidFill>
              <a:srgbClr val="002050">
                <a:lumMod val="90000"/>
                <a:lumOff val="10000"/>
              </a:srgb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59" name="TextBox 43"/>
            <p:cNvSpPr txBox="1"/>
            <p:nvPr/>
          </p:nvSpPr>
          <p:spPr>
            <a:xfrm>
              <a:off x="7489548" y="1582078"/>
              <a:ext cx="2770346"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XAMARIN</a:t>
              </a:r>
            </a:p>
          </p:txBody>
        </p:sp>
      </p:grpSp>
      <p:sp>
        <p:nvSpPr>
          <p:cNvPr id="37" name="TextBox 46"/>
          <p:cNvSpPr txBox="1"/>
          <p:nvPr/>
        </p:nvSpPr>
        <p:spPr>
          <a:xfrm>
            <a:off x="847255" y="2857617"/>
            <a:ext cx="8718390" cy="2048256"/>
          </a:xfrm>
          <a:prstGeom prst="rect">
            <a:avLst/>
          </a:prstGeom>
          <a:solidFill>
            <a:srgbClr val="5C2D91"/>
          </a:solidFill>
        </p:spPr>
        <p:txBody>
          <a:bodyPr wrap="square" tIns="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873" b="0" i="1" u="none" strike="noStrike" kern="1200" cap="none" spc="0" normalizeH="0" baseline="0" noProof="0" dirty="0">
              <a:ln>
                <a:noFill/>
              </a:ln>
              <a:gradFill>
                <a:gsLst>
                  <a:gs pos="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endParaRPr>
          </a:p>
        </p:txBody>
      </p:sp>
      <p:grpSp>
        <p:nvGrpSpPr>
          <p:cNvPr id="38" name="Group 37"/>
          <p:cNvGrpSpPr/>
          <p:nvPr/>
        </p:nvGrpSpPr>
        <p:grpSpPr>
          <a:xfrm>
            <a:off x="847450" y="5024493"/>
            <a:ext cx="8723377" cy="1055719"/>
            <a:chOff x="1973256" y="5338408"/>
            <a:chExt cx="8553107" cy="1035113"/>
          </a:xfrm>
        </p:grpSpPr>
        <p:sp>
          <p:nvSpPr>
            <p:cNvPr id="53" name="TextBox 60"/>
            <p:cNvSpPr txBox="1"/>
            <p:nvPr/>
          </p:nvSpPr>
          <p:spPr>
            <a:xfrm>
              <a:off x="1973257" y="5338408"/>
              <a:ext cx="8553106" cy="1035113"/>
            </a:xfrm>
            <a:prstGeom prst="rect">
              <a:avLst/>
            </a:prstGeom>
            <a:solidFill>
              <a:srgbClr val="737373"/>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54" name="TextBox 61"/>
            <p:cNvSpPr txBox="1"/>
            <p:nvPr/>
          </p:nvSpPr>
          <p:spPr>
            <a:xfrm>
              <a:off x="2811442"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Compilers</a:t>
              </a:r>
            </a:p>
          </p:txBody>
        </p:sp>
        <p:sp>
          <p:nvSpPr>
            <p:cNvPr id="55" name="TextBox 62"/>
            <p:cNvSpPr txBox="1"/>
            <p:nvPr/>
          </p:nvSpPr>
          <p:spPr>
            <a:xfrm>
              <a:off x="5235634"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Languages</a:t>
              </a:r>
            </a:p>
          </p:txBody>
        </p:sp>
        <p:sp>
          <p:nvSpPr>
            <p:cNvPr id="56" name="TextBox 63"/>
            <p:cNvSpPr txBox="1"/>
            <p:nvPr/>
          </p:nvSpPr>
          <p:spPr>
            <a:xfrm>
              <a:off x="7659826"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 components</a:t>
              </a:r>
            </a:p>
          </p:txBody>
        </p:sp>
        <p:sp>
          <p:nvSpPr>
            <p:cNvPr id="57" name="TextBox 64"/>
            <p:cNvSpPr txBox="1"/>
            <p:nvPr/>
          </p:nvSpPr>
          <p:spPr>
            <a:xfrm>
              <a:off x="1973256" y="5338408"/>
              <a:ext cx="8553106" cy="32669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COMMON INFRASTRUCTURE</a:t>
              </a:r>
            </a:p>
          </p:txBody>
        </p:sp>
      </p:grpSp>
      <p:sp>
        <p:nvSpPr>
          <p:cNvPr id="39" name="TextBox 31"/>
          <p:cNvSpPr txBox="1"/>
          <p:nvPr/>
        </p:nvSpPr>
        <p:spPr>
          <a:xfrm>
            <a:off x="9689830" y="2857616"/>
            <a:ext cx="1654915" cy="2048256"/>
          </a:xfrm>
          <a:prstGeom prst="rect">
            <a:avLst/>
          </a:prstGeom>
          <a:solidFill>
            <a:srgbClr val="CFCFCF"/>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40" name="Rectangle 39"/>
          <p:cNvSpPr/>
          <p:nvPr/>
        </p:nvSpPr>
        <p:spPr>
          <a:xfrm>
            <a:off x="9797243" y="4502373"/>
            <a:ext cx="1440088" cy="295854"/>
          </a:xfrm>
          <a:prstGeom prst="rect">
            <a:avLst/>
          </a:prstGeom>
        </p:spPr>
        <p:txBody>
          <a:bodyPr wrap="square">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1" indent="0" algn="ctr" defTabSz="912597" rtl="0" eaLnBrk="1" fontAlgn="auto" latinLnBrk="0" hangingPunct="1">
              <a:lnSpc>
                <a:spcPct val="90000"/>
              </a:lnSpc>
              <a:spcBef>
                <a:spcPts val="0"/>
              </a:spcBef>
              <a:spcAft>
                <a:spcPts val="332"/>
              </a:spcAft>
              <a:buClrTx/>
              <a:buSzTx/>
              <a:buFontTx/>
              <a:buNone/>
              <a:tabLst/>
              <a:defRPr/>
            </a:pPr>
            <a:r>
              <a:rPr kumimoji="0" lang="en-US" sz="1428"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My code</a:t>
            </a:r>
          </a:p>
        </p:txBody>
      </p:sp>
      <p:sp>
        <p:nvSpPr>
          <p:cNvPr id="41" name="TextBox 34"/>
          <p:cNvSpPr txBox="1"/>
          <p:nvPr/>
        </p:nvSpPr>
        <p:spPr>
          <a:xfrm>
            <a:off x="1012942" y="4057866"/>
            <a:ext cx="8387016" cy="601834"/>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Full implementations</a:t>
            </a:r>
          </a:p>
        </p:txBody>
      </p:sp>
      <p:sp>
        <p:nvSpPr>
          <p:cNvPr id="42" name="TextBox 35"/>
          <p:cNvSpPr txBox="1"/>
          <p:nvPr/>
        </p:nvSpPr>
        <p:spPr>
          <a:xfrm>
            <a:off x="1012942" y="3129966"/>
            <a:ext cx="8387016" cy="601834"/>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Reference implementations</a:t>
            </a:r>
          </a:p>
        </p:txBody>
      </p:sp>
      <p:sp>
        <p:nvSpPr>
          <p:cNvPr id="43" name="Oval 42"/>
          <p:cNvSpPr/>
          <p:nvPr/>
        </p:nvSpPr>
        <p:spPr>
          <a:xfrm rot="5400000">
            <a:off x="9986472" y="3362310"/>
            <a:ext cx="137147" cy="137147"/>
          </a:xfrm>
          <a:prstGeom prst="ellipse">
            <a:avLst/>
          </a:prstGeom>
          <a:solidFill>
            <a:srgbClr val="000000">
              <a:alpha val="50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cxnSp>
        <p:nvCxnSpPr>
          <p:cNvPr id="44" name="Straight Connector 43"/>
          <p:cNvCxnSpPr/>
          <p:nvPr/>
        </p:nvCxnSpPr>
        <p:spPr>
          <a:xfrm rot="5400000">
            <a:off x="9685346" y="3118025"/>
            <a:ext cx="0" cy="625716"/>
          </a:xfrm>
          <a:prstGeom prst="line">
            <a:avLst/>
          </a:prstGeom>
          <a:solidFill>
            <a:srgbClr val="505050">
              <a:lumMod val="50000"/>
              <a:lumOff val="50000"/>
            </a:srgbClr>
          </a:solidFill>
          <a:ln w="28575" cap="flat" cmpd="sng" algn="ctr">
            <a:solidFill>
              <a:srgbClr val="000000">
                <a:alpha val="50000"/>
              </a:srgbClr>
            </a:solidFill>
            <a:prstDash val="solid"/>
          </a:ln>
          <a:effectLst/>
        </p:spPr>
      </p:cxnSp>
      <p:sp>
        <p:nvSpPr>
          <p:cNvPr id="45" name="Oval 44"/>
          <p:cNvSpPr/>
          <p:nvPr/>
        </p:nvSpPr>
        <p:spPr>
          <a:xfrm rot="5400000">
            <a:off x="9986472" y="4290210"/>
            <a:ext cx="137147" cy="137147"/>
          </a:xfrm>
          <a:prstGeom prst="ellipse">
            <a:avLst/>
          </a:prstGeom>
          <a:solidFill>
            <a:srgbClr val="000000">
              <a:alpha val="50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cxnSp>
        <p:nvCxnSpPr>
          <p:cNvPr id="46" name="Straight Connector 45"/>
          <p:cNvCxnSpPr/>
          <p:nvPr/>
        </p:nvCxnSpPr>
        <p:spPr>
          <a:xfrm rot="5400000">
            <a:off x="9685346" y="4045925"/>
            <a:ext cx="0" cy="625716"/>
          </a:xfrm>
          <a:prstGeom prst="line">
            <a:avLst/>
          </a:prstGeom>
          <a:solidFill>
            <a:srgbClr val="505050">
              <a:lumMod val="50000"/>
              <a:lumOff val="50000"/>
            </a:srgbClr>
          </a:solidFill>
          <a:ln w="28575" cap="flat" cmpd="sng" algn="ctr">
            <a:solidFill>
              <a:srgbClr val="000000">
                <a:alpha val="50000"/>
              </a:srgbClr>
            </a:solidFill>
            <a:prstDash val="solid"/>
          </a:ln>
          <a:effectLst/>
        </p:spPr>
      </p:cxnSp>
      <p:sp>
        <p:nvSpPr>
          <p:cNvPr id="47" name="Oval 46"/>
          <p:cNvSpPr/>
          <p:nvPr/>
        </p:nvSpPr>
        <p:spPr>
          <a:xfrm>
            <a:off x="8085864" y="2388760"/>
            <a:ext cx="137147" cy="137147"/>
          </a:xfrm>
          <a:prstGeom prst="ellipse">
            <a:avLst/>
          </a:prstGeom>
          <a:solidFill>
            <a:srgbClr val="000000">
              <a:alpha val="50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cxnSp>
        <p:nvCxnSpPr>
          <p:cNvPr id="48" name="Straight Connector 47"/>
          <p:cNvCxnSpPr/>
          <p:nvPr/>
        </p:nvCxnSpPr>
        <p:spPr>
          <a:xfrm>
            <a:off x="8154437" y="2520105"/>
            <a:ext cx="0" cy="625716"/>
          </a:xfrm>
          <a:prstGeom prst="line">
            <a:avLst/>
          </a:prstGeom>
          <a:solidFill>
            <a:srgbClr val="505050">
              <a:lumMod val="50000"/>
              <a:lumOff val="50000"/>
            </a:srgbClr>
          </a:solidFill>
          <a:ln w="28575" cap="flat" cmpd="sng" algn="ctr">
            <a:solidFill>
              <a:srgbClr val="000000">
                <a:alpha val="50000"/>
              </a:srgbClr>
            </a:solidFill>
            <a:prstDash val="solid"/>
          </a:ln>
          <a:effectLst/>
        </p:spPr>
      </p:cxnSp>
      <p:sp>
        <p:nvSpPr>
          <p:cNvPr id="49" name="Oval 48"/>
          <p:cNvSpPr/>
          <p:nvPr/>
        </p:nvSpPr>
        <p:spPr>
          <a:xfrm>
            <a:off x="5140816" y="2388760"/>
            <a:ext cx="137147" cy="137147"/>
          </a:xfrm>
          <a:prstGeom prst="ellipse">
            <a:avLst/>
          </a:prstGeom>
          <a:solidFill>
            <a:srgbClr val="000000">
              <a:alpha val="50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cxnSp>
        <p:nvCxnSpPr>
          <p:cNvPr id="50" name="Straight Connector 49"/>
          <p:cNvCxnSpPr/>
          <p:nvPr/>
        </p:nvCxnSpPr>
        <p:spPr>
          <a:xfrm>
            <a:off x="5209389" y="2520105"/>
            <a:ext cx="0" cy="625716"/>
          </a:xfrm>
          <a:prstGeom prst="line">
            <a:avLst/>
          </a:prstGeom>
          <a:solidFill>
            <a:srgbClr val="505050">
              <a:lumMod val="50000"/>
              <a:lumOff val="50000"/>
            </a:srgbClr>
          </a:solidFill>
          <a:ln w="28575" cap="flat" cmpd="sng" algn="ctr">
            <a:solidFill>
              <a:srgbClr val="000000">
                <a:alpha val="50000"/>
              </a:srgbClr>
            </a:solidFill>
            <a:prstDash val="solid"/>
          </a:ln>
          <a:effectLst/>
        </p:spPr>
      </p:cxnSp>
      <p:sp>
        <p:nvSpPr>
          <p:cNvPr id="51" name="Oval 50"/>
          <p:cNvSpPr/>
          <p:nvPr/>
        </p:nvSpPr>
        <p:spPr>
          <a:xfrm>
            <a:off x="2192303" y="2388760"/>
            <a:ext cx="137147" cy="137147"/>
          </a:xfrm>
          <a:prstGeom prst="ellipse">
            <a:avLst/>
          </a:prstGeom>
          <a:solidFill>
            <a:srgbClr val="000000">
              <a:alpha val="50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cxnSp>
        <p:nvCxnSpPr>
          <p:cNvPr id="52" name="Straight Connector 51"/>
          <p:cNvCxnSpPr/>
          <p:nvPr/>
        </p:nvCxnSpPr>
        <p:spPr>
          <a:xfrm>
            <a:off x="2260876" y="2520105"/>
            <a:ext cx="0" cy="625716"/>
          </a:xfrm>
          <a:prstGeom prst="line">
            <a:avLst/>
          </a:prstGeom>
          <a:solidFill>
            <a:srgbClr val="505050">
              <a:lumMod val="50000"/>
              <a:lumOff val="50000"/>
            </a:srgbClr>
          </a:solidFill>
          <a:ln w="28575" cap="flat" cmpd="sng" algn="ctr">
            <a:solidFill>
              <a:srgbClr val="000000">
                <a:alpha val="50000"/>
              </a:srgbClr>
            </a:solidFill>
            <a:prstDash val="solid"/>
          </a:ln>
          <a:effectLst/>
        </p:spPr>
      </p:cxnSp>
    </p:spTree>
    <p:extLst>
      <p:ext uri="{BB962C8B-B14F-4D97-AF65-F5344CB8AC3E}">
        <p14:creationId xmlns:p14="http://schemas.microsoft.com/office/powerpoint/2010/main" val="2876064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48"/>
          <p:cNvSpPr txBox="1"/>
          <p:nvPr/>
        </p:nvSpPr>
        <p:spPr>
          <a:xfrm>
            <a:off x="2958015" y="4312857"/>
            <a:ext cx="8640799" cy="2083121"/>
          </a:xfrm>
          <a:prstGeom prst="rect">
            <a:avLst/>
          </a:prstGeom>
          <a:solidFill>
            <a:srgbClr val="000000">
              <a:alpha val="12941"/>
            </a:srgbClr>
          </a:solidFill>
        </p:spPr>
        <p:txBody>
          <a:bodyPr wrap="square" lIns="373041" rIns="186521"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682625" marR="0" lvl="0" indent="-341313"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4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.NET Standard can grow without updating platforms</a:t>
            </a:r>
          </a:p>
          <a:p>
            <a:pPr marL="682625" marR="0" lvl="0" indent="-341313"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4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Fast innovation on libraries, common infrastructure, and tools</a:t>
            </a:r>
          </a:p>
        </p:txBody>
      </p:sp>
      <p:sp>
        <p:nvSpPr>
          <p:cNvPr id="9" name="TextBox 45"/>
          <p:cNvSpPr txBox="1"/>
          <p:nvPr/>
        </p:nvSpPr>
        <p:spPr>
          <a:xfrm>
            <a:off x="2958015" y="1981348"/>
            <a:ext cx="8640799" cy="2083121"/>
          </a:xfrm>
          <a:prstGeom prst="rect">
            <a:avLst/>
          </a:prstGeom>
          <a:solidFill>
            <a:srgbClr val="000000">
              <a:alpha val="12941"/>
            </a:srgbClr>
          </a:solidFill>
        </p:spPr>
        <p:txBody>
          <a:bodyPr wrap="square" lIns="373041" rIns="186521"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682625" marR="0" lvl="0" indent="-341313"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4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Same API’s available on all platforms</a:t>
            </a:r>
          </a:p>
          <a:p>
            <a:pPr marL="682625" marR="0" lvl="0" indent="-341313"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4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Master one library not a platform</a:t>
            </a:r>
          </a:p>
          <a:p>
            <a:pPr marL="682625" marR="0" lvl="0" indent="-341313"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4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Big surface area—no small common denominator</a:t>
            </a:r>
          </a:p>
        </p:txBody>
      </p:sp>
      <p:sp>
        <p:nvSpPr>
          <p:cNvPr id="10" name="TextBox 13"/>
          <p:cNvSpPr txBox="1"/>
          <p:nvPr/>
        </p:nvSpPr>
        <p:spPr>
          <a:xfrm>
            <a:off x="657225" y="1981348"/>
            <a:ext cx="2734027" cy="2083121"/>
          </a:xfrm>
          <a:prstGeom prst="homePlate">
            <a:avLst>
              <a:gd name="adj" fmla="val 20154"/>
            </a:avLst>
          </a:prstGeom>
          <a:solidFill>
            <a:srgbClr val="0078D7"/>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For</a:t>
            </a:r>
            <a:br>
              <a:rPr kumimoji="0" lang="en-US" sz="24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br>
            <a:r>
              <a:rPr kumimoji="0" lang="en-US" sz="24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Developers</a:t>
            </a:r>
          </a:p>
        </p:txBody>
      </p:sp>
      <p:sp>
        <p:nvSpPr>
          <p:cNvPr id="11" name="TextBox 52"/>
          <p:cNvSpPr txBox="1"/>
          <p:nvPr/>
        </p:nvSpPr>
        <p:spPr>
          <a:xfrm>
            <a:off x="657224" y="4312857"/>
            <a:ext cx="2734027" cy="2083121"/>
          </a:xfrm>
          <a:prstGeom prst="homePlate">
            <a:avLst>
              <a:gd name="adj" fmla="val 20154"/>
            </a:avLst>
          </a:prstGeom>
          <a:solidFill>
            <a:srgbClr val="0078D7"/>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For</a:t>
            </a:r>
            <a:br>
              <a:rPr kumimoji="0" lang="en-US" sz="24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br>
            <a:r>
              <a:rPr kumimoji="0" lang="en-US" sz="24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Platforms</a:t>
            </a:r>
          </a:p>
        </p:txBody>
      </p:sp>
      <p:sp>
        <p:nvSpPr>
          <p:cNvPr id="6" name="Title 1"/>
          <p:cNvSpPr>
            <a:spLocks noGrp="1"/>
          </p:cNvSpPr>
          <p:nvPr>
            <p:ph type="title"/>
          </p:nvPr>
        </p:nvSpPr>
        <p:spPr>
          <a:xfrm>
            <a:off x="657224" y="499533"/>
            <a:ext cx="10772775" cy="1658198"/>
          </a:xfrm>
        </p:spPr>
        <p:txBody>
          <a:bodyPr/>
          <a:lstStyle/>
          <a:p>
            <a:r>
              <a:rPr lang="en-US" dirty="0"/>
              <a:t>Advantages of .NET Standard</a:t>
            </a:r>
          </a:p>
        </p:txBody>
      </p:sp>
    </p:spTree>
    <p:extLst>
      <p:ext uri="{BB962C8B-B14F-4D97-AF65-F5344CB8AC3E}">
        <p14:creationId xmlns:p14="http://schemas.microsoft.com/office/powerpoint/2010/main" val="1218680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Comparing PCLs to .NET Standard</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607951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Comparison to </a:t>
            </a:r>
            <a:br>
              <a:rPr lang="en-US" dirty="0"/>
            </a:br>
            <a:r>
              <a:rPr lang="en-US" dirty="0"/>
              <a:t>Portable Class Libraries</a:t>
            </a:r>
          </a:p>
        </p:txBody>
      </p:sp>
      <p:sp>
        <p:nvSpPr>
          <p:cNvPr id="3" name="Content Placeholder 2"/>
          <p:cNvSpPr>
            <a:spLocks noGrp="1"/>
          </p:cNvSpPr>
          <p:nvPr>
            <p:ph idx="1"/>
          </p:nvPr>
        </p:nvSpPr>
        <p:spPr/>
        <p:txBody>
          <a:bodyPr/>
          <a:lstStyle/>
          <a:p>
            <a:endParaRPr lang="en-US" dirty="0"/>
          </a:p>
          <a:p>
            <a:r>
              <a:rPr lang="en-US" dirty="0"/>
              <a:t>.NET Standard: sort of the next generation of PCLs</a:t>
            </a:r>
          </a:p>
          <a:p>
            <a:r>
              <a:rPr lang="en-US" dirty="0"/>
              <a:t>“Standard-based PCL” vs “profile-based PCL”</a:t>
            </a:r>
          </a:p>
        </p:txBody>
      </p:sp>
    </p:spTree>
    <p:extLst>
      <p:ext uri="{BB962C8B-B14F-4D97-AF65-F5344CB8AC3E}">
        <p14:creationId xmlns:p14="http://schemas.microsoft.com/office/powerpoint/2010/main" val="11371130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Similarities to</a:t>
            </a:r>
            <a:br>
              <a:rPr lang="en-US" dirty="0"/>
            </a:br>
            <a:r>
              <a:rPr lang="en-US" dirty="0"/>
              <a:t>Portable Class Libraries</a:t>
            </a:r>
          </a:p>
        </p:txBody>
      </p:sp>
      <p:sp>
        <p:nvSpPr>
          <p:cNvPr id="3" name="Content Placeholder 2"/>
          <p:cNvSpPr>
            <a:spLocks noGrp="1"/>
          </p:cNvSpPr>
          <p:nvPr>
            <p:ph idx="1"/>
          </p:nvPr>
        </p:nvSpPr>
        <p:spPr/>
        <p:txBody>
          <a:bodyPr/>
          <a:lstStyle/>
          <a:p>
            <a:br>
              <a:rPr lang="en-US" dirty="0"/>
            </a:br>
            <a:r>
              <a:rPr lang="en-US" dirty="0"/>
              <a:t>Both define APIs shared across different platforms</a:t>
            </a:r>
          </a:p>
          <a:p>
            <a:endParaRPr lang="en-US" dirty="0"/>
          </a:p>
        </p:txBody>
      </p:sp>
    </p:spTree>
    <p:extLst>
      <p:ext uri="{BB962C8B-B14F-4D97-AF65-F5344CB8AC3E}">
        <p14:creationId xmlns:p14="http://schemas.microsoft.com/office/powerpoint/2010/main" val="2857850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Differences from</a:t>
            </a:r>
            <a:br>
              <a:rPr lang="en-US" dirty="0"/>
            </a:br>
            <a:r>
              <a:rPr lang="en-US" dirty="0"/>
              <a:t>Portable Class Libraries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03662898"/>
              </p:ext>
            </p:extLst>
          </p:nvPr>
        </p:nvGraphicFramePr>
        <p:xfrm>
          <a:off x="676273" y="2640949"/>
          <a:ext cx="10753726" cy="2194560"/>
        </p:xfrm>
        <a:graphic>
          <a:graphicData uri="http://schemas.openxmlformats.org/drawingml/2006/table">
            <a:tbl>
              <a:tblPr firstRow="1" bandRow="1">
                <a:tableStyleId>{5C22544A-7EE6-4342-B048-85BDC9FD1C3A}</a:tableStyleId>
              </a:tblPr>
              <a:tblGrid>
                <a:gridCol w="3311109">
                  <a:extLst>
                    <a:ext uri="{9D8B030D-6E8A-4147-A177-3AD203B41FA5}">
                      <a16:colId xmlns:a16="http://schemas.microsoft.com/office/drawing/2014/main" val="2641994763"/>
                    </a:ext>
                  </a:extLst>
                </a:gridCol>
                <a:gridCol w="7442617">
                  <a:extLst>
                    <a:ext uri="{9D8B030D-6E8A-4147-A177-3AD203B41FA5}">
                      <a16:colId xmlns:a16="http://schemas.microsoft.com/office/drawing/2014/main" val="3739999632"/>
                    </a:ext>
                  </a:extLst>
                </a:gridCol>
              </a:tblGrid>
              <a:tr h="370840">
                <a:tc>
                  <a:txBody>
                    <a:bodyPr/>
                    <a:lstStyle/>
                    <a:p>
                      <a:r>
                        <a:rPr lang="en-US" sz="2400" dirty="0"/>
                        <a:t>.NET Standard</a:t>
                      </a:r>
                    </a:p>
                  </a:txBody>
                  <a:tcPr/>
                </a:tc>
                <a:tc>
                  <a:txBody>
                    <a:bodyPr/>
                    <a:lstStyle/>
                    <a:p>
                      <a:r>
                        <a:rPr lang="en-US" sz="2400" dirty="0"/>
                        <a:t>PCLs</a:t>
                      </a:r>
                    </a:p>
                  </a:txBody>
                  <a:tcPr/>
                </a:tc>
                <a:extLst>
                  <a:ext uri="{0D108BD9-81ED-4DB2-BD59-A6C34878D82A}">
                    <a16:rowId xmlns:a16="http://schemas.microsoft.com/office/drawing/2014/main" val="2583027294"/>
                  </a:ext>
                </a:extLst>
              </a:tr>
              <a:tr h="370840">
                <a:tc>
                  <a:txBody>
                    <a:bodyPr/>
                    <a:lstStyle/>
                    <a:p>
                      <a:r>
                        <a:rPr lang="en-US" sz="2400" dirty="0"/>
                        <a:t>A curated set of APIs</a:t>
                      </a:r>
                    </a:p>
                  </a:txBody>
                  <a:tcPr/>
                </a:tc>
                <a:tc>
                  <a:txBody>
                    <a:bodyPr/>
                    <a:lstStyle/>
                    <a:p>
                      <a:r>
                        <a:rPr lang="en-US" sz="2400" dirty="0"/>
                        <a:t>Profiles are defined by intersections of existing platforms</a:t>
                      </a:r>
                    </a:p>
                  </a:txBody>
                  <a:tcPr/>
                </a:tc>
                <a:extLst>
                  <a:ext uri="{0D108BD9-81ED-4DB2-BD59-A6C34878D82A}">
                    <a16:rowId xmlns:a16="http://schemas.microsoft.com/office/drawing/2014/main" val="2360238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Linearly versions</a:t>
                      </a:r>
                    </a:p>
                    <a:p>
                      <a:endParaRPr lang="en-US" sz="2400" dirty="0"/>
                    </a:p>
                  </a:txBody>
                  <a:tcPr/>
                </a:tc>
                <a:tc>
                  <a:txBody>
                    <a:bodyPr/>
                    <a:lstStyle/>
                    <a:p>
                      <a:r>
                        <a:rPr lang="en-US" sz="2400" dirty="0"/>
                        <a:t>PCL profiles do not linearly version. </a:t>
                      </a:r>
                    </a:p>
                  </a:txBody>
                  <a:tcPr/>
                </a:tc>
                <a:extLst>
                  <a:ext uri="{0D108BD9-81ED-4DB2-BD59-A6C34878D82A}">
                    <a16:rowId xmlns:a16="http://schemas.microsoft.com/office/drawing/2014/main" val="580058748"/>
                  </a:ext>
                </a:extLst>
              </a:tr>
              <a:tr h="2560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Agnostic to platform</a:t>
                      </a:r>
                    </a:p>
                  </a:txBody>
                  <a:tcPr/>
                </a:tc>
                <a:tc>
                  <a:txBody>
                    <a:bodyPr/>
                    <a:lstStyle/>
                    <a:p>
                      <a:r>
                        <a:rPr lang="en-US" sz="2400" dirty="0"/>
                        <a:t>PCL profiles represents Microsoft platforms </a:t>
                      </a:r>
                    </a:p>
                  </a:txBody>
                  <a:tcPr/>
                </a:tc>
                <a:extLst>
                  <a:ext uri="{0D108BD9-81ED-4DB2-BD59-A6C34878D82A}">
                    <a16:rowId xmlns:a16="http://schemas.microsoft.com/office/drawing/2014/main" val="3766944637"/>
                  </a:ext>
                </a:extLst>
              </a:tr>
            </a:tbl>
          </a:graphicData>
        </a:graphic>
      </p:graphicFrame>
    </p:spTree>
    <p:extLst>
      <p:ext uri="{BB962C8B-B14F-4D97-AF65-F5344CB8AC3E}">
        <p14:creationId xmlns:p14="http://schemas.microsoft.com/office/powerpoint/2010/main" val="19997315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55544" y="527337"/>
            <a:ext cx="9422581" cy="5792713"/>
          </a:xfrm>
          <a:prstGeom prst="rect">
            <a:avLst/>
          </a:prstGeom>
        </p:spPr>
      </p:pic>
    </p:spTree>
    <p:extLst>
      <p:ext uri="{BB962C8B-B14F-4D97-AF65-F5344CB8AC3E}">
        <p14:creationId xmlns:p14="http://schemas.microsoft.com/office/powerpoint/2010/main" val="12227498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PCL Compatibility</a:t>
            </a:r>
          </a:p>
        </p:txBody>
      </p:sp>
      <p:sp>
        <p:nvSpPr>
          <p:cNvPr id="3" name="Content Placeholder 2"/>
          <p:cNvSpPr>
            <a:spLocks noGrp="1"/>
          </p:cNvSpPr>
          <p:nvPr>
            <p:ph idx="1"/>
          </p:nvPr>
        </p:nvSpPr>
        <p:spPr/>
        <p:txBody>
          <a:bodyPr/>
          <a:lstStyle/>
          <a:p>
            <a:r>
              <a:rPr lang="en-US" dirty="0"/>
              <a:t>Enable .NET Standard-based PCLs to reference profile-based PCLs.</a:t>
            </a:r>
          </a:p>
          <a:p>
            <a:r>
              <a:rPr lang="en-US" dirty="0"/>
              <a:t>Enable profile-based PCLs to be packaged as .NET Standard-based PCLs.</a:t>
            </a:r>
          </a:p>
          <a:p>
            <a:endParaRPr lang="en-US" dirty="0"/>
          </a:p>
        </p:txBody>
      </p:sp>
    </p:spTree>
    <p:extLst>
      <p:ext uri="{BB962C8B-B14F-4D97-AF65-F5344CB8AC3E}">
        <p14:creationId xmlns:p14="http://schemas.microsoft.com/office/powerpoint/2010/main" val="18502647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PCL Conversion</a:t>
            </a:r>
          </a:p>
        </p:txBody>
      </p:sp>
      <p:sp>
        <p:nvSpPr>
          <p:cNvPr id="3" name="Content Placeholder 2"/>
          <p:cNvSpPr>
            <a:spLocks noGrp="1"/>
          </p:cNvSpPr>
          <p:nvPr>
            <p:ph idx="1"/>
          </p:nvPr>
        </p:nvSpPr>
        <p:spPr/>
        <p:txBody>
          <a:bodyPr/>
          <a:lstStyle/>
          <a:p>
            <a:r>
              <a:rPr lang="en-US" dirty="0"/>
              <a:t>Convert a PCL to .NET Standard</a:t>
            </a:r>
          </a:p>
        </p:txBody>
      </p:sp>
    </p:spTree>
    <p:extLst>
      <p:ext uri="{BB962C8B-B14F-4D97-AF65-F5344CB8AC3E}">
        <p14:creationId xmlns:p14="http://schemas.microsoft.com/office/powerpoint/2010/main" val="13615280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Standard 2.0</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7286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a:bodyPr>
          <a:lstStyle/>
          <a:p>
            <a:r>
              <a:rPr lang="en-US" dirty="0"/>
              <a:t>What is the .NET Standard?</a:t>
            </a:r>
          </a:p>
          <a:p>
            <a:r>
              <a:rPr lang="en-US" dirty="0"/>
              <a:t>Why should I care?</a:t>
            </a:r>
          </a:p>
          <a:p>
            <a:pPr lvl="1"/>
            <a:r>
              <a:rPr lang="en-US" dirty="0"/>
              <a:t>DEMO: How to read </a:t>
            </a:r>
            <a:r>
              <a:rPr lang="en-US" dirty="0" err="1"/>
              <a:t>Nuget</a:t>
            </a:r>
            <a:r>
              <a:rPr lang="en-US" dirty="0"/>
              <a:t> listing</a:t>
            </a:r>
          </a:p>
          <a:p>
            <a:pPr lvl="1"/>
            <a:r>
              <a:rPr lang="en-US" dirty="0"/>
              <a:t>DEMO: Creating a .NET Standard library from scratch</a:t>
            </a:r>
          </a:p>
          <a:p>
            <a:r>
              <a:rPr lang="en-US" dirty="0"/>
              <a:t>Compare/Contrast with Portable Class Libraries (PCLs)</a:t>
            </a:r>
          </a:p>
          <a:p>
            <a:r>
              <a:rPr lang="en-US" dirty="0"/>
              <a:t>DEMO: Converting a PCL to .NET Standard</a:t>
            </a:r>
          </a:p>
          <a:p>
            <a:r>
              <a:rPr lang="en-US" dirty="0"/>
              <a:t>.NET Standard v2.0</a:t>
            </a:r>
          </a:p>
        </p:txBody>
      </p:sp>
    </p:spTree>
    <p:extLst>
      <p:ext uri="{BB962C8B-B14F-4D97-AF65-F5344CB8AC3E}">
        <p14:creationId xmlns:p14="http://schemas.microsoft.com/office/powerpoint/2010/main" val="5686823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weblog.west-wind.com/images/2016/.NET%20Standard%202.0%20-%20Making%20Sense%20of%20.NET%20Again/NETStandard20Librari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904875"/>
            <a:ext cx="7620000" cy="504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8251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Standard 1.6 -&gt; 2.0</a:t>
            </a:r>
          </a:p>
        </p:txBody>
      </p:sp>
      <p:sp>
        <p:nvSpPr>
          <p:cNvPr id="3" name="Content Placeholder 2"/>
          <p:cNvSpPr>
            <a:spLocks noGrp="1"/>
          </p:cNvSpPr>
          <p:nvPr>
            <p:ph idx="1"/>
          </p:nvPr>
        </p:nvSpPr>
        <p:spPr/>
        <p:txBody>
          <a:bodyPr/>
          <a:lstStyle/>
          <a:p>
            <a:r>
              <a:rPr lang="en-US" dirty="0"/>
              <a:t>Huge (149%) increase in APIs</a:t>
            </a:r>
          </a:p>
          <a:p>
            <a:endParaRPr lang="en-US" dirty="0"/>
          </a:p>
        </p:txBody>
      </p:sp>
      <p:pic>
        <p:nvPicPr>
          <p:cNvPr id="4" name="Picture 3"/>
          <p:cNvPicPr>
            <a:picLocks noChangeAspect="1"/>
          </p:cNvPicPr>
          <p:nvPr/>
        </p:nvPicPr>
        <p:blipFill>
          <a:blip r:embed="rId2"/>
          <a:stretch>
            <a:fillRect/>
          </a:stretch>
        </p:blipFill>
        <p:spPr>
          <a:xfrm>
            <a:off x="676656" y="2658506"/>
            <a:ext cx="7406818" cy="3119359"/>
          </a:xfrm>
          <a:prstGeom prst="rect">
            <a:avLst/>
          </a:prstGeom>
        </p:spPr>
      </p:pic>
      <p:sp>
        <p:nvSpPr>
          <p:cNvPr id="5" name="Rectangle 4"/>
          <p:cNvSpPr/>
          <p:nvPr/>
        </p:nvSpPr>
        <p:spPr>
          <a:xfrm>
            <a:off x="731520" y="4698609"/>
            <a:ext cx="7216726" cy="4783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76399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a:t>
            </a:r>
          </a:p>
        </p:txBody>
      </p:sp>
      <p:sp>
        <p:nvSpPr>
          <p:cNvPr id="3" name="Content Placeholder 2"/>
          <p:cNvSpPr>
            <a:spLocks noGrp="1"/>
          </p:cNvSpPr>
          <p:nvPr>
            <p:ph idx="1"/>
          </p:nvPr>
        </p:nvSpPr>
        <p:spPr/>
        <p:txBody>
          <a:bodyPr>
            <a:normAutofit/>
          </a:bodyPr>
          <a:lstStyle/>
          <a:p>
            <a:r>
              <a:rPr lang="en-US" dirty="0"/>
              <a:t>What is the .NET Standard?</a:t>
            </a:r>
          </a:p>
          <a:p>
            <a:r>
              <a:rPr lang="en-US" dirty="0"/>
              <a:t>Why should I care?</a:t>
            </a:r>
          </a:p>
          <a:p>
            <a:pPr lvl="1"/>
            <a:r>
              <a:rPr lang="en-US" dirty="0"/>
              <a:t>DEMO: How to read </a:t>
            </a:r>
            <a:r>
              <a:rPr lang="en-US" dirty="0" err="1"/>
              <a:t>Nuget</a:t>
            </a:r>
            <a:r>
              <a:rPr lang="en-US" dirty="0"/>
              <a:t> listing</a:t>
            </a:r>
          </a:p>
          <a:p>
            <a:pPr lvl="1"/>
            <a:r>
              <a:rPr lang="en-US" dirty="0"/>
              <a:t>DEMO: Creating a .NET Standard library from scratch</a:t>
            </a:r>
          </a:p>
          <a:p>
            <a:r>
              <a:rPr lang="en-US" dirty="0"/>
              <a:t>Compare/Contrast with Portable Class Libraries (PCLs)</a:t>
            </a:r>
          </a:p>
          <a:p>
            <a:r>
              <a:rPr lang="en-US" dirty="0"/>
              <a:t>DEMO: Converting a PCL to .NET Standard</a:t>
            </a:r>
          </a:p>
          <a:p>
            <a:r>
              <a:rPr lang="en-US" dirty="0"/>
              <a:t>.NET Standard v2.0</a:t>
            </a:r>
          </a:p>
          <a:p>
            <a:endParaRPr lang="en-US" dirty="0"/>
          </a:p>
        </p:txBody>
      </p:sp>
    </p:spTree>
    <p:extLst>
      <p:ext uri="{BB962C8B-B14F-4D97-AF65-F5344CB8AC3E}">
        <p14:creationId xmlns:p14="http://schemas.microsoft.com/office/powerpoint/2010/main" val="4247184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116075"/>
            <a:ext cx="10772775" cy="1658198"/>
          </a:xfrm>
        </p:spPr>
        <p:txBody>
          <a:bodyPr/>
          <a:lstStyle/>
          <a:p>
            <a:r>
              <a:rPr lang="en-US" dirty="0"/>
              <a:t>Thank You! Questions?</a:t>
            </a:r>
          </a:p>
        </p:txBody>
      </p:sp>
      <p:sp>
        <p:nvSpPr>
          <p:cNvPr id="3" name="Content Placeholder 2"/>
          <p:cNvSpPr>
            <a:spLocks noGrp="1"/>
          </p:cNvSpPr>
          <p:nvPr>
            <p:ph idx="1"/>
          </p:nvPr>
        </p:nvSpPr>
        <p:spPr>
          <a:xfrm>
            <a:off x="657224" y="2089917"/>
            <a:ext cx="4981194" cy="1223135"/>
          </a:xfrm>
        </p:spPr>
        <p:txBody>
          <a:bodyPr>
            <a:normAutofit lnSpcReduction="10000"/>
          </a:bodyPr>
          <a:lstStyle/>
          <a:p>
            <a:r>
              <a:rPr lang="en-US" sz="3200" dirty="0"/>
              <a:t>Jonathan "J." Tower</a:t>
            </a:r>
          </a:p>
          <a:p>
            <a:pPr>
              <a:spcBef>
                <a:spcPts val="600"/>
              </a:spcBef>
            </a:pPr>
            <a:r>
              <a:rPr lang="en-US" sz="1800" dirty="0"/>
              <a:t>Principal Consultant &amp; Partner</a:t>
            </a:r>
          </a:p>
          <a:p>
            <a:pPr>
              <a:spcBef>
                <a:spcPts val="1000"/>
              </a:spcBef>
            </a:pPr>
            <a:r>
              <a:rPr lang="en-US" dirty="0"/>
              <a:t>Trailhead Technology Partners</a:t>
            </a:r>
          </a:p>
        </p:txBody>
      </p:sp>
      <p:pic>
        <p:nvPicPr>
          <p:cNvPr id="4" name="Picture 3"/>
          <p:cNvPicPr>
            <a:picLocks noChangeAspect="1"/>
          </p:cNvPicPr>
          <p:nvPr/>
        </p:nvPicPr>
        <p:blipFill>
          <a:blip r:embed="rId2"/>
          <a:stretch>
            <a:fillRect/>
          </a:stretch>
        </p:blipFill>
        <p:spPr>
          <a:xfrm>
            <a:off x="6235812" y="1774273"/>
            <a:ext cx="4953088" cy="1308034"/>
          </a:xfrm>
          <a:prstGeom prst="rect">
            <a:avLst/>
          </a:prstGeom>
        </p:spPr>
      </p:pic>
      <p:sp>
        <p:nvSpPr>
          <p:cNvPr id="5" name="TextBox 4"/>
          <p:cNvSpPr txBox="1"/>
          <p:nvPr/>
        </p:nvSpPr>
        <p:spPr>
          <a:xfrm>
            <a:off x="6088810" y="3082307"/>
            <a:ext cx="5381624" cy="615553"/>
          </a:xfrm>
          <a:prstGeom prst="rect">
            <a:avLst/>
          </a:prstGeom>
          <a:noFill/>
        </p:spPr>
        <p:txBody>
          <a:bodyPr wrap="square" rtlCol="0">
            <a:spAutoFit/>
          </a:bodyPr>
          <a:lstStyle/>
          <a:p>
            <a:pPr algn="ctr"/>
            <a:r>
              <a:rPr lang="en-US" sz="3400" kern="2200" spc="300" dirty="0">
                <a:solidFill>
                  <a:srgbClr val="0072C6"/>
                </a:solidFill>
              </a:rPr>
              <a:t>trailhead</a:t>
            </a:r>
            <a:r>
              <a:rPr lang="en-US" sz="3400" kern="2200" spc="300" dirty="0"/>
              <a:t>technology</a:t>
            </a:r>
            <a:r>
              <a:rPr lang="en-US" sz="3400" kern="2200" spc="300" dirty="0">
                <a:solidFill>
                  <a:schemeClr val="bg1">
                    <a:lumMod val="65000"/>
                  </a:schemeClr>
                </a:solidFill>
              </a:rPr>
              <a:t>.com</a:t>
            </a:r>
          </a:p>
        </p:txBody>
      </p:sp>
      <p:sp>
        <p:nvSpPr>
          <p:cNvPr id="6" name="Content Placeholder 2"/>
          <p:cNvSpPr txBox="1">
            <a:spLocks/>
          </p:cNvSpPr>
          <p:nvPr/>
        </p:nvSpPr>
        <p:spPr>
          <a:xfrm>
            <a:off x="6136234" y="4333247"/>
            <a:ext cx="5293765" cy="134529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None/>
              <a:tabLst>
                <a:tab pos="233363" algn="ctr"/>
                <a:tab pos="457200" algn="l"/>
              </a:tabLst>
            </a:pPr>
            <a:r>
              <a:rPr lang="en-US" sz="2000" dirty="0">
                <a:solidFill>
                  <a:srgbClr val="333333"/>
                </a:solidFill>
                <a:latin typeface="FontAwesome" pitchFamily="2" charset="0"/>
              </a:rPr>
              <a:t>	</a:t>
            </a:r>
            <a:r>
              <a:rPr lang="en-US" sz="2000" dirty="0">
                <a:latin typeface="FontAwesome" pitchFamily="2" charset="0"/>
              </a:rPr>
              <a:t>	</a:t>
            </a:r>
            <a:r>
              <a:rPr lang="en-US" sz="2000" dirty="0"/>
              <a:t>jtower@trailheadtechnology.com</a:t>
            </a:r>
          </a:p>
          <a:p>
            <a:pPr marL="0" indent="0">
              <a:buNone/>
              <a:tabLst>
                <a:tab pos="233363" algn="ctr"/>
                <a:tab pos="457200" algn="l"/>
              </a:tabLst>
            </a:pPr>
            <a:r>
              <a:rPr lang="en-US" sz="2000" dirty="0">
                <a:latin typeface="FontAwesome" pitchFamily="2" charset="0"/>
              </a:rPr>
              <a:t>		</a:t>
            </a:r>
            <a:r>
              <a:rPr lang="en-US" sz="2000" dirty="0"/>
              <a:t>trailheadtechnology.com/blog</a:t>
            </a:r>
          </a:p>
          <a:p>
            <a:pPr marL="0" indent="0">
              <a:buNone/>
              <a:tabLst>
                <a:tab pos="233363" algn="ctr"/>
                <a:tab pos="457200" algn="l"/>
              </a:tabLst>
            </a:pPr>
            <a:r>
              <a:rPr lang="en-US" sz="2000" dirty="0">
                <a:latin typeface="FontAwesome" pitchFamily="2" charset="0"/>
              </a:rPr>
              <a:t>		</a:t>
            </a:r>
            <a:r>
              <a:rPr lang="en-US" sz="2000" dirty="0" err="1"/>
              <a:t>jtowermi</a:t>
            </a:r>
            <a:endParaRPr lang="en-US" sz="2000" dirty="0"/>
          </a:p>
          <a:p>
            <a:pPr>
              <a:tabLst>
                <a:tab pos="233363" algn="ctr"/>
                <a:tab pos="457200" algn="l"/>
              </a:tabLst>
            </a:pPr>
            <a:endParaRPr lang="en-US" sz="2000" dirty="0"/>
          </a:p>
        </p:txBody>
      </p:sp>
      <p:sp>
        <p:nvSpPr>
          <p:cNvPr id="7" name="Content Placeholder 2"/>
          <p:cNvSpPr txBox="1">
            <a:spLocks/>
          </p:cNvSpPr>
          <p:nvPr/>
        </p:nvSpPr>
        <p:spPr>
          <a:xfrm>
            <a:off x="657224" y="4333247"/>
            <a:ext cx="5293765" cy="134529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4572" lvl="1" indent="0">
              <a:spcBef>
                <a:spcPts val="1300"/>
              </a:spcBef>
              <a:buNone/>
              <a:tabLst>
                <a:tab pos="233363" algn="ctr"/>
                <a:tab pos="457200" algn="l"/>
              </a:tabLst>
            </a:pPr>
            <a:r>
              <a:rPr lang="en-US" sz="2000" dirty="0">
                <a:latin typeface="FontAwesome" pitchFamily="2" charset="0"/>
              </a:rPr>
              <a:t>		</a:t>
            </a:r>
            <a:r>
              <a:rPr lang="en-US" sz="2000" dirty="0"/>
              <a:t>Microsoft MVP in ASP.NET</a:t>
            </a:r>
          </a:p>
          <a:p>
            <a:pPr marL="4572" lvl="1" indent="0">
              <a:spcBef>
                <a:spcPts val="1300"/>
              </a:spcBef>
              <a:buNone/>
              <a:tabLst>
                <a:tab pos="233363" algn="ctr"/>
                <a:tab pos="457200" algn="l"/>
              </a:tabLst>
            </a:pPr>
            <a:r>
              <a:rPr lang="en-US" sz="2000" dirty="0">
                <a:latin typeface="FontAwesome" pitchFamily="2" charset="0"/>
              </a:rPr>
              <a:t>		</a:t>
            </a:r>
            <a:r>
              <a:rPr lang="en-US" sz="2000" dirty="0" err="1"/>
              <a:t>Telerik</a:t>
            </a:r>
            <a:r>
              <a:rPr lang="en-US" sz="2000" dirty="0"/>
              <a:t>/Progress Developer Expert</a:t>
            </a:r>
          </a:p>
          <a:p>
            <a:pPr marL="0" indent="0">
              <a:buNone/>
              <a:tabLst>
                <a:tab pos="233363" algn="ctr"/>
                <a:tab pos="457200" algn="l"/>
              </a:tabLst>
            </a:pPr>
            <a:r>
              <a:rPr lang="en-US" sz="2000" dirty="0">
                <a:latin typeface="FontAwesome" pitchFamily="2" charset="0"/>
              </a:rPr>
              <a:t>		</a:t>
            </a:r>
            <a:r>
              <a:rPr lang="en-US" sz="2000" dirty="0"/>
              <a:t>Organizer of Beer City Code</a:t>
            </a:r>
          </a:p>
        </p:txBody>
      </p:sp>
      <p:sp>
        <p:nvSpPr>
          <p:cNvPr id="8" name="Title 1"/>
          <p:cNvSpPr txBox="1">
            <a:spLocks/>
          </p:cNvSpPr>
          <p:nvPr/>
        </p:nvSpPr>
        <p:spPr>
          <a:xfrm>
            <a:off x="657224" y="5942426"/>
            <a:ext cx="10772775" cy="628815"/>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Segoe UI" panose="020B0502040204020203" pitchFamily="34" charset="0"/>
                <a:ea typeface="+mj-ea"/>
                <a:cs typeface="Segoe UI" panose="020B0502040204020203" pitchFamily="34" charset="0"/>
              </a:defRPr>
            </a:lvl1pPr>
          </a:lstStyle>
          <a:p>
            <a:r>
              <a:rPr lang="en-US" sz="3200" dirty="0"/>
              <a:t>github.com/</a:t>
            </a:r>
            <a:r>
              <a:rPr lang="en-US" sz="3200" dirty="0" err="1"/>
              <a:t>jonathantower</a:t>
            </a:r>
            <a:r>
              <a:rPr lang="en-US" sz="3200" dirty="0"/>
              <a:t>/</a:t>
            </a:r>
            <a:r>
              <a:rPr lang="en-US" sz="3200" dirty="0" err="1"/>
              <a:t>aspnet</a:t>
            </a:r>
            <a:r>
              <a:rPr lang="en-US" sz="3200" dirty="0"/>
              <a:t>-core-di</a:t>
            </a:r>
          </a:p>
        </p:txBody>
      </p:sp>
    </p:spTree>
    <p:extLst>
      <p:ext uri="{BB962C8B-B14F-4D97-AF65-F5344CB8AC3E}">
        <p14:creationId xmlns:p14="http://schemas.microsoft.com/office/powerpoint/2010/main" val="16811869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runintoart.com/charitywa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812482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838200" y="96178"/>
            <a:ext cx="10515600" cy="1325563"/>
          </a:xfrm>
        </p:spPr>
        <p:txBody>
          <a:bodyPr>
            <a:normAutofit/>
          </a:bodyPr>
          <a:lstStyle/>
          <a:p>
            <a:pPr algn="ctr"/>
            <a:r>
              <a:rPr lang="en-US" dirty="0">
                <a:solidFill>
                  <a:schemeClr val="bg1"/>
                </a:solidFill>
              </a:rPr>
              <a:t>If You Give $50, So Will I!</a:t>
            </a:r>
            <a:endParaRPr lang="en-US" sz="3600" i="1" dirty="0">
              <a:solidFill>
                <a:schemeClr val="bg1"/>
              </a:solidFill>
            </a:endParaRPr>
          </a:p>
        </p:txBody>
      </p:sp>
      <p:sp>
        <p:nvSpPr>
          <p:cNvPr id="6" name="Content Placeholder 2"/>
          <p:cNvSpPr>
            <a:spLocks noGrp="1"/>
          </p:cNvSpPr>
          <p:nvPr>
            <p:ph idx="1"/>
          </p:nvPr>
        </p:nvSpPr>
        <p:spPr>
          <a:xfrm>
            <a:off x="838200" y="1359366"/>
            <a:ext cx="10515600" cy="4900718"/>
          </a:xfrm>
        </p:spPr>
        <p:txBody>
          <a:bodyPr>
            <a:normAutofit/>
          </a:bodyPr>
          <a:lstStyle/>
          <a:p>
            <a:pPr marL="0" indent="0" algn="ctr">
              <a:buNone/>
            </a:pPr>
            <a:br>
              <a:rPr lang="en-US" sz="2000" b="1" dirty="0">
                <a:solidFill>
                  <a:schemeClr val="bg1"/>
                </a:solidFill>
                <a:effectLst>
                  <a:outerShdw blurRad="50800" dist="38100" dir="2700000" algn="tl" rotWithShape="0">
                    <a:prstClr val="black">
                      <a:alpha val="40000"/>
                    </a:prstClr>
                  </a:outerShdw>
                </a:effectLst>
              </a:rPr>
            </a:br>
            <a:r>
              <a:rPr lang="en-US" sz="4800" b="1" dirty="0">
                <a:solidFill>
                  <a:schemeClr val="bg1"/>
                </a:solidFill>
                <a:effectLst>
                  <a:outerShdw blurRad="50800" dist="38100" dir="8100000" algn="tr" rotWithShape="0">
                    <a:prstClr val="black">
                      <a:alpha val="40000"/>
                    </a:prstClr>
                  </a:outerShdw>
                </a:effectLst>
              </a:rPr>
              <a:t>bit.ly/</a:t>
            </a:r>
            <a:r>
              <a:rPr lang="en-US" sz="4800" b="1" dirty="0" err="1">
                <a:solidFill>
                  <a:schemeClr val="bg1"/>
                </a:solidFill>
                <a:effectLst>
                  <a:outerShdw blurRad="50800" dist="38100" dir="8100000" algn="tr" rotWithShape="0">
                    <a:prstClr val="black">
                      <a:alpha val="40000"/>
                    </a:prstClr>
                  </a:outerShdw>
                </a:effectLst>
              </a:rPr>
              <a:t>dns</a:t>
            </a:r>
            <a:r>
              <a:rPr lang="en-US" sz="4800" b="1" dirty="0">
                <a:solidFill>
                  <a:schemeClr val="bg1"/>
                </a:solidFill>
                <a:effectLst>
                  <a:outerShdw blurRad="50800" dist="38100" dir="8100000" algn="tr" rotWithShape="0">
                    <a:prstClr val="black">
                      <a:alpha val="40000"/>
                    </a:prstClr>
                  </a:outerShdw>
                </a:effectLst>
              </a:rPr>
              <a:t>-water</a:t>
            </a:r>
            <a:endParaRPr lang="en-US" sz="4400" b="1" dirty="0">
              <a:solidFill>
                <a:schemeClr val="bg1"/>
              </a:solidFill>
              <a:effectLst>
                <a:outerShdw blurRad="50800" dist="38100" dir="8100000" algn="tr" rotWithShape="0">
                  <a:prstClr val="black">
                    <a:alpha val="40000"/>
                  </a:prstClr>
                </a:outerShdw>
              </a:effectLst>
            </a:endParaRPr>
          </a:p>
          <a:p>
            <a:pPr marL="0" indent="0" algn="just">
              <a:buNone/>
            </a:pPr>
            <a:endParaRPr lang="en-US" sz="2400" i="1" dirty="0">
              <a:solidFill>
                <a:schemeClr val="bg1"/>
              </a:solidFill>
            </a:endParaRPr>
          </a:p>
          <a:p>
            <a:pPr marL="0" indent="0" algn="just">
              <a:buNone/>
            </a:pPr>
            <a:r>
              <a:rPr lang="en-US" i="1" dirty="0">
                <a:solidFill>
                  <a:schemeClr val="bg1"/>
                </a:solidFill>
              </a:rPr>
              <a:t>“</a:t>
            </a:r>
            <a:r>
              <a:rPr lang="en-US" i="1" dirty="0" err="1">
                <a:solidFill>
                  <a:schemeClr val="bg1"/>
                </a:solidFill>
              </a:rPr>
              <a:t>charity:water</a:t>
            </a:r>
            <a:r>
              <a:rPr lang="en-US" i="1" dirty="0">
                <a:solidFill>
                  <a:schemeClr val="bg1"/>
                </a:solidFill>
              </a:rPr>
              <a:t> is a non-profit organization that provides clean and safe drinking water to people in developing nations. The organization was founded in 2006 and has helped fund 22,936 projects in 24 countries, benefiting over 4.6 million people.” </a:t>
            </a:r>
            <a:r>
              <a:rPr lang="en-US" sz="2400" dirty="0">
                <a:solidFill>
                  <a:schemeClr val="bg1"/>
                </a:solidFill>
              </a:rPr>
              <a:t>- Wikipedia</a:t>
            </a:r>
          </a:p>
          <a:p>
            <a:pPr marL="0" indent="0" algn="just">
              <a:buNone/>
            </a:pPr>
            <a:endParaRPr lang="en-US" sz="2400" dirty="0">
              <a:solidFill>
                <a:schemeClr val="bg1"/>
              </a:solidFill>
            </a:endParaRPr>
          </a:p>
          <a:p>
            <a:pPr marL="0" indent="0">
              <a:buNone/>
            </a:pPr>
            <a:r>
              <a:rPr lang="en-US" sz="2400" i="1" dirty="0">
                <a:solidFill>
                  <a:schemeClr val="bg1"/>
                </a:solidFill>
              </a:rPr>
              <a:t>“4/4 Stars” </a:t>
            </a:r>
            <a:br>
              <a:rPr lang="en-US" sz="2400" i="1" dirty="0">
                <a:solidFill>
                  <a:schemeClr val="bg1"/>
                </a:solidFill>
              </a:rPr>
            </a:br>
            <a:r>
              <a:rPr lang="en-US" sz="2400" i="1" dirty="0">
                <a:solidFill>
                  <a:schemeClr val="bg1"/>
                </a:solidFill>
              </a:rPr>
              <a:t>- CharityNavigator.org</a:t>
            </a:r>
          </a:p>
          <a:p>
            <a:pPr marL="0" indent="0" algn="just">
              <a:buNone/>
            </a:pPr>
            <a:endParaRPr lang="en-US" i="1" dirty="0">
              <a:solidFill>
                <a:schemeClr val="bg1"/>
              </a:solidFill>
            </a:endParaRPr>
          </a:p>
        </p:txBody>
      </p:sp>
      <p:sp>
        <p:nvSpPr>
          <p:cNvPr id="7" name="Rectangle 6"/>
          <p:cNvSpPr/>
          <p:nvPr/>
        </p:nvSpPr>
        <p:spPr>
          <a:xfrm>
            <a:off x="-1" y="6201415"/>
            <a:ext cx="12192001" cy="792154"/>
          </a:xfrm>
          <a:prstGeom prst="rect">
            <a:avLst/>
          </a:prstGeom>
          <a:solidFill>
            <a:srgbClr val="BFBFB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 name="Picture 8" descr="http://fortitudefoundation.org/wp-content/uploads/2014/06/charity_wa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9466" y="6310239"/>
            <a:ext cx="4924334" cy="574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809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.NET Standard?</a:t>
            </a:r>
          </a:p>
        </p:txBody>
      </p:sp>
      <p:sp>
        <p:nvSpPr>
          <p:cNvPr id="3" name="Content Placeholder 2"/>
          <p:cNvSpPr>
            <a:spLocks noGrp="1"/>
          </p:cNvSpPr>
          <p:nvPr>
            <p:ph idx="1"/>
          </p:nvPr>
        </p:nvSpPr>
        <p:spPr/>
        <p:txBody>
          <a:bodyPr/>
          <a:lstStyle/>
          <a:p>
            <a:r>
              <a:rPr lang="en-US" dirty="0"/>
              <a:t>The .NET Standard is a </a:t>
            </a:r>
            <a:r>
              <a:rPr lang="en-US" u="sng" dirty="0"/>
              <a:t>formal specification</a:t>
            </a:r>
            <a:r>
              <a:rPr lang="en-US" dirty="0"/>
              <a:t> of .NET APIs that are intended to be available on all .NET runtimes</a:t>
            </a:r>
          </a:p>
          <a:p>
            <a:r>
              <a:rPr lang="en-US" b="1" dirty="0"/>
              <a:t>.NET Standard is a specification, not an implementation</a:t>
            </a:r>
          </a:p>
          <a:p>
            <a:r>
              <a:rPr lang="en-US" dirty="0"/>
              <a:t>Specification in code</a:t>
            </a:r>
            <a:endParaRPr lang="en-US" b="1" dirty="0"/>
          </a:p>
          <a:p>
            <a:endParaRPr lang="en-US" dirty="0"/>
          </a:p>
        </p:txBody>
      </p:sp>
    </p:spTree>
    <p:extLst>
      <p:ext uri="{BB962C8B-B14F-4D97-AF65-F5344CB8AC3E}">
        <p14:creationId xmlns:p14="http://schemas.microsoft.com/office/powerpoint/2010/main" val="1737471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.NET Standard</a:t>
            </a:r>
          </a:p>
        </p:txBody>
      </p:sp>
      <p:sp>
        <p:nvSpPr>
          <p:cNvPr id="3" name="Content Placeholder 2"/>
          <p:cNvSpPr>
            <a:spLocks noGrp="1"/>
          </p:cNvSpPr>
          <p:nvPr>
            <p:ph idx="1"/>
          </p:nvPr>
        </p:nvSpPr>
        <p:spPr/>
        <p:txBody>
          <a:bodyPr/>
          <a:lstStyle/>
          <a:p>
            <a:r>
              <a:rPr lang="en-US" dirty="0"/>
              <a:t>Uniform set of APIs on all .NET platforms</a:t>
            </a:r>
          </a:p>
          <a:p>
            <a:r>
              <a:rPr lang="en-US" dirty="0"/>
              <a:t>Portable libraries across platforms</a:t>
            </a:r>
          </a:p>
          <a:p>
            <a:r>
              <a:rPr lang="en-US" dirty="0"/>
              <a:t>Reduce/eliminate conditional compilation</a:t>
            </a:r>
          </a:p>
        </p:txBody>
      </p:sp>
    </p:spTree>
    <p:extLst>
      <p:ext uri="{BB962C8B-B14F-4D97-AF65-F5344CB8AC3E}">
        <p14:creationId xmlns:p14="http://schemas.microsoft.com/office/powerpoint/2010/main" val="1918892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144000"/>
          </a:xfrm>
          <a:prstGeom prst="rect">
            <a:avLst/>
          </a:prstGeom>
        </p:spPr>
      </p:pic>
      <p:sp>
        <p:nvSpPr>
          <p:cNvPr id="6" name="Rectangle 5"/>
          <p:cNvSpPr/>
          <p:nvPr/>
        </p:nvSpPr>
        <p:spPr>
          <a:xfrm>
            <a:off x="0" y="0"/>
            <a:ext cx="12192000" cy="3687580"/>
          </a:xfrm>
          <a:prstGeom prst="rect">
            <a:avLst/>
          </a:prstGeom>
          <a:solidFill>
            <a:srgbClr val="0072C6">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solidFill>
                  <a:schemeClr val="bg1"/>
                </a:solidFill>
              </a:rPr>
              <a:t>The Standards Gap</a:t>
            </a:r>
          </a:p>
        </p:txBody>
      </p:sp>
      <p:sp>
        <p:nvSpPr>
          <p:cNvPr id="3" name="Content Placeholder 2"/>
          <p:cNvSpPr>
            <a:spLocks noGrp="1"/>
          </p:cNvSpPr>
          <p:nvPr>
            <p:ph idx="1"/>
          </p:nvPr>
        </p:nvSpPr>
        <p:spPr/>
        <p:txBody>
          <a:bodyPr/>
          <a:lstStyle/>
          <a:p>
            <a:r>
              <a:rPr lang="en-US" dirty="0">
                <a:solidFill>
                  <a:schemeClr val="bg1"/>
                </a:solidFill>
              </a:rPr>
              <a:t>A standard exists for .NET runtime implementations (ECMA 335)</a:t>
            </a:r>
          </a:p>
          <a:p>
            <a:r>
              <a:rPr lang="en-US" dirty="0">
                <a:solidFill>
                  <a:schemeClr val="bg1"/>
                </a:solidFill>
              </a:rPr>
              <a:t>No standard existed for .NET Base Class Library (BCL) implementations</a:t>
            </a:r>
          </a:p>
        </p:txBody>
      </p:sp>
    </p:spTree>
    <p:extLst>
      <p:ext uri="{BB962C8B-B14F-4D97-AF65-F5344CB8AC3E}">
        <p14:creationId xmlns:p14="http://schemas.microsoft.com/office/powerpoint/2010/main" val="2650912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50"/>
            <a:ext cx="12192000" cy="7715250"/>
          </a:xfrm>
          <a:prstGeom prst="rect">
            <a:avLst/>
          </a:prstGeom>
        </p:spPr>
      </p:pic>
      <p:sp>
        <p:nvSpPr>
          <p:cNvPr id="18" name="Rectangle 17"/>
          <p:cNvSpPr/>
          <p:nvPr/>
        </p:nvSpPr>
        <p:spPr>
          <a:xfrm>
            <a:off x="0" y="0"/>
            <a:ext cx="12192000" cy="2471351"/>
          </a:xfrm>
          <a:prstGeom prst="rect">
            <a:avLst/>
          </a:prstGeom>
          <a:solidFill>
            <a:srgbClr val="0072C6">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p:cNvSpPr/>
          <p:nvPr/>
        </p:nvSpPr>
        <p:spPr>
          <a:xfrm>
            <a:off x="3661650" y="2657264"/>
            <a:ext cx="5103341" cy="5103341"/>
          </a:xfrm>
          <a:prstGeom prst="ellipse">
            <a:avLst/>
          </a:prstGeom>
          <a:solidFill>
            <a:srgbClr val="0072C6">
              <a:alpha val="69804"/>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246536" y="3180366"/>
            <a:ext cx="3979459" cy="3979459"/>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728449" y="3662279"/>
            <a:ext cx="3015632" cy="3015632"/>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236844" y="4193619"/>
            <a:ext cx="1952951" cy="1952951"/>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994051" y="2761606"/>
            <a:ext cx="484428" cy="369332"/>
          </a:xfrm>
          <a:prstGeom prst="rect">
            <a:avLst/>
          </a:prstGeom>
          <a:noFill/>
        </p:spPr>
        <p:txBody>
          <a:bodyPr wrap="none" rtlCol="0">
            <a:spAutoFit/>
          </a:bodyPr>
          <a:lstStyle/>
          <a:p>
            <a:r>
              <a:rPr lang="en-US" dirty="0">
                <a:solidFill>
                  <a:schemeClr val="bg1"/>
                </a:solidFill>
                <a:latin typeface="Segoe UI" panose="020B0502040204020203" pitchFamily="34" charset="0"/>
                <a:cs typeface="Segoe UI" panose="020B0502040204020203" pitchFamily="34" charset="0"/>
              </a:rPr>
              <a:t>2.0</a:t>
            </a:r>
          </a:p>
        </p:txBody>
      </p:sp>
      <p:sp>
        <p:nvSpPr>
          <p:cNvPr id="9" name="TextBox 8"/>
          <p:cNvSpPr txBox="1"/>
          <p:nvPr/>
        </p:nvSpPr>
        <p:spPr>
          <a:xfrm>
            <a:off x="5994051" y="3271476"/>
            <a:ext cx="484428" cy="369332"/>
          </a:xfrm>
          <a:prstGeom prst="rect">
            <a:avLst/>
          </a:prstGeom>
          <a:noFill/>
        </p:spPr>
        <p:txBody>
          <a:bodyPr wrap="none" rtlCol="0">
            <a:spAutoFit/>
          </a:bodyPr>
          <a:lstStyle/>
          <a:p>
            <a:r>
              <a:rPr lang="en-US" dirty="0">
                <a:solidFill>
                  <a:schemeClr val="bg1"/>
                </a:solidFill>
                <a:latin typeface="Segoe UI" panose="020B0502040204020203" pitchFamily="34" charset="0"/>
                <a:cs typeface="Segoe UI" panose="020B0502040204020203" pitchFamily="34" charset="0"/>
              </a:rPr>
              <a:t>1.6</a:t>
            </a:r>
          </a:p>
        </p:txBody>
      </p:sp>
      <p:sp>
        <p:nvSpPr>
          <p:cNvPr id="10" name="TextBox 9"/>
          <p:cNvSpPr txBox="1"/>
          <p:nvPr/>
        </p:nvSpPr>
        <p:spPr>
          <a:xfrm>
            <a:off x="5996109" y="3755740"/>
            <a:ext cx="484428" cy="369332"/>
          </a:xfrm>
          <a:prstGeom prst="rect">
            <a:avLst/>
          </a:prstGeom>
          <a:noFill/>
        </p:spPr>
        <p:txBody>
          <a:bodyPr wrap="none" rtlCol="0">
            <a:spAutoFit/>
          </a:bodyPr>
          <a:lstStyle/>
          <a:p>
            <a:r>
              <a:rPr lang="en-US" dirty="0">
                <a:solidFill>
                  <a:schemeClr val="bg1"/>
                </a:solidFill>
                <a:latin typeface="Segoe UI" panose="020B0502040204020203" pitchFamily="34" charset="0"/>
                <a:cs typeface="Segoe UI" panose="020B0502040204020203" pitchFamily="34" charset="0"/>
              </a:rPr>
              <a:t>1.5</a:t>
            </a:r>
          </a:p>
        </p:txBody>
      </p:sp>
      <p:sp>
        <p:nvSpPr>
          <p:cNvPr id="11" name="TextBox 10"/>
          <p:cNvSpPr txBox="1"/>
          <p:nvPr/>
        </p:nvSpPr>
        <p:spPr>
          <a:xfrm>
            <a:off x="5971105" y="4315462"/>
            <a:ext cx="484428" cy="369332"/>
          </a:xfrm>
          <a:prstGeom prst="rect">
            <a:avLst/>
          </a:prstGeom>
          <a:noFill/>
        </p:spPr>
        <p:txBody>
          <a:bodyPr wrap="none" rtlCol="0">
            <a:spAutoFit/>
          </a:bodyPr>
          <a:lstStyle/>
          <a:p>
            <a:r>
              <a:rPr lang="en-US" dirty="0">
                <a:solidFill>
                  <a:schemeClr val="bg1"/>
                </a:solidFill>
                <a:latin typeface="Segoe UI" panose="020B0502040204020203" pitchFamily="34" charset="0"/>
                <a:cs typeface="Segoe UI" panose="020B0502040204020203" pitchFamily="34" charset="0"/>
              </a:rPr>
              <a:t>1.4</a:t>
            </a:r>
          </a:p>
        </p:txBody>
      </p:sp>
      <p:sp>
        <p:nvSpPr>
          <p:cNvPr id="12" name="Oval 11"/>
          <p:cNvSpPr/>
          <p:nvPr/>
        </p:nvSpPr>
        <p:spPr>
          <a:xfrm>
            <a:off x="5735233" y="4675520"/>
            <a:ext cx="957460" cy="957460"/>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994051" y="4765798"/>
            <a:ext cx="614979" cy="369332"/>
          </a:xfrm>
          <a:prstGeom prst="rect">
            <a:avLst/>
          </a:prstGeom>
          <a:noFill/>
        </p:spPr>
        <p:txBody>
          <a:bodyPr wrap="square" rtlCol="0">
            <a:spAutoFit/>
          </a:bodyPr>
          <a:lstStyle/>
          <a:p>
            <a:r>
              <a:rPr lang="en-US" dirty="0">
                <a:solidFill>
                  <a:schemeClr val="bg1"/>
                </a:solidFill>
                <a:latin typeface="Segoe UI" panose="020B0502040204020203" pitchFamily="34" charset="0"/>
                <a:cs typeface="Segoe UI" panose="020B0502040204020203" pitchFamily="34" charset="0"/>
              </a:rPr>
              <a:t>1.3</a:t>
            </a:r>
          </a:p>
        </p:txBody>
      </p:sp>
      <p:sp>
        <p:nvSpPr>
          <p:cNvPr id="19" name="Title 1"/>
          <p:cNvSpPr>
            <a:spLocks noGrp="1"/>
          </p:cNvSpPr>
          <p:nvPr>
            <p:ph type="title"/>
          </p:nvPr>
        </p:nvSpPr>
        <p:spPr>
          <a:xfrm>
            <a:off x="657224" y="499533"/>
            <a:ext cx="10772775" cy="1658198"/>
          </a:xfrm>
        </p:spPr>
        <p:txBody>
          <a:bodyPr/>
          <a:lstStyle/>
          <a:p>
            <a:r>
              <a:rPr lang="en-US" dirty="0">
                <a:solidFill>
                  <a:schemeClr val="bg1"/>
                </a:solidFill>
              </a:rPr>
              <a:t>.NET Standard Versioning: </a:t>
            </a:r>
            <a:br>
              <a:rPr lang="en-US" dirty="0">
                <a:solidFill>
                  <a:schemeClr val="bg1"/>
                </a:solidFill>
              </a:rPr>
            </a:br>
            <a:r>
              <a:rPr lang="en-US" dirty="0">
                <a:solidFill>
                  <a:schemeClr val="bg1"/>
                </a:solidFill>
              </a:rPr>
              <a:t>Additive</a:t>
            </a:r>
          </a:p>
        </p:txBody>
      </p:sp>
    </p:spTree>
    <p:extLst>
      <p:ext uri="{BB962C8B-B14F-4D97-AF65-F5344CB8AC3E}">
        <p14:creationId xmlns:p14="http://schemas.microsoft.com/office/powerpoint/2010/main" val="4145636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12192000" cy="8121651"/>
          </a:xfrm>
        </p:spPr>
      </p:pic>
      <p:sp>
        <p:nvSpPr>
          <p:cNvPr id="6" name="Rectangle 5"/>
          <p:cNvSpPr/>
          <p:nvPr/>
        </p:nvSpPr>
        <p:spPr>
          <a:xfrm>
            <a:off x="0" y="0"/>
            <a:ext cx="12192000" cy="2471351"/>
          </a:xfrm>
          <a:prstGeom prst="rect">
            <a:avLst/>
          </a:prstGeom>
          <a:solidFill>
            <a:srgbClr val="0072C6">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solidFill>
                  <a:schemeClr val="bg1"/>
                </a:solidFill>
              </a:rPr>
              <a:t>.NET Standard Versioning: Immutable</a:t>
            </a:r>
          </a:p>
        </p:txBody>
      </p:sp>
    </p:spTree>
    <p:extLst>
      <p:ext uri="{BB962C8B-B14F-4D97-AF65-F5344CB8AC3E}">
        <p14:creationId xmlns:p14="http://schemas.microsoft.com/office/powerpoint/2010/main" val="2855626362"/>
      </p:ext>
    </p:extLst>
  </p:cSld>
  <p:clrMapOvr>
    <a:masterClrMapping/>
  </p:clrMapOvr>
</p:sld>
</file>

<file path=ppt/theme/theme1.xml><?xml version="1.0" encoding="utf-8"?>
<a:theme xmlns:a="http://schemas.openxmlformats.org/drawingml/2006/main" name="Metropolitan">
  <a:themeElements>
    <a:clrScheme name="Custom 1">
      <a:dk1>
        <a:sysClr val="windowText" lastClr="000000"/>
      </a:dk1>
      <a:lt1>
        <a:sysClr val="window" lastClr="FFFFFF"/>
      </a:lt1>
      <a:dk2>
        <a:srgbClr val="162F33"/>
      </a:dk2>
      <a:lt2>
        <a:srgbClr val="EAF0E0"/>
      </a:lt2>
      <a:accent1>
        <a:srgbClr val="0072C6"/>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7100</TotalTime>
  <Words>1182</Words>
  <Application>Microsoft Office PowerPoint</Application>
  <PresentationFormat>Widescreen</PresentationFormat>
  <Paragraphs>336</Paragraphs>
  <Slides>44</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Arial</vt:lpstr>
      <vt:lpstr>Calibri</vt:lpstr>
      <vt:lpstr>Calibri Light</vt:lpstr>
      <vt:lpstr>Consolas</vt:lpstr>
      <vt:lpstr>FontAwesome</vt:lpstr>
      <vt:lpstr>Segoe UI</vt:lpstr>
      <vt:lpstr>Segoe UI Light</vt:lpstr>
      <vt:lpstr>Segoe UI Semibold</vt:lpstr>
      <vt:lpstr>Segoe UI Semilight</vt:lpstr>
      <vt:lpstr>Metropolitan</vt:lpstr>
      <vt:lpstr>.NET Standard</vt:lpstr>
      <vt:lpstr>Hi, I’m J.</vt:lpstr>
      <vt:lpstr>If You Give $50, So Will I!</vt:lpstr>
      <vt:lpstr>Overview</vt:lpstr>
      <vt:lpstr>What is .NET Standard?</vt:lpstr>
      <vt:lpstr>Goals of .NET Standard</vt:lpstr>
      <vt:lpstr>The Standards Gap</vt:lpstr>
      <vt:lpstr>.NET Standard Versioning:  Additive</vt:lpstr>
      <vt:lpstr>.NET Standard Versioning: Immutable</vt:lpstr>
      <vt:lpstr>PowerPoint Presentation</vt:lpstr>
      <vt:lpstr>What’s Included?</vt:lpstr>
      <vt:lpstr>David Fowler’s “Developer Analogy”</vt:lpstr>
      <vt:lpstr>David Fowler’s “Developer Analogy”</vt:lpstr>
      <vt:lpstr>David Fowler’s “Developer Analogy”</vt:lpstr>
      <vt:lpstr>David Fowler’s “Developer Analogy”</vt:lpstr>
      <vt:lpstr>Why Should I Care?</vt:lpstr>
      <vt:lpstr>Two Reasons You Will Care</vt:lpstr>
      <vt:lpstr>DEMO: Let’s Try It</vt:lpstr>
      <vt:lpstr>.NET Standard vs Other Ways to Share</vt:lpstr>
      <vt:lpstr>Portable Class Libraries (PCLs)</vt:lpstr>
      <vt:lpstr>PowerPoint Presentation</vt:lpstr>
      <vt:lpstr>PowerPoint Presentation</vt:lpstr>
      <vt:lpstr>Problems with PCLs</vt:lpstr>
      <vt:lpstr>PCLs: Intersection of APIs</vt:lpstr>
      <vt:lpstr>PCLs: Intersection of APIs</vt:lpstr>
      <vt:lpstr>Other Ways to Share Code</vt:lpstr>
      <vt:lpstr>.NET Standard</vt:lpstr>
      <vt:lpstr>.NET Standard: Curated Set of APIs</vt:lpstr>
      <vt:lpstr>PowerPoint Presentation</vt:lpstr>
      <vt:lpstr>PowerPoint Presentation</vt:lpstr>
      <vt:lpstr>Advantages of .NET Standard</vt:lpstr>
      <vt:lpstr>Comparing PCLs to .NET Standard</vt:lpstr>
      <vt:lpstr>Comparison to  Portable Class Libraries</vt:lpstr>
      <vt:lpstr>Similarities to Portable Class Libraries</vt:lpstr>
      <vt:lpstr>Differences from Portable Class Libraries</vt:lpstr>
      <vt:lpstr>PowerPoint Presentation</vt:lpstr>
      <vt:lpstr>PCL Compatibility</vt:lpstr>
      <vt:lpstr>DEMO: PCL Conversion</vt:lpstr>
      <vt:lpstr>.NET Standard 2.0</vt:lpstr>
      <vt:lpstr>PowerPoint Presentation</vt:lpstr>
      <vt:lpstr>.NET Standard 1.6 -&gt; 2.0</vt:lpstr>
      <vt:lpstr>Recap</vt:lpstr>
      <vt:lpstr>Thank You! Questions?</vt:lpstr>
      <vt:lpstr>If You Give $50, So Will 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dc:title>
  <dc:creator>jtower</dc:creator>
  <cp:lastModifiedBy>Jonathan "J." Tower</cp:lastModifiedBy>
  <cp:revision>88</cp:revision>
  <dcterms:created xsi:type="dcterms:W3CDTF">2017-02-14T19:24:12Z</dcterms:created>
  <dcterms:modified xsi:type="dcterms:W3CDTF">2017-05-29T20:39:43Z</dcterms:modified>
</cp:coreProperties>
</file>