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86" r:id="rId3"/>
    <p:sldId id="283" r:id="rId4"/>
    <p:sldId id="263" r:id="rId5"/>
    <p:sldId id="302" r:id="rId6"/>
    <p:sldId id="280" r:id="rId7"/>
    <p:sldId id="310" r:id="rId8"/>
    <p:sldId id="311" r:id="rId9"/>
    <p:sldId id="312" r:id="rId10"/>
    <p:sldId id="304" r:id="rId11"/>
    <p:sldId id="278" r:id="rId12"/>
    <p:sldId id="279" r:id="rId13"/>
    <p:sldId id="298" r:id="rId14"/>
    <p:sldId id="303" r:id="rId15"/>
    <p:sldId id="270" r:id="rId16"/>
    <p:sldId id="272" r:id="rId17"/>
    <p:sldId id="274" r:id="rId18"/>
    <p:sldId id="275" r:id="rId19"/>
    <p:sldId id="276" r:id="rId20"/>
    <p:sldId id="277" r:id="rId21"/>
    <p:sldId id="305" r:id="rId22"/>
    <p:sldId id="281" r:id="rId23"/>
    <p:sldId id="282" r:id="rId24"/>
    <p:sldId id="262" r:id="rId25"/>
    <p:sldId id="309" r:id="rId26"/>
    <p:sldId id="260" r:id="rId27"/>
    <p:sldId id="306" r:id="rId28"/>
    <p:sldId id="307" r:id="rId29"/>
    <p:sldId id="261" r:id="rId30"/>
    <p:sldId id="258" r:id="rId31"/>
    <p:sldId id="267" r:id="rId32"/>
    <p:sldId id="269" r:id="rId33"/>
    <p:sldId id="291" r:id="rId34"/>
    <p:sldId id="265" r:id="rId35"/>
    <p:sldId id="292" r:id="rId36"/>
    <p:sldId id="295" r:id="rId37"/>
    <p:sldId id="293" r:id="rId38"/>
    <p:sldId id="299" r:id="rId39"/>
    <p:sldId id="294" r:id="rId40"/>
    <p:sldId id="296" r:id="rId41"/>
    <p:sldId id="301" r:id="rId42"/>
    <p:sldId id="266" r:id="rId43"/>
    <p:sldId id="268" r:id="rId44"/>
    <p:sldId id="297" r:id="rId45"/>
    <p:sldId id="308" r:id="rId46"/>
    <p:sldId id="284" r:id="rId47"/>
    <p:sldId id="28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69E513-05C0-4FE6-BB69-51F4F175A29E}">
          <p14:sldIdLst>
            <p14:sldId id="256"/>
            <p14:sldId id="286"/>
            <p14:sldId id="283"/>
          </p14:sldIdLst>
        </p14:section>
        <p14:section name="The Why" id="{725EB6D9-B318-43D3-8320-3978A5D1EE83}">
          <p14:sldIdLst>
            <p14:sldId id="263"/>
          </p14:sldIdLst>
        </p14:section>
        <p14:section name="TypeScript Basics" id="{0081730A-8260-4399-B4F2-81CFD706877A}">
          <p14:sldIdLst>
            <p14:sldId id="302"/>
            <p14:sldId id="280"/>
            <p14:sldId id="310"/>
            <p14:sldId id="311"/>
            <p14:sldId id="312"/>
            <p14:sldId id="304"/>
            <p14:sldId id="278"/>
            <p14:sldId id="279"/>
            <p14:sldId id="298"/>
            <p14:sldId id="303"/>
            <p14:sldId id="270"/>
            <p14:sldId id="272"/>
            <p14:sldId id="274"/>
            <p14:sldId id="275"/>
            <p14:sldId id="276"/>
            <p14:sldId id="277"/>
          </p14:sldIdLst>
        </p14:section>
        <p14:section name="When To Use TypeScript" id="{B9DB3281-8017-486F-A73E-7216183C7053}">
          <p14:sldIdLst>
            <p14:sldId id="305"/>
            <p14:sldId id="281"/>
            <p14:sldId id="282"/>
          </p14:sldIdLst>
        </p14:section>
        <p14:section name="The How" id="{EE8784D2-86A3-4CB8-8CEE-619BF9ABAA42}">
          <p14:sldIdLst>
            <p14:sldId id="262"/>
          </p14:sldIdLst>
        </p14:section>
        <p14:section name="Getting Started" id="{B601FC82-D8C1-4039-9A8E-10CDFAE7B158}">
          <p14:sldIdLst>
            <p14:sldId id="309"/>
            <p14:sldId id="260"/>
            <p14:sldId id="306"/>
          </p14:sldIdLst>
        </p14:section>
        <p14:section name="Language Features" id="{0EE7FD72-9A10-4AC8-9293-3ED664223C2A}">
          <p14:sldIdLst>
            <p14:sldId id="307"/>
            <p14:sldId id="261"/>
            <p14:sldId id="258"/>
            <p14:sldId id="267"/>
            <p14:sldId id="269"/>
            <p14:sldId id="291"/>
            <p14:sldId id="265"/>
            <p14:sldId id="292"/>
            <p14:sldId id="295"/>
            <p14:sldId id="293"/>
            <p14:sldId id="299"/>
            <p14:sldId id="294"/>
            <p14:sldId id="296"/>
            <p14:sldId id="301"/>
            <p14:sldId id="266"/>
            <p14:sldId id="268"/>
            <p14:sldId id="297"/>
            <p14:sldId id="308"/>
          </p14:sldIdLst>
        </p14:section>
        <p14:section name="Outro" id="{93A1C1C4-9758-4E93-99EA-CA1C9C439405}">
          <p14:sldIdLst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3" autoAdjust="0"/>
    <p:restoredTop sz="97377" autoAdjust="0"/>
  </p:normalViewPr>
  <p:slideViewPr>
    <p:cSldViewPr snapToGrid="0">
      <p:cViewPr varScale="1">
        <p:scale>
          <a:sx n="103" d="100"/>
          <a:sy n="103" d="100"/>
        </p:scale>
        <p:origin x="144" y="11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7EF06-E134-4356-B137-EC195AA936D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B02B44-D97E-4BB5-8DD2-C9FB9762DC76}">
      <dgm:prSet phldrT="[Text]"/>
      <dgm:spPr/>
      <dgm:t>
        <a:bodyPr/>
        <a:lstStyle/>
        <a:p>
          <a:pPr algn="l"/>
          <a:r>
            <a:rPr lang="en-US" dirty="0"/>
            <a:t>  TS</a:t>
          </a:r>
        </a:p>
      </dgm:t>
    </dgm:pt>
    <dgm:pt modelId="{8AC6821F-C455-4B8A-BA98-0E21F07AE4F9}" type="parTrans" cxnId="{74ACE57C-8862-44DB-AAB0-BD015BB9016D}">
      <dgm:prSet/>
      <dgm:spPr/>
      <dgm:t>
        <a:bodyPr/>
        <a:lstStyle/>
        <a:p>
          <a:endParaRPr lang="en-US"/>
        </a:p>
      </dgm:t>
    </dgm:pt>
    <dgm:pt modelId="{39ADFD76-1AFA-4995-B3AF-BDCACE6699AB}" type="sibTrans" cxnId="{74ACE57C-8862-44DB-AAB0-BD015BB9016D}">
      <dgm:prSet/>
      <dgm:spPr/>
      <dgm:t>
        <a:bodyPr/>
        <a:lstStyle/>
        <a:p>
          <a:endParaRPr lang="en-US"/>
        </a:p>
      </dgm:t>
    </dgm:pt>
    <dgm:pt modelId="{C82A506A-8819-41CA-95B5-7E488DE0C20F}">
      <dgm:prSet phldrT="[Text]" custT="1"/>
      <dgm:spPr/>
      <dgm:t>
        <a:bodyPr/>
        <a:lstStyle/>
        <a:p>
          <a:pPr algn="l"/>
          <a:r>
            <a:rPr lang="en-US" sz="3200" dirty="0"/>
            <a:t> </a:t>
          </a:r>
          <a:r>
            <a:rPr lang="en-US" sz="6600" dirty="0"/>
            <a:t>JS</a:t>
          </a:r>
        </a:p>
      </dgm:t>
    </dgm:pt>
    <dgm:pt modelId="{D43D769B-40C4-4D32-B8AC-B4143370F8DA}" type="parTrans" cxnId="{5D4A11BB-8160-47AC-A5F7-78BF9732AA80}">
      <dgm:prSet/>
      <dgm:spPr/>
      <dgm:t>
        <a:bodyPr/>
        <a:lstStyle/>
        <a:p>
          <a:endParaRPr lang="en-US"/>
        </a:p>
      </dgm:t>
    </dgm:pt>
    <dgm:pt modelId="{C768BAB8-F85F-4CCF-B3C8-6A22A79C1BC0}" type="sibTrans" cxnId="{5D4A11BB-8160-47AC-A5F7-78BF9732AA80}">
      <dgm:prSet/>
      <dgm:spPr/>
      <dgm:t>
        <a:bodyPr/>
        <a:lstStyle/>
        <a:p>
          <a:endParaRPr lang="en-US"/>
        </a:p>
      </dgm:t>
    </dgm:pt>
    <dgm:pt modelId="{77F62C7E-1F56-4F61-830F-131E9710DF30}" type="pres">
      <dgm:prSet presAssocID="{ADE7EF06-E134-4356-B137-EC195AA936DF}" presName="compositeShape" presStyleCnt="0">
        <dgm:presLayoutVars>
          <dgm:chMax val="7"/>
          <dgm:dir/>
          <dgm:resizeHandles val="exact"/>
        </dgm:presLayoutVars>
      </dgm:prSet>
      <dgm:spPr/>
    </dgm:pt>
    <dgm:pt modelId="{527BF080-FE2D-4DB3-9012-085C0B6CFFAA}" type="pres">
      <dgm:prSet presAssocID="{D3B02B44-D97E-4BB5-8DD2-C9FB9762DC76}" presName="circ1" presStyleLbl="vennNode1" presStyleIdx="0" presStyleCnt="2" custLinFactNeighborX="-47864" custLinFactNeighborY="1725"/>
      <dgm:spPr/>
    </dgm:pt>
    <dgm:pt modelId="{17CFAAE3-A571-434E-9AD1-C2E7F8F863EC}" type="pres">
      <dgm:prSet presAssocID="{D3B02B44-D97E-4BB5-8DD2-C9FB9762DC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0CBAB8-ADAA-4CFE-BA4B-6EC2B854A925}" type="pres">
      <dgm:prSet presAssocID="{C82A506A-8819-41CA-95B5-7E488DE0C20F}" presName="circ2" presStyleLbl="vennNode1" presStyleIdx="1" presStyleCnt="2" custScaleX="39169" custScaleY="39169" custLinFactNeighborX="-96375" custLinFactNeighborY="1941"/>
      <dgm:spPr/>
    </dgm:pt>
    <dgm:pt modelId="{1BF15BE9-2783-4485-97ED-735A4982F7F8}" type="pres">
      <dgm:prSet presAssocID="{C82A506A-8819-41CA-95B5-7E488DE0C20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2541219-374F-4EB5-9258-1860C4BA10D5}" type="presOf" srcId="{D3B02B44-D97E-4BB5-8DD2-C9FB9762DC76}" destId="{527BF080-FE2D-4DB3-9012-085C0B6CFFAA}" srcOrd="0" destOrd="0" presId="urn:microsoft.com/office/officeart/2005/8/layout/venn1"/>
    <dgm:cxn modelId="{68177022-D5AF-4A71-97C2-BA3BFD092C87}" type="presOf" srcId="{D3B02B44-D97E-4BB5-8DD2-C9FB9762DC76}" destId="{17CFAAE3-A571-434E-9AD1-C2E7F8F863EC}" srcOrd="1" destOrd="0" presId="urn:microsoft.com/office/officeart/2005/8/layout/venn1"/>
    <dgm:cxn modelId="{3C408346-1857-4B63-9CDB-3C66E614ADE8}" type="presOf" srcId="{C82A506A-8819-41CA-95B5-7E488DE0C20F}" destId="{110CBAB8-ADAA-4CFE-BA4B-6EC2B854A925}" srcOrd="0" destOrd="0" presId="urn:microsoft.com/office/officeart/2005/8/layout/venn1"/>
    <dgm:cxn modelId="{61191454-2A8A-4D62-B29A-ED56B10D8D0D}" type="presOf" srcId="{ADE7EF06-E134-4356-B137-EC195AA936DF}" destId="{77F62C7E-1F56-4F61-830F-131E9710DF30}" srcOrd="0" destOrd="0" presId="urn:microsoft.com/office/officeart/2005/8/layout/venn1"/>
    <dgm:cxn modelId="{74ACE57C-8862-44DB-AAB0-BD015BB9016D}" srcId="{ADE7EF06-E134-4356-B137-EC195AA936DF}" destId="{D3B02B44-D97E-4BB5-8DD2-C9FB9762DC76}" srcOrd="0" destOrd="0" parTransId="{8AC6821F-C455-4B8A-BA98-0E21F07AE4F9}" sibTransId="{39ADFD76-1AFA-4995-B3AF-BDCACE6699AB}"/>
    <dgm:cxn modelId="{5D4A11BB-8160-47AC-A5F7-78BF9732AA80}" srcId="{ADE7EF06-E134-4356-B137-EC195AA936DF}" destId="{C82A506A-8819-41CA-95B5-7E488DE0C20F}" srcOrd="1" destOrd="0" parTransId="{D43D769B-40C4-4D32-B8AC-B4143370F8DA}" sibTransId="{C768BAB8-F85F-4CCF-B3C8-6A22A79C1BC0}"/>
    <dgm:cxn modelId="{3529A0D6-8DF1-413F-8D16-C5D7C27FBE4E}" type="presOf" srcId="{C82A506A-8819-41CA-95B5-7E488DE0C20F}" destId="{1BF15BE9-2783-4485-97ED-735A4982F7F8}" srcOrd="1" destOrd="0" presId="urn:microsoft.com/office/officeart/2005/8/layout/venn1"/>
    <dgm:cxn modelId="{76C0DA0B-048E-4C63-8B19-3BDD29756C58}" type="presParOf" srcId="{77F62C7E-1F56-4F61-830F-131E9710DF30}" destId="{527BF080-FE2D-4DB3-9012-085C0B6CFFAA}" srcOrd="0" destOrd="0" presId="urn:microsoft.com/office/officeart/2005/8/layout/venn1"/>
    <dgm:cxn modelId="{AE693B63-7CEF-4484-A187-29AE2306160C}" type="presParOf" srcId="{77F62C7E-1F56-4F61-830F-131E9710DF30}" destId="{17CFAAE3-A571-434E-9AD1-C2E7F8F863EC}" srcOrd="1" destOrd="0" presId="urn:microsoft.com/office/officeart/2005/8/layout/venn1"/>
    <dgm:cxn modelId="{B2592B30-5095-4FD0-8139-DC10FAB58887}" type="presParOf" srcId="{77F62C7E-1F56-4F61-830F-131E9710DF30}" destId="{110CBAB8-ADAA-4CFE-BA4B-6EC2B854A925}" srcOrd="2" destOrd="0" presId="urn:microsoft.com/office/officeart/2005/8/layout/venn1"/>
    <dgm:cxn modelId="{2180F12D-60A8-472A-BD10-F9362431CA08}" type="presParOf" srcId="{77F62C7E-1F56-4F61-830F-131E9710DF30}" destId="{1BF15BE9-2783-4485-97ED-735A4982F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BF080-FE2D-4DB3-9012-085C0B6CFFAA}">
      <dsp:nvSpPr>
        <dsp:cNvPr id="0" name=""/>
        <dsp:cNvSpPr/>
      </dsp:nvSpPr>
      <dsp:spPr>
        <a:xfrm>
          <a:off x="929885" y="20493"/>
          <a:ext cx="3746643" cy="37466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TS</a:t>
          </a:r>
        </a:p>
      </dsp:txBody>
      <dsp:txXfrm>
        <a:off x="1453065" y="462303"/>
        <a:ext cx="2160227" cy="2863024"/>
      </dsp:txXfrm>
    </dsp:sp>
    <dsp:sp modelId="{110CBAB8-ADAA-4CFE-BA4B-6EC2B854A925}">
      <dsp:nvSpPr>
        <dsp:cNvPr id="0" name=""/>
        <dsp:cNvSpPr/>
      </dsp:nvSpPr>
      <dsp:spPr>
        <a:xfrm>
          <a:off x="2952195" y="1222529"/>
          <a:ext cx="1467522" cy="14675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</a:t>
          </a:r>
          <a:r>
            <a:rPr lang="en-US" sz="6600" kern="1200" dirty="0"/>
            <a:t>JS</a:t>
          </a:r>
        </a:p>
      </dsp:txBody>
      <dsp:txXfrm>
        <a:off x="3368654" y="1395581"/>
        <a:ext cx="846139" cy="112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62140-B735-4C60-B3C5-92EB3D8B05C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07BC-1481-4903-9F2D-D8459AA6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8593E-236C-4E05-BB72-B29AB3CB299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4E6FE-E9CE-402C-9CA5-D636DAC5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(default), private, and protected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4E6FE-E9CE-402C-9CA5-D636DAC5C9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160704"/>
            <a:ext cx="12192000" cy="86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84567"/>
            <a:ext cx="9228201" cy="158727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72C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B08721-E45B-4A66-93A6-531BE00DB2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B08721-E45B-4A66-93A6-531BE00DB2CF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8C739BE-451B-478D-B9BF-5E72F795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332192"/>
            <a:ext cx="9228201" cy="1587279"/>
          </a:xfrm>
        </p:spPr>
        <p:txBody>
          <a:bodyPr>
            <a:normAutofit/>
          </a:bodyPr>
          <a:lstStyle/>
          <a:p>
            <a:r>
              <a:rPr lang="en-US" dirty="0"/>
              <a:t>The How and the Why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5454" y="6128396"/>
            <a:ext cx="10540746" cy="83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rgbClr val="0072C6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Jonathan "J." Tower</a:t>
            </a:r>
          </a:p>
        </p:txBody>
      </p:sp>
    </p:spTree>
    <p:extLst>
      <p:ext uri="{BB962C8B-B14F-4D97-AF65-F5344CB8AC3E}">
        <p14:creationId xmlns:p14="http://schemas.microsoft.com/office/powerpoint/2010/main" val="344124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Not Just for MS </a:t>
            </a:r>
            <a:r>
              <a:rPr lang="en-US" dirty="0" err="1"/>
              <a:t>Devs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8" y="2244272"/>
            <a:ext cx="7135221" cy="2943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15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Not Just for MS </a:t>
            </a:r>
            <a:r>
              <a:rPr lang="en-US" dirty="0" err="1"/>
              <a:t>Devs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8" y="2244272"/>
            <a:ext cx="7135221" cy="2943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657222" y="5274450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4000" dirty="0"/>
              <a:t>Chosen by the Angular2 team (at Google!)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Open Source</a:t>
            </a:r>
          </a:p>
        </p:txBody>
      </p:sp>
      <p:pic>
        <p:nvPicPr>
          <p:cNvPr id="1026" name="Picture 2" descr="Apache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2380" y="2830473"/>
            <a:ext cx="5447619" cy="22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yt3.ggpht.com/-3BKTe8YFlbA/AAAAAAAAAAI/AAAAAAAAAAA/ad0jqQ4IkGE/s900-c-k-no-mo-rj-c0xffffff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3" y="2272173"/>
            <a:ext cx="2780522" cy="2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1423" y="4896338"/>
            <a:ext cx="2780522" cy="608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3200" dirty="0"/>
              <a:t>Hosted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928" y="4901172"/>
            <a:ext cx="2780522" cy="608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3200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251294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Statically-Typed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– type checking is performed during compile-time</a:t>
            </a:r>
          </a:p>
          <a:p>
            <a:pPr>
              <a:lnSpc>
                <a:spcPct val="100000"/>
              </a:lnSpc>
            </a:pPr>
            <a:r>
              <a:rPr lang="en-US" dirty="0"/>
              <a:t>Dynamic – type checking is performed at run-time only</a:t>
            </a:r>
          </a:p>
        </p:txBody>
      </p:sp>
    </p:spTree>
    <p:extLst>
      <p:ext uri="{BB962C8B-B14F-4D97-AF65-F5344CB8AC3E}">
        <p14:creationId xmlns:p14="http://schemas.microsoft.com/office/powerpoint/2010/main" val="398094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– type checking is performed during compile-time</a:t>
            </a:r>
          </a:p>
          <a:p>
            <a:pPr>
              <a:lnSpc>
                <a:spcPct val="100000"/>
              </a:lnSpc>
            </a:pPr>
            <a:r>
              <a:rPr lang="en-US" dirty="0"/>
              <a:t>Dynamic – type checking is performed at run-time only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57224" y="4440162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4000" dirty="0"/>
              <a:t>JavaScript = Dynamic / </a:t>
            </a:r>
            <a:r>
              <a:rPr lang="en-US" sz="4000" dirty="0" err="1"/>
              <a:t>TypeScript</a:t>
            </a:r>
            <a:r>
              <a:rPr lang="en-US" sz="4000" dirty="0"/>
              <a:t> = Static</a:t>
            </a:r>
          </a:p>
        </p:txBody>
      </p:sp>
    </p:spTree>
    <p:extLst>
      <p:ext uri="{BB962C8B-B14F-4D97-AF65-F5344CB8AC3E}">
        <p14:creationId xmlns:p14="http://schemas.microsoft.com/office/powerpoint/2010/main" val="16979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: Addition of OO to 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like </a:t>
            </a:r>
            <a:r>
              <a:rPr lang="en-US" b="1" dirty="0"/>
              <a:t>class</a:t>
            </a:r>
            <a:r>
              <a:rPr lang="en-US" dirty="0"/>
              <a:t>, </a:t>
            </a:r>
            <a:r>
              <a:rPr lang="en-US" b="1" dirty="0"/>
              <a:t>interface</a:t>
            </a:r>
            <a:r>
              <a:rPr lang="en-US" dirty="0"/>
              <a:t>, </a:t>
            </a:r>
            <a:r>
              <a:rPr lang="en-US" b="1" dirty="0"/>
              <a:t>extends</a:t>
            </a:r>
            <a:r>
              <a:rPr lang="en-US" dirty="0"/>
              <a:t> and </a:t>
            </a:r>
            <a:r>
              <a:rPr lang="en-US" b="1" dirty="0"/>
              <a:t>module</a:t>
            </a:r>
            <a:r>
              <a:rPr lang="en-US" dirty="0"/>
              <a:t> are available in </a:t>
            </a:r>
            <a:r>
              <a:rPr lang="en-US" dirty="0" err="1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ES6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Arrow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Template strings</a:t>
            </a:r>
          </a:p>
          <a:p>
            <a:pPr>
              <a:lnSpc>
                <a:spcPct val="100000"/>
              </a:lnSpc>
            </a:pPr>
            <a:r>
              <a:rPr lang="en-US" dirty="0"/>
              <a:t>Modules</a:t>
            </a:r>
          </a:p>
          <a:p>
            <a:pPr>
              <a:lnSpc>
                <a:spcPct val="100000"/>
              </a:lnSpc>
            </a:pPr>
            <a:r>
              <a:rPr lang="en-US" dirty="0"/>
              <a:t>let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const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Much more…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2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Packaging Support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6748" y="2496217"/>
            <a:ext cx="10753725" cy="2398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main.ts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-–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everything.js</a:t>
            </a:r>
          </a:p>
        </p:txBody>
      </p:sp>
    </p:spTree>
    <p:extLst>
      <p:ext uri="{BB962C8B-B14F-4D97-AF65-F5344CB8AC3E}">
        <p14:creationId xmlns:p14="http://schemas.microsoft.com/office/powerpoint/2010/main" val="85037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Similar to Back-End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of many back-end languages to the front-end</a:t>
            </a:r>
          </a:p>
          <a:p>
            <a:pPr>
              <a:lnSpc>
                <a:spcPct val="100000"/>
              </a:lnSpc>
            </a:pPr>
            <a:r>
              <a:rPr lang="en-US" dirty="0"/>
              <a:t>(Assuming you’re using a statically typed back-end language </a:t>
            </a:r>
            <a:br>
              <a:rPr lang="en-US" dirty="0"/>
            </a:br>
            <a:r>
              <a:rPr lang="en-US" dirty="0"/>
              <a:t> such as Java, Scala, C#,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85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Superset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Superset of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Smooth learning curve for JavaScript </a:t>
            </a:r>
            <a:r>
              <a:rPr lang="en-US" dirty="0" err="1"/>
              <a:t>devs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Hi, I’m J.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57224" y="2473375"/>
            <a:ext cx="4981194" cy="12231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Jonathan "J." Tower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Principal Consultant &amp; Partner</a:t>
            </a:r>
          </a:p>
          <a:p>
            <a:pPr>
              <a:spcBef>
                <a:spcPts val="1000"/>
              </a:spcBef>
            </a:pPr>
            <a:r>
              <a:rPr lang="en-US" dirty="0"/>
              <a:t>Trailhead Technology Partners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2" y="2157731"/>
            <a:ext cx="4953088" cy="13080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38238" y="3465765"/>
            <a:ext cx="5381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kern="2200" spc="300" dirty="0">
                <a:solidFill>
                  <a:srgbClr val="0072C6"/>
                </a:solidFill>
              </a:rPr>
              <a:t>trailhead</a:t>
            </a:r>
            <a:r>
              <a:rPr lang="en-US" sz="3400" kern="2200" spc="300" dirty="0"/>
              <a:t>technology</a:t>
            </a:r>
            <a:r>
              <a:rPr lang="en-US" sz="3400" kern="2200" spc="300" dirty="0">
                <a:solidFill>
                  <a:schemeClr val="bg1">
                    <a:lumMod val="65000"/>
                  </a:schemeClr>
                </a:solidFill>
              </a:rPr>
              <a:t>.com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23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FontAwesome" pitchFamily="2" charset="0"/>
              </a:rPr>
              <a:t>	</a:t>
            </a:r>
            <a:r>
              <a:rPr lang="en-US" sz="2000" dirty="0">
                <a:latin typeface="FontAwesome" pitchFamily="2" charset="0"/>
              </a:rPr>
              <a:t>	</a:t>
            </a:r>
            <a:r>
              <a:rPr lang="en-US" sz="2000" dirty="0"/>
              <a:t>jtower@trailheadtechnology.com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	</a:t>
            </a:r>
            <a:r>
              <a:rPr lang="en-US" sz="2000" dirty="0"/>
              <a:t>trailheadtechnology.com/blog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	</a:t>
            </a:r>
            <a:r>
              <a:rPr lang="en-US" sz="2000" dirty="0" err="1"/>
              <a:t>jtowermi</a:t>
            </a:r>
            <a:endParaRPr lang="en-US" sz="2000" dirty="0"/>
          </a:p>
          <a:p>
            <a:pPr>
              <a:tabLst>
                <a:tab pos="233363" algn="ctr"/>
                <a:tab pos="457200" algn="l"/>
              </a:tabLst>
            </a:pP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722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/>
              <a:t>Microsoft MVP in ASP.NET</a:t>
            </a:r>
          </a:p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 err="1"/>
              <a:t>Telerik</a:t>
            </a:r>
            <a:r>
              <a:rPr lang="en-US" sz="2000" dirty="0"/>
              <a:t>/Progress Developer Expert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	</a:t>
            </a:r>
            <a:r>
              <a:rPr lang="en-US" sz="2000" dirty="0"/>
              <a:t>Organizer of Beer City Code</a:t>
            </a:r>
          </a:p>
        </p:txBody>
      </p:sp>
    </p:spTree>
    <p:extLst>
      <p:ext uri="{BB962C8B-B14F-4D97-AF65-F5344CB8AC3E}">
        <p14:creationId xmlns:p14="http://schemas.microsoft.com/office/powerpoint/2010/main" val="28763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Transpiled</a:t>
            </a:r>
            <a:r>
              <a:rPr lang="en-US" dirty="0"/>
              <a:t> languages can add features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Transpiled</a:t>
            </a:r>
            <a:r>
              <a:rPr lang="en-US" dirty="0"/>
              <a:t> languages are free to innovate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Transpiled</a:t>
            </a:r>
            <a:r>
              <a:rPr lang="en-US" dirty="0"/>
              <a:t> languages can catch compile-time bugs</a:t>
            </a:r>
          </a:p>
        </p:txBody>
      </p:sp>
    </p:spTree>
    <p:extLst>
      <p:ext uri="{BB962C8B-B14F-4D97-AF65-F5344CB8AC3E}">
        <p14:creationId xmlns:p14="http://schemas.microsoft.com/office/powerpoint/2010/main" val="285969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When Not To</a:t>
            </a:r>
          </a:p>
        </p:txBody>
      </p:sp>
    </p:spTree>
    <p:extLst>
      <p:ext uri="{BB962C8B-B14F-4D97-AF65-F5344CB8AC3E}">
        <p14:creationId xmlns:p14="http://schemas.microsoft.com/office/powerpoint/2010/main" val="84445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TypeScript</a:t>
            </a:r>
            <a:r>
              <a:rPr lang="en-US" dirty="0"/>
              <a:t>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large codebase</a:t>
            </a:r>
          </a:p>
          <a:p>
            <a:r>
              <a:rPr lang="en-US" dirty="0"/>
              <a:t>Your team’s developers are already accustom to statically-typed languages</a:t>
            </a:r>
          </a:p>
          <a:p>
            <a:r>
              <a:rPr lang="en-US" dirty="0" err="1"/>
              <a:t>TypeScript</a:t>
            </a:r>
            <a:r>
              <a:rPr lang="en-US" dirty="0"/>
              <a:t> can serve as a replacement for Babel</a:t>
            </a:r>
          </a:p>
          <a:p>
            <a:r>
              <a:rPr lang="en-US" dirty="0"/>
              <a:t>Your library or framework recommends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You really feel the need for speed</a:t>
            </a:r>
          </a:p>
        </p:txBody>
      </p:sp>
    </p:spTree>
    <p:extLst>
      <p:ext uri="{BB962C8B-B14F-4D97-AF65-F5344CB8AC3E}">
        <p14:creationId xmlns:p14="http://schemas.microsoft.com/office/powerpoint/2010/main" val="261654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</a:t>
            </a:r>
            <a:r>
              <a:rPr lang="en-US" dirty="0" err="1"/>
              <a:t>TypeScript</a:t>
            </a:r>
            <a:r>
              <a:rPr lang="en-US" dirty="0"/>
              <a:t>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avoid the extra </a:t>
            </a:r>
            <a:r>
              <a:rPr lang="en-US" dirty="0" err="1"/>
              <a:t>transpilation</a:t>
            </a:r>
            <a:r>
              <a:rPr lang="en-US" dirty="0"/>
              <a:t> tax</a:t>
            </a:r>
          </a:p>
          <a:p>
            <a:r>
              <a:rPr lang="en-US" dirty="0"/>
              <a:t>You have a pure-JS team</a:t>
            </a:r>
          </a:p>
          <a:p>
            <a:r>
              <a:rPr lang="en-US" dirty="0"/>
              <a:t>You want to maximize your team’s agility</a:t>
            </a:r>
          </a:p>
        </p:txBody>
      </p:sp>
    </p:spTree>
    <p:extLst>
      <p:ext uri="{BB962C8B-B14F-4D97-AF65-F5344CB8AC3E}">
        <p14:creationId xmlns:p14="http://schemas.microsoft.com/office/powerpoint/2010/main" val="55701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Started, Languages Features, Live Demo</a:t>
            </a:r>
          </a:p>
        </p:txBody>
      </p:sp>
    </p:spTree>
    <p:extLst>
      <p:ext uri="{BB962C8B-B14F-4D97-AF65-F5344CB8AC3E}">
        <p14:creationId xmlns:p14="http://schemas.microsoft.com/office/powerpoint/2010/main" val="242516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6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1188719"/>
          </a:xfrm>
        </p:spPr>
        <p:txBody>
          <a:bodyPr/>
          <a:lstStyle/>
          <a:p>
            <a:r>
              <a:rPr lang="en-US" dirty="0"/>
              <a:t>Visual Studio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dirty="0"/>
              <a:t>	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3513254"/>
            <a:ext cx="10753725" cy="2398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install -g typescript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mycode.ts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3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860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35896"/>
              </p:ext>
            </p:extLst>
          </p:nvPr>
        </p:nvGraphicFramePr>
        <p:xfrm>
          <a:off x="2578308" y="2157731"/>
          <a:ext cx="6930605" cy="432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516">
                  <a:extLst>
                    <a:ext uri="{9D8B030D-6E8A-4147-A177-3AD203B41FA5}">
                      <a16:colId xmlns:a16="http://schemas.microsoft.com/office/drawing/2014/main" val="2750233884"/>
                    </a:ext>
                  </a:extLst>
                </a:gridCol>
                <a:gridCol w="3806089">
                  <a:extLst>
                    <a:ext uri="{9D8B030D-6E8A-4147-A177-3AD203B41FA5}">
                      <a16:colId xmlns:a16="http://schemas.microsoft.com/office/drawing/2014/main" val="2289086507"/>
                    </a:ext>
                  </a:extLst>
                </a:gridCol>
              </a:tblGrid>
              <a:tr h="320218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TypeScript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05162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78928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12582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Null and 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and 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78502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Functions that don’t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58714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0002"/>
                  </a:ext>
                </a:extLst>
              </a:tr>
              <a:tr h="390020">
                <a:tc>
                  <a:txBody>
                    <a:bodyPr/>
                    <a:lstStyle/>
                    <a:p>
                      <a:r>
                        <a:rPr lang="en-US" dirty="0"/>
                        <a:t>Integer, Float, Long, Double,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73489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Strings and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49738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someType</a:t>
                      </a:r>
                      <a:r>
                        <a:rPr lang="en-US" dirty="0"/>
                        <a:t>[]</a:t>
                      </a:r>
                      <a:br>
                        <a:rPr lang="en-US" dirty="0"/>
                      </a:br>
                      <a:r>
                        <a:rPr lang="en-US" dirty="0"/>
                        <a:t>Array&lt;</a:t>
                      </a:r>
                      <a:r>
                        <a:rPr lang="en-US" dirty="0" err="1"/>
                        <a:t>someType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0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[string, number]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2139"/>
                  </a:ext>
                </a:extLst>
              </a:tr>
              <a:tr h="324666">
                <a:tc>
                  <a:txBody>
                    <a:bodyPr/>
                    <a:lstStyle/>
                    <a:p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 {Red, Green, Blue}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5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Why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Basics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to use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not to use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Advantages/Disadvantages</a:t>
            </a:r>
          </a:p>
          <a:p>
            <a:pPr>
              <a:lnSpc>
                <a:spcPct val="110000"/>
              </a:lnSpc>
            </a:pPr>
            <a:r>
              <a:rPr lang="en-US" dirty="0"/>
              <a:t>The How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Getting started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Language features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56868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Optionally Typed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specify types for properties, variable, parameters, etc.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7224" y="2791829"/>
            <a:ext cx="10772775" cy="23519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divideByTwo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(x) { return x / 2 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divideByTwo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(x: number):number { return x / 2 } </a:t>
            </a:r>
          </a:p>
        </p:txBody>
      </p:sp>
    </p:spTree>
    <p:extLst>
      <p:ext uri="{BB962C8B-B14F-4D97-AF65-F5344CB8AC3E}">
        <p14:creationId xmlns:p14="http://schemas.microsoft.com/office/powerpoint/2010/main" val="3427866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ES6 Syntax</a:t>
            </a:r>
          </a:p>
          <a:p>
            <a:r>
              <a:rPr lang="en-US" dirty="0"/>
              <a:t>Can Implement Interfaces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Instance members</a:t>
            </a:r>
          </a:p>
          <a:p>
            <a:r>
              <a:rPr lang="en-US" dirty="0"/>
              <a:t>Static members</a:t>
            </a:r>
          </a:p>
          <a:p>
            <a:r>
              <a:rPr lang="en-US" dirty="0"/>
              <a:t>Single constructor</a:t>
            </a:r>
          </a:p>
          <a:p>
            <a:r>
              <a:rPr lang="en-US" dirty="0"/>
              <a:t>Default and 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2862581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 block scope, explicit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x: string = "hello, world";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 block scope, implicit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x = "hello, world";</a:t>
            </a:r>
          </a:p>
          <a:p>
            <a:pPr lvl="1">
              <a:lnSpc>
                <a:spcPct val="100000"/>
              </a:lnSpc>
            </a:pP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 hoisted to function scope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 = "hello, world";</a:t>
            </a:r>
          </a:p>
          <a:p>
            <a:pPr marL="4572" lvl="1" indent="0">
              <a:lnSpc>
                <a:spcPct val="100000"/>
              </a:lnSpc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2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maxNumberOfTries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9;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config =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maxTries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1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" lvl="1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trike="sngStrike" dirty="0">
                <a:solidFill>
                  <a:schemeClr val="bg1"/>
                </a:solidFill>
                <a:latin typeface="Consolas" panose="020B0609020204030204" pitchFamily="49" charset="0"/>
              </a:rPr>
              <a:t>config = { };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config.maxTries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287393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interface Border {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color: string;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width: number;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Box implements Border {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public color: string;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public width: number;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getCss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(): string {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`border-color:{color}; border-width:{width}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`;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990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Animal {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private name: string;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public constructor(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string) {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this.name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public move(meters: number) {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console.log(`${this.name} moved ${meters}m.`);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35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Animal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public constructor(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string) {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this.name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Tiger extends Animal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constructor(name: string) { super(name); 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59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Instance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Grid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static origin = {x: 0, y: 0};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distanceFromOrigin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(point: {x: number; y: number;})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xDist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Grid.origin.x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yDist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Grid.origin.y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xDist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xDist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yDist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yDist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880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abstract class Animal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abstract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(): void;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move(): void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console.log("roaming the earth...");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208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Foo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(a: string);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(a: number);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(a: number, b: string);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(a: any, b?: string)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alert(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a.toString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9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Basics, When to Use, Advantages/Disadvantages</a:t>
            </a:r>
          </a:p>
        </p:txBody>
      </p:sp>
    </p:spTree>
    <p:extLst>
      <p:ext uri="{BB962C8B-B14F-4D97-AF65-F5344CB8AC3E}">
        <p14:creationId xmlns:p14="http://schemas.microsoft.com/office/powerpoint/2010/main" val="3788415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Parent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constructor(){}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Foo(value : any){}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Child extends parent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constructor() { super(); 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Foo(value : string ) : void;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Foo(value : number) : void;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596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Parent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constructor(){}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Foo(value : any){}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Child extends parent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constructor() { super(); 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Foo(value : any ){}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//actual function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27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Direction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Up = 1,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Down,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Left,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Right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FileAccess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None,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Read    = 1 &lt;&lt; 1,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Write   = 1 &lt;&lt; 2,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ReadWrite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= Read | Write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13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(Lambdas)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7" y="2011680"/>
            <a:ext cx="10753342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export class Sample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search(complete: (count: number) =&gt; void) 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console.log('Searching...');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complete(5)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s = new Sample();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s.search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((v) =&gt; { console.log(`Found ${v}`) });</a:t>
            </a:r>
          </a:p>
        </p:txBody>
      </p:sp>
    </p:spTree>
    <p:extLst>
      <p:ext uri="{BB962C8B-B14F-4D97-AF65-F5344CB8AC3E}">
        <p14:creationId xmlns:p14="http://schemas.microsoft.com/office/powerpoint/2010/main" val="2372177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ECMAScript2015 modules syntax</a:t>
            </a:r>
          </a:p>
          <a:p>
            <a:r>
              <a:rPr lang="en-US" dirty="0"/>
              <a:t>Definition is “exported”</a:t>
            </a:r>
          </a:p>
          <a:p>
            <a:r>
              <a:rPr lang="en-US" dirty="0"/>
              <a:t>Dependencies are “imported”</a:t>
            </a:r>
          </a:p>
          <a:p>
            <a:r>
              <a:rPr lang="en-US" dirty="0"/>
              <a:t>Imported modules loaded with a module loader</a:t>
            </a:r>
          </a:p>
          <a:p>
            <a:pPr lvl="1"/>
            <a:r>
              <a:rPr lang="en-US" dirty="0" err="1"/>
              <a:t>CommonJS</a:t>
            </a:r>
            <a:r>
              <a:rPr lang="en-US" dirty="0"/>
              <a:t> (for Node)</a:t>
            </a:r>
          </a:p>
          <a:p>
            <a:pPr lvl="1"/>
            <a:r>
              <a:rPr lang="en-US" dirty="0"/>
              <a:t>require.js (for web)</a:t>
            </a:r>
          </a:p>
        </p:txBody>
      </p:sp>
    </p:spTree>
    <p:extLst>
      <p:ext uri="{BB962C8B-B14F-4D97-AF65-F5344CB8AC3E}">
        <p14:creationId xmlns:p14="http://schemas.microsoft.com/office/powerpoint/2010/main" val="1616579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9107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Why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Basics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to use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not to use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Advantages/Disadvantages</a:t>
            </a:r>
          </a:p>
          <a:p>
            <a:pPr>
              <a:lnSpc>
                <a:spcPct val="110000"/>
              </a:lnSpc>
            </a:pPr>
            <a:r>
              <a:rPr lang="en-US" dirty="0"/>
              <a:t>The How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Getting started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Language features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424718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Thanks! Questions?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57224" y="2473375"/>
            <a:ext cx="4981194" cy="12231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Jonathan "J." Tower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Principal Consultant &amp; Partner</a:t>
            </a:r>
          </a:p>
          <a:p>
            <a:pPr>
              <a:spcBef>
                <a:spcPts val="1000"/>
              </a:spcBef>
            </a:pPr>
            <a:r>
              <a:rPr lang="en-US" dirty="0"/>
              <a:t>Trailhead Technology Partners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2" y="2157731"/>
            <a:ext cx="4953088" cy="13080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38238" y="3465765"/>
            <a:ext cx="5381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kern="2200" spc="300" dirty="0">
                <a:solidFill>
                  <a:srgbClr val="0072C6"/>
                </a:solidFill>
              </a:rPr>
              <a:t>trailhead</a:t>
            </a:r>
            <a:r>
              <a:rPr lang="en-US" sz="3400" kern="2200" spc="300" dirty="0"/>
              <a:t>technology</a:t>
            </a:r>
            <a:r>
              <a:rPr lang="en-US" sz="3400" kern="2200" spc="300" dirty="0">
                <a:solidFill>
                  <a:schemeClr val="bg1">
                    <a:lumMod val="65000"/>
                  </a:schemeClr>
                </a:solidFill>
              </a:rPr>
              <a:t>.com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23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FontAwesome" pitchFamily="2" charset="0"/>
              </a:rPr>
              <a:t>	</a:t>
            </a:r>
            <a:r>
              <a:rPr lang="en-US" sz="2000" dirty="0">
                <a:latin typeface="FontAwesome" pitchFamily="2" charset="0"/>
              </a:rPr>
              <a:t>	</a:t>
            </a:r>
            <a:r>
              <a:rPr lang="en-US" sz="2000" dirty="0"/>
              <a:t>jtower@trailheadtechnology.com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	</a:t>
            </a:r>
            <a:r>
              <a:rPr lang="en-US" sz="2000" dirty="0"/>
              <a:t>trailheadtechnology.com/blog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	</a:t>
            </a:r>
            <a:r>
              <a:rPr lang="en-US" sz="2000" dirty="0" err="1"/>
              <a:t>jtowermi</a:t>
            </a:r>
            <a:endParaRPr lang="en-US" sz="2000" dirty="0"/>
          </a:p>
          <a:p>
            <a:pPr>
              <a:tabLst>
                <a:tab pos="233363" algn="ctr"/>
                <a:tab pos="457200" algn="l"/>
              </a:tabLst>
            </a:pP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722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/>
              <a:t>Microsoft MVP in ASP.NET</a:t>
            </a:r>
          </a:p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 err="1"/>
              <a:t>Telerik</a:t>
            </a:r>
            <a:r>
              <a:rPr lang="en-US" sz="2000" dirty="0"/>
              <a:t>/Progress Developer Expert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	</a:t>
            </a:r>
            <a:r>
              <a:rPr lang="en-US" sz="2000" dirty="0"/>
              <a:t>Organizer of Beer City Code</a:t>
            </a:r>
          </a:p>
        </p:txBody>
      </p:sp>
    </p:spTree>
    <p:extLst>
      <p:ext uri="{BB962C8B-B14F-4D97-AF65-F5344CB8AC3E}">
        <p14:creationId xmlns:p14="http://schemas.microsoft.com/office/powerpoint/2010/main" val="1681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Type·Script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744823"/>
            <a:ext cx="10515600" cy="443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\</a:t>
            </a:r>
            <a:r>
              <a:rPr lang="en-US" sz="2400" dirty="0" err="1"/>
              <a:t>tīp-skript</a:t>
            </a:r>
            <a:r>
              <a:rPr lang="en-US" sz="2400" dirty="0"/>
              <a:t>\</a:t>
            </a:r>
          </a:p>
          <a:p>
            <a:pPr marL="0" indent="0">
              <a:buNone/>
            </a:pPr>
            <a:r>
              <a:rPr lang="en-US" sz="2400" dirty="0"/>
              <a:t>1. JavaScript that scales.</a:t>
            </a:r>
          </a:p>
          <a:p>
            <a:pPr marL="0" indent="0">
              <a:buNone/>
            </a:pPr>
            <a:r>
              <a:rPr lang="en-US" sz="2400" dirty="0"/>
              <a:t>2. Something someone said I should like.</a:t>
            </a:r>
          </a:p>
          <a:p>
            <a:pPr marL="0" indent="0">
              <a:buNone/>
            </a:pPr>
            <a:r>
              <a:rPr lang="en-US" sz="2400" dirty="0"/>
              <a:t>3. Something someone said I shouldn’t like.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57224" y="4440162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4000" dirty="0"/>
              <a:t>Let’s try to delve deeper than #2 and 3…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A Superset of JavaScript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673012" y="1978025"/>
            <a:ext cx="5833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All valid JavaScript is also valid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only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adds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JavaScript</a:t>
            </a:r>
          </a:p>
        </p:txBody>
      </p:sp>
    </p:spTree>
    <p:extLst>
      <p:ext uri="{BB962C8B-B14F-4D97-AF65-F5344CB8AC3E}">
        <p14:creationId xmlns:p14="http://schemas.microsoft.com/office/powerpoint/2010/main" val="39213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: </a:t>
            </a:r>
            <a:r>
              <a:rPr lang="en-US" dirty="0" err="1"/>
              <a:t>Transpiled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Browsers don’t run typescript</a:t>
            </a:r>
          </a:p>
          <a:p>
            <a:pPr>
              <a:lnSpc>
                <a:spcPct val="100000"/>
              </a:lnSpc>
            </a:pPr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becomes .</a:t>
            </a:r>
            <a:r>
              <a:rPr lang="en-US" dirty="0" err="1"/>
              <a:t>js</a:t>
            </a:r>
            <a:r>
              <a:rPr lang="en-US" dirty="0"/>
              <a:t> at compile-time</a:t>
            </a:r>
          </a:p>
        </p:txBody>
      </p:sp>
    </p:spTree>
    <p:extLst>
      <p:ext uri="{BB962C8B-B14F-4D97-AF65-F5344CB8AC3E}">
        <p14:creationId xmlns:p14="http://schemas.microsoft.com/office/powerpoint/2010/main" val="71234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Transpiles</a:t>
            </a:r>
            <a:r>
              <a:rPr lang="en-US" dirty="0"/>
              <a:t>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ES3</a:t>
            </a:r>
          </a:p>
          <a:p>
            <a:pPr>
              <a:lnSpc>
                <a:spcPct val="100000"/>
              </a:lnSpc>
            </a:pPr>
            <a:r>
              <a:rPr lang="en-US" dirty="0"/>
              <a:t>ES5</a:t>
            </a:r>
          </a:p>
          <a:p>
            <a:pPr>
              <a:lnSpc>
                <a:spcPct val="100000"/>
              </a:lnSpc>
            </a:pPr>
            <a:r>
              <a:rPr lang="en-US" dirty="0"/>
              <a:t>ES6 (ES2015)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 ES2016 and ES2017!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Runs in Node or Browser, </a:t>
            </a:r>
            <a:r>
              <a:rPr lang="en-US" u="sng" dirty="0"/>
              <a:t>no runtime needed</a:t>
            </a:r>
          </a:p>
        </p:txBody>
      </p:sp>
    </p:spTree>
    <p:extLst>
      <p:ext uri="{BB962C8B-B14F-4D97-AF65-F5344CB8AC3E}">
        <p14:creationId xmlns:p14="http://schemas.microsoft.com/office/powerpoint/2010/main" val="233424774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72C6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2202</TotalTime>
  <Words>1190</Words>
  <Application>Microsoft Office PowerPoint</Application>
  <PresentationFormat>Widescreen</PresentationFormat>
  <Paragraphs>309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FontAwesome</vt:lpstr>
      <vt:lpstr>Segoe UI</vt:lpstr>
      <vt:lpstr>Times New Roman</vt:lpstr>
      <vt:lpstr>Metropolitan</vt:lpstr>
      <vt:lpstr>TypeScript</vt:lpstr>
      <vt:lpstr>Hi, I’m J.</vt:lpstr>
      <vt:lpstr>Summary</vt:lpstr>
      <vt:lpstr>The Why</vt:lpstr>
      <vt:lpstr>TypeScript Basics</vt:lpstr>
      <vt:lpstr>Type·Script n.</vt:lpstr>
      <vt:lpstr>TypeScript: A Superset of JavaScript</vt:lpstr>
      <vt:lpstr>TypeScript: Transpiled</vt:lpstr>
      <vt:lpstr>Transpiles to</vt:lpstr>
      <vt:lpstr>TypeScript: Not Just for MS Devs</vt:lpstr>
      <vt:lpstr>TypeScript: Not Just for MS Devs</vt:lpstr>
      <vt:lpstr>TypeScript: Open Source</vt:lpstr>
      <vt:lpstr>TypeScript: Statically-Typed</vt:lpstr>
      <vt:lpstr>TypeScript: Statically-Typed</vt:lpstr>
      <vt:lpstr>TypeScript: Addition of OO to JS</vt:lpstr>
      <vt:lpstr>TypeScript: ES6 Support</vt:lpstr>
      <vt:lpstr>TypeScript: Packaging Support</vt:lpstr>
      <vt:lpstr>TypeScript: Similar to Back-End Code</vt:lpstr>
      <vt:lpstr>Superset of JavaScript</vt:lpstr>
      <vt:lpstr>Why Not Just Use JavaScript?</vt:lpstr>
      <vt:lpstr>When To Use TypeScript</vt:lpstr>
      <vt:lpstr>Use TypeScript if…</vt:lpstr>
      <vt:lpstr>DON’T Use TypeScript if…</vt:lpstr>
      <vt:lpstr>The How</vt:lpstr>
      <vt:lpstr>Getting Started</vt:lpstr>
      <vt:lpstr>Getting Started</vt:lpstr>
      <vt:lpstr>Getting Started</vt:lpstr>
      <vt:lpstr>Language Features</vt:lpstr>
      <vt:lpstr>Type System</vt:lpstr>
      <vt:lpstr>Optionally Typed</vt:lpstr>
      <vt:lpstr>Classes</vt:lpstr>
      <vt:lpstr>let vs var</vt:lpstr>
      <vt:lpstr>const</vt:lpstr>
      <vt:lpstr>Interfaces</vt:lpstr>
      <vt:lpstr>Access Modifiers and Properties</vt:lpstr>
      <vt:lpstr>Constructors</vt:lpstr>
      <vt:lpstr>Static and Instance Members</vt:lpstr>
      <vt:lpstr>Abstract Classes</vt:lpstr>
      <vt:lpstr>Function Overloading</vt:lpstr>
      <vt:lpstr>Inheritance</vt:lpstr>
      <vt:lpstr>Inheritance</vt:lpstr>
      <vt:lpstr>Enums</vt:lpstr>
      <vt:lpstr>Arrow Functions (Lambdas)</vt:lpstr>
      <vt:lpstr>Modules</vt:lpstr>
      <vt:lpstr>Modules</vt:lpstr>
      <vt:lpstr>Summary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jtower</dc:creator>
  <cp:lastModifiedBy>jtower</cp:lastModifiedBy>
  <cp:revision>42</cp:revision>
  <dcterms:created xsi:type="dcterms:W3CDTF">2017-02-14T19:24:12Z</dcterms:created>
  <dcterms:modified xsi:type="dcterms:W3CDTF">2017-03-19T20:49:41Z</dcterms:modified>
</cp:coreProperties>
</file>