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4" r:id="rId4"/>
    <p:sldId id="280" r:id="rId5"/>
    <p:sldId id="259" r:id="rId6"/>
    <p:sldId id="279" r:id="rId7"/>
    <p:sldId id="258" r:id="rId8"/>
    <p:sldId id="260" r:id="rId9"/>
    <p:sldId id="257" r:id="rId10"/>
    <p:sldId id="268"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67532" autoAdjust="0"/>
  </p:normalViewPr>
  <p:slideViewPr>
    <p:cSldViewPr snapToGrid="0">
      <p:cViewPr varScale="1">
        <p:scale>
          <a:sx n="73" d="100"/>
          <a:sy n="73" d="100"/>
        </p:scale>
        <p:origin x="17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E298B-0461-4844-96E8-1AF07E449885}"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1F6EF-A7E7-4FC2-9D62-4A517EC7EFE7}" type="slidenum">
              <a:rPr lang="en-US" smtClean="0"/>
              <a:t>‹#›</a:t>
            </a:fld>
            <a:endParaRPr lang="en-US"/>
          </a:p>
        </p:txBody>
      </p:sp>
    </p:spTree>
    <p:extLst>
      <p:ext uri="{BB962C8B-B14F-4D97-AF65-F5344CB8AC3E}">
        <p14:creationId xmlns:p14="http://schemas.microsoft.com/office/powerpoint/2010/main" val="89425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About 4 years ago, I was working with Eric Merrell and Barry Smith on developing an ontology of commercial exchange to be useful for the Industrial Ontologies Foundry. We were building off of some solid work on the metaphysics of economic exchange by </a:t>
            </a:r>
            <a:r>
              <a:rPr lang="en-US" b="1" dirty="0" err="1"/>
              <a:t>Tieffenbach</a:t>
            </a:r>
            <a:r>
              <a:rPr lang="en-US" b="1" dirty="0"/>
              <a:t> and </a:t>
            </a:r>
            <a:r>
              <a:rPr lang="en-US" b="1" dirty="0" err="1"/>
              <a:t>Massin</a:t>
            </a:r>
            <a:r>
              <a:rPr lang="en-US" b="1" dirty="0"/>
              <a:t>.</a:t>
            </a:r>
          </a:p>
          <a:p>
            <a:pPr marL="628650" lvl="1" indent="-171450">
              <a:buFont typeface="Arial" panose="020B0604020202020204" pitchFamily="34" charset="0"/>
              <a:buChar char="•"/>
            </a:pPr>
            <a:r>
              <a:rPr lang="en-US" b="1" dirty="0"/>
              <a:t>Eric Merrell went on to continue this work with </a:t>
            </a:r>
            <a:r>
              <a:rPr lang="en-US" b="1" dirty="0" err="1"/>
              <a:t>Massin</a:t>
            </a:r>
            <a:r>
              <a:rPr lang="en-US" b="1" dirty="0"/>
              <a:t> and with Smith to align our classes and definitions with the Common Core Ontologies.</a:t>
            </a:r>
          </a:p>
          <a:p>
            <a:pPr marL="628650" lvl="1" indent="-171450">
              <a:buFont typeface="Arial" panose="020B0604020202020204" pitchFamily="34" charset="0"/>
              <a:buChar char="•"/>
            </a:pPr>
            <a:r>
              <a:rPr lang="en-US" b="1" dirty="0"/>
              <a:t>Related: I have since been developing a CCO-alignment effort for the Document Acts ontology, to build out the representation of deontic roles and declarations that create, modify, and revoke permissions, obligations, and prohibitions. This framework is central to the socio-legal framework for economic exchanges.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the basic structure of an economic exchange? Two or more parties agree each to perform certain actions with a view toward the others performing certain actions. For example, I agree to mow my neighbor’s lawn in exchange for my neighbor to cut my hair. I agree to watch and care for my neighbor’s dog, in exchange for my neighbor to grant permission to access their swimming pool. I agree to transfer money to a grocery store in exchange for the grocery store to prepare and give a pound of potato salad to me.</a:t>
            </a:r>
          </a:p>
          <a:p>
            <a:endParaRPr lang="en-US" dirty="0"/>
          </a:p>
          <a:p>
            <a:pPr lvl="1"/>
            <a:r>
              <a:rPr lang="en-US" sz="1400" b="1" dirty="0"/>
              <a:t>Barter</a:t>
            </a:r>
            <a:r>
              <a:rPr lang="en-US" sz="1400" dirty="0"/>
              <a:t> as [material goods] swapped for [material goods]	</a:t>
            </a:r>
            <a:r>
              <a:rPr lang="en-US" sz="1400" b="1" dirty="0"/>
              <a:t>Purchasing</a:t>
            </a:r>
            <a:r>
              <a:rPr lang="en-US" sz="1400" dirty="0"/>
              <a:t> as [money] swapped for [material goods]</a:t>
            </a:r>
          </a:p>
          <a:p>
            <a:pPr lvl="1"/>
            <a:r>
              <a:rPr lang="en-US" sz="1400" b="1" dirty="0"/>
              <a:t>Services</a:t>
            </a:r>
            <a:r>
              <a:rPr lang="en-US" sz="1400" dirty="0"/>
              <a:t> as [money] swapped for [actions?]		</a:t>
            </a:r>
            <a:r>
              <a:rPr lang="en-US" sz="1400" b="1" dirty="0">
                <a:solidFill>
                  <a:srgbClr val="C00000"/>
                </a:solidFill>
              </a:rPr>
              <a:t>Services</a:t>
            </a:r>
            <a:r>
              <a:rPr lang="en-US" sz="1400" dirty="0">
                <a:solidFill>
                  <a:srgbClr val="C00000"/>
                </a:solidFill>
              </a:rPr>
              <a:t> as swapping actions – no material goods??</a:t>
            </a:r>
          </a:p>
          <a:p>
            <a:endParaRPr lang="en-US" dirty="0"/>
          </a:p>
        </p:txBody>
      </p:sp>
      <p:sp>
        <p:nvSpPr>
          <p:cNvPr id="4" name="Slide Number Placeholder 3"/>
          <p:cNvSpPr>
            <a:spLocks noGrp="1"/>
          </p:cNvSpPr>
          <p:nvPr>
            <p:ph type="sldNum" sz="quarter" idx="5"/>
          </p:nvPr>
        </p:nvSpPr>
        <p:spPr/>
        <p:txBody>
          <a:bodyPr/>
          <a:lstStyle/>
          <a:p>
            <a:fld id="{6601F6EF-A7E7-4FC2-9D62-4A517EC7EFE7}" type="slidenum">
              <a:rPr lang="en-US" smtClean="0"/>
              <a:t>3</a:t>
            </a:fld>
            <a:endParaRPr lang="en-US"/>
          </a:p>
        </p:txBody>
      </p:sp>
    </p:spTree>
    <p:extLst>
      <p:ext uri="{BB962C8B-B14F-4D97-AF65-F5344CB8AC3E}">
        <p14:creationId xmlns:p14="http://schemas.microsoft.com/office/powerpoint/2010/main" val="407107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u="sng" dirty="0"/>
              <a:t>this person</a:t>
            </a:r>
            <a:r>
              <a:rPr lang="en-US" dirty="0"/>
              <a:t>, the </a:t>
            </a:r>
            <a:r>
              <a:rPr lang="en-US" b="1" dirty="0"/>
              <a:t>subjective</a:t>
            </a:r>
            <a:r>
              <a:rPr lang="en-US" dirty="0"/>
              <a:t> value of the orange is such-and-such, and that is influenced by myriad factors:</a:t>
            </a:r>
          </a:p>
          <a:p>
            <a:pPr marL="285750" indent="-285750">
              <a:buFont typeface="Arial" panose="020B0604020202020204" pitchFamily="34" charset="0"/>
              <a:buChar char="•"/>
            </a:pPr>
            <a:r>
              <a:rPr lang="en-US" dirty="0"/>
              <a:t>Taste preferences</a:t>
            </a:r>
          </a:p>
          <a:p>
            <a:pPr marL="285750" indent="-285750">
              <a:buFont typeface="Arial" panose="020B0604020202020204" pitchFamily="34" charset="0"/>
              <a:buChar char="•"/>
            </a:pPr>
            <a:r>
              <a:rPr lang="en-US" dirty="0"/>
              <a:t>Allergies (or the lack thereof)</a:t>
            </a:r>
          </a:p>
          <a:p>
            <a:pPr marL="285750" indent="-285750">
              <a:buFont typeface="Arial" panose="020B0604020202020204" pitchFamily="34" charset="0"/>
              <a:buChar char="•"/>
            </a:pPr>
            <a:r>
              <a:rPr lang="en-US" dirty="0"/>
              <a:t>Nutritional needs and fulfillments</a:t>
            </a:r>
          </a:p>
          <a:p>
            <a:pPr marL="285750" indent="-285750">
              <a:buFont typeface="Arial" panose="020B0604020202020204" pitchFamily="34" charset="0"/>
              <a:buChar char="•"/>
            </a:pPr>
            <a:r>
              <a:rPr lang="en-US" dirty="0"/>
              <a:t>Available alternatives</a:t>
            </a:r>
          </a:p>
          <a:p>
            <a:pPr marL="285750" indent="-285750">
              <a:buFont typeface="Arial" panose="020B0604020202020204" pitchFamily="34" charset="0"/>
              <a:buChar char="•"/>
            </a:pPr>
            <a:r>
              <a:rPr lang="en-US" dirty="0"/>
              <a:t>Goods or services available for exchange</a:t>
            </a:r>
          </a:p>
          <a:p>
            <a:endParaRPr lang="en-US" dirty="0"/>
          </a:p>
        </p:txBody>
      </p:sp>
      <p:sp>
        <p:nvSpPr>
          <p:cNvPr id="4" name="Slide Number Placeholder 3"/>
          <p:cNvSpPr>
            <a:spLocks noGrp="1"/>
          </p:cNvSpPr>
          <p:nvPr>
            <p:ph type="sldNum" sz="quarter" idx="5"/>
          </p:nvPr>
        </p:nvSpPr>
        <p:spPr/>
        <p:txBody>
          <a:bodyPr/>
          <a:lstStyle/>
          <a:p>
            <a:fld id="{6601F6EF-A7E7-4FC2-9D62-4A517EC7EFE7}" type="slidenum">
              <a:rPr lang="en-US" smtClean="0"/>
              <a:t>5</a:t>
            </a:fld>
            <a:endParaRPr lang="en-US"/>
          </a:p>
        </p:txBody>
      </p:sp>
    </p:spTree>
    <p:extLst>
      <p:ext uri="{BB962C8B-B14F-4D97-AF65-F5344CB8AC3E}">
        <p14:creationId xmlns:p14="http://schemas.microsoft.com/office/powerpoint/2010/main" val="352683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variety of different kinds of value:</a:t>
            </a:r>
          </a:p>
          <a:p>
            <a:pPr lvl="1"/>
            <a:r>
              <a:rPr lang="en-US" dirty="0"/>
              <a:t>moral value, aesthetic value, use value, market value.</a:t>
            </a:r>
          </a:p>
          <a:p>
            <a:pPr lvl="1"/>
            <a:r>
              <a:rPr lang="en-US" dirty="0"/>
              <a:t>These may be tied to one another.</a:t>
            </a:r>
          </a:p>
          <a:p>
            <a:r>
              <a:rPr lang="en-US" dirty="0"/>
              <a:t>Price is a measurement of market value: namely, </a:t>
            </a:r>
            <a:r>
              <a:rPr lang="en-US" b="1" dirty="0"/>
              <a:t>what an agent subjectively evaluates its worth in an economic exchange</a:t>
            </a:r>
            <a:r>
              <a:rPr lang="en-US" dirty="0"/>
              <a:t>.</a:t>
            </a:r>
          </a:p>
          <a:p>
            <a:pPr lvl="1"/>
            <a:r>
              <a:rPr lang="en-US" dirty="0"/>
              <a:t>This is a measurement of a realizable entity.</a:t>
            </a:r>
          </a:p>
          <a:p>
            <a:pPr lvl="1"/>
            <a:r>
              <a:rPr lang="en-US" dirty="0"/>
              <a:t>For example, a liter of oil of such-and-such source and quality is valued differently, relative to who disposed to evaluate its attributes in a context.</a:t>
            </a:r>
          </a:p>
          <a:p>
            <a:endParaRPr lang="en-US" dirty="0"/>
          </a:p>
        </p:txBody>
      </p:sp>
      <p:sp>
        <p:nvSpPr>
          <p:cNvPr id="4" name="Slide Number Placeholder 3"/>
          <p:cNvSpPr>
            <a:spLocks noGrp="1"/>
          </p:cNvSpPr>
          <p:nvPr>
            <p:ph type="sldNum" sz="quarter" idx="5"/>
          </p:nvPr>
        </p:nvSpPr>
        <p:spPr/>
        <p:txBody>
          <a:bodyPr/>
          <a:lstStyle/>
          <a:p>
            <a:fld id="{6601F6EF-A7E7-4FC2-9D62-4A517EC7EFE7}" type="slidenum">
              <a:rPr lang="en-US" smtClean="0"/>
              <a:t>6</a:t>
            </a:fld>
            <a:endParaRPr lang="en-US"/>
          </a:p>
        </p:txBody>
      </p:sp>
    </p:spTree>
    <p:extLst>
      <p:ext uri="{BB962C8B-B14F-4D97-AF65-F5344CB8AC3E}">
        <p14:creationId xmlns:p14="http://schemas.microsoft.com/office/powerpoint/2010/main" val="340211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u="sng" dirty="0"/>
              <a:t>this aggregate of persons</a:t>
            </a:r>
            <a:r>
              <a:rPr lang="en-US" dirty="0"/>
              <a:t>, the market value of the orange is nothing but the convergent value that would be realized by the underlying agents and evaluators in that market</a:t>
            </a:r>
          </a:p>
          <a:p>
            <a:endParaRPr lang="en-US" dirty="0"/>
          </a:p>
        </p:txBody>
      </p:sp>
      <p:sp>
        <p:nvSpPr>
          <p:cNvPr id="4" name="Slide Number Placeholder 3"/>
          <p:cNvSpPr>
            <a:spLocks noGrp="1"/>
          </p:cNvSpPr>
          <p:nvPr>
            <p:ph type="sldNum" sz="quarter" idx="5"/>
          </p:nvPr>
        </p:nvSpPr>
        <p:spPr/>
        <p:txBody>
          <a:bodyPr/>
          <a:lstStyle/>
          <a:p>
            <a:fld id="{6601F6EF-A7E7-4FC2-9D62-4A517EC7EFE7}" type="slidenum">
              <a:rPr lang="en-US" smtClean="0"/>
              <a:t>7</a:t>
            </a:fld>
            <a:endParaRPr lang="en-US"/>
          </a:p>
        </p:txBody>
      </p:sp>
    </p:spTree>
    <p:extLst>
      <p:ext uri="{BB962C8B-B14F-4D97-AF65-F5344CB8AC3E}">
        <p14:creationId xmlns:p14="http://schemas.microsoft.com/office/powerpoint/2010/main" val="324764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u="sng" dirty="0"/>
              <a:t>this aggregate of persons</a:t>
            </a:r>
            <a:r>
              <a:rPr lang="en-US" dirty="0"/>
              <a:t>, the market value of the </a:t>
            </a:r>
            <a:r>
              <a:rPr lang="en-US" u="sng" dirty="0"/>
              <a:t>set of fruits</a:t>
            </a:r>
            <a:r>
              <a:rPr lang="en-US" dirty="0"/>
              <a:t> is nothing but the convergent value that would be the output of some evaluation by the underlying agents and evaluators in that market, according to the convergence tendencies, intersecting with prioritization tendencies</a:t>
            </a:r>
          </a:p>
          <a:p>
            <a:endParaRPr lang="en-US" dirty="0"/>
          </a:p>
        </p:txBody>
      </p:sp>
      <p:sp>
        <p:nvSpPr>
          <p:cNvPr id="4" name="Slide Number Placeholder 3"/>
          <p:cNvSpPr>
            <a:spLocks noGrp="1"/>
          </p:cNvSpPr>
          <p:nvPr>
            <p:ph type="sldNum" sz="quarter" idx="5"/>
          </p:nvPr>
        </p:nvSpPr>
        <p:spPr/>
        <p:txBody>
          <a:bodyPr/>
          <a:lstStyle/>
          <a:p>
            <a:fld id="{6601F6EF-A7E7-4FC2-9D62-4A517EC7EFE7}" type="slidenum">
              <a:rPr lang="en-US" smtClean="0"/>
              <a:t>9</a:t>
            </a:fld>
            <a:endParaRPr lang="en-US"/>
          </a:p>
        </p:txBody>
      </p:sp>
    </p:spTree>
    <p:extLst>
      <p:ext uri="{BB962C8B-B14F-4D97-AF65-F5344CB8AC3E}">
        <p14:creationId xmlns:p14="http://schemas.microsoft.com/office/powerpoint/2010/main" val="3800273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 Dept of Labor and Statistics publishes a study on prices of goods and services. The bucket of goods and services is intended to be a sample of the economy's legal goods and services available. This sample, if representative, is then useful for reading the overall trend of the economy.</a:t>
            </a:r>
          </a:p>
          <a:p>
            <a:endParaRPr lang="en-US" dirty="0"/>
          </a:p>
          <a:p>
            <a:endParaRPr lang="en-US" dirty="0"/>
          </a:p>
          <a:p>
            <a:r>
              <a:rPr lang="en-US" dirty="0"/>
              <a:t>Price for one thing goes up or down relative to a reference point</a:t>
            </a:r>
          </a:p>
          <a:p>
            <a:endParaRPr lang="en-US" dirty="0"/>
          </a:p>
          <a:p>
            <a:endParaRPr lang="en-US" dirty="0"/>
          </a:p>
          <a:p>
            <a:pPr fontAlgn="base"/>
            <a:r>
              <a:rPr lang="en-US" dirty="0"/>
              <a:t>USD is inflationary by program</a:t>
            </a:r>
          </a:p>
          <a:p>
            <a:pPr fontAlgn="base"/>
            <a:r>
              <a:rPr lang="en-US" dirty="0"/>
              <a:t>CPI raises by program in part, since its moving reference point is USD</a:t>
            </a:r>
          </a:p>
          <a:p>
            <a:pPr lvl="1"/>
            <a:r>
              <a:rPr lang="en-US" dirty="0"/>
              <a:t>So, what does it mean to say the price for a currency has gone up? People have a disposition to ascribe some worth to it, almost certainly just instrumental worth or utility,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601F6EF-A7E7-4FC2-9D62-4A517EC7EFE7}" type="slidenum">
              <a:rPr lang="en-US" smtClean="0"/>
              <a:t>10</a:t>
            </a:fld>
            <a:endParaRPr lang="en-US"/>
          </a:p>
        </p:txBody>
      </p:sp>
    </p:spTree>
    <p:extLst>
      <p:ext uri="{BB962C8B-B14F-4D97-AF65-F5344CB8AC3E}">
        <p14:creationId xmlns:p14="http://schemas.microsoft.com/office/powerpoint/2010/main" val="389067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"Social agents“. What is in view? Let’s take that one at a time.</a:t>
            </a:r>
          </a:p>
          <a:p>
            <a:pPr rtl="0"/>
            <a:endParaRPr lang="en-US" sz="1200" b="0" i="0" u="none" strike="noStrike" kern="1200" dirty="0">
              <a:solidFill>
                <a:schemeClr val="tx1"/>
              </a:solidFill>
              <a:effectLst/>
              <a:latin typeface="+mn-lt"/>
              <a:ea typeface="+mn-ea"/>
              <a:cs typeface="+mn-cs"/>
            </a:endParaRPr>
          </a:p>
          <a:p>
            <a:pPr marL="0" indent="0" rtl="0">
              <a:buFont typeface="Arial" panose="020B0604020202020204" pitchFamily="34" charset="0"/>
              <a:buNone/>
            </a:pPr>
            <a:r>
              <a:rPr lang="en-US" sz="1200" b="0" i="0" u="none" strike="noStrike" kern="1200" dirty="0">
                <a:solidFill>
                  <a:schemeClr val="tx1"/>
                </a:solidFill>
                <a:effectLst/>
                <a:latin typeface="+mn-lt"/>
                <a:ea typeface="+mn-ea"/>
                <a:cs typeface="+mn-cs"/>
              </a:rPr>
              <a:t>What about 'social'?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I have in mind social acts, as a larger category of speech acts, document acts, and other acts between agents many of which have no deontic flavor to them.</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For a social act, information must be exchanged between participating entities of a planned process. </a:t>
            </a:r>
            <a:r>
              <a:rPr lang="en-US" sz="1200" b="0" i="0" u="none" strike="noStrike" kern="1200" dirty="0" err="1">
                <a:solidFill>
                  <a:schemeClr val="tx1"/>
                </a:solidFill>
                <a:effectLst/>
                <a:latin typeface="+mn-lt"/>
                <a:ea typeface="+mn-ea"/>
                <a:cs typeface="+mn-cs"/>
              </a:rPr>
              <a:t>CCO:PlannedAct</a:t>
            </a:r>
            <a:r>
              <a:rPr lang="en-US" sz="1200" b="0" i="0" u="none" strike="noStrike" kern="1200" dirty="0">
                <a:solidFill>
                  <a:schemeClr val="tx1"/>
                </a:solidFill>
                <a:effectLst/>
                <a:latin typeface="+mn-lt"/>
                <a:ea typeface="+mn-ea"/>
                <a:cs typeface="+mn-cs"/>
              </a:rPr>
              <a:t> need only be guided by a directive, and a similar notion for </a:t>
            </a:r>
            <a:r>
              <a:rPr lang="en-US" sz="1200" b="0" i="0" u="none" strike="noStrike" kern="1200" dirty="0" err="1">
                <a:solidFill>
                  <a:schemeClr val="tx1"/>
                </a:solidFill>
                <a:effectLst/>
                <a:latin typeface="+mn-lt"/>
                <a:ea typeface="+mn-ea"/>
                <a:cs typeface="+mn-cs"/>
              </a:rPr>
              <a:t>OBI:PlannedProcess</a:t>
            </a:r>
            <a:r>
              <a:rPr lang="en-US" sz="1200" b="0" i="0" u="none" strike="noStrike" kern="1200" dirty="0">
                <a:solidFill>
                  <a:schemeClr val="tx1"/>
                </a:solidFill>
                <a:effectLst/>
                <a:latin typeface="+mn-lt"/>
                <a:ea typeface="+mn-ea"/>
                <a:cs typeface="+mn-cs"/>
              </a:rPr>
              <a:t>. I am unsure what level of sociality is most important in order to enact change in social reality.</a:t>
            </a:r>
            <a:endParaRPr lang="en-US" b="0" dirty="0">
              <a:effectLst/>
            </a:endParaRPr>
          </a:p>
          <a:p>
            <a:pPr rtl="0"/>
            <a:endParaRPr lang="en-US" sz="1200" b="0" i="0" u="none" strike="noStrike" kern="1200" dirty="0">
              <a:solidFill>
                <a:schemeClr val="tx1"/>
              </a:solidFill>
              <a:effectLst/>
              <a:latin typeface="+mn-lt"/>
              <a:ea typeface="+mn-ea"/>
              <a:cs typeface="+mn-cs"/>
            </a:endParaRPr>
          </a:p>
          <a:p>
            <a:pPr rtl="0"/>
            <a:r>
              <a:rPr lang="en-US" b="0" dirty="0">
                <a:effectLst/>
              </a:rPr>
              <a:t>What about ‘agent’?</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Paradigmatic: human persons</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Paradigmatic: organizations</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Edge case 1: capuchin monkeys</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Edge case 2: automated trading bots→ more problematic at first glance. An automated trading bot is just a computer program that runs a script, i.e. some information content entity on some information bearing entity (such as a computer or server). Since a computer program is a GDC it has (properly said) no dispositions nor roles. The worry, then, is that an ICE cannot be a social agent in the manner premised. It does participate in measurements, but the dispositions realized are in virtue of the IBE not the ICE as such.</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Diagram of IBE -&gt; IQE -&gt; ICE.</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a:buFont typeface="Arial" panose="020B0604020202020204" pitchFamily="34" charset="0"/>
              <a:buNone/>
            </a:pPr>
            <a:r>
              <a:rPr lang="en-US" sz="1200" b="0" i="0" u="none" strike="noStrike" kern="1200" dirty="0">
                <a:solidFill>
                  <a:schemeClr val="tx1"/>
                </a:solidFill>
                <a:effectLst/>
                <a:latin typeface="+mn-lt"/>
                <a:ea typeface="+mn-ea"/>
                <a:cs typeface="+mn-cs"/>
              </a:rPr>
              <a:t>The domain of agents then is 'continuant’ and ‘agent in’ the relevant process. I am not sure I need the agents to be conscious.  </a:t>
            </a:r>
            <a:endParaRPr lang="en-US" dirty="0"/>
          </a:p>
          <a:p>
            <a:endParaRPr lang="en-US" dirty="0"/>
          </a:p>
          <a:p>
            <a:r>
              <a:rPr lang="en-US" dirty="0"/>
              <a:t>We can treat the market value as an output of a measurement, and so “measured by X” is not contradictory with “measured by Y”. Different standpoints yield different analyses on where the good or service stands </a:t>
            </a:r>
            <a:r>
              <a:rPr lang="en-US" i="1" dirty="0"/>
              <a:t>in comparison to some other</a:t>
            </a:r>
            <a:r>
              <a:rPr lang="en-US" dirty="0"/>
              <a:t>. Remember, we are talking about exchanging. </a:t>
            </a:r>
          </a:p>
          <a:p>
            <a:endParaRPr lang="en-US" dirty="0"/>
          </a:p>
          <a:p>
            <a:r>
              <a:rPr lang="en-US" dirty="0"/>
              <a:t>Quality of the thing?</a:t>
            </a:r>
          </a:p>
          <a:p>
            <a:endParaRPr lang="en-US" dirty="0"/>
          </a:p>
          <a:p>
            <a:r>
              <a:rPr lang="en-US" dirty="0"/>
              <a:t>If this is to mean goods and services have some objective value and independent of a value</a:t>
            </a:r>
            <a:r>
              <a:rPr lang="en-US" u="sng" dirty="0"/>
              <a:t>r</a:t>
            </a:r>
            <a:r>
              <a:rPr lang="en-US" u="none" dirty="0"/>
              <a:t>, then</a:t>
            </a:r>
          </a:p>
          <a:p>
            <a:pPr marL="171450" indent="-171450">
              <a:buFont typeface="Arial" panose="020B0604020202020204" pitchFamily="34" charset="0"/>
              <a:buChar char="•"/>
            </a:pPr>
            <a:r>
              <a:rPr lang="en-US" dirty="0"/>
              <a:t>Epistemic: how could this be discovered? (fruitless attempts)</a:t>
            </a:r>
          </a:p>
          <a:p>
            <a:pPr marL="171450" indent="-171450">
              <a:buFont typeface="Arial" panose="020B0604020202020204" pitchFamily="34" charset="0"/>
              <a:buChar char="•"/>
            </a:pPr>
            <a:r>
              <a:rPr lang="en-US" dirty="0"/>
              <a:t>Ontic: what explains its value, without a valuer? It seems the best candidates are </a:t>
            </a:r>
            <a:r>
              <a:rPr lang="en-US" i="1" dirty="0"/>
              <a:t>qualities</a:t>
            </a:r>
            <a:r>
              <a:rPr lang="en-US" i="0" dirty="0"/>
              <a:t> that underwrite dispositions and roles? for fitness/appropriate valuation be someone. </a:t>
            </a:r>
            <a:r>
              <a:rPr lang="en-US" i="0" dirty="0">
                <a:sym typeface="Wingdings" panose="05000000000000000000" pitchFamily="2" charset="2"/>
              </a:rPr>
              <a:t> counterfeits bear qualities and dispositions for fitness in a context.</a:t>
            </a:r>
          </a:p>
          <a:p>
            <a:pPr marL="171450" indent="-171450">
              <a:buFont typeface="Arial" panose="020B0604020202020204" pitchFamily="34" charset="0"/>
              <a:buChar char="•"/>
            </a:pPr>
            <a:endParaRPr lang="en-US" i="0" dirty="0">
              <a:sym typeface="Wingdings" panose="05000000000000000000" pitchFamily="2" charset="2"/>
            </a:endParaRPr>
          </a:p>
          <a:p>
            <a:pPr marL="171450" indent="-171450">
              <a:buFont typeface="Arial" panose="020B0604020202020204" pitchFamily="34" charset="0"/>
              <a:buChar char="•"/>
            </a:pPr>
            <a:r>
              <a:rPr lang="en-US" i="0" dirty="0">
                <a:sym typeface="Wingdings" panose="05000000000000000000" pitchFamily="2" charset="2"/>
              </a:rPr>
              <a:t>Bucks against realism?</a:t>
            </a:r>
            <a:endParaRPr lang="en-US" dirty="0"/>
          </a:p>
        </p:txBody>
      </p:sp>
      <p:sp>
        <p:nvSpPr>
          <p:cNvPr id="4" name="Slide Number Placeholder 3"/>
          <p:cNvSpPr>
            <a:spLocks noGrp="1"/>
          </p:cNvSpPr>
          <p:nvPr>
            <p:ph type="sldNum" sz="quarter" idx="5"/>
          </p:nvPr>
        </p:nvSpPr>
        <p:spPr/>
        <p:txBody>
          <a:bodyPr/>
          <a:lstStyle/>
          <a:p>
            <a:fld id="{6601F6EF-A7E7-4FC2-9D62-4A517EC7EFE7}" type="slidenum">
              <a:rPr lang="en-US" smtClean="0"/>
              <a:t>11</a:t>
            </a:fld>
            <a:endParaRPr lang="en-US"/>
          </a:p>
        </p:txBody>
      </p:sp>
    </p:spTree>
    <p:extLst>
      <p:ext uri="{BB962C8B-B14F-4D97-AF65-F5344CB8AC3E}">
        <p14:creationId xmlns:p14="http://schemas.microsoft.com/office/powerpoint/2010/main" val="328462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F87A-7960-4A6A-AB5A-C31B4845A0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6074C9-D123-4252-BB04-53329EBEED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87E2B8-D89E-428A-AB94-213024BD9562}"/>
              </a:ext>
            </a:extLst>
          </p:cNvPr>
          <p:cNvSpPr>
            <a:spLocks noGrp="1"/>
          </p:cNvSpPr>
          <p:nvPr>
            <p:ph type="dt" sz="half" idx="10"/>
          </p:nvPr>
        </p:nvSpPr>
        <p:spPr/>
        <p:txBody>
          <a:bodyPr/>
          <a:lstStyle/>
          <a:p>
            <a:fld id="{A24AD4D2-68BF-4195-A4C7-95F93F771CF3}" type="datetime1">
              <a:rPr lang="en-US" smtClean="0"/>
              <a:t>5/24/2023</a:t>
            </a:fld>
            <a:endParaRPr lang="en-US"/>
          </a:p>
        </p:txBody>
      </p:sp>
      <p:sp>
        <p:nvSpPr>
          <p:cNvPr id="5" name="Footer Placeholder 4">
            <a:extLst>
              <a:ext uri="{FF2B5EF4-FFF2-40B4-BE49-F238E27FC236}">
                <a16:creationId xmlns:a16="http://schemas.microsoft.com/office/drawing/2014/main" id="{22294102-B21C-4D33-98F7-911D4B8FCCAB}"/>
              </a:ext>
            </a:extLst>
          </p:cNvPr>
          <p:cNvSpPr>
            <a:spLocks noGrp="1"/>
          </p:cNvSpPr>
          <p:nvPr>
            <p:ph type="ftr" sz="quarter" idx="11"/>
          </p:nvPr>
        </p:nvSpPr>
        <p:spPr>
          <a:xfrm>
            <a:off x="3581400" y="6356350"/>
            <a:ext cx="5029200" cy="365125"/>
          </a:xfrm>
        </p:spPr>
        <p:txBody>
          <a:bodyPr/>
          <a:lstStyle/>
          <a:p>
            <a:r>
              <a:rPr lang="en-US"/>
              <a:t>Jonathan Vajda (jvajda@buffalo.edu) for BFO Summit, May 2023</a:t>
            </a:r>
          </a:p>
        </p:txBody>
      </p:sp>
      <p:sp>
        <p:nvSpPr>
          <p:cNvPr id="6" name="Slide Number Placeholder 5">
            <a:extLst>
              <a:ext uri="{FF2B5EF4-FFF2-40B4-BE49-F238E27FC236}">
                <a16:creationId xmlns:a16="http://schemas.microsoft.com/office/drawing/2014/main" id="{55FA8A8C-76EC-4376-9C2C-9D06555BF34E}"/>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36033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1580-70F6-4F6C-AA03-0A7F2518E5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C71A6F-AB4E-4EB8-8A66-31E74B3980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574A6-B646-4567-BFD0-DEB37BCAE533}"/>
              </a:ext>
            </a:extLst>
          </p:cNvPr>
          <p:cNvSpPr>
            <a:spLocks noGrp="1"/>
          </p:cNvSpPr>
          <p:nvPr>
            <p:ph type="dt" sz="half" idx="10"/>
          </p:nvPr>
        </p:nvSpPr>
        <p:spPr/>
        <p:txBody>
          <a:bodyPr/>
          <a:lstStyle/>
          <a:p>
            <a:fld id="{90334990-BC74-4C42-BB9B-7F6D713E369C}" type="datetime1">
              <a:rPr lang="en-US" smtClean="0"/>
              <a:t>5/24/2023</a:t>
            </a:fld>
            <a:endParaRPr lang="en-US"/>
          </a:p>
        </p:txBody>
      </p:sp>
      <p:sp>
        <p:nvSpPr>
          <p:cNvPr id="5" name="Footer Placeholder 4">
            <a:extLst>
              <a:ext uri="{FF2B5EF4-FFF2-40B4-BE49-F238E27FC236}">
                <a16:creationId xmlns:a16="http://schemas.microsoft.com/office/drawing/2014/main" id="{C3DDECC9-601A-4C2F-9361-B0ABCA86E8A1}"/>
              </a:ext>
            </a:extLst>
          </p:cNvPr>
          <p:cNvSpPr>
            <a:spLocks noGrp="1"/>
          </p:cNvSpPr>
          <p:nvPr>
            <p:ph type="ftr" sz="quarter" idx="11"/>
          </p:nvPr>
        </p:nvSpPr>
        <p:spPr/>
        <p:txBody>
          <a:bodyPr/>
          <a:lstStyle/>
          <a:p>
            <a:r>
              <a:rPr lang="en-US"/>
              <a:t>Jonathan Vajda (jvajda@buffalo.edu) for BFO Summit, May 2023</a:t>
            </a:r>
          </a:p>
        </p:txBody>
      </p:sp>
      <p:sp>
        <p:nvSpPr>
          <p:cNvPr id="6" name="Slide Number Placeholder 5">
            <a:extLst>
              <a:ext uri="{FF2B5EF4-FFF2-40B4-BE49-F238E27FC236}">
                <a16:creationId xmlns:a16="http://schemas.microsoft.com/office/drawing/2014/main" id="{F42133B2-4A03-421D-B89F-6A9EB5F26C7E}"/>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191088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27102-68F1-48BD-A312-95BE302AD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073C83-8244-4381-94AA-3ED69DFD2D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D99DA-1925-4804-A217-1D966F5C9005}"/>
              </a:ext>
            </a:extLst>
          </p:cNvPr>
          <p:cNvSpPr>
            <a:spLocks noGrp="1"/>
          </p:cNvSpPr>
          <p:nvPr>
            <p:ph type="dt" sz="half" idx="10"/>
          </p:nvPr>
        </p:nvSpPr>
        <p:spPr/>
        <p:txBody>
          <a:bodyPr/>
          <a:lstStyle/>
          <a:p>
            <a:fld id="{AF8CF24D-CE5E-4CB4-BC01-BBDF739BB1FC}" type="datetime1">
              <a:rPr lang="en-US" smtClean="0"/>
              <a:t>5/24/2023</a:t>
            </a:fld>
            <a:endParaRPr lang="en-US"/>
          </a:p>
        </p:txBody>
      </p:sp>
      <p:sp>
        <p:nvSpPr>
          <p:cNvPr id="5" name="Footer Placeholder 4">
            <a:extLst>
              <a:ext uri="{FF2B5EF4-FFF2-40B4-BE49-F238E27FC236}">
                <a16:creationId xmlns:a16="http://schemas.microsoft.com/office/drawing/2014/main" id="{0867BB69-67A6-4971-A6A9-2D8EB7D941B8}"/>
              </a:ext>
            </a:extLst>
          </p:cNvPr>
          <p:cNvSpPr>
            <a:spLocks noGrp="1"/>
          </p:cNvSpPr>
          <p:nvPr>
            <p:ph type="ftr" sz="quarter" idx="11"/>
          </p:nvPr>
        </p:nvSpPr>
        <p:spPr/>
        <p:txBody>
          <a:bodyPr/>
          <a:lstStyle/>
          <a:p>
            <a:r>
              <a:rPr lang="en-US"/>
              <a:t>Jonathan Vajda (jvajda@buffalo.edu) for BFO Summit, May 2023</a:t>
            </a:r>
          </a:p>
        </p:txBody>
      </p:sp>
      <p:sp>
        <p:nvSpPr>
          <p:cNvPr id="6" name="Slide Number Placeholder 5">
            <a:extLst>
              <a:ext uri="{FF2B5EF4-FFF2-40B4-BE49-F238E27FC236}">
                <a16:creationId xmlns:a16="http://schemas.microsoft.com/office/drawing/2014/main" id="{E1A2D0C3-A9DD-48A9-B7EA-E5CB09D7B6C7}"/>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421454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71CC-352F-4023-8A00-953013378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A57301-2EEC-4B29-AAB0-41767AB348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86EA5-3B2F-40CD-9B30-C5D473CC5F49}"/>
              </a:ext>
            </a:extLst>
          </p:cNvPr>
          <p:cNvSpPr>
            <a:spLocks noGrp="1"/>
          </p:cNvSpPr>
          <p:nvPr>
            <p:ph type="dt" sz="half" idx="10"/>
          </p:nvPr>
        </p:nvSpPr>
        <p:spPr/>
        <p:txBody>
          <a:bodyPr/>
          <a:lstStyle/>
          <a:p>
            <a:fld id="{ABB6BEAF-DB38-4D56-9F78-A7215128800B}" type="datetime1">
              <a:rPr lang="en-US" smtClean="0"/>
              <a:t>5/24/2023</a:t>
            </a:fld>
            <a:endParaRPr lang="en-US"/>
          </a:p>
        </p:txBody>
      </p:sp>
      <p:sp>
        <p:nvSpPr>
          <p:cNvPr id="5" name="Footer Placeholder 4">
            <a:extLst>
              <a:ext uri="{FF2B5EF4-FFF2-40B4-BE49-F238E27FC236}">
                <a16:creationId xmlns:a16="http://schemas.microsoft.com/office/drawing/2014/main" id="{12162400-061A-4E59-B3CA-EBECDF0FB813}"/>
              </a:ext>
            </a:extLst>
          </p:cNvPr>
          <p:cNvSpPr>
            <a:spLocks noGrp="1"/>
          </p:cNvSpPr>
          <p:nvPr>
            <p:ph type="ftr" sz="quarter" idx="11"/>
          </p:nvPr>
        </p:nvSpPr>
        <p:spPr/>
        <p:txBody>
          <a:bodyPr/>
          <a:lstStyle/>
          <a:p>
            <a:r>
              <a:rPr lang="en-US"/>
              <a:t>Jonathan Vajda (jvajda@buffalo.edu) for BFO Summit, May 2023</a:t>
            </a:r>
          </a:p>
        </p:txBody>
      </p:sp>
      <p:sp>
        <p:nvSpPr>
          <p:cNvPr id="6" name="Slide Number Placeholder 5">
            <a:extLst>
              <a:ext uri="{FF2B5EF4-FFF2-40B4-BE49-F238E27FC236}">
                <a16:creationId xmlns:a16="http://schemas.microsoft.com/office/drawing/2014/main" id="{3FB1691D-521B-4C40-94FA-6BC922FAB479}"/>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338060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63EC-D581-4474-B603-326E852004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C0BAF6-60CB-4999-A1B2-85850DF055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143A42-B234-47AE-AC0B-CF6BD6F57051}"/>
              </a:ext>
            </a:extLst>
          </p:cNvPr>
          <p:cNvSpPr>
            <a:spLocks noGrp="1"/>
          </p:cNvSpPr>
          <p:nvPr>
            <p:ph type="dt" sz="half" idx="10"/>
          </p:nvPr>
        </p:nvSpPr>
        <p:spPr/>
        <p:txBody>
          <a:bodyPr/>
          <a:lstStyle/>
          <a:p>
            <a:fld id="{267BADE9-88FB-4BC7-86E0-0874907D253F}" type="datetime1">
              <a:rPr lang="en-US" smtClean="0"/>
              <a:t>5/24/2023</a:t>
            </a:fld>
            <a:endParaRPr lang="en-US"/>
          </a:p>
        </p:txBody>
      </p:sp>
      <p:sp>
        <p:nvSpPr>
          <p:cNvPr id="5" name="Footer Placeholder 4">
            <a:extLst>
              <a:ext uri="{FF2B5EF4-FFF2-40B4-BE49-F238E27FC236}">
                <a16:creationId xmlns:a16="http://schemas.microsoft.com/office/drawing/2014/main" id="{B9104D9B-E1F6-4F22-9CFE-FC252F160278}"/>
              </a:ext>
            </a:extLst>
          </p:cNvPr>
          <p:cNvSpPr>
            <a:spLocks noGrp="1"/>
          </p:cNvSpPr>
          <p:nvPr>
            <p:ph type="ftr" sz="quarter" idx="11"/>
          </p:nvPr>
        </p:nvSpPr>
        <p:spPr/>
        <p:txBody>
          <a:bodyPr/>
          <a:lstStyle/>
          <a:p>
            <a:r>
              <a:rPr lang="en-US"/>
              <a:t>Jonathan Vajda (jvajda@buffalo.edu) for BFO Summit, May 2023</a:t>
            </a:r>
          </a:p>
        </p:txBody>
      </p:sp>
      <p:sp>
        <p:nvSpPr>
          <p:cNvPr id="6" name="Slide Number Placeholder 5">
            <a:extLst>
              <a:ext uri="{FF2B5EF4-FFF2-40B4-BE49-F238E27FC236}">
                <a16:creationId xmlns:a16="http://schemas.microsoft.com/office/drawing/2014/main" id="{DECF477A-7411-4C33-B3E9-7A6D203F58B4}"/>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370587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CF4D-2B03-458E-8148-2A3ABD5BC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E99F5-8E66-43BF-9A19-1DF7C5938F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3FC492-C80E-40D5-B368-6041166AC1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489E7-0BFF-44B8-B79D-DDCBCE252A39}"/>
              </a:ext>
            </a:extLst>
          </p:cNvPr>
          <p:cNvSpPr>
            <a:spLocks noGrp="1"/>
          </p:cNvSpPr>
          <p:nvPr>
            <p:ph type="dt" sz="half" idx="10"/>
          </p:nvPr>
        </p:nvSpPr>
        <p:spPr/>
        <p:txBody>
          <a:bodyPr/>
          <a:lstStyle/>
          <a:p>
            <a:fld id="{C1984D9A-2EF7-4047-93DA-6C322432D458}" type="datetime1">
              <a:rPr lang="en-US" smtClean="0"/>
              <a:t>5/24/2023</a:t>
            </a:fld>
            <a:endParaRPr lang="en-US"/>
          </a:p>
        </p:txBody>
      </p:sp>
      <p:sp>
        <p:nvSpPr>
          <p:cNvPr id="6" name="Footer Placeholder 5">
            <a:extLst>
              <a:ext uri="{FF2B5EF4-FFF2-40B4-BE49-F238E27FC236}">
                <a16:creationId xmlns:a16="http://schemas.microsoft.com/office/drawing/2014/main" id="{95196D43-785B-4C72-8056-0F76E274BD6D}"/>
              </a:ext>
            </a:extLst>
          </p:cNvPr>
          <p:cNvSpPr>
            <a:spLocks noGrp="1"/>
          </p:cNvSpPr>
          <p:nvPr>
            <p:ph type="ftr" sz="quarter" idx="11"/>
          </p:nvPr>
        </p:nvSpPr>
        <p:spPr/>
        <p:txBody>
          <a:bodyPr/>
          <a:lstStyle/>
          <a:p>
            <a:r>
              <a:rPr lang="en-US"/>
              <a:t>Jonathan Vajda (jvajda@buffalo.edu) for BFO Summit, May 2023</a:t>
            </a:r>
          </a:p>
        </p:txBody>
      </p:sp>
      <p:sp>
        <p:nvSpPr>
          <p:cNvPr id="7" name="Slide Number Placeholder 6">
            <a:extLst>
              <a:ext uri="{FF2B5EF4-FFF2-40B4-BE49-F238E27FC236}">
                <a16:creationId xmlns:a16="http://schemas.microsoft.com/office/drawing/2014/main" id="{7C38BB8E-CBF6-4BDE-BE60-F4872579D3C1}"/>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6576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DE55-8581-4447-9DEC-C0F3EBB693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50CA81-0973-4F14-9B6B-D5AB61AB2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C7DCC6-9E10-4E7D-913E-D8E1D2FCE0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692BF-DE32-4E4D-87A8-9A40D6264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2D803A-DA02-4AC7-8D78-30ED7FF3AE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1A891C-7FCE-461C-8DE3-647BEB82DFE5}"/>
              </a:ext>
            </a:extLst>
          </p:cNvPr>
          <p:cNvSpPr>
            <a:spLocks noGrp="1"/>
          </p:cNvSpPr>
          <p:nvPr>
            <p:ph type="dt" sz="half" idx="10"/>
          </p:nvPr>
        </p:nvSpPr>
        <p:spPr/>
        <p:txBody>
          <a:bodyPr/>
          <a:lstStyle/>
          <a:p>
            <a:fld id="{3E3B3DB3-04E9-4298-9AA4-0C0696181F5D}" type="datetime1">
              <a:rPr lang="en-US" smtClean="0"/>
              <a:t>5/24/2023</a:t>
            </a:fld>
            <a:endParaRPr lang="en-US"/>
          </a:p>
        </p:txBody>
      </p:sp>
      <p:sp>
        <p:nvSpPr>
          <p:cNvPr id="8" name="Footer Placeholder 7">
            <a:extLst>
              <a:ext uri="{FF2B5EF4-FFF2-40B4-BE49-F238E27FC236}">
                <a16:creationId xmlns:a16="http://schemas.microsoft.com/office/drawing/2014/main" id="{05ECE591-F2C7-46F8-8F9A-52EFC2D24035}"/>
              </a:ext>
            </a:extLst>
          </p:cNvPr>
          <p:cNvSpPr>
            <a:spLocks noGrp="1"/>
          </p:cNvSpPr>
          <p:nvPr>
            <p:ph type="ftr" sz="quarter" idx="11"/>
          </p:nvPr>
        </p:nvSpPr>
        <p:spPr/>
        <p:txBody>
          <a:bodyPr/>
          <a:lstStyle/>
          <a:p>
            <a:r>
              <a:rPr lang="en-US"/>
              <a:t>Jonathan Vajda (jvajda@buffalo.edu) for BFO Summit, May 2023</a:t>
            </a:r>
          </a:p>
        </p:txBody>
      </p:sp>
      <p:sp>
        <p:nvSpPr>
          <p:cNvPr id="9" name="Slide Number Placeholder 8">
            <a:extLst>
              <a:ext uri="{FF2B5EF4-FFF2-40B4-BE49-F238E27FC236}">
                <a16:creationId xmlns:a16="http://schemas.microsoft.com/office/drawing/2014/main" id="{F9653CAA-CC4E-4322-A19B-F718276768C8}"/>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100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A76D-333B-44E4-BB9F-F99E29169D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C3B1AD-7B1C-43B7-ACA6-D4C99487B2C6}"/>
              </a:ext>
            </a:extLst>
          </p:cNvPr>
          <p:cNvSpPr>
            <a:spLocks noGrp="1"/>
          </p:cNvSpPr>
          <p:nvPr>
            <p:ph type="dt" sz="half" idx="10"/>
          </p:nvPr>
        </p:nvSpPr>
        <p:spPr/>
        <p:txBody>
          <a:bodyPr/>
          <a:lstStyle/>
          <a:p>
            <a:fld id="{0510DB86-592B-43B9-ACCF-A6F470FF5EDE}" type="datetime1">
              <a:rPr lang="en-US" smtClean="0"/>
              <a:t>5/24/2023</a:t>
            </a:fld>
            <a:endParaRPr lang="en-US"/>
          </a:p>
        </p:txBody>
      </p:sp>
      <p:sp>
        <p:nvSpPr>
          <p:cNvPr id="4" name="Footer Placeholder 3">
            <a:extLst>
              <a:ext uri="{FF2B5EF4-FFF2-40B4-BE49-F238E27FC236}">
                <a16:creationId xmlns:a16="http://schemas.microsoft.com/office/drawing/2014/main" id="{DB032C29-270A-4E48-BAEB-D16B186B14F5}"/>
              </a:ext>
            </a:extLst>
          </p:cNvPr>
          <p:cNvSpPr>
            <a:spLocks noGrp="1"/>
          </p:cNvSpPr>
          <p:nvPr>
            <p:ph type="ftr" sz="quarter" idx="11"/>
          </p:nvPr>
        </p:nvSpPr>
        <p:spPr/>
        <p:txBody>
          <a:bodyPr/>
          <a:lstStyle/>
          <a:p>
            <a:r>
              <a:rPr lang="en-US"/>
              <a:t>Jonathan Vajda (jvajda@buffalo.edu) for BFO Summit, May 2023</a:t>
            </a:r>
          </a:p>
        </p:txBody>
      </p:sp>
      <p:sp>
        <p:nvSpPr>
          <p:cNvPr id="5" name="Slide Number Placeholder 4">
            <a:extLst>
              <a:ext uri="{FF2B5EF4-FFF2-40B4-BE49-F238E27FC236}">
                <a16:creationId xmlns:a16="http://schemas.microsoft.com/office/drawing/2014/main" id="{ADF24171-6954-4F62-A9CC-49194BE1E5E8}"/>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56328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7D02D3-FF76-44E3-BC93-4028462EEFF1}"/>
              </a:ext>
            </a:extLst>
          </p:cNvPr>
          <p:cNvSpPr>
            <a:spLocks noGrp="1"/>
          </p:cNvSpPr>
          <p:nvPr>
            <p:ph type="dt" sz="half" idx="10"/>
          </p:nvPr>
        </p:nvSpPr>
        <p:spPr/>
        <p:txBody>
          <a:bodyPr/>
          <a:lstStyle/>
          <a:p>
            <a:fld id="{A9A5A16E-03EC-45F9-AC8A-8F8625397271}" type="datetime1">
              <a:rPr lang="en-US" smtClean="0"/>
              <a:t>5/24/2023</a:t>
            </a:fld>
            <a:endParaRPr lang="en-US"/>
          </a:p>
        </p:txBody>
      </p:sp>
      <p:sp>
        <p:nvSpPr>
          <p:cNvPr id="3" name="Footer Placeholder 2">
            <a:extLst>
              <a:ext uri="{FF2B5EF4-FFF2-40B4-BE49-F238E27FC236}">
                <a16:creationId xmlns:a16="http://schemas.microsoft.com/office/drawing/2014/main" id="{C891FF73-A5CA-419A-A24D-26C13B4E2A27}"/>
              </a:ext>
            </a:extLst>
          </p:cNvPr>
          <p:cNvSpPr>
            <a:spLocks noGrp="1"/>
          </p:cNvSpPr>
          <p:nvPr>
            <p:ph type="ftr" sz="quarter" idx="11"/>
          </p:nvPr>
        </p:nvSpPr>
        <p:spPr/>
        <p:txBody>
          <a:bodyPr/>
          <a:lstStyle/>
          <a:p>
            <a:r>
              <a:rPr lang="en-US"/>
              <a:t>Jonathan Vajda (jvajda@buffalo.edu) for BFO Summit, May 2023</a:t>
            </a:r>
          </a:p>
        </p:txBody>
      </p:sp>
      <p:sp>
        <p:nvSpPr>
          <p:cNvPr id="4" name="Slide Number Placeholder 3">
            <a:extLst>
              <a:ext uri="{FF2B5EF4-FFF2-40B4-BE49-F238E27FC236}">
                <a16:creationId xmlns:a16="http://schemas.microsoft.com/office/drawing/2014/main" id="{42210B22-9538-4653-812B-BD017B4C1D27}"/>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172414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77C4-86F1-4A38-86EF-EFB57366F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96D707-1307-4FC3-9751-0FB782426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9D310-759C-42B6-9346-E28C5D438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B51FF9-4F8D-43E3-AE99-2193451FA40B}"/>
              </a:ext>
            </a:extLst>
          </p:cNvPr>
          <p:cNvSpPr>
            <a:spLocks noGrp="1"/>
          </p:cNvSpPr>
          <p:nvPr>
            <p:ph type="dt" sz="half" idx="10"/>
          </p:nvPr>
        </p:nvSpPr>
        <p:spPr/>
        <p:txBody>
          <a:bodyPr/>
          <a:lstStyle/>
          <a:p>
            <a:fld id="{BD19BED9-D97E-47D5-8D94-2BD132476FE3}" type="datetime1">
              <a:rPr lang="en-US" smtClean="0"/>
              <a:t>5/24/2023</a:t>
            </a:fld>
            <a:endParaRPr lang="en-US"/>
          </a:p>
        </p:txBody>
      </p:sp>
      <p:sp>
        <p:nvSpPr>
          <p:cNvPr id="6" name="Footer Placeholder 5">
            <a:extLst>
              <a:ext uri="{FF2B5EF4-FFF2-40B4-BE49-F238E27FC236}">
                <a16:creationId xmlns:a16="http://schemas.microsoft.com/office/drawing/2014/main" id="{4A472B86-64D9-48D4-957E-ED3C85180264}"/>
              </a:ext>
            </a:extLst>
          </p:cNvPr>
          <p:cNvSpPr>
            <a:spLocks noGrp="1"/>
          </p:cNvSpPr>
          <p:nvPr>
            <p:ph type="ftr" sz="quarter" idx="11"/>
          </p:nvPr>
        </p:nvSpPr>
        <p:spPr/>
        <p:txBody>
          <a:bodyPr/>
          <a:lstStyle/>
          <a:p>
            <a:r>
              <a:rPr lang="en-US"/>
              <a:t>Jonathan Vajda (jvajda@buffalo.edu) for BFO Summit, May 2023</a:t>
            </a:r>
          </a:p>
        </p:txBody>
      </p:sp>
      <p:sp>
        <p:nvSpPr>
          <p:cNvPr id="7" name="Slide Number Placeholder 6">
            <a:extLst>
              <a:ext uri="{FF2B5EF4-FFF2-40B4-BE49-F238E27FC236}">
                <a16:creationId xmlns:a16="http://schemas.microsoft.com/office/drawing/2014/main" id="{5D86BC10-133B-41A2-92A6-F240D1925A46}"/>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43263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94F6-1AC9-4AD8-8D4A-43EA12F67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DC003F-98DE-47C5-A2D2-C97C4290E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B8DEAB-28C6-4CE9-A12F-206EB9DCE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90006-AE11-4A93-886A-F46E64C3729E}"/>
              </a:ext>
            </a:extLst>
          </p:cNvPr>
          <p:cNvSpPr>
            <a:spLocks noGrp="1"/>
          </p:cNvSpPr>
          <p:nvPr>
            <p:ph type="dt" sz="half" idx="10"/>
          </p:nvPr>
        </p:nvSpPr>
        <p:spPr/>
        <p:txBody>
          <a:bodyPr/>
          <a:lstStyle/>
          <a:p>
            <a:fld id="{5387980B-C311-4E3E-B1C7-A7BFBAF7636A}" type="datetime1">
              <a:rPr lang="en-US" smtClean="0"/>
              <a:t>5/24/2023</a:t>
            </a:fld>
            <a:endParaRPr lang="en-US"/>
          </a:p>
        </p:txBody>
      </p:sp>
      <p:sp>
        <p:nvSpPr>
          <p:cNvPr id="6" name="Footer Placeholder 5">
            <a:extLst>
              <a:ext uri="{FF2B5EF4-FFF2-40B4-BE49-F238E27FC236}">
                <a16:creationId xmlns:a16="http://schemas.microsoft.com/office/drawing/2014/main" id="{E22C1D4F-ED7C-4EDC-A4E4-E32562CFF899}"/>
              </a:ext>
            </a:extLst>
          </p:cNvPr>
          <p:cNvSpPr>
            <a:spLocks noGrp="1"/>
          </p:cNvSpPr>
          <p:nvPr>
            <p:ph type="ftr" sz="quarter" idx="11"/>
          </p:nvPr>
        </p:nvSpPr>
        <p:spPr/>
        <p:txBody>
          <a:bodyPr/>
          <a:lstStyle/>
          <a:p>
            <a:r>
              <a:rPr lang="en-US"/>
              <a:t>Jonathan Vajda (jvajda@buffalo.edu) for BFO Summit, May 2023</a:t>
            </a:r>
          </a:p>
        </p:txBody>
      </p:sp>
      <p:sp>
        <p:nvSpPr>
          <p:cNvPr id="7" name="Slide Number Placeholder 6">
            <a:extLst>
              <a:ext uri="{FF2B5EF4-FFF2-40B4-BE49-F238E27FC236}">
                <a16:creationId xmlns:a16="http://schemas.microsoft.com/office/drawing/2014/main" id="{8FF0CF38-507D-472D-A6F0-F13A3D54F2BE}"/>
              </a:ext>
            </a:extLst>
          </p:cNvPr>
          <p:cNvSpPr>
            <a:spLocks noGrp="1"/>
          </p:cNvSpPr>
          <p:nvPr>
            <p:ph type="sldNum" sz="quarter" idx="12"/>
          </p:nvPr>
        </p:nvSpPr>
        <p:spPr/>
        <p:txBody>
          <a:bodyPr/>
          <a:lstStyle/>
          <a:p>
            <a:fld id="{40B1E930-34C4-4F23-B7AF-A5CDEF24A449}" type="slidenum">
              <a:rPr lang="en-US" smtClean="0"/>
              <a:t>‹#›</a:t>
            </a:fld>
            <a:endParaRPr lang="en-US"/>
          </a:p>
        </p:txBody>
      </p:sp>
    </p:spTree>
    <p:extLst>
      <p:ext uri="{BB962C8B-B14F-4D97-AF65-F5344CB8AC3E}">
        <p14:creationId xmlns:p14="http://schemas.microsoft.com/office/powerpoint/2010/main" val="215461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7DB64-3C7D-430C-939C-759F8ADBB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2BBFC1-B07D-4C09-ACFC-9D97DD9E5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3D3C-9A26-4EBA-959B-02FFD0781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568E1-9E16-400F-9861-C6FC5DB5EA11}" type="datetime1">
              <a:rPr lang="en-US" smtClean="0"/>
              <a:t>5/24/2023</a:t>
            </a:fld>
            <a:endParaRPr lang="en-US"/>
          </a:p>
        </p:txBody>
      </p:sp>
      <p:sp>
        <p:nvSpPr>
          <p:cNvPr id="5" name="Footer Placeholder 4">
            <a:extLst>
              <a:ext uri="{FF2B5EF4-FFF2-40B4-BE49-F238E27FC236}">
                <a16:creationId xmlns:a16="http://schemas.microsoft.com/office/drawing/2014/main" id="{871658A9-0180-46D4-BB55-99D3DD168A8E}"/>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Jonathan Vajda (jvajda@buffalo.edu) for BFO Summit, May 2023</a:t>
            </a:r>
            <a:endParaRPr lang="en-US" dirty="0"/>
          </a:p>
        </p:txBody>
      </p:sp>
      <p:sp>
        <p:nvSpPr>
          <p:cNvPr id="6" name="Slide Number Placeholder 5">
            <a:extLst>
              <a:ext uri="{FF2B5EF4-FFF2-40B4-BE49-F238E27FC236}">
                <a16:creationId xmlns:a16="http://schemas.microsoft.com/office/drawing/2014/main" id="{D38B40D6-CCBA-47FD-975C-7736DA527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1E930-34C4-4F23-B7AF-A5CDEF24A449}" type="slidenum">
              <a:rPr lang="en-US" smtClean="0"/>
              <a:t>‹#›</a:t>
            </a:fld>
            <a:endParaRPr lang="en-US"/>
          </a:p>
        </p:txBody>
      </p:sp>
    </p:spTree>
    <p:extLst>
      <p:ext uri="{BB962C8B-B14F-4D97-AF65-F5344CB8AC3E}">
        <p14:creationId xmlns:p14="http://schemas.microsoft.com/office/powerpoint/2010/main" val="1018540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vajda@buffalo.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onathanvajda/CommercialExchangeOntolog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jonathanvajda/cco-d-a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purl.obolibrary.org/obo/MFOEM.ow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7E4C-8F7E-4EF8-A5F7-BA7B02172CED}"/>
              </a:ext>
            </a:extLst>
          </p:cNvPr>
          <p:cNvSpPr>
            <a:spLocks noGrp="1"/>
          </p:cNvSpPr>
          <p:nvPr>
            <p:ph type="ctrTitle"/>
          </p:nvPr>
        </p:nvSpPr>
        <p:spPr/>
        <p:txBody>
          <a:bodyPr/>
          <a:lstStyle/>
          <a:p>
            <a:r>
              <a:rPr lang="en-US" dirty="0"/>
              <a:t>Toward an Ontology</a:t>
            </a:r>
            <a:br>
              <a:rPr lang="en-US" dirty="0"/>
            </a:br>
            <a:r>
              <a:rPr lang="en-US" dirty="0"/>
              <a:t>of Price Inflation</a:t>
            </a:r>
          </a:p>
        </p:txBody>
      </p:sp>
      <p:sp>
        <p:nvSpPr>
          <p:cNvPr id="3" name="Subtitle 2">
            <a:extLst>
              <a:ext uri="{FF2B5EF4-FFF2-40B4-BE49-F238E27FC236}">
                <a16:creationId xmlns:a16="http://schemas.microsoft.com/office/drawing/2014/main" id="{BAADB54C-7663-44A0-A600-DF43FE723639}"/>
              </a:ext>
            </a:extLst>
          </p:cNvPr>
          <p:cNvSpPr>
            <a:spLocks noGrp="1"/>
          </p:cNvSpPr>
          <p:nvPr>
            <p:ph type="subTitle" idx="1"/>
          </p:nvPr>
        </p:nvSpPr>
        <p:spPr/>
        <p:txBody>
          <a:bodyPr anchor="ctr"/>
          <a:lstStyle/>
          <a:p>
            <a:r>
              <a:rPr lang="en-US" dirty="0"/>
              <a:t>Jonathan Vajda, PhD candidate at University at Buffalo</a:t>
            </a:r>
          </a:p>
        </p:txBody>
      </p:sp>
      <p:sp>
        <p:nvSpPr>
          <p:cNvPr id="4" name="Footer Placeholder 3">
            <a:extLst>
              <a:ext uri="{FF2B5EF4-FFF2-40B4-BE49-F238E27FC236}">
                <a16:creationId xmlns:a16="http://schemas.microsoft.com/office/drawing/2014/main" id="{12E7ADB5-DCE1-455B-BE06-5EBECDE73E12}"/>
              </a:ext>
            </a:extLst>
          </p:cNvPr>
          <p:cNvSpPr>
            <a:spLocks noGrp="1"/>
          </p:cNvSpPr>
          <p:nvPr>
            <p:ph type="ftr" sz="quarter" idx="11"/>
          </p:nvPr>
        </p:nvSpPr>
        <p:spPr/>
        <p:txBody>
          <a:bodyPr/>
          <a:lstStyle/>
          <a:p>
            <a:r>
              <a:rPr lang="en-US" dirty="0"/>
              <a:t>Jonathan Vajda (</a:t>
            </a:r>
            <a:r>
              <a:rPr lang="en-US" dirty="0">
                <a:hlinkClick r:id="rId2"/>
              </a:rPr>
              <a:t>jvajda@buffalo.edu</a:t>
            </a:r>
            <a:r>
              <a:rPr lang="en-US" dirty="0"/>
              <a:t>) for BFO Summit, May 2023</a:t>
            </a:r>
          </a:p>
        </p:txBody>
      </p:sp>
      <p:sp>
        <p:nvSpPr>
          <p:cNvPr id="5" name="Slide Number Placeholder 4">
            <a:extLst>
              <a:ext uri="{FF2B5EF4-FFF2-40B4-BE49-F238E27FC236}">
                <a16:creationId xmlns:a16="http://schemas.microsoft.com/office/drawing/2014/main" id="{38DF7BFF-A7D9-45C5-BD61-928B125BDA7F}"/>
              </a:ext>
            </a:extLst>
          </p:cNvPr>
          <p:cNvSpPr>
            <a:spLocks noGrp="1"/>
          </p:cNvSpPr>
          <p:nvPr>
            <p:ph type="sldNum" sz="quarter" idx="12"/>
          </p:nvPr>
        </p:nvSpPr>
        <p:spPr/>
        <p:txBody>
          <a:bodyPr/>
          <a:lstStyle/>
          <a:p>
            <a:fld id="{40B1E930-34C4-4F23-B7AF-A5CDEF24A449}" type="slidenum">
              <a:rPr lang="en-US" smtClean="0"/>
              <a:t>1</a:t>
            </a:fld>
            <a:endParaRPr lang="en-US"/>
          </a:p>
        </p:txBody>
      </p:sp>
    </p:spTree>
    <p:extLst>
      <p:ext uri="{BB962C8B-B14F-4D97-AF65-F5344CB8AC3E}">
        <p14:creationId xmlns:p14="http://schemas.microsoft.com/office/powerpoint/2010/main" val="2142770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479F-B880-4E79-AE1E-B63CA1A79763}"/>
              </a:ext>
            </a:extLst>
          </p:cNvPr>
          <p:cNvSpPr>
            <a:spLocks noGrp="1"/>
          </p:cNvSpPr>
          <p:nvPr>
            <p:ph type="title"/>
          </p:nvPr>
        </p:nvSpPr>
        <p:spPr>
          <a:xfrm>
            <a:off x="561109" y="250825"/>
            <a:ext cx="11069782" cy="1325563"/>
          </a:xfrm>
        </p:spPr>
        <p:txBody>
          <a:bodyPr/>
          <a:lstStyle/>
          <a:p>
            <a:r>
              <a:rPr lang="en-US" dirty="0"/>
              <a:t>3. Aggregates are the Proper Subject for Analysis</a:t>
            </a:r>
          </a:p>
        </p:txBody>
      </p:sp>
      <p:sp>
        <p:nvSpPr>
          <p:cNvPr id="4" name="Footer Placeholder 3">
            <a:extLst>
              <a:ext uri="{FF2B5EF4-FFF2-40B4-BE49-F238E27FC236}">
                <a16:creationId xmlns:a16="http://schemas.microsoft.com/office/drawing/2014/main" id="{8F956ACE-923F-4BA1-8925-78D410E2CEA1}"/>
              </a:ext>
            </a:extLst>
          </p:cNvPr>
          <p:cNvSpPr>
            <a:spLocks noGrp="1"/>
          </p:cNvSpPr>
          <p:nvPr>
            <p:ph type="ftr" sz="quarter" idx="11"/>
          </p:nvPr>
        </p:nvSpPr>
        <p:spPr>
          <a:xfrm>
            <a:off x="3581400" y="6356350"/>
            <a:ext cx="5029200" cy="365125"/>
          </a:xfrm>
        </p:spPr>
        <p:txBody>
          <a:bodyPr/>
          <a:lstStyle/>
          <a:p>
            <a:r>
              <a:rPr lang="en-US"/>
              <a:t>Jonathan Vajda (jvajda@buffalo.edu) for BFO Summit, May 2023</a:t>
            </a:r>
          </a:p>
        </p:txBody>
      </p:sp>
      <p:sp>
        <p:nvSpPr>
          <p:cNvPr id="5" name="Slide Number Placeholder 4">
            <a:extLst>
              <a:ext uri="{FF2B5EF4-FFF2-40B4-BE49-F238E27FC236}">
                <a16:creationId xmlns:a16="http://schemas.microsoft.com/office/drawing/2014/main" id="{D3171ACD-F9BC-46F1-9EB1-999D816C9318}"/>
              </a:ext>
            </a:extLst>
          </p:cNvPr>
          <p:cNvSpPr>
            <a:spLocks noGrp="1"/>
          </p:cNvSpPr>
          <p:nvPr>
            <p:ph type="sldNum" sz="quarter" idx="12"/>
          </p:nvPr>
        </p:nvSpPr>
        <p:spPr/>
        <p:txBody>
          <a:bodyPr/>
          <a:lstStyle/>
          <a:p>
            <a:fld id="{40B1E930-34C4-4F23-B7AF-A5CDEF24A449}" type="slidenum">
              <a:rPr lang="en-US" smtClean="0"/>
              <a:t>10</a:t>
            </a:fld>
            <a:endParaRPr lang="en-US"/>
          </a:p>
        </p:txBody>
      </p:sp>
      <p:sp>
        <p:nvSpPr>
          <p:cNvPr id="6" name="Content Placeholder 2">
            <a:extLst>
              <a:ext uri="{FF2B5EF4-FFF2-40B4-BE49-F238E27FC236}">
                <a16:creationId xmlns:a16="http://schemas.microsoft.com/office/drawing/2014/main" id="{95D7CEBE-E988-4DCD-9780-1B50BCBD9F3D}"/>
              </a:ext>
            </a:extLst>
          </p:cNvPr>
          <p:cNvSpPr>
            <a:spLocks noGrp="1"/>
          </p:cNvSpPr>
          <p:nvPr>
            <p:ph idx="1"/>
          </p:nvPr>
        </p:nvSpPr>
        <p:spPr>
          <a:xfrm>
            <a:off x="561109" y="1825625"/>
            <a:ext cx="11482792" cy="4351338"/>
          </a:xfrm>
        </p:spPr>
        <p:txBody>
          <a:bodyPr>
            <a:normAutofit/>
          </a:bodyPr>
          <a:lstStyle/>
          <a:p>
            <a:pPr marL="0" indent="0">
              <a:buNone/>
            </a:pPr>
            <a:r>
              <a:rPr lang="en-US" sz="1800" b="1" dirty="0"/>
              <a:t>Consumer Price Index</a:t>
            </a:r>
          </a:p>
          <a:p>
            <a:r>
              <a:rPr lang="en-US" sz="1800" dirty="0"/>
              <a:t>A measurement of a bucket of goods and services, with respect to</a:t>
            </a:r>
            <a:br>
              <a:rPr lang="en-US" sz="1800" dirty="0"/>
            </a:br>
            <a:r>
              <a:rPr lang="en-US" sz="1800" dirty="0"/>
              <a:t>their typical prices in over a period of time.</a:t>
            </a:r>
          </a:p>
          <a:p>
            <a:pPr marL="0" indent="0">
              <a:buNone/>
            </a:pPr>
            <a:r>
              <a:rPr lang="en-US" sz="1800" b="1" dirty="0"/>
              <a:t>Economic inflation or deflation of a good</a:t>
            </a:r>
          </a:p>
          <a:p>
            <a:r>
              <a:rPr lang="en-US" sz="1800" dirty="0"/>
              <a:t>A change in disposition of an aggregate of social agents in how they</a:t>
            </a:r>
            <a:br>
              <a:rPr lang="en-US" sz="1800" dirty="0"/>
            </a:br>
            <a:r>
              <a:rPr lang="en-US" sz="1800" dirty="0"/>
              <a:t>would value a type of goods, relative to some standpoint (e.g., a currency).</a:t>
            </a:r>
          </a:p>
          <a:p>
            <a:pPr marL="0" indent="0">
              <a:buNone/>
            </a:pPr>
            <a:r>
              <a:rPr lang="en-US" sz="1800" b="1" dirty="0"/>
              <a:t>Economic inflation or deflation of a currency</a:t>
            </a:r>
          </a:p>
          <a:p>
            <a:r>
              <a:rPr lang="en-US" sz="1800" dirty="0"/>
              <a:t>A change in disposition of an aggregate of social agents in how they</a:t>
            </a:r>
            <a:br>
              <a:rPr lang="en-US" sz="1800" dirty="0"/>
            </a:br>
            <a:r>
              <a:rPr lang="en-US" sz="1800" dirty="0"/>
              <a:t>would value a currency, relative to some other goods.</a:t>
            </a:r>
          </a:p>
          <a:p>
            <a:r>
              <a:rPr lang="en-US" sz="1800" b="1" dirty="0">
                <a:solidFill>
                  <a:schemeClr val="accent1"/>
                </a:solidFill>
              </a:rPr>
              <a:t>A good/service is not inflationary (deflationary) in itself, but only in context of valuation </a:t>
            </a:r>
            <a:r>
              <a:rPr lang="en-US" sz="1800" b="1" i="1" dirty="0">
                <a:solidFill>
                  <a:schemeClr val="accent1"/>
                </a:solidFill>
              </a:rPr>
              <a:t>tendencies</a:t>
            </a:r>
            <a:r>
              <a:rPr lang="en-US" sz="1800" b="1" dirty="0">
                <a:solidFill>
                  <a:schemeClr val="accent1"/>
                </a:solidFill>
              </a:rPr>
              <a:t> of an aggregate.</a:t>
            </a:r>
            <a:endParaRPr lang="en-US" sz="1800" dirty="0"/>
          </a:p>
          <a:p>
            <a:pPr lvl="1"/>
            <a:r>
              <a:rPr lang="en-US" sz="1400" dirty="0"/>
              <a:t>Venezuelan Bolivar</a:t>
            </a:r>
          </a:p>
          <a:p>
            <a:pPr lvl="1"/>
            <a:r>
              <a:rPr lang="en-US" sz="1400" dirty="0"/>
              <a:t>US dollar</a:t>
            </a:r>
          </a:p>
          <a:p>
            <a:pPr lvl="1"/>
            <a:r>
              <a:rPr lang="en-US" sz="1400" dirty="0"/>
              <a:t>Bitcoin</a:t>
            </a:r>
          </a:p>
        </p:txBody>
      </p:sp>
      <p:sp>
        <p:nvSpPr>
          <p:cNvPr id="7" name="Arc 6">
            <a:extLst>
              <a:ext uri="{FF2B5EF4-FFF2-40B4-BE49-F238E27FC236}">
                <a16:creationId xmlns:a16="http://schemas.microsoft.com/office/drawing/2014/main" id="{63EEC010-CF81-44DE-8EE8-49CE223F6C11}"/>
              </a:ext>
            </a:extLst>
          </p:cNvPr>
          <p:cNvSpPr/>
          <p:nvPr/>
        </p:nvSpPr>
        <p:spPr>
          <a:xfrm>
            <a:off x="7934762" y="1803660"/>
            <a:ext cx="3934692" cy="2899063"/>
          </a:xfrm>
          <a:prstGeom prst="arc">
            <a:avLst/>
          </a:prstGeom>
          <a:ln w="1905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3E39C28D-D3FE-4687-9413-5D6AC5BFA72A}"/>
              </a:ext>
            </a:extLst>
          </p:cNvPr>
          <p:cNvSpPr/>
          <p:nvPr/>
        </p:nvSpPr>
        <p:spPr>
          <a:xfrm flipH="1">
            <a:off x="7799015" y="1790599"/>
            <a:ext cx="4249881" cy="2899063"/>
          </a:xfrm>
          <a:prstGeom prst="arc">
            <a:avLst/>
          </a:prstGeom>
          <a:ln w="1905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0" name="Picture 6" descr="What is A Rock?">
            <a:extLst>
              <a:ext uri="{FF2B5EF4-FFF2-40B4-BE49-F238E27FC236}">
                <a16:creationId xmlns:a16="http://schemas.microsoft.com/office/drawing/2014/main" id="{5248A161-FA68-40A4-89AF-A7B4CA4F8180}"/>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1" t="20509" r="7471" b="22291"/>
          <a:stretch/>
        </p:blipFill>
        <p:spPr bwMode="auto">
          <a:xfrm>
            <a:off x="7513017" y="2415194"/>
            <a:ext cx="862447" cy="5671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6BC26C1-13CD-4686-B784-A7C083755694}"/>
              </a:ext>
            </a:extLst>
          </p:cNvPr>
          <p:cNvSpPr txBox="1"/>
          <p:nvPr/>
        </p:nvSpPr>
        <p:spPr>
          <a:xfrm>
            <a:off x="7335652" y="2865564"/>
            <a:ext cx="308098" cy="246221"/>
          </a:xfrm>
          <a:prstGeom prst="rect">
            <a:avLst/>
          </a:prstGeom>
          <a:noFill/>
        </p:spPr>
        <p:txBody>
          <a:bodyPr wrap="none" rtlCol="0">
            <a:spAutoFit/>
          </a:bodyPr>
          <a:lstStyle/>
          <a:p>
            <a:r>
              <a:rPr lang="en-US" sz="1000" dirty="0"/>
              <a:t>v1</a:t>
            </a:r>
            <a:endParaRPr lang="en-US" dirty="0"/>
          </a:p>
        </p:txBody>
      </p:sp>
      <p:sp>
        <p:nvSpPr>
          <p:cNvPr id="14" name="TextBox 13">
            <a:extLst>
              <a:ext uri="{FF2B5EF4-FFF2-40B4-BE49-F238E27FC236}">
                <a16:creationId xmlns:a16="http://schemas.microsoft.com/office/drawing/2014/main" id="{A7C6535A-B08D-430B-8C7F-F99E5B4A8BE6}"/>
              </a:ext>
            </a:extLst>
          </p:cNvPr>
          <p:cNvSpPr txBox="1"/>
          <p:nvPr/>
        </p:nvSpPr>
        <p:spPr>
          <a:xfrm>
            <a:off x="7490917" y="2294446"/>
            <a:ext cx="308098" cy="246221"/>
          </a:xfrm>
          <a:prstGeom prst="rect">
            <a:avLst/>
          </a:prstGeom>
          <a:noFill/>
        </p:spPr>
        <p:txBody>
          <a:bodyPr wrap="none" rtlCol="0">
            <a:spAutoFit/>
          </a:bodyPr>
          <a:lstStyle/>
          <a:p>
            <a:r>
              <a:rPr lang="en-US" sz="1000" dirty="0"/>
              <a:t>v2</a:t>
            </a:r>
            <a:endParaRPr lang="en-US" dirty="0"/>
          </a:p>
        </p:txBody>
      </p:sp>
      <p:sp>
        <p:nvSpPr>
          <p:cNvPr id="15" name="TextBox 14">
            <a:extLst>
              <a:ext uri="{FF2B5EF4-FFF2-40B4-BE49-F238E27FC236}">
                <a16:creationId xmlns:a16="http://schemas.microsoft.com/office/drawing/2014/main" id="{51529526-381C-4201-B283-0B13CED91371}"/>
              </a:ext>
            </a:extLst>
          </p:cNvPr>
          <p:cNvSpPr txBox="1"/>
          <p:nvPr/>
        </p:nvSpPr>
        <p:spPr>
          <a:xfrm>
            <a:off x="8242916" y="2417556"/>
            <a:ext cx="308098" cy="246221"/>
          </a:xfrm>
          <a:prstGeom prst="rect">
            <a:avLst/>
          </a:prstGeom>
          <a:noFill/>
        </p:spPr>
        <p:txBody>
          <a:bodyPr wrap="none" rtlCol="0">
            <a:spAutoFit/>
          </a:bodyPr>
          <a:lstStyle/>
          <a:p>
            <a:r>
              <a:rPr lang="en-US" sz="1000" dirty="0"/>
              <a:t>v3</a:t>
            </a:r>
            <a:endParaRPr lang="en-US" dirty="0"/>
          </a:p>
        </p:txBody>
      </p:sp>
      <p:sp>
        <p:nvSpPr>
          <p:cNvPr id="16" name="TextBox 15">
            <a:extLst>
              <a:ext uri="{FF2B5EF4-FFF2-40B4-BE49-F238E27FC236}">
                <a16:creationId xmlns:a16="http://schemas.microsoft.com/office/drawing/2014/main" id="{3F8AFE42-D13D-4F05-999D-1584F95E965F}"/>
              </a:ext>
            </a:extLst>
          </p:cNvPr>
          <p:cNvSpPr txBox="1"/>
          <p:nvPr/>
        </p:nvSpPr>
        <p:spPr>
          <a:xfrm>
            <a:off x="8208302" y="2885310"/>
            <a:ext cx="308098" cy="246221"/>
          </a:xfrm>
          <a:prstGeom prst="rect">
            <a:avLst/>
          </a:prstGeom>
          <a:noFill/>
        </p:spPr>
        <p:txBody>
          <a:bodyPr wrap="none" rtlCol="0">
            <a:spAutoFit/>
          </a:bodyPr>
          <a:lstStyle/>
          <a:p>
            <a:r>
              <a:rPr lang="en-US" sz="1000" dirty="0"/>
              <a:t>v4</a:t>
            </a:r>
            <a:endParaRPr lang="en-US" dirty="0"/>
          </a:p>
        </p:txBody>
      </p:sp>
      <p:pic>
        <p:nvPicPr>
          <p:cNvPr id="17" name="Picture 6" descr="What is A Rock?">
            <a:extLst>
              <a:ext uri="{FF2B5EF4-FFF2-40B4-BE49-F238E27FC236}">
                <a16:creationId xmlns:a16="http://schemas.microsoft.com/office/drawing/2014/main" id="{7050A37F-45AE-4B8C-B69F-87C0A2E71C3F}"/>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1" t="20509" r="7471" b="22291"/>
          <a:stretch/>
        </p:blipFill>
        <p:spPr bwMode="auto">
          <a:xfrm rot="3629239">
            <a:off x="9326917" y="1474042"/>
            <a:ext cx="862447" cy="56711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FF02A9A-FD96-40AB-B700-305D0D98FEA3}"/>
              </a:ext>
            </a:extLst>
          </p:cNvPr>
          <p:cNvSpPr txBox="1"/>
          <p:nvPr/>
        </p:nvSpPr>
        <p:spPr>
          <a:xfrm>
            <a:off x="9758140" y="1279430"/>
            <a:ext cx="308098" cy="246221"/>
          </a:xfrm>
          <a:prstGeom prst="rect">
            <a:avLst/>
          </a:prstGeom>
          <a:noFill/>
        </p:spPr>
        <p:txBody>
          <a:bodyPr wrap="none" rtlCol="0">
            <a:spAutoFit/>
          </a:bodyPr>
          <a:lstStyle/>
          <a:p>
            <a:r>
              <a:rPr lang="en-US" sz="1000" dirty="0"/>
              <a:t>v2</a:t>
            </a:r>
            <a:endParaRPr lang="en-US" dirty="0"/>
          </a:p>
        </p:txBody>
      </p:sp>
      <p:sp>
        <p:nvSpPr>
          <p:cNvPr id="19" name="TextBox 18">
            <a:extLst>
              <a:ext uri="{FF2B5EF4-FFF2-40B4-BE49-F238E27FC236}">
                <a16:creationId xmlns:a16="http://schemas.microsoft.com/office/drawing/2014/main" id="{175F0864-2BAA-4C35-B45E-5C738CD056F4}"/>
              </a:ext>
            </a:extLst>
          </p:cNvPr>
          <p:cNvSpPr txBox="1"/>
          <p:nvPr/>
        </p:nvSpPr>
        <p:spPr>
          <a:xfrm>
            <a:off x="10013500" y="1799538"/>
            <a:ext cx="308098" cy="246221"/>
          </a:xfrm>
          <a:prstGeom prst="rect">
            <a:avLst/>
          </a:prstGeom>
          <a:noFill/>
        </p:spPr>
        <p:txBody>
          <a:bodyPr wrap="none" rtlCol="0">
            <a:spAutoFit/>
          </a:bodyPr>
          <a:lstStyle/>
          <a:p>
            <a:r>
              <a:rPr lang="en-US" sz="1000" dirty="0"/>
              <a:t>v3</a:t>
            </a:r>
            <a:endParaRPr lang="en-US" dirty="0"/>
          </a:p>
        </p:txBody>
      </p:sp>
      <p:sp>
        <p:nvSpPr>
          <p:cNvPr id="20" name="TextBox 19">
            <a:extLst>
              <a:ext uri="{FF2B5EF4-FFF2-40B4-BE49-F238E27FC236}">
                <a16:creationId xmlns:a16="http://schemas.microsoft.com/office/drawing/2014/main" id="{9F4BE201-7D70-4620-AD15-746794A3959A}"/>
              </a:ext>
            </a:extLst>
          </p:cNvPr>
          <p:cNvSpPr txBox="1"/>
          <p:nvPr/>
        </p:nvSpPr>
        <p:spPr>
          <a:xfrm>
            <a:off x="9450042" y="2136987"/>
            <a:ext cx="308098" cy="246221"/>
          </a:xfrm>
          <a:prstGeom prst="rect">
            <a:avLst/>
          </a:prstGeom>
          <a:noFill/>
        </p:spPr>
        <p:txBody>
          <a:bodyPr wrap="none" rtlCol="0">
            <a:spAutoFit/>
          </a:bodyPr>
          <a:lstStyle/>
          <a:p>
            <a:r>
              <a:rPr lang="en-US" sz="1000" dirty="0"/>
              <a:t>v4</a:t>
            </a:r>
            <a:endParaRPr lang="en-US" dirty="0"/>
          </a:p>
        </p:txBody>
      </p:sp>
      <p:sp>
        <p:nvSpPr>
          <p:cNvPr id="21" name="TextBox 20">
            <a:extLst>
              <a:ext uri="{FF2B5EF4-FFF2-40B4-BE49-F238E27FC236}">
                <a16:creationId xmlns:a16="http://schemas.microsoft.com/office/drawing/2014/main" id="{956FA517-2BB4-426A-81D7-449CE7416045}"/>
              </a:ext>
            </a:extLst>
          </p:cNvPr>
          <p:cNvSpPr txBox="1"/>
          <p:nvPr/>
        </p:nvSpPr>
        <p:spPr>
          <a:xfrm>
            <a:off x="9112243" y="1366506"/>
            <a:ext cx="308098" cy="246221"/>
          </a:xfrm>
          <a:prstGeom prst="rect">
            <a:avLst/>
          </a:prstGeom>
          <a:noFill/>
        </p:spPr>
        <p:txBody>
          <a:bodyPr wrap="none" rtlCol="0">
            <a:spAutoFit/>
          </a:bodyPr>
          <a:lstStyle/>
          <a:p>
            <a:r>
              <a:rPr lang="en-US" sz="1000" dirty="0"/>
              <a:t>v1</a:t>
            </a:r>
            <a:endParaRPr lang="en-US" dirty="0"/>
          </a:p>
        </p:txBody>
      </p:sp>
      <p:pic>
        <p:nvPicPr>
          <p:cNvPr id="22" name="Picture 6" descr="What is A Rock?">
            <a:extLst>
              <a:ext uri="{FF2B5EF4-FFF2-40B4-BE49-F238E27FC236}">
                <a16:creationId xmlns:a16="http://schemas.microsoft.com/office/drawing/2014/main" id="{82E06FA9-DB5D-440F-996E-4998BD60CBC3}"/>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1" t="20509" r="7471" b="22291"/>
          <a:stretch/>
        </p:blipFill>
        <p:spPr bwMode="auto">
          <a:xfrm rot="12060882">
            <a:off x="11061796" y="2041160"/>
            <a:ext cx="862447" cy="56711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4014340-B849-41D4-9234-1A856165FAD4}"/>
              </a:ext>
            </a:extLst>
          </p:cNvPr>
          <p:cNvSpPr txBox="1"/>
          <p:nvPr/>
        </p:nvSpPr>
        <p:spPr>
          <a:xfrm>
            <a:off x="11466607" y="2561158"/>
            <a:ext cx="308098" cy="246221"/>
          </a:xfrm>
          <a:prstGeom prst="rect">
            <a:avLst/>
          </a:prstGeom>
          <a:noFill/>
        </p:spPr>
        <p:txBody>
          <a:bodyPr wrap="none" rtlCol="0">
            <a:spAutoFit/>
          </a:bodyPr>
          <a:lstStyle/>
          <a:p>
            <a:r>
              <a:rPr lang="en-US" sz="1000" dirty="0"/>
              <a:t>v2</a:t>
            </a:r>
            <a:endParaRPr lang="en-US" dirty="0"/>
          </a:p>
        </p:txBody>
      </p:sp>
      <p:sp>
        <p:nvSpPr>
          <p:cNvPr id="24" name="TextBox 23">
            <a:extLst>
              <a:ext uri="{FF2B5EF4-FFF2-40B4-BE49-F238E27FC236}">
                <a16:creationId xmlns:a16="http://schemas.microsoft.com/office/drawing/2014/main" id="{F3899F12-6112-4F3F-B8DD-F734634F8E34}"/>
              </a:ext>
            </a:extLst>
          </p:cNvPr>
          <p:cNvSpPr txBox="1"/>
          <p:nvPr/>
        </p:nvSpPr>
        <p:spPr>
          <a:xfrm>
            <a:off x="10830621" y="2218838"/>
            <a:ext cx="308098" cy="246221"/>
          </a:xfrm>
          <a:prstGeom prst="rect">
            <a:avLst/>
          </a:prstGeom>
          <a:noFill/>
        </p:spPr>
        <p:txBody>
          <a:bodyPr wrap="none" rtlCol="0">
            <a:spAutoFit/>
          </a:bodyPr>
          <a:lstStyle/>
          <a:p>
            <a:r>
              <a:rPr lang="en-US" sz="1000" dirty="0"/>
              <a:t>v3</a:t>
            </a:r>
            <a:endParaRPr lang="en-US" dirty="0"/>
          </a:p>
        </p:txBody>
      </p:sp>
      <p:sp>
        <p:nvSpPr>
          <p:cNvPr id="25" name="TextBox 24">
            <a:extLst>
              <a:ext uri="{FF2B5EF4-FFF2-40B4-BE49-F238E27FC236}">
                <a16:creationId xmlns:a16="http://schemas.microsoft.com/office/drawing/2014/main" id="{996A1027-4600-4E17-ABC9-8E41385AC0B8}"/>
              </a:ext>
            </a:extLst>
          </p:cNvPr>
          <p:cNvSpPr txBox="1"/>
          <p:nvPr/>
        </p:nvSpPr>
        <p:spPr>
          <a:xfrm>
            <a:off x="11031942" y="1751084"/>
            <a:ext cx="308098" cy="246221"/>
          </a:xfrm>
          <a:prstGeom prst="rect">
            <a:avLst/>
          </a:prstGeom>
          <a:noFill/>
        </p:spPr>
        <p:txBody>
          <a:bodyPr wrap="none" rtlCol="0">
            <a:spAutoFit/>
          </a:bodyPr>
          <a:lstStyle/>
          <a:p>
            <a:r>
              <a:rPr lang="en-US" sz="1000" dirty="0"/>
              <a:t>v4</a:t>
            </a:r>
            <a:endParaRPr lang="en-US" dirty="0"/>
          </a:p>
        </p:txBody>
      </p:sp>
      <p:sp>
        <p:nvSpPr>
          <p:cNvPr id="26" name="TextBox 25">
            <a:extLst>
              <a:ext uri="{FF2B5EF4-FFF2-40B4-BE49-F238E27FC236}">
                <a16:creationId xmlns:a16="http://schemas.microsoft.com/office/drawing/2014/main" id="{AEBF0B39-9B6D-4463-9F92-292ADDABE3FF}"/>
              </a:ext>
            </a:extLst>
          </p:cNvPr>
          <p:cNvSpPr txBox="1"/>
          <p:nvPr/>
        </p:nvSpPr>
        <p:spPr>
          <a:xfrm>
            <a:off x="11907887" y="2124920"/>
            <a:ext cx="308098" cy="246221"/>
          </a:xfrm>
          <a:prstGeom prst="rect">
            <a:avLst/>
          </a:prstGeom>
          <a:noFill/>
        </p:spPr>
        <p:txBody>
          <a:bodyPr wrap="none" rtlCol="0">
            <a:spAutoFit/>
          </a:bodyPr>
          <a:lstStyle/>
          <a:p>
            <a:r>
              <a:rPr lang="en-US" sz="1000" dirty="0"/>
              <a:t>v1</a:t>
            </a:r>
            <a:endParaRPr lang="en-US" dirty="0"/>
          </a:p>
        </p:txBody>
      </p:sp>
      <p:sp>
        <p:nvSpPr>
          <p:cNvPr id="9" name="Isosceles Triangle 8">
            <a:extLst>
              <a:ext uri="{FF2B5EF4-FFF2-40B4-BE49-F238E27FC236}">
                <a16:creationId xmlns:a16="http://schemas.microsoft.com/office/drawing/2014/main" id="{AC9DC349-F219-4AE9-A422-0F77845ABF7C}"/>
              </a:ext>
            </a:extLst>
          </p:cNvPr>
          <p:cNvSpPr/>
          <p:nvPr/>
        </p:nvSpPr>
        <p:spPr>
          <a:xfrm rot="10800000">
            <a:off x="11815898" y="3181182"/>
            <a:ext cx="89362" cy="15215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Benjamin Franklin On Money: $100 - One Hundred Dollar Bill">
            <a:extLst>
              <a:ext uri="{FF2B5EF4-FFF2-40B4-BE49-F238E27FC236}">
                <a16:creationId xmlns:a16="http://schemas.microsoft.com/office/drawing/2014/main" id="{81EF5EFF-03E7-4EE0-AB1C-125C24DB3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6922" y="5778400"/>
            <a:ext cx="1126234" cy="48408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Benjamin Franklin On Money: $100 - One Hundred Dollar Bill">
            <a:extLst>
              <a:ext uri="{FF2B5EF4-FFF2-40B4-BE49-F238E27FC236}">
                <a16:creationId xmlns:a16="http://schemas.microsoft.com/office/drawing/2014/main" id="{B13AE006-3C4D-430D-B765-1DC839B971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056136">
            <a:off x="7554557" y="5654284"/>
            <a:ext cx="1126234" cy="4840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0" descr="Benjamin Franklin On Money: $100 - One Hundred Dollar Bill">
            <a:extLst>
              <a:ext uri="{FF2B5EF4-FFF2-40B4-BE49-F238E27FC236}">
                <a16:creationId xmlns:a16="http://schemas.microsoft.com/office/drawing/2014/main" id="{30E8039A-996D-4599-8F3B-4950BCC794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83530">
            <a:off x="7493254" y="5505389"/>
            <a:ext cx="1126234" cy="48408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0" descr="Benjamin Franklin On Money: $100 - One Hundred Dollar Bill">
            <a:extLst>
              <a:ext uri="{FF2B5EF4-FFF2-40B4-BE49-F238E27FC236}">
                <a16:creationId xmlns:a16="http://schemas.microsoft.com/office/drawing/2014/main" id="{CCB4E1E7-B4B5-4426-8CCF-59565981A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766630">
            <a:off x="7410308" y="5385552"/>
            <a:ext cx="1126234" cy="4840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itcoin - Wikipedia">
            <a:extLst>
              <a:ext uri="{FF2B5EF4-FFF2-40B4-BE49-F238E27FC236}">
                <a16:creationId xmlns:a16="http://schemas.microsoft.com/office/drawing/2014/main" id="{59D3632D-CE8D-4F11-8B24-9376365F99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0906" y="5346404"/>
            <a:ext cx="790407" cy="7904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hat caused hyperinflation in Venezuela: a rare blend of public ineptitude  and private enterprise">
            <a:extLst>
              <a:ext uri="{FF2B5EF4-FFF2-40B4-BE49-F238E27FC236}">
                <a16:creationId xmlns:a16="http://schemas.microsoft.com/office/drawing/2014/main" id="{3B5EB223-4EE7-4A8F-A1C3-6B20B0239F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9007" y="5364596"/>
            <a:ext cx="1326065" cy="88448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The Consumer Price Index and Inflation">
            <a:extLst>
              <a:ext uri="{FF2B5EF4-FFF2-40B4-BE49-F238E27FC236}">
                <a16:creationId xmlns:a16="http://schemas.microsoft.com/office/drawing/2014/main" id="{FA6C18A9-5246-490D-B4C9-452961D095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4160" y="2583920"/>
            <a:ext cx="1956410" cy="1962931"/>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BAA603B1-05C0-4CDF-AC4C-DE26564FA176}"/>
              </a:ext>
            </a:extLst>
          </p:cNvPr>
          <p:cNvSpPr/>
          <p:nvPr/>
        </p:nvSpPr>
        <p:spPr>
          <a:xfrm>
            <a:off x="9623689" y="3582994"/>
            <a:ext cx="593646" cy="524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CPI</a:t>
            </a:r>
          </a:p>
        </p:txBody>
      </p:sp>
    </p:spTree>
    <p:extLst>
      <p:ext uri="{BB962C8B-B14F-4D97-AF65-F5344CB8AC3E}">
        <p14:creationId xmlns:p14="http://schemas.microsoft.com/office/powerpoint/2010/main" val="150346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E77E-FD09-42AB-9834-05D61537B6AC}"/>
              </a:ext>
            </a:extLst>
          </p:cNvPr>
          <p:cNvSpPr>
            <a:spLocks noGrp="1"/>
          </p:cNvSpPr>
          <p:nvPr>
            <p:ph type="title"/>
          </p:nvPr>
        </p:nvSpPr>
        <p:spPr/>
        <p:txBody>
          <a:bodyPr/>
          <a:lstStyle/>
          <a:p>
            <a:r>
              <a:rPr lang="en-US" dirty="0"/>
              <a:t>4. Objections</a:t>
            </a:r>
          </a:p>
        </p:txBody>
      </p:sp>
      <p:sp>
        <p:nvSpPr>
          <p:cNvPr id="3" name="Content Placeholder 2">
            <a:extLst>
              <a:ext uri="{FF2B5EF4-FFF2-40B4-BE49-F238E27FC236}">
                <a16:creationId xmlns:a16="http://schemas.microsoft.com/office/drawing/2014/main" id="{C4F986BD-05CD-4F2A-B9AA-EC50065EA252}"/>
              </a:ext>
            </a:extLst>
          </p:cNvPr>
          <p:cNvSpPr>
            <a:spLocks noGrp="1"/>
          </p:cNvSpPr>
          <p:nvPr>
            <p:ph idx="1"/>
          </p:nvPr>
        </p:nvSpPr>
        <p:spPr>
          <a:xfrm>
            <a:off x="420187" y="1825625"/>
            <a:ext cx="11506202" cy="4351338"/>
          </a:xfrm>
        </p:spPr>
        <p:txBody>
          <a:bodyPr>
            <a:normAutofit/>
          </a:bodyPr>
          <a:lstStyle/>
          <a:p>
            <a:pPr marL="514350" indent="-514350">
              <a:buAutoNum type="arabicPeriod"/>
            </a:pPr>
            <a:r>
              <a:rPr lang="en-US" sz="2400" dirty="0"/>
              <a:t>Social agents and aggregates thereof aren’t necessary for economic valuation activities</a:t>
            </a:r>
          </a:p>
          <a:p>
            <a:pPr marL="971550" lvl="1" indent="-514350">
              <a:buFont typeface="+mj-lt"/>
              <a:buAutoNum type="romanLcPeriod"/>
            </a:pPr>
            <a:r>
              <a:rPr lang="en-US" sz="2000" dirty="0"/>
              <a:t>Capuchin monkeys (social, non-agent?)</a:t>
            </a:r>
          </a:p>
          <a:p>
            <a:pPr marL="971550" lvl="1" indent="-514350">
              <a:buFont typeface="+mj-lt"/>
              <a:buAutoNum type="romanLcPeriod"/>
            </a:pPr>
            <a:r>
              <a:rPr lang="en-US" sz="2000" dirty="0"/>
              <a:t>AI trading bots (non-social, non-agent?)</a:t>
            </a:r>
          </a:p>
          <a:p>
            <a:pPr marL="514350" indent="-514350">
              <a:buAutoNum type="arabicPeriod"/>
            </a:pPr>
            <a:r>
              <a:rPr lang="en-US" sz="2400" dirty="0"/>
              <a:t>Inflation/deflation of value is intrinsic, not standpoint dependent</a:t>
            </a:r>
          </a:p>
          <a:p>
            <a:pPr marL="971550" lvl="1" indent="-514350">
              <a:buFont typeface="+mj-lt"/>
              <a:buAutoNum type="romanLcPeriod"/>
            </a:pPr>
            <a:r>
              <a:rPr lang="en-US" sz="2000" dirty="0"/>
              <a:t>Doesn’t this lead to a contradiction?</a:t>
            </a:r>
          </a:p>
          <a:p>
            <a:pPr marL="514350" indent="-514350">
              <a:buFont typeface="Arial" panose="020B0604020202020204" pitchFamily="34" charset="0"/>
              <a:buAutoNum type="arabicPeriod"/>
            </a:pPr>
            <a:r>
              <a:rPr lang="en-US" sz="2400" dirty="0"/>
              <a:t>Inflation/deflation is properly said of the thing or service</a:t>
            </a:r>
          </a:p>
          <a:p>
            <a:pPr marL="971550" lvl="1" indent="-514350">
              <a:buFont typeface="+mj-lt"/>
              <a:buAutoNum type="romanLcPeriod"/>
            </a:pPr>
            <a:r>
              <a:rPr lang="en-US" sz="2000" dirty="0"/>
              <a:t>It is about change in entity worth, not numerical values of price, which is a proxy</a:t>
            </a:r>
          </a:p>
          <a:p>
            <a:pPr marL="514350" indent="-514350">
              <a:buAutoNum type="arabicPeriod"/>
            </a:pPr>
            <a:r>
              <a:rPr lang="en-US" sz="2400" dirty="0"/>
              <a:t>Inclusion in an aggregate is arbitrary</a:t>
            </a:r>
          </a:p>
          <a:p>
            <a:pPr marL="971550" lvl="1" indent="-514350">
              <a:buFont typeface="+mj-lt"/>
              <a:buAutoNum type="romanLcPeriod"/>
            </a:pPr>
            <a:r>
              <a:rPr lang="en-US" sz="2000" dirty="0"/>
              <a:t>Inflated </a:t>
            </a:r>
            <a:r>
              <a:rPr lang="en-US" sz="2000" dirty="0" err="1"/>
              <a:t>w.r.t.</a:t>
            </a:r>
            <a:r>
              <a:rPr lang="en-US" sz="2000" dirty="0"/>
              <a:t> aggregate A, deflated </a:t>
            </a:r>
            <a:r>
              <a:rPr lang="en-US" sz="2000" dirty="0" err="1"/>
              <a:t>w.r.t.</a:t>
            </a:r>
            <a:r>
              <a:rPr lang="en-US" sz="2000" dirty="0"/>
              <a:t> aggregate B, but suppose that A is a subset of B?</a:t>
            </a:r>
          </a:p>
          <a:p>
            <a:pPr marL="514350" indent="-514350">
              <a:buAutoNum type="arabicPeriod"/>
            </a:pPr>
            <a:r>
              <a:rPr lang="en-US" sz="2400" dirty="0"/>
              <a:t>Aggregate of social agents, or aggregate of dispositions?</a:t>
            </a:r>
          </a:p>
        </p:txBody>
      </p:sp>
      <p:sp>
        <p:nvSpPr>
          <p:cNvPr id="4" name="Footer Placeholder 3">
            <a:extLst>
              <a:ext uri="{FF2B5EF4-FFF2-40B4-BE49-F238E27FC236}">
                <a16:creationId xmlns:a16="http://schemas.microsoft.com/office/drawing/2014/main" id="{DB3670DA-9B46-4520-8F66-0CCCBCA13EBB}"/>
              </a:ext>
            </a:extLst>
          </p:cNvPr>
          <p:cNvSpPr>
            <a:spLocks noGrp="1"/>
          </p:cNvSpPr>
          <p:nvPr>
            <p:ph type="ftr" sz="quarter" idx="11"/>
          </p:nvPr>
        </p:nvSpPr>
        <p:spPr/>
        <p:txBody>
          <a:bodyPr/>
          <a:lstStyle/>
          <a:p>
            <a:r>
              <a:rPr lang="en-US"/>
              <a:t>Jonathan Vajda (jvajda@buffalo.edu) for BFO Summit, May 2023</a:t>
            </a:r>
          </a:p>
        </p:txBody>
      </p:sp>
      <p:sp>
        <p:nvSpPr>
          <p:cNvPr id="5" name="Slide Number Placeholder 4">
            <a:extLst>
              <a:ext uri="{FF2B5EF4-FFF2-40B4-BE49-F238E27FC236}">
                <a16:creationId xmlns:a16="http://schemas.microsoft.com/office/drawing/2014/main" id="{A89A7F91-01C3-4E12-AE76-FFA9DC8C77B3}"/>
              </a:ext>
            </a:extLst>
          </p:cNvPr>
          <p:cNvSpPr>
            <a:spLocks noGrp="1"/>
          </p:cNvSpPr>
          <p:nvPr>
            <p:ph type="sldNum" sz="quarter" idx="12"/>
          </p:nvPr>
        </p:nvSpPr>
        <p:spPr/>
        <p:txBody>
          <a:bodyPr/>
          <a:lstStyle/>
          <a:p>
            <a:fld id="{40B1E930-34C4-4F23-B7AF-A5CDEF24A449}" type="slidenum">
              <a:rPr lang="en-US" smtClean="0"/>
              <a:t>11</a:t>
            </a:fld>
            <a:endParaRPr lang="en-US"/>
          </a:p>
        </p:txBody>
      </p:sp>
    </p:spTree>
    <p:extLst>
      <p:ext uri="{BB962C8B-B14F-4D97-AF65-F5344CB8AC3E}">
        <p14:creationId xmlns:p14="http://schemas.microsoft.com/office/powerpoint/2010/main" val="25251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3E88-5E85-4011-9E72-11F1969C8FF0}"/>
              </a:ext>
            </a:extLst>
          </p:cNvPr>
          <p:cNvSpPr>
            <a:spLocks noGrp="1"/>
          </p:cNvSpPr>
          <p:nvPr>
            <p:ph type="title"/>
          </p:nvPr>
        </p:nvSpPr>
        <p:spPr/>
        <p:txBody>
          <a:bodyPr>
            <a:normAutofit/>
          </a:bodyPr>
          <a:lstStyle/>
          <a:p>
            <a:r>
              <a:rPr lang="en-US" b="1" dirty="0"/>
              <a:t>Thesis</a:t>
            </a:r>
            <a:r>
              <a:rPr lang="en-US" dirty="0"/>
              <a:t>: inflation is a change in disposition</a:t>
            </a:r>
          </a:p>
        </p:txBody>
      </p:sp>
      <p:sp>
        <p:nvSpPr>
          <p:cNvPr id="3" name="Content Placeholder 2">
            <a:extLst>
              <a:ext uri="{FF2B5EF4-FFF2-40B4-BE49-F238E27FC236}">
                <a16:creationId xmlns:a16="http://schemas.microsoft.com/office/drawing/2014/main" id="{7B510D33-32D7-4D3D-A203-AA7A959DE794}"/>
              </a:ext>
            </a:extLst>
          </p:cNvPr>
          <p:cNvSpPr>
            <a:spLocks noGrp="1"/>
          </p:cNvSpPr>
          <p:nvPr>
            <p:ph idx="1"/>
          </p:nvPr>
        </p:nvSpPr>
        <p:spPr>
          <a:xfrm>
            <a:off x="647700" y="1825625"/>
            <a:ext cx="10896600" cy="4351338"/>
          </a:xfrm>
        </p:spPr>
        <p:txBody>
          <a:bodyPr>
            <a:normAutofit/>
          </a:bodyPr>
          <a:lstStyle/>
          <a:p>
            <a:r>
              <a:rPr lang="en-US" dirty="0"/>
              <a:t>What is price inflation in an economy?</a:t>
            </a:r>
          </a:p>
          <a:p>
            <a:pPr lvl="1"/>
            <a:r>
              <a:rPr lang="en-US" dirty="0"/>
              <a:t>Price inflation is a change of valuation disposition in an aggregate of social agents</a:t>
            </a:r>
          </a:p>
          <a:p>
            <a:pPr lvl="1"/>
            <a:endParaRPr lang="en-US" dirty="0"/>
          </a:p>
          <a:p>
            <a:r>
              <a:rPr lang="en-US" dirty="0"/>
              <a:t>Overview:</a:t>
            </a:r>
          </a:p>
          <a:p>
            <a:pPr lvl="1"/>
            <a:r>
              <a:rPr lang="en-US" dirty="0"/>
              <a:t>Service-centric account of commercial exchanges</a:t>
            </a:r>
          </a:p>
          <a:p>
            <a:pPr lvl="1"/>
            <a:r>
              <a:rPr lang="en-US" dirty="0"/>
              <a:t>Dispositional account of price change</a:t>
            </a:r>
          </a:p>
          <a:p>
            <a:pPr lvl="1"/>
            <a:r>
              <a:rPr lang="en-US" dirty="0"/>
              <a:t>Aggregates as the proper ontological elements of analysis for inflation</a:t>
            </a:r>
          </a:p>
          <a:p>
            <a:pPr lvl="1"/>
            <a:r>
              <a:rPr lang="en-US" dirty="0"/>
              <a:t>Objections</a:t>
            </a:r>
          </a:p>
        </p:txBody>
      </p:sp>
      <p:sp>
        <p:nvSpPr>
          <p:cNvPr id="4" name="Footer Placeholder 3">
            <a:extLst>
              <a:ext uri="{FF2B5EF4-FFF2-40B4-BE49-F238E27FC236}">
                <a16:creationId xmlns:a16="http://schemas.microsoft.com/office/drawing/2014/main" id="{6D277DF8-6976-4ED9-A5D0-1FD59945A9FB}"/>
              </a:ext>
            </a:extLst>
          </p:cNvPr>
          <p:cNvSpPr>
            <a:spLocks noGrp="1"/>
          </p:cNvSpPr>
          <p:nvPr>
            <p:ph type="ftr" sz="quarter" idx="11"/>
          </p:nvPr>
        </p:nvSpPr>
        <p:spPr/>
        <p:txBody>
          <a:bodyPr/>
          <a:lstStyle/>
          <a:p>
            <a:r>
              <a:rPr lang="en-US" dirty="0"/>
              <a:t>Jonathan Vajda (jvajda@buffalo.edu) for BFO Summit, May 2023</a:t>
            </a:r>
          </a:p>
        </p:txBody>
      </p:sp>
      <p:sp>
        <p:nvSpPr>
          <p:cNvPr id="5" name="Slide Number Placeholder 4">
            <a:extLst>
              <a:ext uri="{FF2B5EF4-FFF2-40B4-BE49-F238E27FC236}">
                <a16:creationId xmlns:a16="http://schemas.microsoft.com/office/drawing/2014/main" id="{62877774-27C8-412D-8B5E-9BCB6F243BFA}"/>
              </a:ext>
            </a:extLst>
          </p:cNvPr>
          <p:cNvSpPr>
            <a:spLocks noGrp="1"/>
          </p:cNvSpPr>
          <p:nvPr>
            <p:ph type="sldNum" sz="quarter" idx="12"/>
          </p:nvPr>
        </p:nvSpPr>
        <p:spPr/>
        <p:txBody>
          <a:bodyPr/>
          <a:lstStyle/>
          <a:p>
            <a:fld id="{40B1E930-34C4-4F23-B7AF-A5CDEF24A449}" type="slidenum">
              <a:rPr lang="en-US" smtClean="0"/>
              <a:t>2</a:t>
            </a:fld>
            <a:endParaRPr lang="en-US"/>
          </a:p>
        </p:txBody>
      </p:sp>
    </p:spTree>
    <p:extLst>
      <p:ext uri="{BB962C8B-B14F-4D97-AF65-F5344CB8AC3E}">
        <p14:creationId xmlns:p14="http://schemas.microsoft.com/office/powerpoint/2010/main" val="3809823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59FB-72EA-4B09-87BF-C49523BA02C3}"/>
              </a:ext>
            </a:extLst>
          </p:cNvPr>
          <p:cNvSpPr>
            <a:spLocks noGrp="1"/>
          </p:cNvSpPr>
          <p:nvPr>
            <p:ph type="title"/>
          </p:nvPr>
        </p:nvSpPr>
        <p:spPr/>
        <p:txBody>
          <a:bodyPr/>
          <a:lstStyle/>
          <a:p>
            <a:r>
              <a:rPr lang="en-US" dirty="0"/>
              <a:t>1. Service-Centric Account of Exchange</a:t>
            </a:r>
          </a:p>
        </p:txBody>
      </p:sp>
      <p:sp>
        <p:nvSpPr>
          <p:cNvPr id="4" name="Content Placeholder 2">
            <a:extLst>
              <a:ext uri="{FF2B5EF4-FFF2-40B4-BE49-F238E27FC236}">
                <a16:creationId xmlns:a16="http://schemas.microsoft.com/office/drawing/2014/main" id="{ED377603-72A2-47C6-9B1D-EE09FED0855E}"/>
              </a:ext>
            </a:extLst>
          </p:cNvPr>
          <p:cNvSpPr>
            <a:spLocks noGrp="1"/>
          </p:cNvSpPr>
          <p:nvPr>
            <p:ph idx="1"/>
          </p:nvPr>
        </p:nvSpPr>
        <p:spPr>
          <a:xfrm>
            <a:off x="838200" y="1690688"/>
            <a:ext cx="10515600" cy="4665662"/>
          </a:xfrm>
        </p:spPr>
        <p:txBody>
          <a:bodyPr>
            <a:normAutofit/>
          </a:bodyPr>
          <a:lstStyle/>
          <a:p>
            <a:pPr marL="0" indent="0">
              <a:buNone/>
            </a:pPr>
            <a:r>
              <a:rPr lang="en-US" sz="1800" b="1" dirty="0"/>
              <a:t>Commercial Exchange Ontology:</a:t>
            </a:r>
          </a:p>
          <a:p>
            <a:r>
              <a:rPr lang="en-US" sz="1600" dirty="0"/>
              <a:t>“Understanding the Nature of Economic Values”,  </a:t>
            </a:r>
            <a:r>
              <a:rPr lang="en-US" sz="1600" dirty="0" err="1"/>
              <a:t>Tieffenbach</a:t>
            </a:r>
            <a:r>
              <a:rPr lang="en-US" sz="1600" dirty="0"/>
              <a:t> (2015)</a:t>
            </a:r>
          </a:p>
          <a:p>
            <a:r>
              <a:rPr lang="en-US" sz="1600" dirty="0"/>
              <a:t>“The Metaphysics of Economic Exchange”, </a:t>
            </a:r>
            <a:r>
              <a:rPr lang="en-US" sz="1600" dirty="0" err="1"/>
              <a:t>Tieffenbach</a:t>
            </a:r>
            <a:r>
              <a:rPr lang="en-US" sz="1600" dirty="0"/>
              <a:t> &amp; </a:t>
            </a:r>
            <a:r>
              <a:rPr lang="en-US" sz="1600" dirty="0" err="1"/>
              <a:t>Massin</a:t>
            </a:r>
            <a:r>
              <a:rPr lang="en-US" sz="1600" dirty="0"/>
              <a:t> (2018)</a:t>
            </a:r>
          </a:p>
          <a:p>
            <a:r>
              <a:rPr lang="en-US" sz="1600" dirty="0"/>
              <a:t>“Toward an Ontology of Economic Exchange”, (Vajda, Merrell, Smith., 2019)</a:t>
            </a:r>
          </a:p>
          <a:p>
            <a:pPr lvl="1"/>
            <a:r>
              <a:rPr lang="en-US" sz="1400" dirty="0"/>
              <a:t>OCE: </a:t>
            </a:r>
            <a:r>
              <a:rPr lang="en-US" sz="1400" dirty="0">
                <a:hlinkClick r:id="rId3"/>
              </a:rPr>
              <a:t>https://github.com/jonathanvajda/CommercialExchangeOntology</a:t>
            </a:r>
            <a:endParaRPr lang="en-US" sz="1400" dirty="0"/>
          </a:p>
          <a:p>
            <a:r>
              <a:rPr lang="en-US" sz="1600" dirty="0"/>
              <a:t>Conformance efforts to the Common Core Ontologies (CCO)</a:t>
            </a:r>
          </a:p>
          <a:p>
            <a:pPr lvl="1"/>
            <a:r>
              <a:rPr lang="en-US" sz="1400" dirty="0"/>
              <a:t>“CCO-Conformant Definitions of Act of Buying and Act of Selling” (Merrell, </a:t>
            </a:r>
            <a:r>
              <a:rPr lang="en-US" sz="1400" dirty="0" err="1"/>
              <a:t>Massin</a:t>
            </a:r>
            <a:r>
              <a:rPr lang="en-US" sz="1400" dirty="0"/>
              <a:t>, Smith, 2021)</a:t>
            </a:r>
          </a:p>
          <a:p>
            <a:pPr lvl="1"/>
            <a:r>
              <a:rPr lang="en-US" sz="1400" dirty="0"/>
              <a:t>CCO-conformant Document Acts Ontology: </a:t>
            </a:r>
            <a:r>
              <a:rPr lang="en-US" sz="1400" dirty="0">
                <a:hlinkClick r:id="rId4"/>
              </a:rPr>
              <a:t>https://github.com/jonathanvajda/cco-d-acts</a:t>
            </a:r>
            <a:endParaRPr lang="en-US" sz="1400" b="1" dirty="0"/>
          </a:p>
          <a:p>
            <a:pPr marL="0" indent="0">
              <a:buNone/>
            </a:pPr>
            <a:r>
              <a:rPr lang="en-US" sz="1800" b="1" dirty="0"/>
              <a:t>Traditional account</a:t>
            </a:r>
          </a:p>
          <a:p>
            <a:r>
              <a:rPr lang="en-US" sz="1600" dirty="0"/>
              <a:t>Physical goods are </a:t>
            </a:r>
            <a:r>
              <a:rPr lang="en-US" sz="1600" i="1" dirty="0"/>
              <a:t>paradigmatic</a:t>
            </a:r>
            <a:r>
              <a:rPr lang="en-US" sz="1600" dirty="0"/>
              <a:t> for exchange</a:t>
            </a:r>
          </a:p>
          <a:p>
            <a:pPr marL="0" indent="0">
              <a:buNone/>
            </a:pPr>
            <a:r>
              <a:rPr lang="en-US" sz="1800" b="1" dirty="0"/>
              <a:t>Service-centric Account</a:t>
            </a:r>
          </a:p>
          <a:p>
            <a:r>
              <a:rPr lang="en-US" sz="1600" dirty="0"/>
              <a:t>Intentional processes are </a:t>
            </a:r>
            <a:r>
              <a:rPr lang="en-US" sz="1600" i="1" dirty="0"/>
              <a:t>paradigmatic</a:t>
            </a:r>
            <a:r>
              <a:rPr lang="en-US" sz="1600" dirty="0"/>
              <a:t> for exchanges</a:t>
            </a:r>
          </a:p>
          <a:p>
            <a:r>
              <a:rPr lang="en-US" sz="1600" dirty="0"/>
              <a:t>Parties agree to perform actions with a view toward the others’ actions; the inclusion of physical goods is contingent</a:t>
            </a:r>
          </a:p>
        </p:txBody>
      </p:sp>
      <p:sp>
        <p:nvSpPr>
          <p:cNvPr id="3" name="Oval 2">
            <a:extLst>
              <a:ext uri="{FF2B5EF4-FFF2-40B4-BE49-F238E27FC236}">
                <a16:creationId xmlns:a16="http://schemas.microsoft.com/office/drawing/2014/main" id="{B5F32721-1228-4F24-BE9B-69A9FDB15A45}"/>
              </a:ext>
            </a:extLst>
          </p:cNvPr>
          <p:cNvSpPr/>
          <p:nvPr/>
        </p:nvSpPr>
        <p:spPr>
          <a:xfrm>
            <a:off x="8928447" y="1690688"/>
            <a:ext cx="831786" cy="46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Good</a:t>
            </a:r>
            <a:r>
              <a:rPr lang="en-US" baseline="-25000" dirty="0"/>
              <a:t>1</a:t>
            </a:r>
          </a:p>
        </p:txBody>
      </p:sp>
      <p:sp>
        <p:nvSpPr>
          <p:cNvPr id="5" name="Oval 4">
            <a:extLst>
              <a:ext uri="{FF2B5EF4-FFF2-40B4-BE49-F238E27FC236}">
                <a16:creationId xmlns:a16="http://schemas.microsoft.com/office/drawing/2014/main" id="{5A97E15A-B976-4242-915D-F1F7F8933EA2}"/>
              </a:ext>
            </a:extLst>
          </p:cNvPr>
          <p:cNvSpPr/>
          <p:nvPr/>
        </p:nvSpPr>
        <p:spPr>
          <a:xfrm>
            <a:off x="10361984" y="1690688"/>
            <a:ext cx="831786" cy="46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Good</a:t>
            </a:r>
            <a:r>
              <a:rPr lang="en-US" baseline="-25000" dirty="0"/>
              <a:t>2</a:t>
            </a:r>
          </a:p>
        </p:txBody>
      </p:sp>
      <p:cxnSp>
        <p:nvCxnSpPr>
          <p:cNvPr id="7" name="Connector: Curved 6">
            <a:extLst>
              <a:ext uri="{FF2B5EF4-FFF2-40B4-BE49-F238E27FC236}">
                <a16:creationId xmlns:a16="http://schemas.microsoft.com/office/drawing/2014/main" id="{C77E0E3A-787E-4E0A-9918-BBCB7395118A}"/>
              </a:ext>
            </a:extLst>
          </p:cNvPr>
          <p:cNvCxnSpPr>
            <a:cxnSpLocks/>
            <a:stCxn id="3" idx="0"/>
            <a:endCxn id="5" idx="1"/>
          </p:cNvCxnSpPr>
          <p:nvPr/>
        </p:nvCxnSpPr>
        <p:spPr>
          <a:xfrm rot="16200000" flipH="1">
            <a:off x="9880079" y="1154949"/>
            <a:ext cx="67978" cy="1139456"/>
          </a:xfrm>
          <a:prstGeom prst="curvedConnector3">
            <a:avLst>
              <a:gd name="adj1" fmla="val -3362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36D8FBD-90BB-4003-93B3-54C79AA84F68}"/>
              </a:ext>
            </a:extLst>
          </p:cNvPr>
          <p:cNvCxnSpPr>
            <a:cxnSpLocks/>
            <a:stCxn id="5" idx="4"/>
            <a:endCxn id="3" idx="5"/>
          </p:cNvCxnSpPr>
          <p:nvPr/>
        </p:nvCxnSpPr>
        <p:spPr>
          <a:xfrm rot="5400000" flipH="1">
            <a:off x="10174160" y="1551155"/>
            <a:ext cx="67978" cy="1139456"/>
          </a:xfrm>
          <a:prstGeom prst="curvedConnector3">
            <a:avLst>
              <a:gd name="adj1" fmla="val -336285"/>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68AF6F0-5FAE-4ACC-9343-3BB6D1BF8374}"/>
              </a:ext>
            </a:extLst>
          </p:cNvPr>
          <p:cNvSpPr>
            <a:spLocks noGrp="1"/>
          </p:cNvSpPr>
          <p:nvPr>
            <p:ph type="ftr" sz="quarter" idx="11"/>
          </p:nvPr>
        </p:nvSpPr>
        <p:spPr/>
        <p:txBody>
          <a:bodyPr/>
          <a:lstStyle/>
          <a:p>
            <a:r>
              <a:rPr lang="en-US" dirty="0"/>
              <a:t>Jonathan Vajda (jvajda@buffalo.edu) for BFO Summit, May 2023</a:t>
            </a:r>
          </a:p>
        </p:txBody>
      </p:sp>
      <p:sp>
        <p:nvSpPr>
          <p:cNvPr id="9" name="Slide Number Placeholder 8">
            <a:extLst>
              <a:ext uri="{FF2B5EF4-FFF2-40B4-BE49-F238E27FC236}">
                <a16:creationId xmlns:a16="http://schemas.microsoft.com/office/drawing/2014/main" id="{D55B257F-3926-4AE3-AC38-64B91F4C8570}"/>
              </a:ext>
            </a:extLst>
          </p:cNvPr>
          <p:cNvSpPr>
            <a:spLocks noGrp="1"/>
          </p:cNvSpPr>
          <p:nvPr>
            <p:ph type="sldNum" sz="quarter" idx="12"/>
          </p:nvPr>
        </p:nvSpPr>
        <p:spPr/>
        <p:txBody>
          <a:bodyPr/>
          <a:lstStyle/>
          <a:p>
            <a:fld id="{40B1E930-34C4-4F23-B7AF-A5CDEF24A449}" type="slidenum">
              <a:rPr lang="en-US" smtClean="0"/>
              <a:t>3</a:t>
            </a:fld>
            <a:endParaRPr lang="en-US"/>
          </a:p>
        </p:txBody>
      </p:sp>
      <p:sp>
        <p:nvSpPr>
          <p:cNvPr id="20" name="Oval 19">
            <a:extLst>
              <a:ext uri="{FF2B5EF4-FFF2-40B4-BE49-F238E27FC236}">
                <a16:creationId xmlns:a16="http://schemas.microsoft.com/office/drawing/2014/main" id="{D00D187B-B9D6-4538-8738-DFE353C3CD85}"/>
              </a:ext>
            </a:extLst>
          </p:cNvPr>
          <p:cNvSpPr/>
          <p:nvPr/>
        </p:nvSpPr>
        <p:spPr>
          <a:xfrm>
            <a:off x="8768417" y="3429000"/>
            <a:ext cx="1151846" cy="46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Service</a:t>
            </a:r>
            <a:r>
              <a:rPr lang="en-US" baseline="-25000" dirty="0"/>
              <a:t>1</a:t>
            </a:r>
          </a:p>
        </p:txBody>
      </p:sp>
      <p:sp>
        <p:nvSpPr>
          <p:cNvPr id="21" name="Oval 20">
            <a:extLst>
              <a:ext uri="{FF2B5EF4-FFF2-40B4-BE49-F238E27FC236}">
                <a16:creationId xmlns:a16="http://schemas.microsoft.com/office/drawing/2014/main" id="{1CD60517-4F70-4164-8033-839AECE8F247}"/>
              </a:ext>
            </a:extLst>
          </p:cNvPr>
          <p:cNvSpPr/>
          <p:nvPr/>
        </p:nvSpPr>
        <p:spPr>
          <a:xfrm>
            <a:off x="10201954" y="3429000"/>
            <a:ext cx="1151846" cy="46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Service</a:t>
            </a:r>
            <a:r>
              <a:rPr lang="en-US" baseline="-25000" dirty="0"/>
              <a:t>2</a:t>
            </a:r>
          </a:p>
        </p:txBody>
      </p:sp>
      <p:cxnSp>
        <p:nvCxnSpPr>
          <p:cNvPr id="24" name="Connector: Curved 23">
            <a:extLst>
              <a:ext uri="{FF2B5EF4-FFF2-40B4-BE49-F238E27FC236}">
                <a16:creationId xmlns:a16="http://schemas.microsoft.com/office/drawing/2014/main" id="{70A219B7-9195-4DBF-945F-5A1D180FAEA1}"/>
              </a:ext>
            </a:extLst>
          </p:cNvPr>
          <p:cNvCxnSpPr>
            <a:cxnSpLocks/>
            <a:stCxn id="20" idx="0"/>
            <a:endCxn id="21" idx="1"/>
          </p:cNvCxnSpPr>
          <p:nvPr/>
        </p:nvCxnSpPr>
        <p:spPr>
          <a:xfrm rot="16200000" flipH="1">
            <a:off x="9823500" y="2949840"/>
            <a:ext cx="67978" cy="1026298"/>
          </a:xfrm>
          <a:prstGeom prst="curvedConnector3">
            <a:avLst>
              <a:gd name="adj1" fmla="val -3362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4452FAEC-3696-4B65-AFD6-F3D55E9A1F11}"/>
              </a:ext>
            </a:extLst>
          </p:cNvPr>
          <p:cNvCxnSpPr>
            <a:cxnSpLocks/>
            <a:stCxn id="21" idx="4"/>
            <a:endCxn id="20" idx="5"/>
          </p:cNvCxnSpPr>
          <p:nvPr/>
        </p:nvCxnSpPr>
        <p:spPr>
          <a:xfrm rot="5400000" flipH="1">
            <a:off x="10230739" y="3346046"/>
            <a:ext cx="67978" cy="1026298"/>
          </a:xfrm>
          <a:prstGeom prst="curvedConnector3">
            <a:avLst>
              <a:gd name="adj1" fmla="val -336285"/>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EB386D5-DF47-4459-9F40-9A600D0FB3AF}"/>
              </a:ext>
            </a:extLst>
          </p:cNvPr>
          <p:cNvSpPr txBox="1"/>
          <p:nvPr/>
        </p:nvSpPr>
        <p:spPr>
          <a:xfrm>
            <a:off x="10812947" y="1405524"/>
            <a:ext cx="1081706" cy="276999"/>
          </a:xfrm>
          <a:prstGeom prst="rect">
            <a:avLst/>
          </a:prstGeom>
          <a:noFill/>
        </p:spPr>
        <p:txBody>
          <a:bodyPr wrap="none" rtlCol="0">
            <a:spAutoFit/>
          </a:bodyPr>
          <a:lstStyle/>
          <a:p>
            <a:r>
              <a:rPr lang="en-US" sz="1200" dirty="0"/>
              <a:t>all exchanges?</a:t>
            </a:r>
          </a:p>
        </p:txBody>
      </p:sp>
      <p:sp>
        <p:nvSpPr>
          <p:cNvPr id="31" name="TextBox 30">
            <a:extLst>
              <a:ext uri="{FF2B5EF4-FFF2-40B4-BE49-F238E27FC236}">
                <a16:creationId xmlns:a16="http://schemas.microsoft.com/office/drawing/2014/main" id="{14A84D9B-A7A2-4E77-A9AF-28A64D7B2333}"/>
              </a:ext>
            </a:extLst>
          </p:cNvPr>
          <p:cNvSpPr txBox="1"/>
          <p:nvPr/>
        </p:nvSpPr>
        <p:spPr>
          <a:xfrm>
            <a:off x="10912084" y="4015354"/>
            <a:ext cx="1049646" cy="276999"/>
          </a:xfrm>
          <a:prstGeom prst="rect">
            <a:avLst/>
          </a:prstGeom>
          <a:noFill/>
        </p:spPr>
        <p:txBody>
          <a:bodyPr wrap="none" rtlCol="0">
            <a:spAutoFit/>
          </a:bodyPr>
          <a:lstStyle/>
          <a:p>
            <a:r>
              <a:rPr lang="en-US" sz="1200" dirty="0"/>
              <a:t>all exchanges.</a:t>
            </a:r>
          </a:p>
        </p:txBody>
      </p:sp>
    </p:spTree>
    <p:extLst>
      <p:ext uri="{BB962C8B-B14F-4D97-AF65-F5344CB8AC3E}">
        <p14:creationId xmlns:p14="http://schemas.microsoft.com/office/powerpoint/2010/main" val="400991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9746-BFDB-456C-B238-C911E3F11BA7}"/>
              </a:ext>
            </a:extLst>
          </p:cNvPr>
          <p:cNvSpPr>
            <a:spLocks noGrp="1"/>
          </p:cNvSpPr>
          <p:nvPr>
            <p:ph type="title"/>
          </p:nvPr>
        </p:nvSpPr>
        <p:spPr/>
        <p:txBody>
          <a:bodyPr/>
          <a:lstStyle/>
          <a:p>
            <a:r>
              <a:rPr lang="en-US" dirty="0"/>
              <a:t>1. Service-Centric Account of Exchange</a:t>
            </a:r>
          </a:p>
        </p:txBody>
      </p:sp>
      <p:sp>
        <p:nvSpPr>
          <p:cNvPr id="3" name="Footer Placeholder 2">
            <a:extLst>
              <a:ext uri="{FF2B5EF4-FFF2-40B4-BE49-F238E27FC236}">
                <a16:creationId xmlns:a16="http://schemas.microsoft.com/office/drawing/2014/main" id="{4BAACF48-2583-4031-8DC2-641E239E2C3B}"/>
              </a:ext>
            </a:extLst>
          </p:cNvPr>
          <p:cNvSpPr>
            <a:spLocks noGrp="1"/>
          </p:cNvSpPr>
          <p:nvPr>
            <p:ph type="ftr" sz="quarter" idx="11"/>
          </p:nvPr>
        </p:nvSpPr>
        <p:spPr/>
        <p:txBody>
          <a:bodyPr/>
          <a:lstStyle/>
          <a:p>
            <a:r>
              <a:rPr lang="en-US" dirty="0"/>
              <a:t>Jonathan Vajda (jvajda@buffalo.edu) for BFO Summit, May 2023</a:t>
            </a:r>
          </a:p>
        </p:txBody>
      </p:sp>
      <p:sp>
        <p:nvSpPr>
          <p:cNvPr id="9" name="Slide Number Placeholder 8">
            <a:extLst>
              <a:ext uri="{FF2B5EF4-FFF2-40B4-BE49-F238E27FC236}">
                <a16:creationId xmlns:a16="http://schemas.microsoft.com/office/drawing/2014/main" id="{299BC63C-0DDC-4833-85AD-0E3DA6927650}"/>
              </a:ext>
            </a:extLst>
          </p:cNvPr>
          <p:cNvSpPr>
            <a:spLocks noGrp="1"/>
          </p:cNvSpPr>
          <p:nvPr>
            <p:ph type="sldNum" sz="quarter" idx="12"/>
          </p:nvPr>
        </p:nvSpPr>
        <p:spPr/>
        <p:txBody>
          <a:bodyPr/>
          <a:lstStyle/>
          <a:p>
            <a:fld id="{40B1E930-34C4-4F23-B7AF-A5CDEF24A449}" type="slidenum">
              <a:rPr lang="en-US" smtClean="0"/>
              <a:t>4</a:t>
            </a:fld>
            <a:endParaRPr lang="en-US"/>
          </a:p>
        </p:txBody>
      </p:sp>
      <p:sp>
        <p:nvSpPr>
          <p:cNvPr id="16" name="Oval 15">
            <a:extLst>
              <a:ext uri="{FF2B5EF4-FFF2-40B4-BE49-F238E27FC236}">
                <a16:creationId xmlns:a16="http://schemas.microsoft.com/office/drawing/2014/main" id="{E756650E-E3B6-4A30-AD93-FF718194B588}"/>
              </a:ext>
            </a:extLst>
          </p:cNvPr>
          <p:cNvSpPr/>
          <p:nvPr/>
        </p:nvSpPr>
        <p:spPr>
          <a:xfrm>
            <a:off x="624540" y="2526684"/>
            <a:ext cx="774854" cy="416840"/>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Eric</a:t>
            </a:r>
          </a:p>
        </p:txBody>
      </p:sp>
      <p:sp>
        <p:nvSpPr>
          <p:cNvPr id="17" name="Oval 16">
            <a:extLst>
              <a:ext uri="{FF2B5EF4-FFF2-40B4-BE49-F238E27FC236}">
                <a16:creationId xmlns:a16="http://schemas.microsoft.com/office/drawing/2014/main" id="{30631EC3-1EEE-4B20-B3B0-23AAD2133F11}"/>
              </a:ext>
            </a:extLst>
          </p:cNvPr>
          <p:cNvSpPr/>
          <p:nvPr/>
        </p:nvSpPr>
        <p:spPr>
          <a:xfrm>
            <a:off x="4678805" y="2526684"/>
            <a:ext cx="774854" cy="416840"/>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David</a:t>
            </a:r>
          </a:p>
        </p:txBody>
      </p:sp>
      <p:sp>
        <p:nvSpPr>
          <p:cNvPr id="18" name="Oval 17">
            <a:extLst>
              <a:ext uri="{FF2B5EF4-FFF2-40B4-BE49-F238E27FC236}">
                <a16:creationId xmlns:a16="http://schemas.microsoft.com/office/drawing/2014/main" id="{3CFB9F1A-04DB-4B8E-AC03-E6BBCB29ED05}"/>
              </a:ext>
            </a:extLst>
          </p:cNvPr>
          <p:cNvSpPr/>
          <p:nvPr/>
        </p:nvSpPr>
        <p:spPr>
          <a:xfrm>
            <a:off x="4631180" y="4191596"/>
            <a:ext cx="918393" cy="579173"/>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deontic role</a:t>
            </a:r>
            <a:r>
              <a:rPr lang="en-US" sz="1400" baseline="-25000" dirty="0"/>
              <a:t>2</a:t>
            </a:r>
          </a:p>
        </p:txBody>
      </p:sp>
      <p:sp>
        <p:nvSpPr>
          <p:cNvPr id="19" name="Oval 18">
            <a:extLst>
              <a:ext uri="{FF2B5EF4-FFF2-40B4-BE49-F238E27FC236}">
                <a16:creationId xmlns:a16="http://schemas.microsoft.com/office/drawing/2014/main" id="{AEFD21D7-EEA8-4719-B739-4566A7962665}"/>
              </a:ext>
            </a:extLst>
          </p:cNvPr>
          <p:cNvSpPr/>
          <p:nvPr/>
        </p:nvSpPr>
        <p:spPr>
          <a:xfrm>
            <a:off x="593798" y="4181206"/>
            <a:ext cx="896014" cy="579172"/>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deontic role</a:t>
            </a:r>
            <a:r>
              <a:rPr lang="en-US" sz="1400" baseline="-25000" dirty="0"/>
              <a:t>1</a:t>
            </a:r>
          </a:p>
        </p:txBody>
      </p:sp>
      <p:sp>
        <p:nvSpPr>
          <p:cNvPr id="20" name="Oval 19">
            <a:extLst>
              <a:ext uri="{FF2B5EF4-FFF2-40B4-BE49-F238E27FC236}">
                <a16:creationId xmlns:a16="http://schemas.microsoft.com/office/drawing/2014/main" id="{91147927-0D7A-476C-8512-1978A703D6DA}"/>
              </a:ext>
            </a:extLst>
          </p:cNvPr>
          <p:cNvSpPr/>
          <p:nvPr/>
        </p:nvSpPr>
        <p:spPr>
          <a:xfrm>
            <a:off x="3610621" y="3561962"/>
            <a:ext cx="1190122" cy="493957"/>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automobile repair</a:t>
            </a:r>
          </a:p>
        </p:txBody>
      </p:sp>
      <p:sp>
        <p:nvSpPr>
          <p:cNvPr id="21" name="Oval 20">
            <a:extLst>
              <a:ext uri="{FF2B5EF4-FFF2-40B4-BE49-F238E27FC236}">
                <a16:creationId xmlns:a16="http://schemas.microsoft.com/office/drawing/2014/main" id="{2C1C2101-6B58-4826-AAA1-6F88E1275759}"/>
              </a:ext>
            </a:extLst>
          </p:cNvPr>
          <p:cNvSpPr/>
          <p:nvPr/>
        </p:nvSpPr>
        <p:spPr>
          <a:xfrm>
            <a:off x="1307160" y="3466823"/>
            <a:ext cx="1212806" cy="558847"/>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landscaping labor</a:t>
            </a:r>
          </a:p>
        </p:txBody>
      </p:sp>
      <p:sp>
        <p:nvSpPr>
          <p:cNvPr id="22" name="Oval 21">
            <a:extLst>
              <a:ext uri="{FF2B5EF4-FFF2-40B4-BE49-F238E27FC236}">
                <a16:creationId xmlns:a16="http://schemas.microsoft.com/office/drawing/2014/main" id="{368CF0FB-2CFC-427E-BA80-A6F765782EA6}"/>
              </a:ext>
            </a:extLst>
          </p:cNvPr>
          <p:cNvSpPr/>
          <p:nvPr/>
        </p:nvSpPr>
        <p:spPr>
          <a:xfrm>
            <a:off x="2437084" y="2343541"/>
            <a:ext cx="1254879" cy="785790"/>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act of commercial exchange</a:t>
            </a:r>
          </a:p>
        </p:txBody>
      </p:sp>
      <p:cxnSp>
        <p:nvCxnSpPr>
          <p:cNvPr id="23" name="Straight Arrow Connector 22">
            <a:extLst>
              <a:ext uri="{FF2B5EF4-FFF2-40B4-BE49-F238E27FC236}">
                <a16:creationId xmlns:a16="http://schemas.microsoft.com/office/drawing/2014/main" id="{DD7AA601-3D87-42BE-8D26-706C4C1DF419}"/>
              </a:ext>
            </a:extLst>
          </p:cNvPr>
          <p:cNvCxnSpPr>
            <a:cxnSpLocks/>
            <a:stCxn id="16" idx="6"/>
            <a:endCxn id="22" idx="2"/>
          </p:cNvCxnSpPr>
          <p:nvPr/>
        </p:nvCxnSpPr>
        <p:spPr>
          <a:xfrm>
            <a:off x="1399394" y="2735104"/>
            <a:ext cx="1037690" cy="13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413C7FF-032B-46D1-AB91-41729CDD4B1D}"/>
              </a:ext>
            </a:extLst>
          </p:cNvPr>
          <p:cNvCxnSpPr>
            <a:cxnSpLocks/>
            <a:stCxn id="17" idx="2"/>
            <a:endCxn id="22" idx="6"/>
          </p:cNvCxnSpPr>
          <p:nvPr/>
        </p:nvCxnSpPr>
        <p:spPr>
          <a:xfrm flipH="1">
            <a:off x="3691963" y="2735104"/>
            <a:ext cx="986842" cy="13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682EC0-86DE-4DB3-82B1-396CEDD44297}"/>
              </a:ext>
            </a:extLst>
          </p:cNvPr>
          <p:cNvCxnSpPr>
            <a:cxnSpLocks/>
            <a:stCxn id="21" idx="7"/>
            <a:endCxn id="22" idx="3"/>
          </p:cNvCxnSpPr>
          <p:nvPr/>
        </p:nvCxnSpPr>
        <p:spPr>
          <a:xfrm flipV="1">
            <a:off x="2342355" y="3014255"/>
            <a:ext cx="278502" cy="5344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47DB020-7585-4A46-9186-A833B81034F7}"/>
              </a:ext>
            </a:extLst>
          </p:cNvPr>
          <p:cNvCxnSpPr>
            <a:cxnSpLocks/>
            <a:stCxn id="20" idx="1"/>
            <a:endCxn id="22" idx="5"/>
          </p:cNvCxnSpPr>
          <p:nvPr/>
        </p:nvCxnSpPr>
        <p:spPr>
          <a:xfrm flipH="1" flipV="1">
            <a:off x="3508190" y="3014255"/>
            <a:ext cx="276720" cy="6200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5E019B-F16E-4F9E-A255-45126B04295F}"/>
              </a:ext>
            </a:extLst>
          </p:cNvPr>
          <p:cNvSpPr txBox="1"/>
          <p:nvPr/>
        </p:nvSpPr>
        <p:spPr>
          <a:xfrm>
            <a:off x="3155404" y="3125441"/>
            <a:ext cx="1039067" cy="261610"/>
          </a:xfrm>
          <a:prstGeom prst="rect">
            <a:avLst/>
          </a:prstGeom>
          <a:noFill/>
          <a:ln>
            <a:noFill/>
          </a:ln>
        </p:spPr>
        <p:txBody>
          <a:bodyPr wrap="none" rtlCol="0">
            <a:spAutoFit/>
          </a:bodyPr>
          <a:lstStyle/>
          <a:p>
            <a:r>
              <a:rPr lang="en-US" sz="1100" dirty="0"/>
              <a:t>process part of</a:t>
            </a:r>
          </a:p>
        </p:txBody>
      </p:sp>
      <p:sp>
        <p:nvSpPr>
          <p:cNvPr id="28" name="TextBox 27">
            <a:extLst>
              <a:ext uri="{FF2B5EF4-FFF2-40B4-BE49-F238E27FC236}">
                <a16:creationId xmlns:a16="http://schemas.microsoft.com/office/drawing/2014/main" id="{383A58D8-559F-4724-A5A7-2597C3E76BB1}"/>
              </a:ext>
            </a:extLst>
          </p:cNvPr>
          <p:cNvSpPr txBox="1"/>
          <p:nvPr/>
        </p:nvSpPr>
        <p:spPr>
          <a:xfrm>
            <a:off x="1991860" y="3146811"/>
            <a:ext cx="1039067" cy="261610"/>
          </a:xfrm>
          <a:prstGeom prst="rect">
            <a:avLst/>
          </a:prstGeom>
          <a:noFill/>
          <a:ln>
            <a:noFill/>
          </a:ln>
        </p:spPr>
        <p:txBody>
          <a:bodyPr wrap="none" rtlCol="0">
            <a:spAutoFit/>
          </a:bodyPr>
          <a:lstStyle/>
          <a:p>
            <a:r>
              <a:rPr lang="en-US" sz="1100" dirty="0"/>
              <a:t>process part of</a:t>
            </a:r>
          </a:p>
        </p:txBody>
      </p:sp>
      <p:sp>
        <p:nvSpPr>
          <p:cNvPr id="29" name="TextBox 28">
            <a:extLst>
              <a:ext uri="{FF2B5EF4-FFF2-40B4-BE49-F238E27FC236}">
                <a16:creationId xmlns:a16="http://schemas.microsoft.com/office/drawing/2014/main" id="{1DB2439C-30E9-4314-87F0-F90BF3BBD133}"/>
              </a:ext>
            </a:extLst>
          </p:cNvPr>
          <p:cNvSpPr txBox="1"/>
          <p:nvPr/>
        </p:nvSpPr>
        <p:spPr>
          <a:xfrm>
            <a:off x="1175535" y="2957747"/>
            <a:ext cx="646331" cy="261610"/>
          </a:xfrm>
          <a:prstGeom prst="rect">
            <a:avLst/>
          </a:prstGeom>
          <a:noFill/>
          <a:ln>
            <a:noFill/>
          </a:ln>
        </p:spPr>
        <p:txBody>
          <a:bodyPr wrap="none" rtlCol="0">
            <a:spAutoFit/>
          </a:bodyPr>
          <a:lstStyle/>
          <a:p>
            <a:r>
              <a:rPr lang="en-US" sz="1100" dirty="0"/>
              <a:t>agent in</a:t>
            </a:r>
          </a:p>
        </p:txBody>
      </p:sp>
      <p:sp>
        <p:nvSpPr>
          <p:cNvPr id="30" name="TextBox 29">
            <a:extLst>
              <a:ext uri="{FF2B5EF4-FFF2-40B4-BE49-F238E27FC236}">
                <a16:creationId xmlns:a16="http://schemas.microsoft.com/office/drawing/2014/main" id="{3C4DC1F0-C02A-4851-879B-71630974E378}"/>
              </a:ext>
            </a:extLst>
          </p:cNvPr>
          <p:cNvSpPr txBox="1"/>
          <p:nvPr/>
        </p:nvSpPr>
        <p:spPr>
          <a:xfrm>
            <a:off x="3880660" y="2502818"/>
            <a:ext cx="646331" cy="261610"/>
          </a:xfrm>
          <a:prstGeom prst="rect">
            <a:avLst/>
          </a:prstGeom>
          <a:noFill/>
          <a:ln>
            <a:noFill/>
          </a:ln>
        </p:spPr>
        <p:txBody>
          <a:bodyPr wrap="none" rtlCol="0">
            <a:spAutoFit/>
          </a:bodyPr>
          <a:lstStyle/>
          <a:p>
            <a:r>
              <a:rPr lang="en-US" sz="1100" dirty="0"/>
              <a:t>agent in</a:t>
            </a:r>
          </a:p>
        </p:txBody>
      </p:sp>
      <p:cxnSp>
        <p:nvCxnSpPr>
          <p:cNvPr id="31" name="Straight Arrow Connector 30">
            <a:extLst>
              <a:ext uri="{FF2B5EF4-FFF2-40B4-BE49-F238E27FC236}">
                <a16:creationId xmlns:a16="http://schemas.microsoft.com/office/drawing/2014/main" id="{ED09FEFE-9B2C-437C-A093-79B870F6AE43}"/>
              </a:ext>
            </a:extLst>
          </p:cNvPr>
          <p:cNvCxnSpPr>
            <a:cxnSpLocks/>
            <a:stCxn id="16" idx="5"/>
            <a:endCxn id="21" idx="1"/>
          </p:cNvCxnSpPr>
          <p:nvPr/>
        </p:nvCxnSpPr>
        <p:spPr>
          <a:xfrm>
            <a:off x="1285919" y="2882479"/>
            <a:ext cx="198852" cy="6661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BD850DF-8003-4F9A-A3DD-80F7E07FE28E}"/>
              </a:ext>
            </a:extLst>
          </p:cNvPr>
          <p:cNvSpPr txBox="1"/>
          <p:nvPr/>
        </p:nvSpPr>
        <p:spPr>
          <a:xfrm>
            <a:off x="1595073" y="2491980"/>
            <a:ext cx="646331" cy="261610"/>
          </a:xfrm>
          <a:prstGeom prst="rect">
            <a:avLst/>
          </a:prstGeom>
          <a:noFill/>
          <a:ln>
            <a:noFill/>
          </a:ln>
        </p:spPr>
        <p:txBody>
          <a:bodyPr wrap="none" rtlCol="0">
            <a:spAutoFit/>
          </a:bodyPr>
          <a:lstStyle/>
          <a:p>
            <a:r>
              <a:rPr lang="en-US" sz="1100" dirty="0"/>
              <a:t>agent in</a:t>
            </a:r>
          </a:p>
        </p:txBody>
      </p:sp>
      <p:sp>
        <p:nvSpPr>
          <p:cNvPr id="33" name="TextBox 32">
            <a:extLst>
              <a:ext uri="{FF2B5EF4-FFF2-40B4-BE49-F238E27FC236}">
                <a16:creationId xmlns:a16="http://schemas.microsoft.com/office/drawing/2014/main" id="{223C11E0-9167-462E-A2F0-0268EDB8CC9D}"/>
              </a:ext>
            </a:extLst>
          </p:cNvPr>
          <p:cNvSpPr txBox="1"/>
          <p:nvPr/>
        </p:nvSpPr>
        <p:spPr>
          <a:xfrm>
            <a:off x="4302451" y="2963913"/>
            <a:ext cx="646331" cy="261610"/>
          </a:xfrm>
          <a:prstGeom prst="rect">
            <a:avLst/>
          </a:prstGeom>
          <a:noFill/>
          <a:ln>
            <a:noFill/>
          </a:ln>
        </p:spPr>
        <p:txBody>
          <a:bodyPr wrap="none" rtlCol="0">
            <a:spAutoFit/>
          </a:bodyPr>
          <a:lstStyle/>
          <a:p>
            <a:r>
              <a:rPr lang="en-US" sz="1100" dirty="0"/>
              <a:t>agent in</a:t>
            </a:r>
          </a:p>
        </p:txBody>
      </p:sp>
      <p:cxnSp>
        <p:nvCxnSpPr>
          <p:cNvPr id="34" name="Straight Arrow Connector 33">
            <a:extLst>
              <a:ext uri="{FF2B5EF4-FFF2-40B4-BE49-F238E27FC236}">
                <a16:creationId xmlns:a16="http://schemas.microsoft.com/office/drawing/2014/main" id="{0AF4ACFF-7B7F-4040-A031-B0140B6FEAE7}"/>
              </a:ext>
            </a:extLst>
          </p:cNvPr>
          <p:cNvCxnSpPr>
            <a:cxnSpLocks/>
            <a:stCxn id="17" idx="3"/>
            <a:endCxn id="20" idx="7"/>
          </p:cNvCxnSpPr>
          <p:nvPr/>
        </p:nvCxnSpPr>
        <p:spPr>
          <a:xfrm flipH="1">
            <a:off x="4626454" y="2882479"/>
            <a:ext cx="165826" cy="7518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49898DA-7A6B-4CB7-B60B-4EDF984A6811}"/>
              </a:ext>
            </a:extLst>
          </p:cNvPr>
          <p:cNvCxnSpPr>
            <a:cxnSpLocks/>
            <a:stCxn id="16" idx="4"/>
            <a:endCxn id="19" idx="0"/>
          </p:cNvCxnSpPr>
          <p:nvPr/>
        </p:nvCxnSpPr>
        <p:spPr>
          <a:xfrm>
            <a:off x="1011967" y="2943524"/>
            <a:ext cx="29838" cy="12376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4684F19-C908-4F46-8A52-EA2D04FC67F6}"/>
              </a:ext>
            </a:extLst>
          </p:cNvPr>
          <p:cNvCxnSpPr>
            <a:cxnSpLocks/>
            <a:stCxn id="17" idx="4"/>
            <a:endCxn id="18" idx="0"/>
          </p:cNvCxnSpPr>
          <p:nvPr/>
        </p:nvCxnSpPr>
        <p:spPr>
          <a:xfrm>
            <a:off x="5066232" y="2943524"/>
            <a:ext cx="24145" cy="12480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A745C5A-68A1-4FE3-837A-E8252EF60895}"/>
              </a:ext>
            </a:extLst>
          </p:cNvPr>
          <p:cNvSpPr txBox="1"/>
          <p:nvPr/>
        </p:nvSpPr>
        <p:spPr>
          <a:xfrm>
            <a:off x="643334" y="3280432"/>
            <a:ext cx="715260" cy="261610"/>
          </a:xfrm>
          <a:prstGeom prst="rect">
            <a:avLst/>
          </a:prstGeom>
          <a:noFill/>
          <a:ln>
            <a:noFill/>
          </a:ln>
        </p:spPr>
        <p:txBody>
          <a:bodyPr wrap="none" rtlCol="0">
            <a:spAutoFit/>
          </a:bodyPr>
          <a:lstStyle/>
          <a:p>
            <a:r>
              <a:rPr lang="en-US" sz="1100" dirty="0"/>
              <a:t>bearer of</a:t>
            </a:r>
          </a:p>
        </p:txBody>
      </p:sp>
      <p:cxnSp>
        <p:nvCxnSpPr>
          <p:cNvPr id="38" name="Straight Arrow Connector 37">
            <a:extLst>
              <a:ext uri="{FF2B5EF4-FFF2-40B4-BE49-F238E27FC236}">
                <a16:creationId xmlns:a16="http://schemas.microsoft.com/office/drawing/2014/main" id="{5EE7575B-1195-4EB0-A4A1-ADEB765B1ADF}"/>
              </a:ext>
            </a:extLst>
          </p:cNvPr>
          <p:cNvCxnSpPr>
            <a:cxnSpLocks/>
            <a:stCxn id="19" idx="7"/>
            <a:endCxn id="21" idx="3"/>
          </p:cNvCxnSpPr>
          <p:nvPr/>
        </p:nvCxnSpPr>
        <p:spPr>
          <a:xfrm flipV="1">
            <a:off x="1358594" y="3943829"/>
            <a:ext cx="126177" cy="3221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3D2C4C-A8A7-44E8-9B24-109B5AD034D1}"/>
              </a:ext>
            </a:extLst>
          </p:cNvPr>
          <p:cNvSpPr txBox="1"/>
          <p:nvPr/>
        </p:nvSpPr>
        <p:spPr>
          <a:xfrm>
            <a:off x="1429232" y="4018799"/>
            <a:ext cx="774571" cy="261610"/>
          </a:xfrm>
          <a:prstGeom prst="rect">
            <a:avLst/>
          </a:prstGeom>
          <a:noFill/>
          <a:ln>
            <a:noFill/>
          </a:ln>
        </p:spPr>
        <p:txBody>
          <a:bodyPr wrap="none" rtlCol="0">
            <a:spAutoFit/>
          </a:bodyPr>
          <a:lstStyle/>
          <a:p>
            <a:r>
              <a:rPr lang="en-US" sz="1100" dirty="0"/>
              <a:t>realized in</a:t>
            </a:r>
          </a:p>
        </p:txBody>
      </p:sp>
      <p:cxnSp>
        <p:nvCxnSpPr>
          <p:cNvPr id="40" name="Straight Arrow Connector 39">
            <a:extLst>
              <a:ext uri="{FF2B5EF4-FFF2-40B4-BE49-F238E27FC236}">
                <a16:creationId xmlns:a16="http://schemas.microsoft.com/office/drawing/2014/main" id="{B47D5152-4F85-4D56-82A9-72135D41ED83}"/>
              </a:ext>
            </a:extLst>
          </p:cNvPr>
          <p:cNvCxnSpPr>
            <a:cxnSpLocks/>
            <a:stCxn id="18" idx="1"/>
            <a:endCxn id="20" idx="5"/>
          </p:cNvCxnSpPr>
          <p:nvPr/>
        </p:nvCxnSpPr>
        <p:spPr>
          <a:xfrm flipH="1" flipV="1">
            <a:off x="4626454" y="3983581"/>
            <a:ext cx="139222" cy="2928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B30D736-4B8A-481B-AA3A-7A0F8867EC74}"/>
              </a:ext>
            </a:extLst>
          </p:cNvPr>
          <p:cNvSpPr txBox="1"/>
          <p:nvPr/>
        </p:nvSpPr>
        <p:spPr>
          <a:xfrm>
            <a:off x="3873530" y="4013184"/>
            <a:ext cx="774571" cy="261610"/>
          </a:xfrm>
          <a:prstGeom prst="rect">
            <a:avLst/>
          </a:prstGeom>
          <a:noFill/>
          <a:ln>
            <a:noFill/>
          </a:ln>
        </p:spPr>
        <p:txBody>
          <a:bodyPr wrap="none" rtlCol="0">
            <a:spAutoFit/>
          </a:bodyPr>
          <a:lstStyle/>
          <a:p>
            <a:r>
              <a:rPr lang="en-US" sz="1100" dirty="0"/>
              <a:t>realized in</a:t>
            </a:r>
          </a:p>
        </p:txBody>
      </p:sp>
      <p:sp>
        <p:nvSpPr>
          <p:cNvPr id="43" name="TextBox 42">
            <a:extLst>
              <a:ext uri="{FF2B5EF4-FFF2-40B4-BE49-F238E27FC236}">
                <a16:creationId xmlns:a16="http://schemas.microsoft.com/office/drawing/2014/main" id="{D1AB9F3A-046D-4E8F-978C-5C09F844173E}"/>
              </a:ext>
            </a:extLst>
          </p:cNvPr>
          <p:cNvSpPr txBox="1"/>
          <p:nvPr/>
        </p:nvSpPr>
        <p:spPr>
          <a:xfrm>
            <a:off x="643334" y="4929649"/>
            <a:ext cx="4447043" cy="1384995"/>
          </a:xfrm>
          <a:prstGeom prst="rect">
            <a:avLst/>
          </a:prstGeom>
          <a:solidFill>
            <a:schemeClr val="bg2"/>
          </a:solidFill>
          <a:ln w="19050">
            <a:solidFill>
              <a:schemeClr val="accent1">
                <a:lumMod val="50000"/>
              </a:schemeClr>
            </a:solidFill>
          </a:ln>
        </p:spPr>
        <p:txBody>
          <a:bodyPr wrap="square" rtlCol="0">
            <a:spAutoFit/>
          </a:bodyPr>
          <a:lstStyle/>
          <a:p>
            <a:pPr algn="ctr"/>
            <a:r>
              <a:rPr lang="en-US" sz="1400" dirty="0"/>
              <a:t>Eric and David agree to perform services for each other (</a:t>
            </a:r>
            <a:r>
              <a:rPr lang="en-US" sz="1400" dirty="0">
                <a:solidFill>
                  <a:srgbClr val="FF0000"/>
                </a:solidFill>
              </a:rPr>
              <a:t>they converge on favorable terms of exchange</a:t>
            </a:r>
            <a:r>
              <a:rPr lang="en-US" sz="1400" dirty="0"/>
              <a:t>).</a:t>
            </a:r>
          </a:p>
          <a:p>
            <a:pPr algn="ctr"/>
            <a:r>
              <a:rPr lang="en-US" sz="1400" dirty="0"/>
              <a:t>Eric mows David’s lawn.</a:t>
            </a:r>
          </a:p>
          <a:p>
            <a:pPr algn="ctr"/>
            <a:r>
              <a:rPr lang="en-US" sz="1400" dirty="0"/>
              <a:t>David repairs Eric’s automobile.</a:t>
            </a:r>
          </a:p>
          <a:p>
            <a:pPr algn="ctr"/>
            <a:r>
              <a:rPr lang="en-US" sz="1400" dirty="0"/>
              <a:t>Their respective acts realize deontic roles (</a:t>
            </a:r>
            <a:r>
              <a:rPr lang="en-US" sz="1400" dirty="0" err="1"/>
              <a:t>obliger</a:t>
            </a:r>
            <a:r>
              <a:rPr lang="en-US" sz="1400" dirty="0"/>
              <a:t> and </a:t>
            </a:r>
            <a:r>
              <a:rPr lang="en-US" sz="1400" dirty="0" err="1"/>
              <a:t>obligee</a:t>
            </a:r>
            <a:r>
              <a:rPr lang="en-US" sz="1400" dirty="0"/>
              <a:t>), to be relinquished at the end of the exchange.</a:t>
            </a:r>
          </a:p>
        </p:txBody>
      </p:sp>
      <p:sp>
        <p:nvSpPr>
          <p:cNvPr id="105" name="TextBox 104">
            <a:extLst>
              <a:ext uri="{FF2B5EF4-FFF2-40B4-BE49-F238E27FC236}">
                <a16:creationId xmlns:a16="http://schemas.microsoft.com/office/drawing/2014/main" id="{3E8815A9-169C-4BB7-81AE-D61E3F8707FB}"/>
              </a:ext>
            </a:extLst>
          </p:cNvPr>
          <p:cNvSpPr txBox="1"/>
          <p:nvPr/>
        </p:nvSpPr>
        <p:spPr>
          <a:xfrm>
            <a:off x="4732746" y="3279171"/>
            <a:ext cx="715260" cy="261610"/>
          </a:xfrm>
          <a:prstGeom prst="rect">
            <a:avLst/>
          </a:prstGeom>
          <a:noFill/>
          <a:ln>
            <a:noFill/>
          </a:ln>
        </p:spPr>
        <p:txBody>
          <a:bodyPr wrap="none" rtlCol="0">
            <a:spAutoFit/>
          </a:bodyPr>
          <a:lstStyle/>
          <a:p>
            <a:r>
              <a:rPr lang="en-US" sz="1100" dirty="0"/>
              <a:t>bearer of</a:t>
            </a:r>
          </a:p>
        </p:txBody>
      </p:sp>
      <p:sp>
        <p:nvSpPr>
          <p:cNvPr id="201" name="Oval 200">
            <a:extLst>
              <a:ext uri="{FF2B5EF4-FFF2-40B4-BE49-F238E27FC236}">
                <a16:creationId xmlns:a16="http://schemas.microsoft.com/office/drawing/2014/main" id="{400D4856-B9F3-41D5-B1C1-771D8EDA9DBE}"/>
              </a:ext>
            </a:extLst>
          </p:cNvPr>
          <p:cNvSpPr/>
          <p:nvPr/>
        </p:nvSpPr>
        <p:spPr>
          <a:xfrm>
            <a:off x="6251286" y="2392359"/>
            <a:ext cx="646331" cy="452033"/>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Alan</a:t>
            </a:r>
          </a:p>
        </p:txBody>
      </p:sp>
      <p:sp>
        <p:nvSpPr>
          <p:cNvPr id="202" name="Oval 201">
            <a:extLst>
              <a:ext uri="{FF2B5EF4-FFF2-40B4-BE49-F238E27FC236}">
                <a16:creationId xmlns:a16="http://schemas.microsoft.com/office/drawing/2014/main" id="{4D0F5E7F-8ADB-4558-8487-7977EE7E73AC}"/>
              </a:ext>
            </a:extLst>
          </p:cNvPr>
          <p:cNvSpPr/>
          <p:nvPr/>
        </p:nvSpPr>
        <p:spPr>
          <a:xfrm>
            <a:off x="10922455" y="2374571"/>
            <a:ext cx="799610" cy="452033"/>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Werner</a:t>
            </a:r>
          </a:p>
        </p:txBody>
      </p:sp>
      <p:sp>
        <p:nvSpPr>
          <p:cNvPr id="203" name="Oval 202">
            <a:extLst>
              <a:ext uri="{FF2B5EF4-FFF2-40B4-BE49-F238E27FC236}">
                <a16:creationId xmlns:a16="http://schemas.microsoft.com/office/drawing/2014/main" id="{C9E81299-4AD6-4D33-8F4B-545C6F4E5DBF}"/>
              </a:ext>
            </a:extLst>
          </p:cNvPr>
          <p:cNvSpPr/>
          <p:nvPr/>
        </p:nvSpPr>
        <p:spPr>
          <a:xfrm>
            <a:off x="8000400" y="4093231"/>
            <a:ext cx="646331" cy="452033"/>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apple</a:t>
            </a:r>
          </a:p>
        </p:txBody>
      </p:sp>
      <p:sp>
        <p:nvSpPr>
          <p:cNvPr id="204" name="Oval 203">
            <a:extLst>
              <a:ext uri="{FF2B5EF4-FFF2-40B4-BE49-F238E27FC236}">
                <a16:creationId xmlns:a16="http://schemas.microsoft.com/office/drawing/2014/main" id="{6010720A-491C-4AD3-8B3E-F2C8CBE97ED8}"/>
              </a:ext>
            </a:extLst>
          </p:cNvPr>
          <p:cNvSpPr/>
          <p:nvPr/>
        </p:nvSpPr>
        <p:spPr>
          <a:xfrm>
            <a:off x="10744805" y="4109185"/>
            <a:ext cx="1145176" cy="515677"/>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ownership role</a:t>
            </a:r>
            <a:r>
              <a:rPr lang="en-US" sz="1400" baseline="-25000" dirty="0"/>
              <a:t>2</a:t>
            </a:r>
          </a:p>
        </p:txBody>
      </p:sp>
      <p:sp>
        <p:nvSpPr>
          <p:cNvPr id="205" name="Oval 204">
            <a:extLst>
              <a:ext uri="{FF2B5EF4-FFF2-40B4-BE49-F238E27FC236}">
                <a16:creationId xmlns:a16="http://schemas.microsoft.com/office/drawing/2014/main" id="{692FF87C-44AC-41DC-A702-F6FFBAD98BC8}"/>
              </a:ext>
            </a:extLst>
          </p:cNvPr>
          <p:cNvSpPr/>
          <p:nvPr/>
        </p:nvSpPr>
        <p:spPr>
          <a:xfrm>
            <a:off x="6001863" y="4126975"/>
            <a:ext cx="1145176" cy="494678"/>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ownership role</a:t>
            </a:r>
            <a:r>
              <a:rPr lang="en-US" sz="1400" baseline="-25000" dirty="0"/>
              <a:t>1</a:t>
            </a:r>
          </a:p>
        </p:txBody>
      </p:sp>
      <p:sp>
        <p:nvSpPr>
          <p:cNvPr id="206" name="Oval 205">
            <a:extLst>
              <a:ext uri="{FF2B5EF4-FFF2-40B4-BE49-F238E27FC236}">
                <a16:creationId xmlns:a16="http://schemas.microsoft.com/office/drawing/2014/main" id="{1A176A1B-3FB0-4EC5-AEA5-747FBB4B3615}"/>
              </a:ext>
            </a:extLst>
          </p:cNvPr>
          <p:cNvSpPr/>
          <p:nvPr/>
        </p:nvSpPr>
        <p:spPr>
          <a:xfrm>
            <a:off x="9757103" y="3247331"/>
            <a:ext cx="1220520" cy="548094"/>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act of transferring</a:t>
            </a:r>
          </a:p>
        </p:txBody>
      </p:sp>
      <p:sp>
        <p:nvSpPr>
          <p:cNvPr id="207" name="Oval 206">
            <a:extLst>
              <a:ext uri="{FF2B5EF4-FFF2-40B4-BE49-F238E27FC236}">
                <a16:creationId xmlns:a16="http://schemas.microsoft.com/office/drawing/2014/main" id="{F2473A21-B259-4D28-B5F9-D55FBBA898EE}"/>
              </a:ext>
            </a:extLst>
          </p:cNvPr>
          <p:cNvSpPr/>
          <p:nvPr/>
        </p:nvSpPr>
        <p:spPr>
          <a:xfrm>
            <a:off x="7050010" y="3240955"/>
            <a:ext cx="1204550" cy="559648"/>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act of transferring</a:t>
            </a:r>
          </a:p>
        </p:txBody>
      </p:sp>
      <p:sp>
        <p:nvSpPr>
          <p:cNvPr id="208" name="Oval 207">
            <a:extLst>
              <a:ext uri="{FF2B5EF4-FFF2-40B4-BE49-F238E27FC236}">
                <a16:creationId xmlns:a16="http://schemas.microsoft.com/office/drawing/2014/main" id="{68FC773C-4B66-4F05-949D-123759F930B7}"/>
              </a:ext>
            </a:extLst>
          </p:cNvPr>
          <p:cNvSpPr/>
          <p:nvPr/>
        </p:nvSpPr>
        <p:spPr>
          <a:xfrm>
            <a:off x="8344020" y="2189822"/>
            <a:ext cx="1229570" cy="854289"/>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act of commercial exchange</a:t>
            </a:r>
          </a:p>
        </p:txBody>
      </p:sp>
      <p:cxnSp>
        <p:nvCxnSpPr>
          <p:cNvPr id="209" name="Straight Arrow Connector 208">
            <a:extLst>
              <a:ext uri="{FF2B5EF4-FFF2-40B4-BE49-F238E27FC236}">
                <a16:creationId xmlns:a16="http://schemas.microsoft.com/office/drawing/2014/main" id="{8742F329-F9D7-4463-83CE-29495C21B6FE}"/>
              </a:ext>
            </a:extLst>
          </p:cNvPr>
          <p:cNvCxnSpPr>
            <a:cxnSpLocks/>
            <a:stCxn id="201" idx="6"/>
            <a:endCxn id="208" idx="2"/>
          </p:cNvCxnSpPr>
          <p:nvPr/>
        </p:nvCxnSpPr>
        <p:spPr>
          <a:xfrm flipV="1">
            <a:off x="6897617" y="2616967"/>
            <a:ext cx="1446403" cy="14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0D939297-7151-459E-B11F-9ABE1C056F2A}"/>
              </a:ext>
            </a:extLst>
          </p:cNvPr>
          <p:cNvCxnSpPr>
            <a:cxnSpLocks/>
            <a:stCxn id="202" idx="2"/>
            <a:endCxn id="208" idx="6"/>
          </p:cNvCxnSpPr>
          <p:nvPr/>
        </p:nvCxnSpPr>
        <p:spPr>
          <a:xfrm flipH="1">
            <a:off x="9573590" y="2600588"/>
            <a:ext cx="1348865" cy="163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D9FC67FB-5B26-458B-9F71-1C21EA463ADA}"/>
              </a:ext>
            </a:extLst>
          </p:cNvPr>
          <p:cNvCxnSpPr>
            <a:cxnSpLocks/>
            <a:stCxn id="207" idx="7"/>
            <a:endCxn id="208" idx="3"/>
          </p:cNvCxnSpPr>
          <p:nvPr/>
        </p:nvCxnSpPr>
        <p:spPr>
          <a:xfrm flipV="1">
            <a:off x="8078158" y="2919003"/>
            <a:ext cx="445928" cy="4039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157D68DD-1642-4D18-9BD1-D0807FCD237A}"/>
              </a:ext>
            </a:extLst>
          </p:cNvPr>
          <p:cNvCxnSpPr>
            <a:cxnSpLocks/>
            <a:stCxn id="206" idx="1"/>
            <a:endCxn id="208" idx="5"/>
          </p:cNvCxnSpPr>
          <p:nvPr/>
        </p:nvCxnSpPr>
        <p:spPr>
          <a:xfrm flipH="1" flipV="1">
            <a:off x="9393524" y="2919003"/>
            <a:ext cx="542320" cy="408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A988D28E-C8E3-4A9C-BF5B-CD2A4D770FE8}"/>
              </a:ext>
            </a:extLst>
          </p:cNvPr>
          <p:cNvSpPr txBox="1"/>
          <p:nvPr/>
        </p:nvSpPr>
        <p:spPr>
          <a:xfrm>
            <a:off x="7135916" y="2321670"/>
            <a:ext cx="944489" cy="261610"/>
          </a:xfrm>
          <a:prstGeom prst="rect">
            <a:avLst/>
          </a:prstGeom>
          <a:noFill/>
          <a:ln>
            <a:noFill/>
          </a:ln>
        </p:spPr>
        <p:txBody>
          <a:bodyPr wrap="none" rtlCol="0">
            <a:spAutoFit/>
          </a:bodyPr>
          <a:lstStyle/>
          <a:p>
            <a:r>
              <a:rPr lang="en-US" sz="1100" dirty="0"/>
              <a:t>participant in</a:t>
            </a:r>
          </a:p>
        </p:txBody>
      </p:sp>
      <p:sp>
        <p:nvSpPr>
          <p:cNvPr id="216" name="TextBox 215">
            <a:extLst>
              <a:ext uri="{FF2B5EF4-FFF2-40B4-BE49-F238E27FC236}">
                <a16:creationId xmlns:a16="http://schemas.microsoft.com/office/drawing/2014/main" id="{F33385ED-8B7C-49AB-86B7-AC491EDB22E2}"/>
              </a:ext>
            </a:extLst>
          </p:cNvPr>
          <p:cNvSpPr txBox="1"/>
          <p:nvPr/>
        </p:nvSpPr>
        <p:spPr>
          <a:xfrm>
            <a:off x="9792851" y="2321670"/>
            <a:ext cx="944489" cy="261610"/>
          </a:xfrm>
          <a:prstGeom prst="rect">
            <a:avLst/>
          </a:prstGeom>
          <a:noFill/>
          <a:ln>
            <a:noFill/>
          </a:ln>
        </p:spPr>
        <p:txBody>
          <a:bodyPr wrap="none" rtlCol="0">
            <a:spAutoFit/>
          </a:bodyPr>
          <a:lstStyle/>
          <a:p>
            <a:r>
              <a:rPr lang="en-US" sz="1100" dirty="0"/>
              <a:t>participant in</a:t>
            </a:r>
          </a:p>
        </p:txBody>
      </p:sp>
      <p:cxnSp>
        <p:nvCxnSpPr>
          <p:cNvPr id="217" name="Straight Arrow Connector 216">
            <a:extLst>
              <a:ext uri="{FF2B5EF4-FFF2-40B4-BE49-F238E27FC236}">
                <a16:creationId xmlns:a16="http://schemas.microsoft.com/office/drawing/2014/main" id="{08A3CAD8-1E40-4820-871C-3C7F06AF7475}"/>
              </a:ext>
            </a:extLst>
          </p:cNvPr>
          <p:cNvCxnSpPr>
            <a:cxnSpLocks/>
            <a:stCxn id="203" idx="0"/>
            <a:endCxn id="207" idx="5"/>
          </p:cNvCxnSpPr>
          <p:nvPr/>
        </p:nvCxnSpPr>
        <p:spPr>
          <a:xfrm flipH="1" flipV="1">
            <a:off x="8078158" y="3718644"/>
            <a:ext cx="245408" cy="3745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0EFC1517-4528-4D83-9857-F862D494E65C}"/>
              </a:ext>
            </a:extLst>
          </p:cNvPr>
          <p:cNvCxnSpPr>
            <a:cxnSpLocks/>
            <a:stCxn id="201" idx="5"/>
            <a:endCxn id="207" idx="1"/>
          </p:cNvCxnSpPr>
          <p:nvPr/>
        </p:nvCxnSpPr>
        <p:spPr>
          <a:xfrm>
            <a:off x="6802964" y="2778193"/>
            <a:ext cx="423448" cy="5447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241489FA-8A18-4BBB-A0B0-8DD3F436DC4E}"/>
              </a:ext>
            </a:extLst>
          </p:cNvPr>
          <p:cNvSpPr txBox="1"/>
          <p:nvPr/>
        </p:nvSpPr>
        <p:spPr>
          <a:xfrm>
            <a:off x="6945853" y="2633104"/>
            <a:ext cx="646331" cy="261610"/>
          </a:xfrm>
          <a:prstGeom prst="rect">
            <a:avLst/>
          </a:prstGeom>
          <a:noFill/>
          <a:ln>
            <a:noFill/>
          </a:ln>
        </p:spPr>
        <p:txBody>
          <a:bodyPr wrap="none" rtlCol="0">
            <a:spAutoFit/>
          </a:bodyPr>
          <a:lstStyle/>
          <a:p>
            <a:r>
              <a:rPr lang="en-US" sz="1100" dirty="0"/>
              <a:t>agent in</a:t>
            </a:r>
          </a:p>
        </p:txBody>
      </p:sp>
      <p:sp>
        <p:nvSpPr>
          <p:cNvPr id="220" name="TextBox 219">
            <a:extLst>
              <a:ext uri="{FF2B5EF4-FFF2-40B4-BE49-F238E27FC236}">
                <a16:creationId xmlns:a16="http://schemas.microsoft.com/office/drawing/2014/main" id="{50E7281E-4F87-44F7-9098-71E4CBDEBDC4}"/>
              </a:ext>
            </a:extLst>
          </p:cNvPr>
          <p:cNvSpPr txBox="1"/>
          <p:nvPr/>
        </p:nvSpPr>
        <p:spPr>
          <a:xfrm>
            <a:off x="10505789" y="2776088"/>
            <a:ext cx="646331" cy="261610"/>
          </a:xfrm>
          <a:prstGeom prst="rect">
            <a:avLst/>
          </a:prstGeom>
          <a:noFill/>
          <a:ln>
            <a:noFill/>
          </a:ln>
        </p:spPr>
        <p:txBody>
          <a:bodyPr wrap="none" rtlCol="0">
            <a:spAutoFit/>
          </a:bodyPr>
          <a:lstStyle/>
          <a:p>
            <a:r>
              <a:rPr lang="en-US" sz="1100" dirty="0"/>
              <a:t>agent in</a:t>
            </a:r>
          </a:p>
        </p:txBody>
      </p:sp>
      <p:cxnSp>
        <p:nvCxnSpPr>
          <p:cNvPr id="221" name="Straight Arrow Connector 220">
            <a:extLst>
              <a:ext uri="{FF2B5EF4-FFF2-40B4-BE49-F238E27FC236}">
                <a16:creationId xmlns:a16="http://schemas.microsoft.com/office/drawing/2014/main" id="{E5A72A40-4346-4723-A4FA-A413F32B01FB}"/>
              </a:ext>
            </a:extLst>
          </p:cNvPr>
          <p:cNvCxnSpPr>
            <a:cxnSpLocks/>
            <a:stCxn id="202" idx="3"/>
            <a:endCxn id="206" idx="7"/>
          </p:cNvCxnSpPr>
          <p:nvPr/>
        </p:nvCxnSpPr>
        <p:spPr>
          <a:xfrm flipH="1">
            <a:off x="10798882" y="2760405"/>
            <a:ext cx="240673" cy="5671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DB28D76-5571-4F8E-B6BE-E70B8711D07A}"/>
              </a:ext>
            </a:extLst>
          </p:cNvPr>
          <p:cNvCxnSpPr>
            <a:cxnSpLocks/>
            <a:stCxn id="201" idx="4"/>
            <a:endCxn id="205" idx="0"/>
          </p:cNvCxnSpPr>
          <p:nvPr/>
        </p:nvCxnSpPr>
        <p:spPr>
          <a:xfrm flipH="1">
            <a:off x="6574451" y="2844392"/>
            <a:ext cx="1" cy="12825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D93B598C-351E-49BA-AAC8-655714C24794}"/>
              </a:ext>
            </a:extLst>
          </p:cNvPr>
          <p:cNvCxnSpPr>
            <a:cxnSpLocks/>
            <a:stCxn id="202" idx="4"/>
            <a:endCxn id="204" idx="0"/>
          </p:cNvCxnSpPr>
          <p:nvPr/>
        </p:nvCxnSpPr>
        <p:spPr>
          <a:xfrm flipH="1">
            <a:off x="11317393" y="2826604"/>
            <a:ext cx="4867" cy="12825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7797FCE6-E60D-4C05-A87B-552DF398383E}"/>
              </a:ext>
            </a:extLst>
          </p:cNvPr>
          <p:cNvSpPr txBox="1"/>
          <p:nvPr/>
        </p:nvSpPr>
        <p:spPr>
          <a:xfrm>
            <a:off x="9238824" y="3792931"/>
            <a:ext cx="944489" cy="261610"/>
          </a:xfrm>
          <a:prstGeom prst="rect">
            <a:avLst/>
          </a:prstGeom>
          <a:noFill/>
          <a:ln>
            <a:noFill/>
          </a:ln>
        </p:spPr>
        <p:txBody>
          <a:bodyPr wrap="none" rtlCol="0">
            <a:spAutoFit/>
          </a:bodyPr>
          <a:lstStyle/>
          <a:p>
            <a:r>
              <a:rPr lang="en-US" sz="1100" dirty="0"/>
              <a:t>participant in</a:t>
            </a:r>
          </a:p>
        </p:txBody>
      </p:sp>
      <p:cxnSp>
        <p:nvCxnSpPr>
          <p:cNvPr id="225" name="Straight Arrow Connector 224">
            <a:extLst>
              <a:ext uri="{FF2B5EF4-FFF2-40B4-BE49-F238E27FC236}">
                <a16:creationId xmlns:a16="http://schemas.microsoft.com/office/drawing/2014/main" id="{EBEA8747-154F-4A7C-B011-6E11F08D90A0}"/>
              </a:ext>
            </a:extLst>
          </p:cNvPr>
          <p:cNvCxnSpPr>
            <a:cxnSpLocks/>
            <a:stCxn id="205" idx="7"/>
            <a:endCxn id="207" idx="3"/>
          </p:cNvCxnSpPr>
          <p:nvPr/>
        </p:nvCxnSpPr>
        <p:spPr>
          <a:xfrm flipV="1">
            <a:off x="6979332" y="3718644"/>
            <a:ext cx="247080" cy="4807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C42932A5-99B6-4D50-A410-F6A5C7880194}"/>
              </a:ext>
            </a:extLst>
          </p:cNvPr>
          <p:cNvSpPr txBox="1"/>
          <p:nvPr/>
        </p:nvSpPr>
        <p:spPr>
          <a:xfrm>
            <a:off x="6781467" y="3835165"/>
            <a:ext cx="774571" cy="261610"/>
          </a:xfrm>
          <a:prstGeom prst="rect">
            <a:avLst/>
          </a:prstGeom>
          <a:noFill/>
          <a:ln>
            <a:noFill/>
          </a:ln>
        </p:spPr>
        <p:txBody>
          <a:bodyPr wrap="none" rtlCol="0">
            <a:spAutoFit/>
          </a:bodyPr>
          <a:lstStyle/>
          <a:p>
            <a:r>
              <a:rPr lang="en-US" sz="1100" dirty="0"/>
              <a:t>realized in</a:t>
            </a:r>
          </a:p>
        </p:txBody>
      </p:sp>
      <p:cxnSp>
        <p:nvCxnSpPr>
          <p:cNvPr id="227" name="Straight Arrow Connector 226">
            <a:extLst>
              <a:ext uri="{FF2B5EF4-FFF2-40B4-BE49-F238E27FC236}">
                <a16:creationId xmlns:a16="http://schemas.microsoft.com/office/drawing/2014/main" id="{D799AEED-C649-4CA5-B0A3-D76BC415A3E4}"/>
              </a:ext>
            </a:extLst>
          </p:cNvPr>
          <p:cNvCxnSpPr>
            <a:cxnSpLocks/>
            <a:stCxn id="204" idx="1"/>
            <a:endCxn id="206" idx="5"/>
          </p:cNvCxnSpPr>
          <p:nvPr/>
        </p:nvCxnSpPr>
        <p:spPr>
          <a:xfrm flipH="1" flipV="1">
            <a:off x="10798882" y="3715158"/>
            <a:ext cx="113630" cy="4695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644C8713-BE78-4BDD-8578-5C1C0EC1B89A}"/>
              </a:ext>
            </a:extLst>
          </p:cNvPr>
          <p:cNvSpPr txBox="1"/>
          <p:nvPr/>
        </p:nvSpPr>
        <p:spPr>
          <a:xfrm>
            <a:off x="10441670" y="3794077"/>
            <a:ext cx="774571" cy="261610"/>
          </a:xfrm>
          <a:prstGeom prst="rect">
            <a:avLst/>
          </a:prstGeom>
          <a:noFill/>
          <a:ln>
            <a:noFill/>
          </a:ln>
        </p:spPr>
        <p:txBody>
          <a:bodyPr wrap="none" rtlCol="0">
            <a:spAutoFit/>
          </a:bodyPr>
          <a:lstStyle/>
          <a:p>
            <a:r>
              <a:rPr lang="en-US" sz="1100" dirty="0"/>
              <a:t>realized in</a:t>
            </a:r>
          </a:p>
        </p:txBody>
      </p:sp>
      <p:sp>
        <p:nvSpPr>
          <p:cNvPr id="229" name="Oval 228">
            <a:extLst>
              <a:ext uri="{FF2B5EF4-FFF2-40B4-BE49-F238E27FC236}">
                <a16:creationId xmlns:a16="http://schemas.microsoft.com/office/drawing/2014/main" id="{B3A8F46A-460A-4218-8E04-7D094A661C9E}"/>
              </a:ext>
            </a:extLst>
          </p:cNvPr>
          <p:cNvSpPr/>
          <p:nvPr/>
        </p:nvSpPr>
        <p:spPr>
          <a:xfrm>
            <a:off x="9241032" y="4092857"/>
            <a:ext cx="979457" cy="431997"/>
          </a:xfrm>
          <a:prstGeom prst="ellipse">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dollar bill</a:t>
            </a:r>
          </a:p>
        </p:txBody>
      </p:sp>
      <p:sp>
        <p:nvSpPr>
          <p:cNvPr id="230" name="TextBox 229">
            <a:extLst>
              <a:ext uri="{FF2B5EF4-FFF2-40B4-BE49-F238E27FC236}">
                <a16:creationId xmlns:a16="http://schemas.microsoft.com/office/drawing/2014/main" id="{99C609ED-14F4-4A45-85E7-AB605599DA03}"/>
              </a:ext>
            </a:extLst>
          </p:cNvPr>
          <p:cNvSpPr txBox="1"/>
          <p:nvPr/>
        </p:nvSpPr>
        <p:spPr>
          <a:xfrm>
            <a:off x="7836563" y="3790169"/>
            <a:ext cx="944489" cy="261610"/>
          </a:xfrm>
          <a:prstGeom prst="rect">
            <a:avLst/>
          </a:prstGeom>
          <a:noFill/>
          <a:ln>
            <a:noFill/>
          </a:ln>
        </p:spPr>
        <p:txBody>
          <a:bodyPr wrap="none" rtlCol="0">
            <a:spAutoFit/>
          </a:bodyPr>
          <a:lstStyle/>
          <a:p>
            <a:r>
              <a:rPr lang="en-US" sz="1100" dirty="0"/>
              <a:t>participant in</a:t>
            </a:r>
          </a:p>
        </p:txBody>
      </p:sp>
      <p:cxnSp>
        <p:nvCxnSpPr>
          <p:cNvPr id="231" name="Straight Arrow Connector 230">
            <a:extLst>
              <a:ext uri="{FF2B5EF4-FFF2-40B4-BE49-F238E27FC236}">
                <a16:creationId xmlns:a16="http://schemas.microsoft.com/office/drawing/2014/main" id="{9488A707-E58B-46C9-81B3-634B29DFB2E6}"/>
              </a:ext>
            </a:extLst>
          </p:cNvPr>
          <p:cNvCxnSpPr>
            <a:cxnSpLocks/>
            <a:stCxn id="229" idx="0"/>
            <a:endCxn id="206" idx="3"/>
          </p:cNvCxnSpPr>
          <p:nvPr/>
        </p:nvCxnSpPr>
        <p:spPr>
          <a:xfrm flipV="1">
            <a:off x="9730761" y="3715158"/>
            <a:ext cx="205083" cy="3776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87AB980E-2A42-43B5-AC70-5711CCF20869}"/>
              </a:ext>
            </a:extLst>
          </p:cNvPr>
          <p:cNvSpPr txBox="1"/>
          <p:nvPr/>
        </p:nvSpPr>
        <p:spPr>
          <a:xfrm>
            <a:off x="6744512" y="4929649"/>
            <a:ext cx="4428585" cy="1384995"/>
          </a:xfrm>
          <a:prstGeom prst="rect">
            <a:avLst/>
          </a:prstGeom>
          <a:solidFill>
            <a:schemeClr val="bg2"/>
          </a:solidFill>
          <a:ln w="19050">
            <a:solidFill>
              <a:schemeClr val="accent1">
                <a:lumMod val="50000"/>
              </a:schemeClr>
            </a:solidFill>
          </a:ln>
        </p:spPr>
        <p:txBody>
          <a:bodyPr wrap="square" rtlCol="0">
            <a:spAutoFit/>
          </a:bodyPr>
          <a:lstStyle/>
          <a:p>
            <a:pPr algn="ctr"/>
            <a:r>
              <a:rPr lang="en-US" sz="1400" dirty="0"/>
              <a:t>Alan and Werner agree to perform services for each other (</a:t>
            </a:r>
            <a:r>
              <a:rPr lang="en-US" sz="1400" dirty="0">
                <a:solidFill>
                  <a:srgbClr val="FF0000"/>
                </a:solidFill>
              </a:rPr>
              <a:t>they converge on favorable terms of exchange</a:t>
            </a:r>
            <a:r>
              <a:rPr lang="en-US" sz="1400" dirty="0"/>
              <a:t>).</a:t>
            </a:r>
          </a:p>
          <a:p>
            <a:pPr algn="ctr"/>
            <a:r>
              <a:rPr lang="en-US" sz="1400" dirty="0"/>
              <a:t>Alan transfers an apple (to Werner).</a:t>
            </a:r>
          </a:p>
          <a:p>
            <a:pPr algn="ctr"/>
            <a:r>
              <a:rPr lang="en-US" sz="1400" dirty="0"/>
              <a:t>Werner transfers a dollar bill (to Alan).</a:t>
            </a:r>
          </a:p>
          <a:p>
            <a:pPr algn="ctr"/>
            <a:r>
              <a:rPr lang="en-US" sz="1400" dirty="0"/>
              <a:t>Their respective acts realize deontic roles (</a:t>
            </a:r>
            <a:r>
              <a:rPr lang="en-US" sz="1400" dirty="0" err="1"/>
              <a:t>obliger</a:t>
            </a:r>
            <a:r>
              <a:rPr lang="en-US" sz="1400" dirty="0"/>
              <a:t> and </a:t>
            </a:r>
            <a:r>
              <a:rPr lang="en-US" sz="1400" dirty="0" err="1"/>
              <a:t>obligee</a:t>
            </a:r>
            <a:r>
              <a:rPr lang="en-US" sz="1400" dirty="0"/>
              <a:t>), to be relinquished at the end of the exchange.</a:t>
            </a:r>
          </a:p>
        </p:txBody>
      </p:sp>
      <p:sp>
        <p:nvSpPr>
          <p:cNvPr id="233" name="TextBox 232">
            <a:extLst>
              <a:ext uri="{FF2B5EF4-FFF2-40B4-BE49-F238E27FC236}">
                <a16:creationId xmlns:a16="http://schemas.microsoft.com/office/drawing/2014/main" id="{59F0A1A5-10FB-495A-869B-A8C2A4D57702}"/>
              </a:ext>
            </a:extLst>
          </p:cNvPr>
          <p:cNvSpPr txBox="1"/>
          <p:nvPr/>
        </p:nvSpPr>
        <p:spPr>
          <a:xfrm>
            <a:off x="7890840" y="2980781"/>
            <a:ext cx="1039067" cy="261610"/>
          </a:xfrm>
          <a:prstGeom prst="rect">
            <a:avLst/>
          </a:prstGeom>
          <a:noFill/>
          <a:ln>
            <a:noFill/>
          </a:ln>
        </p:spPr>
        <p:txBody>
          <a:bodyPr wrap="none" rtlCol="0">
            <a:spAutoFit/>
          </a:bodyPr>
          <a:lstStyle/>
          <a:p>
            <a:r>
              <a:rPr lang="en-US" sz="1100" dirty="0"/>
              <a:t>process part of</a:t>
            </a:r>
          </a:p>
        </p:txBody>
      </p:sp>
      <p:sp>
        <p:nvSpPr>
          <p:cNvPr id="234" name="TextBox 233">
            <a:extLst>
              <a:ext uri="{FF2B5EF4-FFF2-40B4-BE49-F238E27FC236}">
                <a16:creationId xmlns:a16="http://schemas.microsoft.com/office/drawing/2014/main" id="{56AB2FFB-C8BD-489E-9E06-24C1F79AC3B6}"/>
              </a:ext>
            </a:extLst>
          </p:cNvPr>
          <p:cNvSpPr txBox="1"/>
          <p:nvPr/>
        </p:nvSpPr>
        <p:spPr>
          <a:xfrm>
            <a:off x="9205669" y="2971374"/>
            <a:ext cx="1039067" cy="261610"/>
          </a:xfrm>
          <a:prstGeom prst="rect">
            <a:avLst/>
          </a:prstGeom>
          <a:noFill/>
          <a:ln>
            <a:noFill/>
          </a:ln>
        </p:spPr>
        <p:txBody>
          <a:bodyPr wrap="none" rtlCol="0">
            <a:spAutoFit/>
          </a:bodyPr>
          <a:lstStyle/>
          <a:p>
            <a:r>
              <a:rPr lang="en-US" sz="1100" dirty="0"/>
              <a:t>process part of</a:t>
            </a:r>
          </a:p>
        </p:txBody>
      </p:sp>
      <p:sp>
        <p:nvSpPr>
          <p:cNvPr id="256" name="TextBox 255">
            <a:extLst>
              <a:ext uri="{FF2B5EF4-FFF2-40B4-BE49-F238E27FC236}">
                <a16:creationId xmlns:a16="http://schemas.microsoft.com/office/drawing/2014/main" id="{9FE6D9BD-09C5-47BB-B768-BB82E214521C}"/>
              </a:ext>
            </a:extLst>
          </p:cNvPr>
          <p:cNvSpPr txBox="1"/>
          <p:nvPr/>
        </p:nvSpPr>
        <p:spPr>
          <a:xfrm>
            <a:off x="1140769" y="1671917"/>
            <a:ext cx="3780313" cy="276999"/>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200" dirty="0"/>
              <a:t>Service for Service, no physical goods need intervene</a:t>
            </a:r>
          </a:p>
        </p:txBody>
      </p:sp>
      <p:sp>
        <p:nvSpPr>
          <p:cNvPr id="257" name="TextBox 256">
            <a:extLst>
              <a:ext uri="{FF2B5EF4-FFF2-40B4-BE49-F238E27FC236}">
                <a16:creationId xmlns:a16="http://schemas.microsoft.com/office/drawing/2014/main" id="{3BC0DDCE-2CAA-4B83-A4C6-D8ECB52E54AC}"/>
              </a:ext>
            </a:extLst>
          </p:cNvPr>
          <p:cNvSpPr txBox="1"/>
          <p:nvPr/>
        </p:nvSpPr>
        <p:spPr>
          <a:xfrm>
            <a:off x="7069424" y="1659658"/>
            <a:ext cx="3527784" cy="276999"/>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200" dirty="0"/>
              <a:t>Service for Service, physical goods need intervene</a:t>
            </a:r>
          </a:p>
        </p:txBody>
      </p:sp>
      <p:sp>
        <p:nvSpPr>
          <p:cNvPr id="140" name="TextBox 139">
            <a:extLst>
              <a:ext uri="{FF2B5EF4-FFF2-40B4-BE49-F238E27FC236}">
                <a16:creationId xmlns:a16="http://schemas.microsoft.com/office/drawing/2014/main" id="{646717FF-A872-461F-B31D-F9D3249FE287}"/>
              </a:ext>
            </a:extLst>
          </p:cNvPr>
          <p:cNvSpPr txBox="1"/>
          <p:nvPr/>
        </p:nvSpPr>
        <p:spPr>
          <a:xfrm>
            <a:off x="6091005" y="3296029"/>
            <a:ext cx="715260" cy="261610"/>
          </a:xfrm>
          <a:prstGeom prst="rect">
            <a:avLst/>
          </a:prstGeom>
          <a:noFill/>
          <a:ln>
            <a:noFill/>
          </a:ln>
        </p:spPr>
        <p:txBody>
          <a:bodyPr wrap="none" rtlCol="0">
            <a:spAutoFit/>
          </a:bodyPr>
          <a:lstStyle/>
          <a:p>
            <a:r>
              <a:rPr lang="en-US" sz="1100" dirty="0"/>
              <a:t>bearer of</a:t>
            </a:r>
          </a:p>
        </p:txBody>
      </p:sp>
      <p:sp>
        <p:nvSpPr>
          <p:cNvPr id="141" name="TextBox 140">
            <a:extLst>
              <a:ext uri="{FF2B5EF4-FFF2-40B4-BE49-F238E27FC236}">
                <a16:creationId xmlns:a16="http://schemas.microsoft.com/office/drawing/2014/main" id="{EA4005DA-C0EA-4A26-822C-DB0183B2D47A}"/>
              </a:ext>
            </a:extLst>
          </p:cNvPr>
          <p:cNvSpPr txBox="1"/>
          <p:nvPr/>
        </p:nvSpPr>
        <p:spPr>
          <a:xfrm>
            <a:off x="11066858" y="3253961"/>
            <a:ext cx="715260" cy="261610"/>
          </a:xfrm>
          <a:prstGeom prst="rect">
            <a:avLst/>
          </a:prstGeom>
          <a:noFill/>
          <a:ln>
            <a:noFill/>
          </a:ln>
        </p:spPr>
        <p:txBody>
          <a:bodyPr wrap="none" rtlCol="0">
            <a:spAutoFit/>
          </a:bodyPr>
          <a:lstStyle/>
          <a:p>
            <a:r>
              <a:rPr lang="en-US" sz="1100" dirty="0"/>
              <a:t>bearer of</a:t>
            </a:r>
          </a:p>
        </p:txBody>
      </p:sp>
    </p:spTree>
    <p:extLst>
      <p:ext uri="{BB962C8B-B14F-4D97-AF65-F5344CB8AC3E}">
        <p14:creationId xmlns:p14="http://schemas.microsoft.com/office/powerpoint/2010/main" val="289627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E1F3100-02E7-4FA7-A72B-E459705C4AFA}"/>
              </a:ext>
            </a:extLst>
          </p:cNvPr>
          <p:cNvSpPr/>
          <p:nvPr/>
        </p:nvSpPr>
        <p:spPr>
          <a:xfrm>
            <a:off x="3400948" y="609600"/>
            <a:ext cx="405114" cy="507197"/>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BADBBCD-133E-4F00-BD2F-1EF33C20916B}"/>
              </a:ext>
            </a:extLst>
          </p:cNvPr>
          <p:cNvCxnSpPr>
            <a:cxnSpLocks/>
            <a:stCxn id="4" idx="4"/>
          </p:cNvCxnSpPr>
          <p:nvPr/>
        </p:nvCxnSpPr>
        <p:spPr>
          <a:xfrm>
            <a:off x="3603505" y="1116797"/>
            <a:ext cx="0" cy="706055"/>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8" name="Straight Connector 7">
            <a:extLst>
              <a:ext uri="{FF2B5EF4-FFF2-40B4-BE49-F238E27FC236}">
                <a16:creationId xmlns:a16="http://schemas.microsoft.com/office/drawing/2014/main" id="{F7B78FE1-2B3C-43B2-99B8-2C8A91BE629E}"/>
              </a:ext>
            </a:extLst>
          </p:cNvPr>
          <p:cNvCxnSpPr>
            <a:cxnSpLocks/>
          </p:cNvCxnSpPr>
          <p:nvPr/>
        </p:nvCxnSpPr>
        <p:spPr>
          <a:xfrm flipH="1">
            <a:off x="3421202" y="1822852"/>
            <a:ext cx="182303" cy="71184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11" name="Straight Connector 10">
            <a:extLst>
              <a:ext uri="{FF2B5EF4-FFF2-40B4-BE49-F238E27FC236}">
                <a16:creationId xmlns:a16="http://schemas.microsoft.com/office/drawing/2014/main" id="{7C1198BC-4567-4126-95C9-DAF6E52E6935}"/>
              </a:ext>
            </a:extLst>
          </p:cNvPr>
          <p:cNvCxnSpPr>
            <a:cxnSpLocks/>
          </p:cNvCxnSpPr>
          <p:nvPr/>
        </p:nvCxnSpPr>
        <p:spPr>
          <a:xfrm>
            <a:off x="3603505" y="1822852"/>
            <a:ext cx="141791" cy="71184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18" name="Straight Connector 17">
            <a:extLst>
              <a:ext uri="{FF2B5EF4-FFF2-40B4-BE49-F238E27FC236}">
                <a16:creationId xmlns:a16="http://schemas.microsoft.com/office/drawing/2014/main" id="{F9CF0100-C536-4856-A0D7-803ED3EBBDF7}"/>
              </a:ext>
            </a:extLst>
          </p:cNvPr>
          <p:cNvCxnSpPr>
            <a:cxnSpLocks/>
          </p:cNvCxnSpPr>
          <p:nvPr/>
        </p:nvCxnSpPr>
        <p:spPr>
          <a:xfrm flipH="1">
            <a:off x="3290533" y="1278467"/>
            <a:ext cx="639233" cy="103958"/>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pic>
        <p:nvPicPr>
          <p:cNvPr id="1030" name="Picture 6" descr="Simple Pear Clip Art Free PNG Image｜Illustoon">
            <a:extLst>
              <a:ext uri="{FF2B5EF4-FFF2-40B4-BE49-F238E27FC236}">
                <a16:creationId xmlns:a16="http://schemas.microsoft.com/office/drawing/2014/main" id="{881F1F7C-A084-4AA8-A149-98B11B1B17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907" t="8704" r="19723" b="6760"/>
          <a:stretch/>
        </p:blipFill>
        <p:spPr bwMode="auto">
          <a:xfrm>
            <a:off x="2604735" y="3038617"/>
            <a:ext cx="557566" cy="78076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3E2392F8-C5B4-481B-BB32-BBF935F7FF37}"/>
              </a:ext>
            </a:extLst>
          </p:cNvPr>
          <p:cNvPicPr>
            <a:picLocks noChangeAspect="1"/>
          </p:cNvPicPr>
          <p:nvPr/>
        </p:nvPicPr>
        <p:blipFill rotWithShape="1">
          <a:blip r:embed="rId4">
            <a:clrChange>
              <a:clrFrom>
                <a:srgbClr val="F9F9F9"/>
              </a:clrFrom>
              <a:clrTo>
                <a:srgbClr val="F9F9F9">
                  <a:alpha val="0"/>
                </a:srgbClr>
              </a:clrTo>
            </a:clrChange>
          </a:blip>
          <a:srcRect l="18919" t="18388" r="19968" b="18477"/>
          <a:stretch/>
        </p:blipFill>
        <p:spPr>
          <a:xfrm>
            <a:off x="7498466" y="3034369"/>
            <a:ext cx="747536" cy="772265"/>
          </a:xfrm>
          <a:prstGeom prst="rect">
            <a:avLst/>
          </a:prstGeom>
        </p:spPr>
      </p:pic>
      <p:pic>
        <p:nvPicPr>
          <p:cNvPr id="49" name="Picture 48">
            <a:extLst>
              <a:ext uri="{FF2B5EF4-FFF2-40B4-BE49-F238E27FC236}">
                <a16:creationId xmlns:a16="http://schemas.microsoft.com/office/drawing/2014/main" id="{1BE9734B-1DCB-47B6-8ECB-643E091A8C16}"/>
              </a:ext>
            </a:extLst>
          </p:cNvPr>
          <p:cNvPicPr>
            <a:picLocks noChangeAspect="1"/>
          </p:cNvPicPr>
          <p:nvPr/>
        </p:nvPicPr>
        <p:blipFill>
          <a:blip r:embed="rId5"/>
          <a:stretch>
            <a:fillRect/>
          </a:stretch>
        </p:blipFill>
        <p:spPr>
          <a:xfrm>
            <a:off x="5934113" y="2941267"/>
            <a:ext cx="619564" cy="780763"/>
          </a:xfrm>
          <a:prstGeom prst="rect">
            <a:avLst/>
          </a:prstGeom>
        </p:spPr>
      </p:pic>
      <p:pic>
        <p:nvPicPr>
          <p:cNvPr id="50" name="Picture 49">
            <a:extLst>
              <a:ext uri="{FF2B5EF4-FFF2-40B4-BE49-F238E27FC236}">
                <a16:creationId xmlns:a16="http://schemas.microsoft.com/office/drawing/2014/main" id="{DAC73B87-AADD-417B-BC16-2B4A7AF7EC94}"/>
              </a:ext>
            </a:extLst>
          </p:cNvPr>
          <p:cNvPicPr>
            <a:picLocks noChangeAspect="1"/>
          </p:cNvPicPr>
          <p:nvPr/>
        </p:nvPicPr>
        <p:blipFill>
          <a:blip r:embed="rId6"/>
          <a:stretch>
            <a:fillRect/>
          </a:stretch>
        </p:blipFill>
        <p:spPr>
          <a:xfrm>
            <a:off x="4156231" y="3034369"/>
            <a:ext cx="774907" cy="780763"/>
          </a:xfrm>
          <a:prstGeom prst="rect">
            <a:avLst/>
          </a:prstGeom>
        </p:spPr>
      </p:pic>
      <p:sp>
        <p:nvSpPr>
          <p:cNvPr id="51" name="Heart 50">
            <a:extLst>
              <a:ext uri="{FF2B5EF4-FFF2-40B4-BE49-F238E27FC236}">
                <a16:creationId xmlns:a16="http://schemas.microsoft.com/office/drawing/2014/main" id="{D0BD9068-F058-4C80-BCA5-A682E95E5CF5}"/>
              </a:ext>
            </a:extLst>
          </p:cNvPr>
          <p:cNvSpPr/>
          <p:nvPr/>
        </p:nvSpPr>
        <p:spPr>
          <a:xfrm>
            <a:off x="3657348" y="1370555"/>
            <a:ext cx="218576" cy="287625"/>
          </a:xfrm>
          <a:prstGeom prst="hear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171D2E3B-BAC4-42A4-9AC7-E1F53A0289A1}"/>
              </a:ext>
            </a:extLst>
          </p:cNvPr>
          <p:cNvCxnSpPr>
            <a:cxnSpLocks/>
            <a:stCxn id="1030" idx="0"/>
            <a:endCxn id="51" idx="1"/>
          </p:cNvCxnSpPr>
          <p:nvPr/>
        </p:nvCxnSpPr>
        <p:spPr>
          <a:xfrm flipV="1">
            <a:off x="2883518" y="1658180"/>
            <a:ext cx="883118" cy="1380437"/>
          </a:xfrm>
          <a:prstGeom prst="line">
            <a:avLst/>
          </a:prstGeom>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4" name="Straight Connector 83">
            <a:extLst>
              <a:ext uri="{FF2B5EF4-FFF2-40B4-BE49-F238E27FC236}">
                <a16:creationId xmlns:a16="http://schemas.microsoft.com/office/drawing/2014/main" id="{E251F0BA-5253-444F-A2E2-684C31A6C05E}"/>
              </a:ext>
            </a:extLst>
          </p:cNvPr>
          <p:cNvCxnSpPr>
            <a:cxnSpLocks/>
            <a:stCxn id="50" idx="0"/>
            <a:endCxn id="51" idx="1"/>
          </p:cNvCxnSpPr>
          <p:nvPr/>
        </p:nvCxnSpPr>
        <p:spPr>
          <a:xfrm flipH="1" flipV="1">
            <a:off x="3766636" y="1658180"/>
            <a:ext cx="777049" cy="1376189"/>
          </a:xfrm>
          <a:prstGeom prst="line">
            <a:avLst/>
          </a:prstGeom>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5" name="Straight Connector 84">
            <a:extLst>
              <a:ext uri="{FF2B5EF4-FFF2-40B4-BE49-F238E27FC236}">
                <a16:creationId xmlns:a16="http://schemas.microsoft.com/office/drawing/2014/main" id="{7E6D3B87-CF9D-4846-BD0C-F283F7FE23A5}"/>
              </a:ext>
            </a:extLst>
          </p:cNvPr>
          <p:cNvCxnSpPr>
            <a:cxnSpLocks/>
            <a:stCxn id="49" idx="0"/>
            <a:endCxn id="51" idx="1"/>
          </p:cNvCxnSpPr>
          <p:nvPr/>
        </p:nvCxnSpPr>
        <p:spPr>
          <a:xfrm flipH="1" flipV="1">
            <a:off x="3766636" y="1658180"/>
            <a:ext cx="2477259" cy="1283087"/>
          </a:xfrm>
          <a:prstGeom prst="line">
            <a:avLst/>
          </a:prstGeom>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6" name="Straight Connector 85">
            <a:extLst>
              <a:ext uri="{FF2B5EF4-FFF2-40B4-BE49-F238E27FC236}">
                <a16:creationId xmlns:a16="http://schemas.microsoft.com/office/drawing/2014/main" id="{3E2D695E-4D22-42B3-B84F-380DFDC0226A}"/>
              </a:ext>
            </a:extLst>
          </p:cNvPr>
          <p:cNvCxnSpPr>
            <a:cxnSpLocks/>
            <a:stCxn id="33" idx="0"/>
            <a:endCxn id="51" idx="1"/>
          </p:cNvCxnSpPr>
          <p:nvPr/>
        </p:nvCxnSpPr>
        <p:spPr>
          <a:xfrm flipH="1" flipV="1">
            <a:off x="3766636" y="1658180"/>
            <a:ext cx="4105598" cy="1376189"/>
          </a:xfrm>
          <a:prstGeom prst="line">
            <a:avLst/>
          </a:prstGeom>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cxnSp>
      <p:sp>
        <p:nvSpPr>
          <p:cNvPr id="5" name="Footer Placeholder 4">
            <a:extLst>
              <a:ext uri="{FF2B5EF4-FFF2-40B4-BE49-F238E27FC236}">
                <a16:creationId xmlns:a16="http://schemas.microsoft.com/office/drawing/2014/main" id="{1418D6F9-7EA6-499E-B41F-FE644561D0A2}"/>
              </a:ext>
            </a:extLst>
          </p:cNvPr>
          <p:cNvSpPr>
            <a:spLocks noGrp="1"/>
          </p:cNvSpPr>
          <p:nvPr>
            <p:ph type="ftr" sz="quarter" idx="11"/>
          </p:nvPr>
        </p:nvSpPr>
        <p:spPr/>
        <p:txBody>
          <a:bodyPr/>
          <a:lstStyle/>
          <a:p>
            <a:r>
              <a:rPr lang="en-US"/>
              <a:t>Jonathan Vajda (jvajda@buffalo.edu) for BFO Summit, May 2023</a:t>
            </a:r>
          </a:p>
        </p:txBody>
      </p:sp>
      <p:sp>
        <p:nvSpPr>
          <p:cNvPr id="7" name="Slide Number Placeholder 6">
            <a:extLst>
              <a:ext uri="{FF2B5EF4-FFF2-40B4-BE49-F238E27FC236}">
                <a16:creationId xmlns:a16="http://schemas.microsoft.com/office/drawing/2014/main" id="{3D11F6E1-4869-42A6-B899-0E7EF3E8600B}"/>
              </a:ext>
            </a:extLst>
          </p:cNvPr>
          <p:cNvSpPr>
            <a:spLocks noGrp="1"/>
          </p:cNvSpPr>
          <p:nvPr>
            <p:ph type="sldNum" sz="quarter" idx="12"/>
          </p:nvPr>
        </p:nvSpPr>
        <p:spPr/>
        <p:txBody>
          <a:bodyPr/>
          <a:lstStyle/>
          <a:p>
            <a:fld id="{40B1E930-34C4-4F23-B7AF-A5CDEF24A449}" type="slidenum">
              <a:rPr lang="en-US" smtClean="0"/>
              <a:t>5</a:t>
            </a:fld>
            <a:endParaRPr lang="en-US"/>
          </a:p>
        </p:txBody>
      </p:sp>
      <p:sp>
        <p:nvSpPr>
          <p:cNvPr id="21" name="Title 1">
            <a:extLst>
              <a:ext uri="{FF2B5EF4-FFF2-40B4-BE49-F238E27FC236}">
                <a16:creationId xmlns:a16="http://schemas.microsoft.com/office/drawing/2014/main" id="{1F1C498D-30B3-4A3E-B96D-C738B49CF35F}"/>
              </a:ext>
            </a:extLst>
          </p:cNvPr>
          <p:cNvSpPr>
            <a:spLocks noGrp="1"/>
          </p:cNvSpPr>
          <p:nvPr>
            <p:ph type="title"/>
          </p:nvPr>
        </p:nvSpPr>
        <p:spPr>
          <a:xfrm>
            <a:off x="146511" y="188771"/>
            <a:ext cx="2928167" cy="1325563"/>
          </a:xfrm>
        </p:spPr>
        <p:txBody>
          <a:bodyPr>
            <a:noAutofit/>
          </a:bodyPr>
          <a:lstStyle/>
          <a:p>
            <a:pPr algn="ctr"/>
            <a:r>
              <a:rPr lang="en-US" sz="3200" dirty="0"/>
              <a:t>2. Dispositional Account of Price</a:t>
            </a:r>
          </a:p>
        </p:txBody>
      </p:sp>
      <p:sp>
        <p:nvSpPr>
          <p:cNvPr id="22" name="TextBox 21">
            <a:extLst>
              <a:ext uri="{FF2B5EF4-FFF2-40B4-BE49-F238E27FC236}">
                <a16:creationId xmlns:a16="http://schemas.microsoft.com/office/drawing/2014/main" id="{A6ADDA87-1613-4200-8C76-D38ABC43CB2D}"/>
              </a:ext>
            </a:extLst>
          </p:cNvPr>
          <p:cNvSpPr txBox="1"/>
          <p:nvPr/>
        </p:nvSpPr>
        <p:spPr>
          <a:xfrm>
            <a:off x="2275846" y="4652099"/>
            <a:ext cx="5836187" cy="1200329"/>
          </a:xfrm>
          <a:prstGeom prst="rect">
            <a:avLst/>
          </a:prstGeom>
          <a:noFill/>
        </p:spPr>
        <p:txBody>
          <a:bodyPr wrap="square" rtlCol="0">
            <a:spAutoFit/>
          </a:bodyPr>
          <a:lstStyle/>
          <a:p>
            <a:r>
              <a:rPr lang="en-US" dirty="0"/>
              <a:t>What is the market value of an orange?</a:t>
            </a:r>
          </a:p>
          <a:p>
            <a:endParaRPr lang="en-US" dirty="0"/>
          </a:p>
          <a:p>
            <a:r>
              <a:rPr lang="en-US" dirty="0"/>
              <a:t>Cannot be answered simply by analyzing the traits of the orange. It is subjective what </a:t>
            </a:r>
            <a:r>
              <a:rPr lang="en-US" b="1" dirty="0"/>
              <a:t>preferences</a:t>
            </a:r>
            <a:r>
              <a:rPr lang="en-US" dirty="0"/>
              <a:t> for exchange hold.</a:t>
            </a:r>
          </a:p>
        </p:txBody>
      </p:sp>
    </p:spTree>
    <p:extLst>
      <p:ext uri="{BB962C8B-B14F-4D97-AF65-F5344CB8AC3E}">
        <p14:creationId xmlns:p14="http://schemas.microsoft.com/office/powerpoint/2010/main" val="259693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9746-BFDB-456C-B238-C911E3F11BA7}"/>
              </a:ext>
            </a:extLst>
          </p:cNvPr>
          <p:cNvSpPr>
            <a:spLocks noGrp="1"/>
          </p:cNvSpPr>
          <p:nvPr>
            <p:ph type="title"/>
          </p:nvPr>
        </p:nvSpPr>
        <p:spPr/>
        <p:txBody>
          <a:bodyPr/>
          <a:lstStyle/>
          <a:p>
            <a:r>
              <a:rPr lang="en-US" dirty="0"/>
              <a:t>2. Dispositional Account of Price</a:t>
            </a:r>
          </a:p>
        </p:txBody>
      </p:sp>
      <p:cxnSp>
        <p:nvCxnSpPr>
          <p:cNvPr id="6" name="Connector: Curved 5">
            <a:extLst>
              <a:ext uri="{FF2B5EF4-FFF2-40B4-BE49-F238E27FC236}">
                <a16:creationId xmlns:a16="http://schemas.microsoft.com/office/drawing/2014/main" id="{E8B2644E-5397-4F35-BED8-5AF3E56E4027}"/>
              </a:ext>
            </a:extLst>
          </p:cNvPr>
          <p:cNvCxnSpPr>
            <a:cxnSpLocks/>
            <a:stCxn id="7" idx="0"/>
            <a:endCxn id="56" idx="2"/>
          </p:cNvCxnSpPr>
          <p:nvPr/>
        </p:nvCxnSpPr>
        <p:spPr>
          <a:xfrm rot="5400000" flipH="1" flipV="1">
            <a:off x="1489353" y="1856643"/>
            <a:ext cx="417496" cy="13096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5DB710F8-8BE5-41B7-A931-276C9AD859EE}"/>
              </a:ext>
            </a:extLst>
          </p:cNvPr>
          <p:cNvSpPr/>
          <p:nvPr/>
        </p:nvSpPr>
        <p:spPr>
          <a:xfrm>
            <a:off x="664619" y="2720235"/>
            <a:ext cx="757275" cy="492756"/>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agent</a:t>
            </a:r>
            <a:endParaRPr lang="en-US" sz="1400" baseline="-25000" dirty="0"/>
          </a:p>
        </p:txBody>
      </p:sp>
      <p:sp>
        <p:nvSpPr>
          <p:cNvPr id="8" name="Oval 7">
            <a:extLst>
              <a:ext uri="{FF2B5EF4-FFF2-40B4-BE49-F238E27FC236}">
                <a16:creationId xmlns:a16="http://schemas.microsoft.com/office/drawing/2014/main" id="{AE71D9F0-A99D-4286-B2B9-6603B0DD01D5}"/>
              </a:ext>
            </a:extLst>
          </p:cNvPr>
          <p:cNvSpPr/>
          <p:nvPr/>
        </p:nvSpPr>
        <p:spPr>
          <a:xfrm>
            <a:off x="4543096" y="3607021"/>
            <a:ext cx="757275" cy="492756"/>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entity</a:t>
            </a:r>
            <a:endParaRPr lang="en-US" sz="1400" baseline="-25000" dirty="0"/>
          </a:p>
        </p:txBody>
      </p:sp>
      <p:sp>
        <p:nvSpPr>
          <p:cNvPr id="10" name="Oval 9">
            <a:extLst>
              <a:ext uri="{FF2B5EF4-FFF2-40B4-BE49-F238E27FC236}">
                <a16:creationId xmlns:a16="http://schemas.microsoft.com/office/drawing/2014/main" id="{FEC28ED9-4BE4-4CAA-ADC7-4A5E8718CDCD}"/>
              </a:ext>
            </a:extLst>
          </p:cNvPr>
          <p:cNvSpPr/>
          <p:nvPr/>
        </p:nvSpPr>
        <p:spPr>
          <a:xfrm>
            <a:off x="2352945" y="3546699"/>
            <a:ext cx="1147693" cy="577922"/>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act of predicting</a:t>
            </a:r>
          </a:p>
        </p:txBody>
      </p:sp>
      <p:sp>
        <p:nvSpPr>
          <p:cNvPr id="12" name="Oval 11">
            <a:extLst>
              <a:ext uri="{FF2B5EF4-FFF2-40B4-BE49-F238E27FC236}">
                <a16:creationId xmlns:a16="http://schemas.microsoft.com/office/drawing/2014/main" id="{FC1AC703-70F5-4517-BF6E-BE6A9C1EA34A}"/>
              </a:ext>
            </a:extLst>
          </p:cNvPr>
          <p:cNvSpPr/>
          <p:nvPr/>
        </p:nvSpPr>
        <p:spPr>
          <a:xfrm>
            <a:off x="4075285" y="2327104"/>
            <a:ext cx="1692896" cy="759452"/>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predictive information content entity</a:t>
            </a:r>
          </a:p>
        </p:txBody>
      </p:sp>
      <p:cxnSp>
        <p:nvCxnSpPr>
          <p:cNvPr id="16" name="Connector: Curved 15">
            <a:extLst>
              <a:ext uri="{FF2B5EF4-FFF2-40B4-BE49-F238E27FC236}">
                <a16:creationId xmlns:a16="http://schemas.microsoft.com/office/drawing/2014/main" id="{7712C5B2-2C3D-473B-8F94-7BEBC6D01928}"/>
              </a:ext>
            </a:extLst>
          </p:cNvPr>
          <p:cNvCxnSpPr>
            <a:cxnSpLocks/>
            <a:stCxn id="7" idx="6"/>
            <a:endCxn id="10" idx="1"/>
          </p:cNvCxnSpPr>
          <p:nvPr/>
        </p:nvCxnSpPr>
        <p:spPr>
          <a:xfrm>
            <a:off x="1421894" y="2966613"/>
            <a:ext cx="1099127" cy="6647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ACA2ECC-DFAE-42B2-A2BE-1ABD511EEDFE}"/>
              </a:ext>
            </a:extLst>
          </p:cNvPr>
          <p:cNvSpPr txBox="1"/>
          <p:nvPr/>
        </p:nvSpPr>
        <p:spPr>
          <a:xfrm>
            <a:off x="1464911" y="3012495"/>
            <a:ext cx="734088" cy="276999"/>
          </a:xfrm>
          <a:prstGeom prst="rect">
            <a:avLst/>
          </a:prstGeom>
          <a:noFill/>
        </p:spPr>
        <p:txBody>
          <a:bodyPr wrap="square" rtlCol="0">
            <a:spAutoFit/>
          </a:bodyPr>
          <a:lstStyle/>
          <a:p>
            <a:r>
              <a:rPr lang="en-US" sz="1200" dirty="0"/>
              <a:t>agent in</a:t>
            </a:r>
          </a:p>
        </p:txBody>
      </p:sp>
      <p:cxnSp>
        <p:nvCxnSpPr>
          <p:cNvPr id="31" name="Connector: Curved 30">
            <a:extLst>
              <a:ext uri="{FF2B5EF4-FFF2-40B4-BE49-F238E27FC236}">
                <a16:creationId xmlns:a16="http://schemas.microsoft.com/office/drawing/2014/main" id="{51B8F2CC-6E41-47EF-ACE3-CE80D69125BE}"/>
              </a:ext>
            </a:extLst>
          </p:cNvPr>
          <p:cNvCxnSpPr>
            <a:cxnSpLocks/>
            <a:stCxn id="10" idx="7"/>
            <a:endCxn id="12" idx="2"/>
          </p:cNvCxnSpPr>
          <p:nvPr/>
        </p:nvCxnSpPr>
        <p:spPr>
          <a:xfrm rot="5400000" flipH="1" flipV="1">
            <a:off x="3241671" y="2797721"/>
            <a:ext cx="924504" cy="7427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2B522B32-5FDB-4BCD-8547-E6869E87B735}"/>
              </a:ext>
            </a:extLst>
          </p:cNvPr>
          <p:cNvCxnSpPr>
            <a:cxnSpLocks/>
            <a:stCxn id="12" idx="4"/>
            <a:endCxn id="8" idx="0"/>
          </p:cNvCxnSpPr>
          <p:nvPr/>
        </p:nvCxnSpPr>
        <p:spPr>
          <a:xfrm rot="16200000" flipH="1">
            <a:off x="4661501" y="3346787"/>
            <a:ext cx="520465"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60DDB08-4ECB-49B3-9971-D05755028526}"/>
              </a:ext>
            </a:extLst>
          </p:cNvPr>
          <p:cNvSpPr txBox="1"/>
          <p:nvPr/>
        </p:nvSpPr>
        <p:spPr>
          <a:xfrm>
            <a:off x="2983931" y="3106565"/>
            <a:ext cx="881572" cy="276999"/>
          </a:xfrm>
          <a:prstGeom prst="rect">
            <a:avLst/>
          </a:prstGeom>
          <a:noFill/>
        </p:spPr>
        <p:txBody>
          <a:bodyPr wrap="square" rtlCol="0">
            <a:spAutoFit/>
          </a:bodyPr>
          <a:lstStyle/>
          <a:p>
            <a:r>
              <a:rPr lang="en-US" sz="1200" dirty="0"/>
              <a:t>has output</a:t>
            </a:r>
          </a:p>
        </p:txBody>
      </p:sp>
      <p:sp>
        <p:nvSpPr>
          <p:cNvPr id="52" name="TextBox 51">
            <a:extLst>
              <a:ext uri="{FF2B5EF4-FFF2-40B4-BE49-F238E27FC236}">
                <a16:creationId xmlns:a16="http://schemas.microsoft.com/office/drawing/2014/main" id="{A6AC9D42-E565-4956-AD91-A2004B51BAC3}"/>
              </a:ext>
            </a:extLst>
          </p:cNvPr>
          <p:cNvSpPr txBox="1"/>
          <p:nvPr/>
        </p:nvSpPr>
        <p:spPr>
          <a:xfrm>
            <a:off x="4569006" y="3222144"/>
            <a:ext cx="881572" cy="276999"/>
          </a:xfrm>
          <a:prstGeom prst="rect">
            <a:avLst/>
          </a:prstGeom>
          <a:noFill/>
        </p:spPr>
        <p:txBody>
          <a:bodyPr wrap="square" rtlCol="0">
            <a:spAutoFit/>
          </a:bodyPr>
          <a:lstStyle/>
          <a:p>
            <a:r>
              <a:rPr lang="en-US" sz="1200" dirty="0"/>
              <a:t>describes</a:t>
            </a:r>
          </a:p>
        </p:txBody>
      </p:sp>
      <p:sp>
        <p:nvSpPr>
          <p:cNvPr id="56" name="Oval 55">
            <a:extLst>
              <a:ext uri="{FF2B5EF4-FFF2-40B4-BE49-F238E27FC236}">
                <a16:creationId xmlns:a16="http://schemas.microsoft.com/office/drawing/2014/main" id="{D8F2E166-727D-4387-AD31-ADA87F36B3F7}"/>
              </a:ext>
            </a:extLst>
          </p:cNvPr>
          <p:cNvSpPr/>
          <p:nvPr/>
        </p:nvSpPr>
        <p:spPr>
          <a:xfrm>
            <a:off x="2352945" y="2131592"/>
            <a:ext cx="1152585" cy="34229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disposition</a:t>
            </a:r>
            <a:endParaRPr lang="en-US" sz="1400" baseline="-25000" dirty="0"/>
          </a:p>
        </p:txBody>
      </p:sp>
      <p:cxnSp>
        <p:nvCxnSpPr>
          <p:cNvPr id="59" name="Connector: Curved 58">
            <a:extLst>
              <a:ext uri="{FF2B5EF4-FFF2-40B4-BE49-F238E27FC236}">
                <a16:creationId xmlns:a16="http://schemas.microsoft.com/office/drawing/2014/main" id="{8BA47D66-D609-4BEC-8F82-C4477E6D4D4A}"/>
              </a:ext>
            </a:extLst>
          </p:cNvPr>
          <p:cNvCxnSpPr>
            <a:cxnSpLocks/>
            <a:stCxn id="56" idx="4"/>
            <a:endCxn id="10" idx="0"/>
          </p:cNvCxnSpPr>
          <p:nvPr/>
        </p:nvCxnSpPr>
        <p:spPr>
          <a:xfrm rot="5400000">
            <a:off x="2391609" y="3009069"/>
            <a:ext cx="1072813" cy="24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9259D1CC-6147-42C2-B5EC-6BC282A83573}"/>
              </a:ext>
            </a:extLst>
          </p:cNvPr>
          <p:cNvSpPr txBox="1"/>
          <p:nvPr/>
        </p:nvSpPr>
        <p:spPr>
          <a:xfrm>
            <a:off x="1458828" y="2307919"/>
            <a:ext cx="1065505" cy="276999"/>
          </a:xfrm>
          <a:prstGeom prst="rect">
            <a:avLst/>
          </a:prstGeom>
          <a:noFill/>
        </p:spPr>
        <p:txBody>
          <a:bodyPr wrap="square" rtlCol="0">
            <a:spAutoFit/>
          </a:bodyPr>
          <a:lstStyle/>
          <a:p>
            <a:r>
              <a:rPr lang="en-US" sz="1200" dirty="0"/>
              <a:t>bearer of</a:t>
            </a:r>
          </a:p>
        </p:txBody>
      </p:sp>
      <p:sp>
        <p:nvSpPr>
          <p:cNvPr id="65" name="TextBox 64">
            <a:extLst>
              <a:ext uri="{FF2B5EF4-FFF2-40B4-BE49-F238E27FC236}">
                <a16:creationId xmlns:a16="http://schemas.microsoft.com/office/drawing/2014/main" id="{54558005-D675-4CB3-961C-E748362936D7}"/>
              </a:ext>
            </a:extLst>
          </p:cNvPr>
          <p:cNvSpPr txBox="1"/>
          <p:nvPr/>
        </p:nvSpPr>
        <p:spPr>
          <a:xfrm>
            <a:off x="2533963" y="2689614"/>
            <a:ext cx="1065505" cy="276999"/>
          </a:xfrm>
          <a:prstGeom prst="rect">
            <a:avLst/>
          </a:prstGeom>
          <a:noFill/>
        </p:spPr>
        <p:txBody>
          <a:bodyPr wrap="square" rtlCol="0">
            <a:spAutoFit/>
          </a:bodyPr>
          <a:lstStyle/>
          <a:p>
            <a:r>
              <a:rPr lang="en-US" sz="1200" dirty="0"/>
              <a:t>realized in</a:t>
            </a:r>
          </a:p>
        </p:txBody>
      </p:sp>
      <p:sp>
        <p:nvSpPr>
          <p:cNvPr id="86" name="Oval 85">
            <a:extLst>
              <a:ext uri="{FF2B5EF4-FFF2-40B4-BE49-F238E27FC236}">
                <a16:creationId xmlns:a16="http://schemas.microsoft.com/office/drawing/2014/main" id="{8F3A7781-F9EE-47C5-B78E-2058675A90B1}"/>
              </a:ext>
            </a:extLst>
          </p:cNvPr>
          <p:cNvSpPr/>
          <p:nvPr/>
        </p:nvSpPr>
        <p:spPr>
          <a:xfrm>
            <a:off x="4206322" y="4753411"/>
            <a:ext cx="1430824" cy="759806"/>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measurement of potential benefit</a:t>
            </a:r>
          </a:p>
        </p:txBody>
      </p:sp>
      <p:sp>
        <p:nvSpPr>
          <p:cNvPr id="103" name="Oval 102">
            <a:extLst>
              <a:ext uri="{FF2B5EF4-FFF2-40B4-BE49-F238E27FC236}">
                <a16:creationId xmlns:a16="http://schemas.microsoft.com/office/drawing/2014/main" id="{4888A95A-926E-4750-BD7B-17BAECE44FBD}"/>
              </a:ext>
            </a:extLst>
          </p:cNvPr>
          <p:cNvSpPr/>
          <p:nvPr/>
        </p:nvSpPr>
        <p:spPr>
          <a:xfrm>
            <a:off x="466963" y="4962167"/>
            <a:ext cx="1152585" cy="34229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disposition</a:t>
            </a:r>
            <a:endParaRPr lang="en-US" sz="1400" baseline="-25000" dirty="0"/>
          </a:p>
        </p:txBody>
      </p:sp>
      <p:cxnSp>
        <p:nvCxnSpPr>
          <p:cNvPr id="104" name="Connector: Curved 103">
            <a:extLst>
              <a:ext uri="{FF2B5EF4-FFF2-40B4-BE49-F238E27FC236}">
                <a16:creationId xmlns:a16="http://schemas.microsoft.com/office/drawing/2014/main" id="{2D17966B-8418-4D5A-A494-824E1F720A03}"/>
              </a:ext>
            </a:extLst>
          </p:cNvPr>
          <p:cNvCxnSpPr>
            <a:cxnSpLocks/>
            <a:stCxn id="7" idx="4"/>
            <a:endCxn id="103" idx="0"/>
          </p:cNvCxnSpPr>
          <p:nvPr/>
        </p:nvCxnSpPr>
        <p:spPr>
          <a:xfrm rot="5400000">
            <a:off x="168669" y="4087579"/>
            <a:ext cx="1749176"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1B503D2-306B-434D-949F-B0C8EE3FBBE6}"/>
              </a:ext>
            </a:extLst>
          </p:cNvPr>
          <p:cNvSpPr txBox="1"/>
          <p:nvPr/>
        </p:nvSpPr>
        <p:spPr>
          <a:xfrm>
            <a:off x="595257" y="3953758"/>
            <a:ext cx="1065505" cy="276999"/>
          </a:xfrm>
          <a:prstGeom prst="rect">
            <a:avLst/>
          </a:prstGeom>
          <a:noFill/>
        </p:spPr>
        <p:txBody>
          <a:bodyPr wrap="square" rtlCol="0">
            <a:spAutoFit/>
          </a:bodyPr>
          <a:lstStyle/>
          <a:p>
            <a:r>
              <a:rPr lang="en-US" sz="1200" dirty="0"/>
              <a:t>bearer of</a:t>
            </a:r>
          </a:p>
        </p:txBody>
      </p:sp>
      <p:sp>
        <p:nvSpPr>
          <p:cNvPr id="109" name="TextBox 108">
            <a:extLst>
              <a:ext uri="{FF2B5EF4-FFF2-40B4-BE49-F238E27FC236}">
                <a16:creationId xmlns:a16="http://schemas.microsoft.com/office/drawing/2014/main" id="{14962028-B080-418C-BFE1-F9BFA2933C6A}"/>
              </a:ext>
            </a:extLst>
          </p:cNvPr>
          <p:cNvSpPr txBox="1"/>
          <p:nvPr/>
        </p:nvSpPr>
        <p:spPr>
          <a:xfrm>
            <a:off x="4580060" y="4363850"/>
            <a:ext cx="881572" cy="276999"/>
          </a:xfrm>
          <a:prstGeom prst="rect">
            <a:avLst/>
          </a:prstGeom>
          <a:noFill/>
        </p:spPr>
        <p:txBody>
          <a:bodyPr wrap="square" rtlCol="0">
            <a:spAutoFit/>
          </a:bodyPr>
          <a:lstStyle/>
          <a:p>
            <a:r>
              <a:rPr lang="en-US" sz="1200" dirty="0"/>
              <a:t>describes</a:t>
            </a:r>
          </a:p>
        </p:txBody>
      </p:sp>
      <p:cxnSp>
        <p:nvCxnSpPr>
          <p:cNvPr id="110" name="Connector: Curved 109">
            <a:extLst>
              <a:ext uri="{FF2B5EF4-FFF2-40B4-BE49-F238E27FC236}">
                <a16:creationId xmlns:a16="http://schemas.microsoft.com/office/drawing/2014/main" id="{1272C4D5-01D4-4BB6-B0F0-07EB877E8227}"/>
              </a:ext>
            </a:extLst>
          </p:cNvPr>
          <p:cNvCxnSpPr>
            <a:cxnSpLocks/>
            <a:stCxn id="86" idx="0"/>
            <a:endCxn id="8" idx="4"/>
          </p:cNvCxnSpPr>
          <p:nvPr/>
        </p:nvCxnSpPr>
        <p:spPr>
          <a:xfrm rot="5400000" flipH="1" flipV="1">
            <a:off x="4594917" y="4426594"/>
            <a:ext cx="653634"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A26577AB-5151-42F9-B61E-D7F28419B524}"/>
              </a:ext>
            </a:extLst>
          </p:cNvPr>
          <p:cNvSpPr txBox="1"/>
          <p:nvPr/>
        </p:nvSpPr>
        <p:spPr>
          <a:xfrm>
            <a:off x="1480826" y="3781401"/>
            <a:ext cx="734088" cy="276999"/>
          </a:xfrm>
          <a:prstGeom prst="rect">
            <a:avLst/>
          </a:prstGeom>
          <a:noFill/>
        </p:spPr>
        <p:txBody>
          <a:bodyPr wrap="square" rtlCol="0">
            <a:spAutoFit/>
          </a:bodyPr>
          <a:lstStyle/>
          <a:p>
            <a:r>
              <a:rPr lang="en-US" sz="1200" dirty="0"/>
              <a:t>agent in</a:t>
            </a:r>
          </a:p>
        </p:txBody>
      </p:sp>
      <p:sp>
        <p:nvSpPr>
          <p:cNvPr id="133" name="Oval 132">
            <a:extLst>
              <a:ext uri="{FF2B5EF4-FFF2-40B4-BE49-F238E27FC236}">
                <a16:creationId xmlns:a16="http://schemas.microsoft.com/office/drawing/2014/main" id="{B53012CF-ED14-4EE4-815D-AFDCE864248F}"/>
              </a:ext>
            </a:extLst>
          </p:cNvPr>
          <p:cNvSpPr/>
          <p:nvPr/>
        </p:nvSpPr>
        <p:spPr>
          <a:xfrm>
            <a:off x="2336899" y="4845249"/>
            <a:ext cx="1147693" cy="577922"/>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act of evaluating</a:t>
            </a:r>
          </a:p>
        </p:txBody>
      </p:sp>
      <p:cxnSp>
        <p:nvCxnSpPr>
          <p:cNvPr id="135" name="Connector: Curved 134">
            <a:extLst>
              <a:ext uri="{FF2B5EF4-FFF2-40B4-BE49-F238E27FC236}">
                <a16:creationId xmlns:a16="http://schemas.microsoft.com/office/drawing/2014/main" id="{DC13CBA9-B06E-48E6-A532-921CB967A3D9}"/>
              </a:ext>
            </a:extLst>
          </p:cNvPr>
          <p:cNvCxnSpPr>
            <a:cxnSpLocks/>
            <a:stCxn id="7" idx="4"/>
            <a:endCxn id="133" idx="1"/>
          </p:cNvCxnSpPr>
          <p:nvPr/>
        </p:nvCxnSpPr>
        <p:spPr>
          <a:xfrm rot="16200000" flipH="1">
            <a:off x="915670" y="3340578"/>
            <a:ext cx="1716893" cy="146171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0D65EF3E-6641-4DF1-A6AD-DFBB7998CC45}"/>
              </a:ext>
            </a:extLst>
          </p:cNvPr>
          <p:cNvSpPr txBox="1"/>
          <p:nvPr/>
        </p:nvSpPr>
        <p:spPr>
          <a:xfrm>
            <a:off x="1531165" y="4862404"/>
            <a:ext cx="854055" cy="276999"/>
          </a:xfrm>
          <a:prstGeom prst="rect">
            <a:avLst/>
          </a:prstGeom>
          <a:noFill/>
        </p:spPr>
        <p:txBody>
          <a:bodyPr wrap="square" rtlCol="0">
            <a:spAutoFit/>
          </a:bodyPr>
          <a:lstStyle/>
          <a:p>
            <a:r>
              <a:rPr lang="en-US" sz="1200" dirty="0"/>
              <a:t>realized in</a:t>
            </a:r>
          </a:p>
        </p:txBody>
      </p:sp>
      <p:cxnSp>
        <p:nvCxnSpPr>
          <p:cNvPr id="143" name="Connector: Curved 142">
            <a:extLst>
              <a:ext uri="{FF2B5EF4-FFF2-40B4-BE49-F238E27FC236}">
                <a16:creationId xmlns:a16="http://schemas.microsoft.com/office/drawing/2014/main" id="{B63402E7-3185-4D9A-934A-7423A0B52405}"/>
              </a:ext>
            </a:extLst>
          </p:cNvPr>
          <p:cNvCxnSpPr>
            <a:cxnSpLocks/>
            <a:stCxn id="103" idx="6"/>
            <a:endCxn id="133" idx="2"/>
          </p:cNvCxnSpPr>
          <p:nvPr/>
        </p:nvCxnSpPr>
        <p:spPr>
          <a:xfrm>
            <a:off x="1619548" y="5133314"/>
            <a:ext cx="717351" cy="8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E61302C5-2E5E-49C5-A376-63ABC9743F33}"/>
              </a:ext>
            </a:extLst>
          </p:cNvPr>
          <p:cNvSpPr txBox="1"/>
          <p:nvPr/>
        </p:nvSpPr>
        <p:spPr>
          <a:xfrm>
            <a:off x="3408754" y="4840085"/>
            <a:ext cx="881572" cy="276999"/>
          </a:xfrm>
          <a:prstGeom prst="rect">
            <a:avLst/>
          </a:prstGeom>
          <a:noFill/>
        </p:spPr>
        <p:txBody>
          <a:bodyPr wrap="square" rtlCol="0">
            <a:spAutoFit/>
          </a:bodyPr>
          <a:lstStyle/>
          <a:p>
            <a:r>
              <a:rPr lang="en-US" sz="1200" dirty="0"/>
              <a:t>has output</a:t>
            </a:r>
          </a:p>
        </p:txBody>
      </p:sp>
      <p:cxnSp>
        <p:nvCxnSpPr>
          <p:cNvPr id="148" name="Connector: Curved 147">
            <a:extLst>
              <a:ext uri="{FF2B5EF4-FFF2-40B4-BE49-F238E27FC236}">
                <a16:creationId xmlns:a16="http://schemas.microsoft.com/office/drawing/2014/main" id="{6EFDC28D-F099-4990-B024-A216FBB61BEF}"/>
              </a:ext>
            </a:extLst>
          </p:cNvPr>
          <p:cNvCxnSpPr>
            <a:cxnSpLocks/>
            <a:stCxn id="133" idx="6"/>
            <a:endCxn id="86" idx="2"/>
          </p:cNvCxnSpPr>
          <p:nvPr/>
        </p:nvCxnSpPr>
        <p:spPr>
          <a:xfrm flipV="1">
            <a:off x="3484592" y="5133314"/>
            <a:ext cx="721730" cy="8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14CBE226-C8C1-4E78-A790-CCA63ECD342C}"/>
              </a:ext>
            </a:extLst>
          </p:cNvPr>
          <p:cNvSpPr txBox="1"/>
          <p:nvPr/>
        </p:nvSpPr>
        <p:spPr>
          <a:xfrm>
            <a:off x="3550117" y="4011096"/>
            <a:ext cx="881572" cy="276999"/>
          </a:xfrm>
          <a:prstGeom prst="rect">
            <a:avLst/>
          </a:prstGeom>
          <a:noFill/>
        </p:spPr>
        <p:txBody>
          <a:bodyPr wrap="square" rtlCol="0">
            <a:spAutoFit/>
          </a:bodyPr>
          <a:lstStyle/>
          <a:p>
            <a:r>
              <a:rPr lang="en-US" sz="1200" dirty="0"/>
              <a:t>input in</a:t>
            </a:r>
          </a:p>
        </p:txBody>
      </p:sp>
      <p:cxnSp>
        <p:nvCxnSpPr>
          <p:cNvPr id="154" name="Connector: Curved 153">
            <a:extLst>
              <a:ext uri="{FF2B5EF4-FFF2-40B4-BE49-F238E27FC236}">
                <a16:creationId xmlns:a16="http://schemas.microsoft.com/office/drawing/2014/main" id="{8498C8CB-871D-48ED-9131-20E7AB1190DA}"/>
              </a:ext>
            </a:extLst>
          </p:cNvPr>
          <p:cNvCxnSpPr>
            <a:cxnSpLocks/>
            <a:stCxn id="12" idx="3"/>
            <a:endCxn id="133" idx="7"/>
          </p:cNvCxnSpPr>
          <p:nvPr/>
        </p:nvCxnSpPr>
        <p:spPr>
          <a:xfrm rot="5400000">
            <a:off x="2842587" y="3449266"/>
            <a:ext cx="1954547" cy="10066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onnector: Curved 156">
            <a:extLst>
              <a:ext uri="{FF2B5EF4-FFF2-40B4-BE49-F238E27FC236}">
                <a16:creationId xmlns:a16="http://schemas.microsoft.com/office/drawing/2014/main" id="{94C9C03E-B2C1-49FE-AAB2-0D34AC3C2933}"/>
              </a:ext>
            </a:extLst>
          </p:cNvPr>
          <p:cNvCxnSpPr>
            <a:cxnSpLocks/>
            <a:stCxn id="158" idx="0"/>
            <a:endCxn id="168" idx="2"/>
          </p:cNvCxnSpPr>
          <p:nvPr/>
        </p:nvCxnSpPr>
        <p:spPr>
          <a:xfrm rot="5400000" flipH="1" flipV="1">
            <a:off x="7530559" y="1858781"/>
            <a:ext cx="417496" cy="13096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0F997F2E-0238-4FE6-990F-D201FA786CA7}"/>
              </a:ext>
            </a:extLst>
          </p:cNvPr>
          <p:cNvSpPr/>
          <p:nvPr/>
        </p:nvSpPr>
        <p:spPr>
          <a:xfrm>
            <a:off x="6659671" y="2722373"/>
            <a:ext cx="849584" cy="492756"/>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Werner</a:t>
            </a:r>
            <a:endParaRPr lang="en-US" sz="1400" baseline="-25000" dirty="0"/>
          </a:p>
        </p:txBody>
      </p:sp>
      <p:sp>
        <p:nvSpPr>
          <p:cNvPr id="159" name="Oval 158">
            <a:extLst>
              <a:ext uri="{FF2B5EF4-FFF2-40B4-BE49-F238E27FC236}">
                <a16:creationId xmlns:a16="http://schemas.microsoft.com/office/drawing/2014/main" id="{497190F7-B109-4FC4-9367-EE9F2781FC06}"/>
              </a:ext>
            </a:extLst>
          </p:cNvPr>
          <p:cNvSpPr/>
          <p:nvPr/>
        </p:nvSpPr>
        <p:spPr>
          <a:xfrm>
            <a:off x="10584302" y="3609159"/>
            <a:ext cx="757275" cy="492756"/>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apple</a:t>
            </a:r>
            <a:endParaRPr lang="en-US" sz="1400" baseline="-25000" dirty="0"/>
          </a:p>
        </p:txBody>
      </p:sp>
      <p:sp>
        <p:nvSpPr>
          <p:cNvPr id="160" name="Oval 159">
            <a:extLst>
              <a:ext uri="{FF2B5EF4-FFF2-40B4-BE49-F238E27FC236}">
                <a16:creationId xmlns:a16="http://schemas.microsoft.com/office/drawing/2014/main" id="{7B583E71-4FC1-4612-BF3D-7CD331C038DD}"/>
              </a:ext>
            </a:extLst>
          </p:cNvPr>
          <p:cNvSpPr/>
          <p:nvPr/>
        </p:nvSpPr>
        <p:spPr>
          <a:xfrm>
            <a:off x="8394151" y="3548837"/>
            <a:ext cx="1147693" cy="577922"/>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act of predicting</a:t>
            </a:r>
          </a:p>
        </p:txBody>
      </p:sp>
      <p:sp>
        <p:nvSpPr>
          <p:cNvPr id="161" name="Oval 160">
            <a:extLst>
              <a:ext uri="{FF2B5EF4-FFF2-40B4-BE49-F238E27FC236}">
                <a16:creationId xmlns:a16="http://schemas.microsoft.com/office/drawing/2014/main" id="{8589249F-8AFE-43E7-8093-90BFC41454BD}"/>
              </a:ext>
            </a:extLst>
          </p:cNvPr>
          <p:cNvSpPr/>
          <p:nvPr/>
        </p:nvSpPr>
        <p:spPr>
          <a:xfrm>
            <a:off x="10116491" y="2329242"/>
            <a:ext cx="1692896" cy="759452"/>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predictive information content entity</a:t>
            </a:r>
          </a:p>
        </p:txBody>
      </p:sp>
      <p:cxnSp>
        <p:nvCxnSpPr>
          <p:cNvPr id="162" name="Connector: Curved 161">
            <a:extLst>
              <a:ext uri="{FF2B5EF4-FFF2-40B4-BE49-F238E27FC236}">
                <a16:creationId xmlns:a16="http://schemas.microsoft.com/office/drawing/2014/main" id="{CCFCA752-3F4B-4E35-B5F3-8CA642253CF5}"/>
              </a:ext>
            </a:extLst>
          </p:cNvPr>
          <p:cNvCxnSpPr>
            <a:cxnSpLocks/>
            <a:stCxn id="158" idx="6"/>
            <a:endCxn id="160" idx="1"/>
          </p:cNvCxnSpPr>
          <p:nvPr/>
        </p:nvCxnSpPr>
        <p:spPr>
          <a:xfrm>
            <a:off x="7509255" y="2968751"/>
            <a:ext cx="1052972" cy="6647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F97BE9B0-5053-4917-9C98-FAB749555B7F}"/>
              </a:ext>
            </a:extLst>
          </p:cNvPr>
          <p:cNvSpPr txBox="1"/>
          <p:nvPr/>
        </p:nvSpPr>
        <p:spPr>
          <a:xfrm>
            <a:off x="7506117" y="3014633"/>
            <a:ext cx="734088" cy="276999"/>
          </a:xfrm>
          <a:prstGeom prst="rect">
            <a:avLst/>
          </a:prstGeom>
          <a:noFill/>
        </p:spPr>
        <p:txBody>
          <a:bodyPr wrap="square" rtlCol="0">
            <a:spAutoFit/>
          </a:bodyPr>
          <a:lstStyle/>
          <a:p>
            <a:r>
              <a:rPr lang="en-US" sz="1200" dirty="0"/>
              <a:t>agent in</a:t>
            </a:r>
          </a:p>
        </p:txBody>
      </p:sp>
      <p:cxnSp>
        <p:nvCxnSpPr>
          <p:cNvPr id="164" name="Connector: Curved 163">
            <a:extLst>
              <a:ext uri="{FF2B5EF4-FFF2-40B4-BE49-F238E27FC236}">
                <a16:creationId xmlns:a16="http://schemas.microsoft.com/office/drawing/2014/main" id="{D0A891BC-3D42-4781-9FD9-7FCFB7984C73}"/>
              </a:ext>
            </a:extLst>
          </p:cNvPr>
          <p:cNvCxnSpPr>
            <a:cxnSpLocks/>
            <a:stCxn id="160" idx="7"/>
            <a:endCxn id="161" idx="2"/>
          </p:cNvCxnSpPr>
          <p:nvPr/>
        </p:nvCxnSpPr>
        <p:spPr>
          <a:xfrm rot="5400000" flipH="1" flipV="1">
            <a:off x="9282877" y="2799859"/>
            <a:ext cx="924504" cy="7427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Curved 164">
            <a:extLst>
              <a:ext uri="{FF2B5EF4-FFF2-40B4-BE49-F238E27FC236}">
                <a16:creationId xmlns:a16="http://schemas.microsoft.com/office/drawing/2014/main" id="{87B8397D-F9C9-4DCF-AB3A-C8AC425D94C2}"/>
              </a:ext>
            </a:extLst>
          </p:cNvPr>
          <p:cNvCxnSpPr>
            <a:cxnSpLocks/>
            <a:stCxn id="161" idx="4"/>
            <a:endCxn id="159" idx="0"/>
          </p:cNvCxnSpPr>
          <p:nvPr/>
        </p:nvCxnSpPr>
        <p:spPr>
          <a:xfrm rot="16200000" flipH="1">
            <a:off x="10702707" y="3348925"/>
            <a:ext cx="520465"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EEF7F594-6398-4C49-A76F-FC67249157D5}"/>
              </a:ext>
            </a:extLst>
          </p:cNvPr>
          <p:cNvSpPr txBox="1"/>
          <p:nvPr/>
        </p:nvSpPr>
        <p:spPr>
          <a:xfrm>
            <a:off x="9025137" y="3108703"/>
            <a:ext cx="881572" cy="276999"/>
          </a:xfrm>
          <a:prstGeom prst="rect">
            <a:avLst/>
          </a:prstGeom>
          <a:noFill/>
        </p:spPr>
        <p:txBody>
          <a:bodyPr wrap="square" rtlCol="0">
            <a:spAutoFit/>
          </a:bodyPr>
          <a:lstStyle/>
          <a:p>
            <a:r>
              <a:rPr lang="en-US" sz="1200" dirty="0"/>
              <a:t>has output</a:t>
            </a:r>
          </a:p>
        </p:txBody>
      </p:sp>
      <p:sp>
        <p:nvSpPr>
          <p:cNvPr id="167" name="TextBox 166">
            <a:extLst>
              <a:ext uri="{FF2B5EF4-FFF2-40B4-BE49-F238E27FC236}">
                <a16:creationId xmlns:a16="http://schemas.microsoft.com/office/drawing/2014/main" id="{C16B5081-C85B-4E84-94F2-E93E9B6B4647}"/>
              </a:ext>
            </a:extLst>
          </p:cNvPr>
          <p:cNvSpPr txBox="1"/>
          <p:nvPr/>
        </p:nvSpPr>
        <p:spPr>
          <a:xfrm>
            <a:off x="10610212" y="3224282"/>
            <a:ext cx="881572" cy="276999"/>
          </a:xfrm>
          <a:prstGeom prst="rect">
            <a:avLst/>
          </a:prstGeom>
          <a:noFill/>
        </p:spPr>
        <p:txBody>
          <a:bodyPr wrap="square" rtlCol="0">
            <a:spAutoFit/>
          </a:bodyPr>
          <a:lstStyle/>
          <a:p>
            <a:r>
              <a:rPr lang="en-US" sz="1200" dirty="0"/>
              <a:t>describes</a:t>
            </a:r>
          </a:p>
        </p:txBody>
      </p:sp>
      <p:sp>
        <p:nvSpPr>
          <p:cNvPr id="168" name="Oval 167">
            <a:extLst>
              <a:ext uri="{FF2B5EF4-FFF2-40B4-BE49-F238E27FC236}">
                <a16:creationId xmlns:a16="http://schemas.microsoft.com/office/drawing/2014/main" id="{BD1550C2-7C5B-4F7B-9110-702CAE065B63}"/>
              </a:ext>
            </a:extLst>
          </p:cNvPr>
          <p:cNvSpPr/>
          <p:nvPr/>
        </p:nvSpPr>
        <p:spPr>
          <a:xfrm>
            <a:off x="8394151" y="2133730"/>
            <a:ext cx="1152585" cy="34229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disposition</a:t>
            </a:r>
            <a:endParaRPr lang="en-US" sz="1400" baseline="-25000" dirty="0"/>
          </a:p>
        </p:txBody>
      </p:sp>
      <p:cxnSp>
        <p:nvCxnSpPr>
          <p:cNvPr id="169" name="Connector: Curved 168">
            <a:extLst>
              <a:ext uri="{FF2B5EF4-FFF2-40B4-BE49-F238E27FC236}">
                <a16:creationId xmlns:a16="http://schemas.microsoft.com/office/drawing/2014/main" id="{ADDA4C7D-F1E3-4AB7-836B-D7B11CE8D75F}"/>
              </a:ext>
            </a:extLst>
          </p:cNvPr>
          <p:cNvCxnSpPr>
            <a:cxnSpLocks/>
            <a:stCxn id="168" idx="4"/>
            <a:endCxn id="160" idx="0"/>
          </p:cNvCxnSpPr>
          <p:nvPr/>
        </p:nvCxnSpPr>
        <p:spPr>
          <a:xfrm rot="5400000">
            <a:off x="8432815" y="3011207"/>
            <a:ext cx="1072813" cy="24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BADC2825-1F63-48B0-B8F4-D6BEE1C5E9E5}"/>
              </a:ext>
            </a:extLst>
          </p:cNvPr>
          <p:cNvSpPr txBox="1"/>
          <p:nvPr/>
        </p:nvSpPr>
        <p:spPr>
          <a:xfrm>
            <a:off x="7500034" y="2310057"/>
            <a:ext cx="1065505" cy="276999"/>
          </a:xfrm>
          <a:prstGeom prst="rect">
            <a:avLst/>
          </a:prstGeom>
          <a:noFill/>
        </p:spPr>
        <p:txBody>
          <a:bodyPr wrap="square" rtlCol="0">
            <a:spAutoFit/>
          </a:bodyPr>
          <a:lstStyle/>
          <a:p>
            <a:r>
              <a:rPr lang="en-US" sz="1200" dirty="0"/>
              <a:t>bearer of</a:t>
            </a:r>
          </a:p>
        </p:txBody>
      </p:sp>
      <p:sp>
        <p:nvSpPr>
          <p:cNvPr id="171" name="TextBox 170">
            <a:extLst>
              <a:ext uri="{FF2B5EF4-FFF2-40B4-BE49-F238E27FC236}">
                <a16:creationId xmlns:a16="http://schemas.microsoft.com/office/drawing/2014/main" id="{044837F7-F57E-40B8-B033-BFEE6A31AA1E}"/>
              </a:ext>
            </a:extLst>
          </p:cNvPr>
          <p:cNvSpPr txBox="1"/>
          <p:nvPr/>
        </p:nvSpPr>
        <p:spPr>
          <a:xfrm>
            <a:off x="8575169" y="2691752"/>
            <a:ext cx="1065505" cy="276999"/>
          </a:xfrm>
          <a:prstGeom prst="rect">
            <a:avLst/>
          </a:prstGeom>
          <a:noFill/>
        </p:spPr>
        <p:txBody>
          <a:bodyPr wrap="square" rtlCol="0">
            <a:spAutoFit/>
          </a:bodyPr>
          <a:lstStyle/>
          <a:p>
            <a:r>
              <a:rPr lang="en-US" sz="1200" dirty="0"/>
              <a:t>realized in</a:t>
            </a:r>
          </a:p>
        </p:txBody>
      </p:sp>
      <p:sp>
        <p:nvSpPr>
          <p:cNvPr id="172" name="Oval 171">
            <a:extLst>
              <a:ext uri="{FF2B5EF4-FFF2-40B4-BE49-F238E27FC236}">
                <a16:creationId xmlns:a16="http://schemas.microsoft.com/office/drawing/2014/main" id="{1F4AEE85-C757-4BF4-A60A-B1F4A6F15CDB}"/>
              </a:ext>
            </a:extLst>
          </p:cNvPr>
          <p:cNvSpPr/>
          <p:nvPr/>
        </p:nvSpPr>
        <p:spPr>
          <a:xfrm>
            <a:off x="10247528" y="4755549"/>
            <a:ext cx="1430824" cy="759806"/>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measurement of potential benefit</a:t>
            </a:r>
          </a:p>
        </p:txBody>
      </p:sp>
      <p:sp>
        <p:nvSpPr>
          <p:cNvPr id="173" name="Oval 172">
            <a:extLst>
              <a:ext uri="{FF2B5EF4-FFF2-40B4-BE49-F238E27FC236}">
                <a16:creationId xmlns:a16="http://schemas.microsoft.com/office/drawing/2014/main" id="{ACB6B4F6-2FCC-47E8-8328-0267AE30C496}"/>
              </a:ext>
            </a:extLst>
          </p:cNvPr>
          <p:cNvSpPr/>
          <p:nvPr/>
        </p:nvSpPr>
        <p:spPr>
          <a:xfrm>
            <a:off x="6508169" y="4964305"/>
            <a:ext cx="1152585" cy="34229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preference</a:t>
            </a:r>
            <a:endParaRPr lang="en-US" sz="1400" baseline="-25000" dirty="0"/>
          </a:p>
        </p:txBody>
      </p:sp>
      <p:cxnSp>
        <p:nvCxnSpPr>
          <p:cNvPr id="174" name="Connector: Curved 173">
            <a:extLst>
              <a:ext uri="{FF2B5EF4-FFF2-40B4-BE49-F238E27FC236}">
                <a16:creationId xmlns:a16="http://schemas.microsoft.com/office/drawing/2014/main" id="{C5B9106E-822E-482F-AF3B-2CF337149603}"/>
              </a:ext>
            </a:extLst>
          </p:cNvPr>
          <p:cNvCxnSpPr>
            <a:cxnSpLocks/>
            <a:stCxn id="158" idx="4"/>
            <a:endCxn id="173" idx="0"/>
          </p:cNvCxnSpPr>
          <p:nvPr/>
        </p:nvCxnSpPr>
        <p:spPr>
          <a:xfrm rot="5400000">
            <a:off x="6209875" y="4089717"/>
            <a:ext cx="1749176"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4F7B85D7-6910-4AEA-8607-885ADFAA1A05}"/>
              </a:ext>
            </a:extLst>
          </p:cNvPr>
          <p:cNvSpPr txBox="1"/>
          <p:nvPr/>
        </p:nvSpPr>
        <p:spPr>
          <a:xfrm>
            <a:off x="6636463" y="3955896"/>
            <a:ext cx="1065505" cy="276999"/>
          </a:xfrm>
          <a:prstGeom prst="rect">
            <a:avLst/>
          </a:prstGeom>
          <a:noFill/>
        </p:spPr>
        <p:txBody>
          <a:bodyPr wrap="square" rtlCol="0">
            <a:spAutoFit/>
          </a:bodyPr>
          <a:lstStyle/>
          <a:p>
            <a:r>
              <a:rPr lang="en-US" sz="1200" dirty="0"/>
              <a:t>bearer of</a:t>
            </a:r>
          </a:p>
        </p:txBody>
      </p:sp>
      <p:sp>
        <p:nvSpPr>
          <p:cNvPr id="176" name="TextBox 175">
            <a:extLst>
              <a:ext uri="{FF2B5EF4-FFF2-40B4-BE49-F238E27FC236}">
                <a16:creationId xmlns:a16="http://schemas.microsoft.com/office/drawing/2014/main" id="{6287683A-E3C8-4931-91B9-D2708267284F}"/>
              </a:ext>
            </a:extLst>
          </p:cNvPr>
          <p:cNvSpPr txBox="1"/>
          <p:nvPr/>
        </p:nvSpPr>
        <p:spPr>
          <a:xfrm>
            <a:off x="10621266" y="4365988"/>
            <a:ext cx="881572" cy="276999"/>
          </a:xfrm>
          <a:prstGeom prst="rect">
            <a:avLst/>
          </a:prstGeom>
          <a:noFill/>
        </p:spPr>
        <p:txBody>
          <a:bodyPr wrap="square" rtlCol="0">
            <a:spAutoFit/>
          </a:bodyPr>
          <a:lstStyle/>
          <a:p>
            <a:r>
              <a:rPr lang="en-US" sz="1200" dirty="0"/>
              <a:t>describes</a:t>
            </a:r>
          </a:p>
        </p:txBody>
      </p:sp>
      <p:cxnSp>
        <p:nvCxnSpPr>
          <p:cNvPr id="177" name="Connector: Curved 176">
            <a:extLst>
              <a:ext uri="{FF2B5EF4-FFF2-40B4-BE49-F238E27FC236}">
                <a16:creationId xmlns:a16="http://schemas.microsoft.com/office/drawing/2014/main" id="{3463EED8-BE36-480B-BFF7-6009AA263CAC}"/>
              </a:ext>
            </a:extLst>
          </p:cNvPr>
          <p:cNvCxnSpPr>
            <a:cxnSpLocks/>
            <a:stCxn id="172" idx="0"/>
            <a:endCxn id="159" idx="4"/>
          </p:cNvCxnSpPr>
          <p:nvPr/>
        </p:nvCxnSpPr>
        <p:spPr>
          <a:xfrm rot="5400000" flipH="1" flipV="1">
            <a:off x="10636123" y="4428732"/>
            <a:ext cx="653634"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3D1F4B96-978B-4CCC-8CE2-971690903496}"/>
              </a:ext>
            </a:extLst>
          </p:cNvPr>
          <p:cNvSpPr txBox="1"/>
          <p:nvPr/>
        </p:nvSpPr>
        <p:spPr>
          <a:xfrm>
            <a:off x="7522032" y="3783539"/>
            <a:ext cx="734088" cy="276999"/>
          </a:xfrm>
          <a:prstGeom prst="rect">
            <a:avLst/>
          </a:prstGeom>
          <a:noFill/>
        </p:spPr>
        <p:txBody>
          <a:bodyPr wrap="square" rtlCol="0">
            <a:spAutoFit/>
          </a:bodyPr>
          <a:lstStyle/>
          <a:p>
            <a:r>
              <a:rPr lang="en-US" sz="1200" dirty="0"/>
              <a:t>agent in</a:t>
            </a:r>
          </a:p>
        </p:txBody>
      </p:sp>
      <p:sp>
        <p:nvSpPr>
          <p:cNvPr id="179" name="Oval 178">
            <a:extLst>
              <a:ext uri="{FF2B5EF4-FFF2-40B4-BE49-F238E27FC236}">
                <a16:creationId xmlns:a16="http://schemas.microsoft.com/office/drawing/2014/main" id="{AE909E91-7A11-41E7-98A9-3BAFE06353B7}"/>
              </a:ext>
            </a:extLst>
          </p:cNvPr>
          <p:cNvSpPr/>
          <p:nvPr/>
        </p:nvSpPr>
        <p:spPr>
          <a:xfrm>
            <a:off x="8378105" y="4847387"/>
            <a:ext cx="1147693" cy="577922"/>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act of evaluating</a:t>
            </a:r>
          </a:p>
        </p:txBody>
      </p:sp>
      <p:cxnSp>
        <p:nvCxnSpPr>
          <p:cNvPr id="180" name="Connector: Curved 179">
            <a:extLst>
              <a:ext uri="{FF2B5EF4-FFF2-40B4-BE49-F238E27FC236}">
                <a16:creationId xmlns:a16="http://schemas.microsoft.com/office/drawing/2014/main" id="{93C3D677-0D4A-4506-AD09-F9597ECA263D}"/>
              </a:ext>
            </a:extLst>
          </p:cNvPr>
          <p:cNvCxnSpPr>
            <a:cxnSpLocks/>
            <a:stCxn id="158" idx="4"/>
            <a:endCxn id="179" idx="1"/>
          </p:cNvCxnSpPr>
          <p:nvPr/>
        </p:nvCxnSpPr>
        <p:spPr>
          <a:xfrm rot="16200000" flipH="1">
            <a:off x="6956876" y="3342716"/>
            <a:ext cx="1716893" cy="146171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65B3E40F-92F7-4147-B9F8-0513F840642C}"/>
              </a:ext>
            </a:extLst>
          </p:cNvPr>
          <p:cNvSpPr txBox="1"/>
          <p:nvPr/>
        </p:nvSpPr>
        <p:spPr>
          <a:xfrm>
            <a:off x="7572371" y="4864542"/>
            <a:ext cx="854055" cy="276999"/>
          </a:xfrm>
          <a:prstGeom prst="rect">
            <a:avLst/>
          </a:prstGeom>
          <a:noFill/>
        </p:spPr>
        <p:txBody>
          <a:bodyPr wrap="square" rtlCol="0">
            <a:spAutoFit/>
          </a:bodyPr>
          <a:lstStyle/>
          <a:p>
            <a:r>
              <a:rPr lang="en-US" sz="1200" dirty="0"/>
              <a:t>realized in</a:t>
            </a:r>
          </a:p>
        </p:txBody>
      </p:sp>
      <p:cxnSp>
        <p:nvCxnSpPr>
          <p:cNvPr id="182" name="Connector: Curved 181">
            <a:extLst>
              <a:ext uri="{FF2B5EF4-FFF2-40B4-BE49-F238E27FC236}">
                <a16:creationId xmlns:a16="http://schemas.microsoft.com/office/drawing/2014/main" id="{5F825C09-5D2A-419D-A3B1-D70C32F267FF}"/>
              </a:ext>
            </a:extLst>
          </p:cNvPr>
          <p:cNvCxnSpPr>
            <a:cxnSpLocks/>
            <a:stCxn id="173" idx="6"/>
            <a:endCxn id="179" idx="2"/>
          </p:cNvCxnSpPr>
          <p:nvPr/>
        </p:nvCxnSpPr>
        <p:spPr>
          <a:xfrm>
            <a:off x="7660754" y="5135452"/>
            <a:ext cx="717351" cy="8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E0DD31AB-76AD-4A56-994C-4032D09FD968}"/>
              </a:ext>
            </a:extLst>
          </p:cNvPr>
          <p:cNvSpPr txBox="1"/>
          <p:nvPr/>
        </p:nvSpPr>
        <p:spPr>
          <a:xfrm>
            <a:off x="9449960" y="4842223"/>
            <a:ext cx="881572" cy="276999"/>
          </a:xfrm>
          <a:prstGeom prst="rect">
            <a:avLst/>
          </a:prstGeom>
          <a:noFill/>
        </p:spPr>
        <p:txBody>
          <a:bodyPr wrap="square" rtlCol="0">
            <a:spAutoFit/>
          </a:bodyPr>
          <a:lstStyle/>
          <a:p>
            <a:r>
              <a:rPr lang="en-US" sz="1200" dirty="0"/>
              <a:t>has output</a:t>
            </a:r>
          </a:p>
        </p:txBody>
      </p:sp>
      <p:cxnSp>
        <p:nvCxnSpPr>
          <p:cNvPr id="184" name="Connector: Curved 183">
            <a:extLst>
              <a:ext uri="{FF2B5EF4-FFF2-40B4-BE49-F238E27FC236}">
                <a16:creationId xmlns:a16="http://schemas.microsoft.com/office/drawing/2014/main" id="{D5460024-3076-46AF-8842-38985CD62D6A}"/>
              </a:ext>
            </a:extLst>
          </p:cNvPr>
          <p:cNvCxnSpPr>
            <a:cxnSpLocks/>
            <a:stCxn id="179" idx="6"/>
            <a:endCxn id="172" idx="2"/>
          </p:cNvCxnSpPr>
          <p:nvPr/>
        </p:nvCxnSpPr>
        <p:spPr>
          <a:xfrm flipV="1">
            <a:off x="9525798" y="5135452"/>
            <a:ext cx="721730" cy="8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4ABE6F4A-6612-4CCF-B69C-DDE47A8F03D8}"/>
              </a:ext>
            </a:extLst>
          </p:cNvPr>
          <p:cNvSpPr txBox="1"/>
          <p:nvPr/>
        </p:nvSpPr>
        <p:spPr>
          <a:xfrm>
            <a:off x="9591323" y="4013234"/>
            <a:ext cx="881572" cy="276999"/>
          </a:xfrm>
          <a:prstGeom prst="rect">
            <a:avLst/>
          </a:prstGeom>
          <a:noFill/>
        </p:spPr>
        <p:txBody>
          <a:bodyPr wrap="square" rtlCol="0">
            <a:spAutoFit/>
          </a:bodyPr>
          <a:lstStyle/>
          <a:p>
            <a:r>
              <a:rPr lang="en-US" sz="1200" dirty="0"/>
              <a:t>input in</a:t>
            </a:r>
          </a:p>
        </p:txBody>
      </p:sp>
      <p:cxnSp>
        <p:nvCxnSpPr>
          <p:cNvPr id="186" name="Connector: Curved 185">
            <a:extLst>
              <a:ext uri="{FF2B5EF4-FFF2-40B4-BE49-F238E27FC236}">
                <a16:creationId xmlns:a16="http://schemas.microsoft.com/office/drawing/2014/main" id="{2C88EA83-A18E-4E38-BA6A-F20486A51B4A}"/>
              </a:ext>
            </a:extLst>
          </p:cNvPr>
          <p:cNvCxnSpPr>
            <a:cxnSpLocks/>
            <a:stCxn id="161" idx="3"/>
            <a:endCxn id="179" idx="7"/>
          </p:cNvCxnSpPr>
          <p:nvPr/>
        </p:nvCxnSpPr>
        <p:spPr>
          <a:xfrm rot="5400000">
            <a:off x="8883793" y="3451404"/>
            <a:ext cx="1954547" cy="10066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D9A20BA6-28EB-40CD-B2A6-6820C237E922}"/>
              </a:ext>
            </a:extLst>
          </p:cNvPr>
          <p:cNvSpPr txBox="1"/>
          <p:nvPr/>
        </p:nvSpPr>
        <p:spPr>
          <a:xfrm>
            <a:off x="8951951" y="5430473"/>
            <a:ext cx="881572" cy="276999"/>
          </a:xfrm>
          <a:prstGeom prst="rect">
            <a:avLst/>
          </a:prstGeom>
          <a:noFill/>
        </p:spPr>
        <p:txBody>
          <a:bodyPr wrap="square" rtlCol="0">
            <a:spAutoFit/>
          </a:bodyPr>
          <a:lstStyle/>
          <a:p>
            <a:r>
              <a:rPr lang="en-US" sz="1200" dirty="0"/>
              <a:t>has output</a:t>
            </a:r>
          </a:p>
        </p:txBody>
      </p:sp>
      <p:cxnSp>
        <p:nvCxnSpPr>
          <p:cNvPr id="195" name="Connector: Curved 194">
            <a:extLst>
              <a:ext uri="{FF2B5EF4-FFF2-40B4-BE49-F238E27FC236}">
                <a16:creationId xmlns:a16="http://schemas.microsoft.com/office/drawing/2014/main" id="{E231480F-F9E8-46E0-934B-A547384C9FB0}"/>
              </a:ext>
            </a:extLst>
          </p:cNvPr>
          <p:cNvCxnSpPr>
            <a:cxnSpLocks/>
            <a:stCxn id="179" idx="4"/>
            <a:endCxn id="200" idx="0"/>
          </p:cNvCxnSpPr>
          <p:nvPr/>
        </p:nvCxnSpPr>
        <p:spPr>
          <a:xfrm rot="5400000">
            <a:off x="8802522" y="5570003"/>
            <a:ext cx="294125" cy="473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Oval 199">
            <a:extLst>
              <a:ext uri="{FF2B5EF4-FFF2-40B4-BE49-F238E27FC236}">
                <a16:creationId xmlns:a16="http://schemas.microsoft.com/office/drawing/2014/main" id="{218ABA4B-90A6-435D-BAF1-ABCC0C32C4EA}"/>
              </a:ext>
            </a:extLst>
          </p:cNvPr>
          <p:cNvSpPr/>
          <p:nvPr/>
        </p:nvSpPr>
        <p:spPr>
          <a:xfrm>
            <a:off x="8060696" y="5719434"/>
            <a:ext cx="1773038" cy="638206"/>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sz="1400" dirty="0"/>
              <a:t>measurement of monetary value</a:t>
            </a:r>
          </a:p>
        </p:txBody>
      </p:sp>
      <p:sp>
        <p:nvSpPr>
          <p:cNvPr id="203" name="TextBox 202">
            <a:extLst>
              <a:ext uri="{FF2B5EF4-FFF2-40B4-BE49-F238E27FC236}">
                <a16:creationId xmlns:a16="http://schemas.microsoft.com/office/drawing/2014/main" id="{27C2FC11-728C-478F-B747-72A30FFDE08C}"/>
              </a:ext>
            </a:extLst>
          </p:cNvPr>
          <p:cNvSpPr txBox="1"/>
          <p:nvPr/>
        </p:nvSpPr>
        <p:spPr>
          <a:xfrm>
            <a:off x="9763393" y="5796348"/>
            <a:ext cx="1287605" cy="276999"/>
          </a:xfrm>
          <a:prstGeom prst="rect">
            <a:avLst/>
          </a:prstGeom>
          <a:noFill/>
        </p:spPr>
        <p:txBody>
          <a:bodyPr wrap="square" rtlCol="0">
            <a:spAutoFit/>
          </a:bodyPr>
          <a:lstStyle/>
          <a:p>
            <a:r>
              <a:rPr lang="en-US" sz="1200" dirty="0"/>
              <a:t>has decimal value</a:t>
            </a:r>
          </a:p>
        </p:txBody>
      </p:sp>
      <p:sp>
        <p:nvSpPr>
          <p:cNvPr id="204" name="TextBox 203">
            <a:extLst>
              <a:ext uri="{FF2B5EF4-FFF2-40B4-BE49-F238E27FC236}">
                <a16:creationId xmlns:a16="http://schemas.microsoft.com/office/drawing/2014/main" id="{620256D0-5014-4433-B3E0-9D4A54EBE6ED}"/>
              </a:ext>
            </a:extLst>
          </p:cNvPr>
          <p:cNvSpPr txBox="1"/>
          <p:nvPr/>
        </p:nvSpPr>
        <p:spPr>
          <a:xfrm>
            <a:off x="137076" y="5842514"/>
            <a:ext cx="6568749" cy="46166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dirty="0"/>
              <a:t>Suggestion: see the Emotion Ontology (extension of Mental Function ontology) for examples of positive and negative appraisal dispositions and processes </a:t>
            </a:r>
            <a:r>
              <a:rPr lang="en-US" sz="1200" dirty="0">
                <a:hlinkClick r:id="rId3"/>
              </a:rPr>
              <a:t>http://purl.obolibrary.org/obo/MFOEM.owl</a:t>
            </a:r>
            <a:endParaRPr lang="en-US" sz="1200" dirty="0"/>
          </a:p>
        </p:txBody>
      </p:sp>
      <p:cxnSp>
        <p:nvCxnSpPr>
          <p:cNvPr id="205" name="Connector: Curved 204">
            <a:extLst>
              <a:ext uri="{FF2B5EF4-FFF2-40B4-BE49-F238E27FC236}">
                <a16:creationId xmlns:a16="http://schemas.microsoft.com/office/drawing/2014/main" id="{E4D26970-B175-4794-8CC9-A76E221B4B50}"/>
              </a:ext>
            </a:extLst>
          </p:cNvPr>
          <p:cNvCxnSpPr>
            <a:cxnSpLocks/>
            <a:stCxn id="200" idx="6"/>
            <a:endCxn id="208" idx="1"/>
          </p:cNvCxnSpPr>
          <p:nvPr/>
        </p:nvCxnSpPr>
        <p:spPr>
          <a:xfrm>
            <a:off x="9833734" y="6038537"/>
            <a:ext cx="1217264" cy="462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Rectangle 207">
            <a:extLst>
              <a:ext uri="{FF2B5EF4-FFF2-40B4-BE49-F238E27FC236}">
                <a16:creationId xmlns:a16="http://schemas.microsoft.com/office/drawing/2014/main" id="{9FDB39D4-1604-4696-9CA0-05062B032339}"/>
              </a:ext>
            </a:extLst>
          </p:cNvPr>
          <p:cNvSpPr/>
          <p:nvPr/>
        </p:nvSpPr>
        <p:spPr>
          <a:xfrm>
            <a:off x="11050998" y="5877004"/>
            <a:ext cx="533548" cy="332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0.74</a:t>
            </a:r>
          </a:p>
        </p:txBody>
      </p:sp>
      <p:sp>
        <p:nvSpPr>
          <p:cNvPr id="217" name="Footer Placeholder 216">
            <a:extLst>
              <a:ext uri="{FF2B5EF4-FFF2-40B4-BE49-F238E27FC236}">
                <a16:creationId xmlns:a16="http://schemas.microsoft.com/office/drawing/2014/main" id="{40AD55BC-D6E5-4BED-9549-6AB5BB50C406}"/>
              </a:ext>
            </a:extLst>
          </p:cNvPr>
          <p:cNvSpPr>
            <a:spLocks noGrp="1"/>
          </p:cNvSpPr>
          <p:nvPr>
            <p:ph type="ftr" sz="quarter" idx="11"/>
          </p:nvPr>
        </p:nvSpPr>
        <p:spPr/>
        <p:txBody>
          <a:bodyPr/>
          <a:lstStyle/>
          <a:p>
            <a:r>
              <a:rPr lang="en-US"/>
              <a:t>Jonathan Vajda (jvajda@buffalo.edu) for BFO Summit, May 2023</a:t>
            </a:r>
          </a:p>
        </p:txBody>
      </p:sp>
      <p:sp>
        <p:nvSpPr>
          <p:cNvPr id="218" name="Slide Number Placeholder 217">
            <a:extLst>
              <a:ext uri="{FF2B5EF4-FFF2-40B4-BE49-F238E27FC236}">
                <a16:creationId xmlns:a16="http://schemas.microsoft.com/office/drawing/2014/main" id="{0CB5270D-8196-4258-8BE9-AE855E67A0B7}"/>
              </a:ext>
            </a:extLst>
          </p:cNvPr>
          <p:cNvSpPr>
            <a:spLocks noGrp="1"/>
          </p:cNvSpPr>
          <p:nvPr>
            <p:ph type="sldNum" sz="quarter" idx="12"/>
          </p:nvPr>
        </p:nvSpPr>
        <p:spPr/>
        <p:txBody>
          <a:bodyPr/>
          <a:lstStyle/>
          <a:p>
            <a:fld id="{40B1E930-34C4-4F23-B7AF-A5CDEF24A449}" type="slidenum">
              <a:rPr lang="en-US" smtClean="0"/>
              <a:t>6</a:t>
            </a:fld>
            <a:endParaRPr lang="en-US"/>
          </a:p>
        </p:txBody>
      </p:sp>
      <p:sp>
        <p:nvSpPr>
          <p:cNvPr id="219" name="TextBox 218">
            <a:extLst>
              <a:ext uri="{FF2B5EF4-FFF2-40B4-BE49-F238E27FC236}">
                <a16:creationId xmlns:a16="http://schemas.microsoft.com/office/drawing/2014/main" id="{AAD33FB8-E62C-4F63-83C1-DDBC4E14647A}"/>
              </a:ext>
            </a:extLst>
          </p:cNvPr>
          <p:cNvSpPr txBox="1"/>
          <p:nvPr/>
        </p:nvSpPr>
        <p:spPr>
          <a:xfrm>
            <a:off x="2082977" y="1713400"/>
            <a:ext cx="1655536" cy="276999"/>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200" dirty="0"/>
              <a:t>General design pattern</a:t>
            </a:r>
          </a:p>
        </p:txBody>
      </p:sp>
      <p:sp>
        <p:nvSpPr>
          <p:cNvPr id="220" name="TextBox 219">
            <a:extLst>
              <a:ext uri="{FF2B5EF4-FFF2-40B4-BE49-F238E27FC236}">
                <a16:creationId xmlns:a16="http://schemas.microsoft.com/office/drawing/2014/main" id="{FFD18F1B-074D-482B-8E5D-E969BDDF9605}"/>
              </a:ext>
            </a:extLst>
          </p:cNvPr>
          <p:cNvSpPr txBox="1"/>
          <p:nvPr/>
        </p:nvSpPr>
        <p:spPr>
          <a:xfrm>
            <a:off x="7897991" y="1701061"/>
            <a:ext cx="3064949" cy="276999"/>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200" dirty="0"/>
              <a:t>Subjective preference as  evaluation of good</a:t>
            </a:r>
          </a:p>
        </p:txBody>
      </p:sp>
    </p:spTree>
    <p:extLst>
      <p:ext uri="{BB962C8B-B14F-4D97-AF65-F5344CB8AC3E}">
        <p14:creationId xmlns:p14="http://schemas.microsoft.com/office/powerpoint/2010/main" val="51172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imple Pear Clip Art Free PNG Image｜Illustoon">
            <a:extLst>
              <a:ext uri="{FF2B5EF4-FFF2-40B4-BE49-F238E27FC236}">
                <a16:creationId xmlns:a16="http://schemas.microsoft.com/office/drawing/2014/main" id="{881F1F7C-A084-4AA8-A149-98B11B1B17B0}"/>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9907" t="8704" r="19723" b="6760"/>
          <a:stretch/>
        </p:blipFill>
        <p:spPr bwMode="auto">
          <a:xfrm>
            <a:off x="2604735" y="3038617"/>
            <a:ext cx="557566" cy="7807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4" name="Oval 33">
            <a:extLst>
              <a:ext uri="{FF2B5EF4-FFF2-40B4-BE49-F238E27FC236}">
                <a16:creationId xmlns:a16="http://schemas.microsoft.com/office/drawing/2014/main" id="{010C04EC-A95A-496D-882C-CF6DE5879B7A}"/>
              </a:ext>
            </a:extLst>
          </p:cNvPr>
          <p:cNvSpPr/>
          <p:nvPr/>
        </p:nvSpPr>
        <p:spPr>
          <a:xfrm>
            <a:off x="6753748" y="609600"/>
            <a:ext cx="405114" cy="507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3103479E-F99A-453A-A140-4BFD39A92316}"/>
              </a:ext>
            </a:extLst>
          </p:cNvPr>
          <p:cNvCxnSpPr>
            <a:cxnSpLocks/>
            <a:stCxn id="34" idx="4"/>
          </p:cNvCxnSpPr>
          <p:nvPr/>
        </p:nvCxnSpPr>
        <p:spPr>
          <a:xfrm>
            <a:off x="6956305" y="1116797"/>
            <a:ext cx="0" cy="706055"/>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84613180-D66C-4C07-8A55-62BE41577E3C}"/>
              </a:ext>
            </a:extLst>
          </p:cNvPr>
          <p:cNvCxnSpPr>
            <a:cxnSpLocks/>
          </p:cNvCxnSpPr>
          <p:nvPr/>
        </p:nvCxnSpPr>
        <p:spPr>
          <a:xfrm flipH="1">
            <a:off x="6774002" y="1822852"/>
            <a:ext cx="182303" cy="711843"/>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34A56630-2568-46E8-A04B-4DF8F0C549B8}"/>
              </a:ext>
            </a:extLst>
          </p:cNvPr>
          <p:cNvCxnSpPr>
            <a:cxnSpLocks/>
          </p:cNvCxnSpPr>
          <p:nvPr/>
        </p:nvCxnSpPr>
        <p:spPr>
          <a:xfrm>
            <a:off x="6956305" y="1822852"/>
            <a:ext cx="141791" cy="711843"/>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4946A9E7-84CD-4C77-9F23-E6457D6E405E}"/>
              </a:ext>
            </a:extLst>
          </p:cNvPr>
          <p:cNvCxnSpPr>
            <a:cxnSpLocks/>
          </p:cNvCxnSpPr>
          <p:nvPr/>
        </p:nvCxnSpPr>
        <p:spPr>
          <a:xfrm flipH="1">
            <a:off x="6643333" y="1278467"/>
            <a:ext cx="639233" cy="103958"/>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sp>
        <p:nvSpPr>
          <p:cNvPr id="39" name="Oval 38">
            <a:extLst>
              <a:ext uri="{FF2B5EF4-FFF2-40B4-BE49-F238E27FC236}">
                <a16:creationId xmlns:a16="http://schemas.microsoft.com/office/drawing/2014/main" id="{54DAFF7D-0DC2-4586-BDD4-784B4B525511}"/>
              </a:ext>
            </a:extLst>
          </p:cNvPr>
          <p:cNvSpPr/>
          <p:nvPr/>
        </p:nvSpPr>
        <p:spPr>
          <a:xfrm>
            <a:off x="3394598" y="4425950"/>
            <a:ext cx="405114" cy="5071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20210DD-AFDC-4861-8865-D6302FC2DB67}"/>
              </a:ext>
            </a:extLst>
          </p:cNvPr>
          <p:cNvCxnSpPr>
            <a:cxnSpLocks/>
            <a:stCxn id="39" idx="4"/>
          </p:cNvCxnSpPr>
          <p:nvPr/>
        </p:nvCxnSpPr>
        <p:spPr>
          <a:xfrm>
            <a:off x="3597155" y="4933147"/>
            <a:ext cx="0" cy="706055"/>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41" name="Straight Connector 40">
            <a:extLst>
              <a:ext uri="{FF2B5EF4-FFF2-40B4-BE49-F238E27FC236}">
                <a16:creationId xmlns:a16="http://schemas.microsoft.com/office/drawing/2014/main" id="{25BA02F4-693B-4FE0-B39B-4E483EFC5B69}"/>
              </a:ext>
            </a:extLst>
          </p:cNvPr>
          <p:cNvCxnSpPr>
            <a:cxnSpLocks/>
          </p:cNvCxnSpPr>
          <p:nvPr/>
        </p:nvCxnSpPr>
        <p:spPr>
          <a:xfrm flipH="1">
            <a:off x="3414852" y="5639202"/>
            <a:ext cx="182303" cy="711843"/>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42" name="Straight Connector 41">
            <a:extLst>
              <a:ext uri="{FF2B5EF4-FFF2-40B4-BE49-F238E27FC236}">
                <a16:creationId xmlns:a16="http://schemas.microsoft.com/office/drawing/2014/main" id="{26C954A4-29A0-4DEB-B08A-50F4C2A90ACE}"/>
              </a:ext>
            </a:extLst>
          </p:cNvPr>
          <p:cNvCxnSpPr>
            <a:cxnSpLocks/>
          </p:cNvCxnSpPr>
          <p:nvPr/>
        </p:nvCxnSpPr>
        <p:spPr>
          <a:xfrm>
            <a:off x="3597155" y="5639202"/>
            <a:ext cx="141791" cy="711843"/>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43" name="Straight Connector 42">
            <a:extLst>
              <a:ext uri="{FF2B5EF4-FFF2-40B4-BE49-F238E27FC236}">
                <a16:creationId xmlns:a16="http://schemas.microsoft.com/office/drawing/2014/main" id="{D6CB446D-978C-4329-9080-7C863A2EFB0E}"/>
              </a:ext>
            </a:extLst>
          </p:cNvPr>
          <p:cNvCxnSpPr>
            <a:cxnSpLocks/>
          </p:cNvCxnSpPr>
          <p:nvPr/>
        </p:nvCxnSpPr>
        <p:spPr>
          <a:xfrm flipH="1">
            <a:off x="3284183" y="5094817"/>
            <a:ext cx="639233" cy="103958"/>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sp>
        <p:nvSpPr>
          <p:cNvPr id="44" name="Oval 43">
            <a:extLst>
              <a:ext uri="{FF2B5EF4-FFF2-40B4-BE49-F238E27FC236}">
                <a16:creationId xmlns:a16="http://schemas.microsoft.com/office/drawing/2014/main" id="{17CD2115-5DEA-40CA-ADB2-CD8CCB5996EB}"/>
              </a:ext>
            </a:extLst>
          </p:cNvPr>
          <p:cNvSpPr/>
          <p:nvPr/>
        </p:nvSpPr>
        <p:spPr>
          <a:xfrm>
            <a:off x="6747398" y="4425950"/>
            <a:ext cx="405114" cy="5071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65CF6832-D511-420A-B45E-C72FA06BA71A}"/>
              </a:ext>
            </a:extLst>
          </p:cNvPr>
          <p:cNvCxnSpPr>
            <a:cxnSpLocks/>
            <a:stCxn id="44" idx="4"/>
          </p:cNvCxnSpPr>
          <p:nvPr/>
        </p:nvCxnSpPr>
        <p:spPr>
          <a:xfrm>
            <a:off x="6949955" y="4933147"/>
            <a:ext cx="0" cy="706055"/>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6" name="Straight Connector 45">
            <a:extLst>
              <a:ext uri="{FF2B5EF4-FFF2-40B4-BE49-F238E27FC236}">
                <a16:creationId xmlns:a16="http://schemas.microsoft.com/office/drawing/2014/main" id="{2ADDC8C1-7F5F-4EF2-BF1E-A4F27E45938B}"/>
              </a:ext>
            </a:extLst>
          </p:cNvPr>
          <p:cNvCxnSpPr>
            <a:cxnSpLocks/>
          </p:cNvCxnSpPr>
          <p:nvPr/>
        </p:nvCxnSpPr>
        <p:spPr>
          <a:xfrm flipH="1">
            <a:off x="6767652" y="5639202"/>
            <a:ext cx="182303" cy="71184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7" name="Straight Connector 46">
            <a:extLst>
              <a:ext uri="{FF2B5EF4-FFF2-40B4-BE49-F238E27FC236}">
                <a16:creationId xmlns:a16="http://schemas.microsoft.com/office/drawing/2014/main" id="{E56C06AA-5124-457A-9A0F-92A3B75269CD}"/>
              </a:ext>
            </a:extLst>
          </p:cNvPr>
          <p:cNvCxnSpPr>
            <a:cxnSpLocks/>
          </p:cNvCxnSpPr>
          <p:nvPr/>
        </p:nvCxnSpPr>
        <p:spPr>
          <a:xfrm>
            <a:off x="6949955" y="5639202"/>
            <a:ext cx="141791" cy="71184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8" name="Straight Connector 47">
            <a:extLst>
              <a:ext uri="{FF2B5EF4-FFF2-40B4-BE49-F238E27FC236}">
                <a16:creationId xmlns:a16="http://schemas.microsoft.com/office/drawing/2014/main" id="{EFBA6BD3-12E4-419D-8125-CD0C5676AF12}"/>
              </a:ext>
            </a:extLst>
          </p:cNvPr>
          <p:cNvCxnSpPr>
            <a:cxnSpLocks/>
          </p:cNvCxnSpPr>
          <p:nvPr/>
        </p:nvCxnSpPr>
        <p:spPr>
          <a:xfrm flipH="1">
            <a:off x="6636983" y="5094817"/>
            <a:ext cx="639233" cy="103958"/>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pic>
        <p:nvPicPr>
          <p:cNvPr id="33" name="Picture 32">
            <a:extLst>
              <a:ext uri="{FF2B5EF4-FFF2-40B4-BE49-F238E27FC236}">
                <a16:creationId xmlns:a16="http://schemas.microsoft.com/office/drawing/2014/main" id="{3E2392F8-C5B4-481B-BB32-BBF935F7FF37}"/>
              </a:ext>
            </a:extLst>
          </p:cNvPr>
          <p:cNvPicPr>
            <a:picLocks noChangeAspect="1"/>
          </p:cNvPicPr>
          <p:nvPr/>
        </p:nvPicPr>
        <p:blipFill rotWithShape="1">
          <a:blip r:embed="rId4">
            <a:clrChange>
              <a:clrFrom>
                <a:srgbClr val="F9F9F9"/>
              </a:clrFrom>
              <a:clrTo>
                <a:srgbClr val="F9F9F9">
                  <a:alpha val="0"/>
                </a:srgbClr>
              </a:clrTo>
            </a:clrChange>
            <a:duotone>
              <a:schemeClr val="bg2">
                <a:shade val="45000"/>
                <a:satMod val="135000"/>
              </a:schemeClr>
              <a:prstClr val="white"/>
            </a:duotone>
          </a:blip>
          <a:srcRect l="18919" t="18388" r="19968" b="18477"/>
          <a:stretch/>
        </p:blipFill>
        <p:spPr>
          <a:xfrm>
            <a:off x="7498466" y="3034369"/>
            <a:ext cx="747536" cy="772265"/>
          </a:xfrm>
          <a:prstGeom prst="rect">
            <a:avLst/>
          </a:prstGeom>
          <a:ln>
            <a:noFill/>
          </a:ln>
        </p:spPr>
      </p:pic>
      <p:pic>
        <p:nvPicPr>
          <p:cNvPr id="49" name="Picture 48">
            <a:extLst>
              <a:ext uri="{FF2B5EF4-FFF2-40B4-BE49-F238E27FC236}">
                <a16:creationId xmlns:a16="http://schemas.microsoft.com/office/drawing/2014/main" id="{1BE9734B-1DCB-47B6-8ECB-643E091A8C16}"/>
              </a:ext>
            </a:extLst>
          </p:cNvPr>
          <p:cNvPicPr>
            <a:picLocks noChangeAspect="1"/>
          </p:cNvPicPr>
          <p:nvPr/>
        </p:nvPicPr>
        <p:blipFill>
          <a:blip r:embed="rId5"/>
          <a:stretch>
            <a:fillRect/>
          </a:stretch>
        </p:blipFill>
        <p:spPr>
          <a:xfrm>
            <a:off x="5934113" y="2941267"/>
            <a:ext cx="619564" cy="780763"/>
          </a:xfrm>
          <a:prstGeom prst="rect">
            <a:avLst/>
          </a:prstGeom>
        </p:spPr>
      </p:pic>
      <p:pic>
        <p:nvPicPr>
          <p:cNvPr id="50" name="Picture 49">
            <a:extLst>
              <a:ext uri="{FF2B5EF4-FFF2-40B4-BE49-F238E27FC236}">
                <a16:creationId xmlns:a16="http://schemas.microsoft.com/office/drawing/2014/main" id="{DAC73B87-AADD-417B-BC16-2B4A7AF7EC94}"/>
              </a:ext>
            </a:extLst>
          </p:cNvPr>
          <p:cNvPicPr>
            <a:picLocks noChangeAspect="1"/>
          </p:cNvPicPr>
          <p:nvPr/>
        </p:nvPicPr>
        <p:blipFill>
          <a:blip r:embed="rId6">
            <a:duotone>
              <a:schemeClr val="bg2">
                <a:shade val="45000"/>
                <a:satMod val="135000"/>
              </a:schemeClr>
              <a:prstClr val="white"/>
            </a:duotone>
          </a:blip>
          <a:stretch>
            <a:fillRect/>
          </a:stretch>
        </p:blipFill>
        <p:spPr>
          <a:xfrm>
            <a:off x="4156231" y="3034369"/>
            <a:ext cx="774907" cy="780763"/>
          </a:xfrm>
          <a:prstGeom prst="rect">
            <a:avLst/>
          </a:prstGeom>
          <a:ln>
            <a:noFill/>
          </a:ln>
        </p:spPr>
      </p:pic>
      <p:sp>
        <p:nvSpPr>
          <p:cNvPr id="54" name="Heart 53">
            <a:extLst>
              <a:ext uri="{FF2B5EF4-FFF2-40B4-BE49-F238E27FC236}">
                <a16:creationId xmlns:a16="http://schemas.microsoft.com/office/drawing/2014/main" id="{FCDBB997-4D62-4B6B-A81B-3407B33B78CC}"/>
              </a:ext>
            </a:extLst>
          </p:cNvPr>
          <p:cNvSpPr/>
          <p:nvPr/>
        </p:nvSpPr>
        <p:spPr>
          <a:xfrm>
            <a:off x="7010147" y="1359329"/>
            <a:ext cx="218576" cy="287625"/>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art 54">
            <a:extLst>
              <a:ext uri="{FF2B5EF4-FFF2-40B4-BE49-F238E27FC236}">
                <a16:creationId xmlns:a16="http://schemas.microsoft.com/office/drawing/2014/main" id="{CBF19FE4-20FD-40D3-8115-7883B04A0822}"/>
              </a:ext>
            </a:extLst>
          </p:cNvPr>
          <p:cNvSpPr/>
          <p:nvPr/>
        </p:nvSpPr>
        <p:spPr>
          <a:xfrm>
            <a:off x="3650998" y="5203932"/>
            <a:ext cx="218576" cy="287625"/>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6" name="Heart 55">
            <a:extLst>
              <a:ext uri="{FF2B5EF4-FFF2-40B4-BE49-F238E27FC236}">
                <a16:creationId xmlns:a16="http://schemas.microsoft.com/office/drawing/2014/main" id="{6F381547-20EB-4C97-8809-9E0528B6A684}"/>
              </a:ext>
            </a:extLst>
          </p:cNvPr>
          <p:cNvSpPr/>
          <p:nvPr/>
        </p:nvSpPr>
        <p:spPr>
          <a:xfrm>
            <a:off x="7019247" y="5197247"/>
            <a:ext cx="218576" cy="287625"/>
          </a:xfrm>
          <a:prstGeom prst="hear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79F8F2D-AB7C-4A2B-9B57-BC8C08AF393A}"/>
              </a:ext>
            </a:extLst>
          </p:cNvPr>
          <p:cNvCxnSpPr>
            <a:cxnSpLocks/>
            <a:endCxn id="56" idx="0"/>
          </p:cNvCxnSpPr>
          <p:nvPr/>
        </p:nvCxnSpPr>
        <p:spPr>
          <a:xfrm>
            <a:off x="2877168" y="3819380"/>
            <a:ext cx="4251367" cy="1449773"/>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60" name="Straight Connector 59">
            <a:extLst>
              <a:ext uri="{FF2B5EF4-FFF2-40B4-BE49-F238E27FC236}">
                <a16:creationId xmlns:a16="http://schemas.microsoft.com/office/drawing/2014/main" id="{12D230FD-7B25-4D18-9911-000C2999B666}"/>
              </a:ext>
            </a:extLst>
          </p:cNvPr>
          <p:cNvCxnSpPr>
            <a:cxnSpLocks/>
            <a:endCxn id="56" idx="0"/>
          </p:cNvCxnSpPr>
          <p:nvPr/>
        </p:nvCxnSpPr>
        <p:spPr>
          <a:xfrm>
            <a:off x="4537335" y="3815132"/>
            <a:ext cx="2591200" cy="1454021"/>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63" name="Straight Connector 62">
            <a:extLst>
              <a:ext uri="{FF2B5EF4-FFF2-40B4-BE49-F238E27FC236}">
                <a16:creationId xmlns:a16="http://schemas.microsoft.com/office/drawing/2014/main" id="{AB7935A1-01E1-40F8-9D42-F2A18A8F0617}"/>
              </a:ext>
            </a:extLst>
          </p:cNvPr>
          <p:cNvCxnSpPr>
            <a:cxnSpLocks/>
            <a:endCxn id="56" idx="0"/>
          </p:cNvCxnSpPr>
          <p:nvPr/>
        </p:nvCxnSpPr>
        <p:spPr>
          <a:xfrm>
            <a:off x="6237545" y="3722030"/>
            <a:ext cx="890990" cy="1547123"/>
          </a:xfrm>
          <a:prstGeom prst="line">
            <a:avLst/>
          </a:prstGeom>
          <a:ln>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66" name="Straight Connector 65">
            <a:extLst>
              <a:ext uri="{FF2B5EF4-FFF2-40B4-BE49-F238E27FC236}">
                <a16:creationId xmlns:a16="http://schemas.microsoft.com/office/drawing/2014/main" id="{74946BAF-0DBC-4DBF-B8CB-4F01F0C65B17}"/>
              </a:ext>
            </a:extLst>
          </p:cNvPr>
          <p:cNvCxnSpPr>
            <a:cxnSpLocks/>
            <a:endCxn id="56" idx="0"/>
          </p:cNvCxnSpPr>
          <p:nvPr/>
        </p:nvCxnSpPr>
        <p:spPr>
          <a:xfrm flipH="1">
            <a:off x="7128535" y="3806634"/>
            <a:ext cx="737349" cy="1462519"/>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71" name="Straight Connector 70">
            <a:extLst>
              <a:ext uri="{FF2B5EF4-FFF2-40B4-BE49-F238E27FC236}">
                <a16:creationId xmlns:a16="http://schemas.microsoft.com/office/drawing/2014/main" id="{ACC03B0B-25E1-4756-B89A-3673486C6189}"/>
              </a:ext>
            </a:extLst>
          </p:cNvPr>
          <p:cNvCxnSpPr>
            <a:cxnSpLocks/>
            <a:endCxn id="55" idx="0"/>
          </p:cNvCxnSpPr>
          <p:nvPr/>
        </p:nvCxnSpPr>
        <p:spPr>
          <a:xfrm>
            <a:off x="2877168" y="3819380"/>
            <a:ext cx="883118" cy="1456458"/>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72" name="Straight Connector 71">
            <a:extLst>
              <a:ext uri="{FF2B5EF4-FFF2-40B4-BE49-F238E27FC236}">
                <a16:creationId xmlns:a16="http://schemas.microsoft.com/office/drawing/2014/main" id="{C61CD722-96DA-4F0A-87BF-790BF073315A}"/>
              </a:ext>
            </a:extLst>
          </p:cNvPr>
          <p:cNvCxnSpPr>
            <a:cxnSpLocks/>
            <a:endCxn id="55" idx="0"/>
          </p:cNvCxnSpPr>
          <p:nvPr/>
        </p:nvCxnSpPr>
        <p:spPr>
          <a:xfrm flipH="1">
            <a:off x="3760286" y="3815132"/>
            <a:ext cx="777049" cy="1460706"/>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73" name="Straight Connector 72">
            <a:extLst>
              <a:ext uri="{FF2B5EF4-FFF2-40B4-BE49-F238E27FC236}">
                <a16:creationId xmlns:a16="http://schemas.microsoft.com/office/drawing/2014/main" id="{E066F53A-A2CE-4E69-9D98-9F69FD6C0EB9}"/>
              </a:ext>
            </a:extLst>
          </p:cNvPr>
          <p:cNvCxnSpPr>
            <a:cxnSpLocks/>
            <a:endCxn id="55" idx="0"/>
          </p:cNvCxnSpPr>
          <p:nvPr/>
        </p:nvCxnSpPr>
        <p:spPr>
          <a:xfrm flipH="1">
            <a:off x="3760286" y="3722030"/>
            <a:ext cx="2477259" cy="1553808"/>
          </a:xfrm>
          <a:prstGeom prst="line">
            <a:avLst/>
          </a:prstGeom>
          <a:ln>
            <a:solidFill>
              <a:schemeClr val="accent6"/>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74" name="Straight Connector 73">
            <a:extLst>
              <a:ext uri="{FF2B5EF4-FFF2-40B4-BE49-F238E27FC236}">
                <a16:creationId xmlns:a16="http://schemas.microsoft.com/office/drawing/2014/main" id="{A46A40FC-C091-46C8-A3F9-563661E48FC4}"/>
              </a:ext>
            </a:extLst>
          </p:cNvPr>
          <p:cNvCxnSpPr>
            <a:cxnSpLocks/>
            <a:endCxn id="55" idx="0"/>
          </p:cNvCxnSpPr>
          <p:nvPr/>
        </p:nvCxnSpPr>
        <p:spPr>
          <a:xfrm flipH="1">
            <a:off x="3760286" y="3806634"/>
            <a:ext cx="4105598" cy="1469204"/>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3" name="Straight Connector 82">
            <a:extLst>
              <a:ext uri="{FF2B5EF4-FFF2-40B4-BE49-F238E27FC236}">
                <a16:creationId xmlns:a16="http://schemas.microsoft.com/office/drawing/2014/main" id="{171D2E3B-BAC4-42A4-9AC7-E1F53A0289A1}"/>
              </a:ext>
            </a:extLst>
          </p:cNvPr>
          <p:cNvCxnSpPr>
            <a:cxnSpLocks/>
            <a:stCxn id="1030" idx="0"/>
          </p:cNvCxnSpPr>
          <p:nvPr/>
        </p:nvCxnSpPr>
        <p:spPr>
          <a:xfrm flipV="1">
            <a:off x="2883518" y="1658180"/>
            <a:ext cx="883118" cy="1380437"/>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4" name="Straight Connector 83">
            <a:extLst>
              <a:ext uri="{FF2B5EF4-FFF2-40B4-BE49-F238E27FC236}">
                <a16:creationId xmlns:a16="http://schemas.microsoft.com/office/drawing/2014/main" id="{E251F0BA-5253-444F-A2E2-684C31A6C05E}"/>
              </a:ext>
            </a:extLst>
          </p:cNvPr>
          <p:cNvCxnSpPr>
            <a:cxnSpLocks/>
            <a:stCxn id="50" idx="0"/>
          </p:cNvCxnSpPr>
          <p:nvPr/>
        </p:nvCxnSpPr>
        <p:spPr>
          <a:xfrm flipH="1" flipV="1">
            <a:off x="3766636" y="1658180"/>
            <a:ext cx="777049" cy="1376189"/>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5" name="Straight Connector 84">
            <a:extLst>
              <a:ext uri="{FF2B5EF4-FFF2-40B4-BE49-F238E27FC236}">
                <a16:creationId xmlns:a16="http://schemas.microsoft.com/office/drawing/2014/main" id="{7E6D3B87-CF9D-4846-BD0C-F283F7FE23A5}"/>
              </a:ext>
            </a:extLst>
          </p:cNvPr>
          <p:cNvCxnSpPr>
            <a:cxnSpLocks/>
            <a:stCxn id="49" idx="0"/>
          </p:cNvCxnSpPr>
          <p:nvPr/>
        </p:nvCxnSpPr>
        <p:spPr>
          <a:xfrm flipH="1" flipV="1">
            <a:off x="3766636" y="1658180"/>
            <a:ext cx="2477259" cy="1283087"/>
          </a:xfrm>
          <a:prstGeom prst="line">
            <a:avLst/>
          </a:prstGeom>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6" name="Straight Connector 85">
            <a:extLst>
              <a:ext uri="{FF2B5EF4-FFF2-40B4-BE49-F238E27FC236}">
                <a16:creationId xmlns:a16="http://schemas.microsoft.com/office/drawing/2014/main" id="{3E2D695E-4D22-42B3-B84F-380DFDC0226A}"/>
              </a:ext>
            </a:extLst>
          </p:cNvPr>
          <p:cNvCxnSpPr>
            <a:cxnSpLocks/>
            <a:stCxn id="33" idx="0"/>
          </p:cNvCxnSpPr>
          <p:nvPr/>
        </p:nvCxnSpPr>
        <p:spPr>
          <a:xfrm flipH="1" flipV="1">
            <a:off x="3766636" y="1658180"/>
            <a:ext cx="4105598" cy="1376189"/>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7" name="Straight Connector 86">
            <a:extLst>
              <a:ext uri="{FF2B5EF4-FFF2-40B4-BE49-F238E27FC236}">
                <a16:creationId xmlns:a16="http://schemas.microsoft.com/office/drawing/2014/main" id="{8291B20F-ED56-4247-9B28-A07200DD3165}"/>
              </a:ext>
            </a:extLst>
          </p:cNvPr>
          <p:cNvCxnSpPr>
            <a:cxnSpLocks/>
            <a:stCxn id="54" idx="1"/>
            <a:endCxn id="1030" idx="0"/>
          </p:cNvCxnSpPr>
          <p:nvPr/>
        </p:nvCxnSpPr>
        <p:spPr>
          <a:xfrm flipH="1">
            <a:off x="2883518" y="1646954"/>
            <a:ext cx="4235917" cy="1391663"/>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8" name="Straight Connector 87">
            <a:extLst>
              <a:ext uri="{FF2B5EF4-FFF2-40B4-BE49-F238E27FC236}">
                <a16:creationId xmlns:a16="http://schemas.microsoft.com/office/drawing/2014/main" id="{CE87A664-46E5-4DCE-9BF3-E979F1EA4D41}"/>
              </a:ext>
            </a:extLst>
          </p:cNvPr>
          <p:cNvCxnSpPr>
            <a:cxnSpLocks/>
            <a:stCxn id="54" idx="1"/>
            <a:endCxn id="33" idx="0"/>
          </p:cNvCxnSpPr>
          <p:nvPr/>
        </p:nvCxnSpPr>
        <p:spPr>
          <a:xfrm>
            <a:off x="7119435" y="1646954"/>
            <a:ext cx="752799" cy="1387415"/>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9" name="Straight Connector 88">
            <a:extLst>
              <a:ext uri="{FF2B5EF4-FFF2-40B4-BE49-F238E27FC236}">
                <a16:creationId xmlns:a16="http://schemas.microsoft.com/office/drawing/2014/main" id="{E940021A-497F-4BD3-BF12-CE1A2EE24DCA}"/>
              </a:ext>
            </a:extLst>
          </p:cNvPr>
          <p:cNvCxnSpPr>
            <a:cxnSpLocks/>
            <a:stCxn id="50" idx="0"/>
            <a:endCxn id="54" idx="1"/>
          </p:cNvCxnSpPr>
          <p:nvPr/>
        </p:nvCxnSpPr>
        <p:spPr>
          <a:xfrm flipV="1">
            <a:off x="4543685" y="1646954"/>
            <a:ext cx="2575750" cy="1387415"/>
          </a:xfrm>
          <a:prstGeom prst="line">
            <a:avLst/>
          </a:prstGeom>
          <a:ln>
            <a:solidFill>
              <a:srgbClr val="000000">
                <a:alpha val="10196"/>
              </a:srgbClr>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90" name="Straight Connector 89">
            <a:extLst>
              <a:ext uri="{FF2B5EF4-FFF2-40B4-BE49-F238E27FC236}">
                <a16:creationId xmlns:a16="http://schemas.microsoft.com/office/drawing/2014/main" id="{DEB5C142-1F87-4DA0-80C5-C2946E2A6D40}"/>
              </a:ext>
            </a:extLst>
          </p:cNvPr>
          <p:cNvCxnSpPr>
            <a:cxnSpLocks/>
            <a:stCxn id="49" idx="0"/>
            <a:endCxn id="54" idx="1"/>
          </p:cNvCxnSpPr>
          <p:nvPr/>
        </p:nvCxnSpPr>
        <p:spPr>
          <a:xfrm flipV="1">
            <a:off x="6243895" y="1646954"/>
            <a:ext cx="875540" cy="1294313"/>
          </a:xfrm>
          <a:prstGeom prst="line">
            <a:avLst/>
          </a:prstGeom>
          <a:ln>
            <a:solidFill>
              <a:schemeClr val="accent1"/>
            </a:solidFill>
            <a:prstDash val="dash"/>
          </a:ln>
        </p:spPr>
        <p:style>
          <a:lnRef idx="2">
            <a:schemeClr val="accent2">
              <a:shade val="50000"/>
            </a:schemeClr>
          </a:lnRef>
          <a:fillRef idx="1">
            <a:schemeClr val="accent2"/>
          </a:fillRef>
          <a:effectRef idx="0">
            <a:schemeClr val="accent2"/>
          </a:effectRef>
          <a:fontRef idx="minor">
            <a:schemeClr val="lt1"/>
          </a:fontRef>
        </p:style>
      </p:cxnSp>
      <p:sp>
        <p:nvSpPr>
          <p:cNvPr id="52" name="Oval 51">
            <a:extLst>
              <a:ext uri="{FF2B5EF4-FFF2-40B4-BE49-F238E27FC236}">
                <a16:creationId xmlns:a16="http://schemas.microsoft.com/office/drawing/2014/main" id="{9AE61599-8AE3-4722-A743-54A579A66DA3}"/>
              </a:ext>
            </a:extLst>
          </p:cNvPr>
          <p:cNvSpPr/>
          <p:nvPr/>
        </p:nvSpPr>
        <p:spPr>
          <a:xfrm>
            <a:off x="3400948" y="609600"/>
            <a:ext cx="405114" cy="507197"/>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F26992D9-7887-4CD0-AA4A-6D2C5866D5AC}"/>
              </a:ext>
            </a:extLst>
          </p:cNvPr>
          <p:cNvCxnSpPr>
            <a:cxnSpLocks/>
            <a:stCxn id="52" idx="4"/>
          </p:cNvCxnSpPr>
          <p:nvPr/>
        </p:nvCxnSpPr>
        <p:spPr>
          <a:xfrm>
            <a:off x="3603505" y="1116797"/>
            <a:ext cx="0" cy="706055"/>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58" name="Straight Connector 57">
            <a:extLst>
              <a:ext uri="{FF2B5EF4-FFF2-40B4-BE49-F238E27FC236}">
                <a16:creationId xmlns:a16="http://schemas.microsoft.com/office/drawing/2014/main" id="{27022D18-B3CF-4981-9B34-AF68E10855C7}"/>
              </a:ext>
            </a:extLst>
          </p:cNvPr>
          <p:cNvCxnSpPr>
            <a:cxnSpLocks/>
          </p:cNvCxnSpPr>
          <p:nvPr/>
        </p:nvCxnSpPr>
        <p:spPr>
          <a:xfrm flipH="1">
            <a:off x="3421202" y="1822852"/>
            <a:ext cx="182303" cy="71184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59" name="Straight Connector 58">
            <a:extLst>
              <a:ext uri="{FF2B5EF4-FFF2-40B4-BE49-F238E27FC236}">
                <a16:creationId xmlns:a16="http://schemas.microsoft.com/office/drawing/2014/main" id="{414B20D5-9BC5-422C-A749-4A5F70353A3B}"/>
              </a:ext>
            </a:extLst>
          </p:cNvPr>
          <p:cNvCxnSpPr>
            <a:cxnSpLocks/>
          </p:cNvCxnSpPr>
          <p:nvPr/>
        </p:nvCxnSpPr>
        <p:spPr>
          <a:xfrm>
            <a:off x="3603505" y="1822852"/>
            <a:ext cx="141791" cy="71184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61" name="Straight Connector 60">
            <a:extLst>
              <a:ext uri="{FF2B5EF4-FFF2-40B4-BE49-F238E27FC236}">
                <a16:creationId xmlns:a16="http://schemas.microsoft.com/office/drawing/2014/main" id="{0CBEB26F-BA6D-4D9B-B8E7-AAD063E76D12}"/>
              </a:ext>
            </a:extLst>
          </p:cNvPr>
          <p:cNvCxnSpPr>
            <a:cxnSpLocks/>
          </p:cNvCxnSpPr>
          <p:nvPr/>
        </p:nvCxnSpPr>
        <p:spPr>
          <a:xfrm flipH="1">
            <a:off x="3290533" y="1278467"/>
            <a:ext cx="639233" cy="103958"/>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62" name="Heart 61">
            <a:extLst>
              <a:ext uri="{FF2B5EF4-FFF2-40B4-BE49-F238E27FC236}">
                <a16:creationId xmlns:a16="http://schemas.microsoft.com/office/drawing/2014/main" id="{4C31664C-FD7C-4DBD-8ADF-862EDCFDA184}"/>
              </a:ext>
            </a:extLst>
          </p:cNvPr>
          <p:cNvSpPr/>
          <p:nvPr/>
        </p:nvSpPr>
        <p:spPr>
          <a:xfrm>
            <a:off x="3657348" y="1370555"/>
            <a:ext cx="218576" cy="287625"/>
          </a:xfrm>
          <a:prstGeom prst="hear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4B6869DB-F567-4D2D-BA58-E87D9BEEC105}"/>
              </a:ext>
            </a:extLst>
          </p:cNvPr>
          <p:cNvSpPr txBox="1"/>
          <p:nvPr/>
        </p:nvSpPr>
        <p:spPr>
          <a:xfrm>
            <a:off x="8741424" y="2459502"/>
            <a:ext cx="3200400" cy="163121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t>There is a tendency to converge on an exchange ratio and at this convergence exchanges are realized. The </a:t>
            </a:r>
            <a:r>
              <a:rPr lang="en-US" sz="2000" u="sng" dirty="0"/>
              <a:t>aggregate</a:t>
            </a:r>
            <a:r>
              <a:rPr lang="en-US" sz="2000" dirty="0"/>
              <a:t> has this tendency</a:t>
            </a:r>
          </a:p>
        </p:txBody>
      </p:sp>
      <p:sp>
        <p:nvSpPr>
          <p:cNvPr id="2" name="Footer Placeholder 1">
            <a:extLst>
              <a:ext uri="{FF2B5EF4-FFF2-40B4-BE49-F238E27FC236}">
                <a16:creationId xmlns:a16="http://schemas.microsoft.com/office/drawing/2014/main" id="{11049EC8-91E1-47D1-A7ED-BCBAF98AFEF2}"/>
              </a:ext>
            </a:extLst>
          </p:cNvPr>
          <p:cNvSpPr>
            <a:spLocks noGrp="1"/>
          </p:cNvSpPr>
          <p:nvPr>
            <p:ph type="ftr" sz="quarter" idx="11"/>
          </p:nvPr>
        </p:nvSpPr>
        <p:spPr/>
        <p:txBody>
          <a:bodyPr/>
          <a:lstStyle/>
          <a:p>
            <a:r>
              <a:rPr lang="en-US"/>
              <a:t>Jonathan Vajda (jvajda@buffalo.edu) for BFO Summit, May 2023</a:t>
            </a:r>
          </a:p>
        </p:txBody>
      </p:sp>
      <p:sp>
        <p:nvSpPr>
          <p:cNvPr id="3" name="Slide Number Placeholder 2">
            <a:extLst>
              <a:ext uri="{FF2B5EF4-FFF2-40B4-BE49-F238E27FC236}">
                <a16:creationId xmlns:a16="http://schemas.microsoft.com/office/drawing/2014/main" id="{120628ED-D0AC-47D2-B836-C8706FF9C92D}"/>
              </a:ext>
            </a:extLst>
          </p:cNvPr>
          <p:cNvSpPr>
            <a:spLocks noGrp="1"/>
          </p:cNvSpPr>
          <p:nvPr>
            <p:ph type="sldNum" sz="quarter" idx="12"/>
          </p:nvPr>
        </p:nvSpPr>
        <p:spPr/>
        <p:txBody>
          <a:bodyPr/>
          <a:lstStyle/>
          <a:p>
            <a:fld id="{40B1E930-34C4-4F23-B7AF-A5CDEF24A449}" type="slidenum">
              <a:rPr lang="en-US" smtClean="0"/>
              <a:t>7</a:t>
            </a:fld>
            <a:endParaRPr lang="en-US"/>
          </a:p>
        </p:txBody>
      </p:sp>
      <p:sp>
        <p:nvSpPr>
          <p:cNvPr id="70" name="Title 1">
            <a:extLst>
              <a:ext uri="{FF2B5EF4-FFF2-40B4-BE49-F238E27FC236}">
                <a16:creationId xmlns:a16="http://schemas.microsoft.com/office/drawing/2014/main" id="{B37D9E7F-715C-48A4-8555-DAD60A6ADD6F}"/>
              </a:ext>
            </a:extLst>
          </p:cNvPr>
          <p:cNvSpPr txBox="1">
            <a:spLocks/>
          </p:cNvSpPr>
          <p:nvPr/>
        </p:nvSpPr>
        <p:spPr>
          <a:xfrm>
            <a:off x="146511" y="188771"/>
            <a:ext cx="2928167" cy="1965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3. Aggregates are the Proper Subject for Analysis</a:t>
            </a:r>
          </a:p>
        </p:txBody>
      </p:sp>
    </p:spTree>
    <p:extLst>
      <p:ext uri="{BB962C8B-B14F-4D97-AF65-F5344CB8AC3E}">
        <p14:creationId xmlns:p14="http://schemas.microsoft.com/office/powerpoint/2010/main" val="56824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0D526F-18DF-42ED-8E8D-B331D42E1F1C}"/>
              </a:ext>
            </a:extLst>
          </p:cNvPr>
          <p:cNvPicPr>
            <a:picLocks noChangeAspect="1"/>
          </p:cNvPicPr>
          <p:nvPr/>
        </p:nvPicPr>
        <p:blipFill rotWithShape="1">
          <a:blip r:embed="rId2"/>
          <a:srcRect r="15764"/>
          <a:stretch/>
        </p:blipFill>
        <p:spPr>
          <a:xfrm>
            <a:off x="0" y="0"/>
            <a:ext cx="10270062" cy="4966858"/>
          </a:xfrm>
          <a:prstGeom prst="rect">
            <a:avLst/>
          </a:prstGeom>
        </p:spPr>
      </p:pic>
      <p:cxnSp>
        <p:nvCxnSpPr>
          <p:cNvPr id="6" name="Straight Arrow Connector 5">
            <a:extLst>
              <a:ext uri="{FF2B5EF4-FFF2-40B4-BE49-F238E27FC236}">
                <a16:creationId xmlns:a16="http://schemas.microsoft.com/office/drawing/2014/main" id="{1D8EA51F-678F-4E56-9C1A-FE88CC38F622}"/>
              </a:ext>
            </a:extLst>
          </p:cNvPr>
          <p:cNvCxnSpPr>
            <a:cxnSpLocks/>
            <a:stCxn id="8" idx="0"/>
          </p:cNvCxnSpPr>
          <p:nvPr/>
        </p:nvCxnSpPr>
        <p:spPr>
          <a:xfrm flipV="1">
            <a:off x="4064001" y="4368800"/>
            <a:ext cx="0" cy="6742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8C0BC40-C772-42F5-BB04-C87635806C6E}"/>
              </a:ext>
            </a:extLst>
          </p:cNvPr>
          <p:cNvSpPr txBox="1"/>
          <p:nvPr/>
        </p:nvSpPr>
        <p:spPr>
          <a:xfrm>
            <a:off x="2921925" y="5043058"/>
            <a:ext cx="228415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Convergence at a time</a:t>
            </a:r>
          </a:p>
          <a:p>
            <a:r>
              <a:rPr lang="en-US" dirty="0"/>
              <a:t>E.g., 1BTC:</a:t>
            </a:r>
            <a:r>
              <a:rPr lang="en-US" u="sng" dirty="0"/>
              <a:t>27,626</a:t>
            </a:r>
            <a:r>
              <a:rPr lang="en-US" dirty="0"/>
              <a:t>USD</a:t>
            </a:r>
          </a:p>
        </p:txBody>
      </p:sp>
      <p:cxnSp>
        <p:nvCxnSpPr>
          <p:cNvPr id="12" name="Straight Arrow Connector 11">
            <a:extLst>
              <a:ext uri="{FF2B5EF4-FFF2-40B4-BE49-F238E27FC236}">
                <a16:creationId xmlns:a16="http://schemas.microsoft.com/office/drawing/2014/main" id="{ABEBAE16-C861-40DB-8AF8-C1C6FC74FB6A}"/>
              </a:ext>
            </a:extLst>
          </p:cNvPr>
          <p:cNvCxnSpPr>
            <a:cxnSpLocks/>
          </p:cNvCxnSpPr>
          <p:nvPr/>
        </p:nvCxnSpPr>
        <p:spPr>
          <a:xfrm flipV="1">
            <a:off x="982134" y="4004734"/>
            <a:ext cx="0" cy="11467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4EE5D4-9B9F-42A8-9C4E-7F3AE1B2FA04}"/>
              </a:ext>
            </a:extLst>
          </p:cNvPr>
          <p:cNvSpPr txBox="1"/>
          <p:nvPr/>
        </p:nvSpPr>
        <p:spPr>
          <a:xfrm>
            <a:off x="1" y="5151524"/>
            <a:ext cx="261620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Orders from agents who prefer Bitcoin at exchange rate of 1BTC:</a:t>
            </a:r>
            <a:r>
              <a:rPr lang="en-US" u="sng" dirty="0"/>
              <a:t>27,138</a:t>
            </a:r>
            <a:r>
              <a:rPr lang="en-US" dirty="0"/>
              <a:t>USD</a:t>
            </a:r>
          </a:p>
        </p:txBody>
      </p:sp>
      <p:sp>
        <p:nvSpPr>
          <p:cNvPr id="17" name="TextBox 16">
            <a:extLst>
              <a:ext uri="{FF2B5EF4-FFF2-40B4-BE49-F238E27FC236}">
                <a16:creationId xmlns:a16="http://schemas.microsoft.com/office/drawing/2014/main" id="{71D6F0EC-5EA7-4F3C-A1CF-236B9C9855F4}"/>
              </a:ext>
            </a:extLst>
          </p:cNvPr>
          <p:cNvSpPr txBox="1"/>
          <p:nvPr/>
        </p:nvSpPr>
        <p:spPr>
          <a:xfrm>
            <a:off x="1093155" y="387633"/>
            <a:ext cx="5053371"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dirty="0"/>
              <a:t>Convergence of market valuations across a time,</a:t>
            </a:r>
          </a:p>
          <a:p>
            <a:r>
              <a:rPr lang="en-US" dirty="0"/>
              <a:t>as aggregate agreements to trade at that valuation</a:t>
            </a:r>
          </a:p>
        </p:txBody>
      </p:sp>
      <p:sp>
        <p:nvSpPr>
          <p:cNvPr id="18" name="Right Brace 17">
            <a:extLst>
              <a:ext uri="{FF2B5EF4-FFF2-40B4-BE49-F238E27FC236}">
                <a16:creationId xmlns:a16="http://schemas.microsoft.com/office/drawing/2014/main" id="{27C45ACF-782E-433F-BB75-7FCB595DD825}"/>
              </a:ext>
            </a:extLst>
          </p:cNvPr>
          <p:cNvSpPr/>
          <p:nvPr/>
        </p:nvSpPr>
        <p:spPr>
          <a:xfrm rot="16200000">
            <a:off x="3952395" y="-2596711"/>
            <a:ext cx="549155" cy="7886707"/>
          </a:xfrm>
          <a:prstGeom prst="rightBrace">
            <a:avLst>
              <a:gd name="adj1" fmla="val 8333"/>
              <a:gd name="adj2" fmla="val 34648"/>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D3BC50D-9436-49B7-B9DD-95630DF538C7}"/>
              </a:ext>
            </a:extLst>
          </p:cNvPr>
          <p:cNvCxnSpPr>
            <a:cxnSpLocks/>
            <a:stCxn id="20" idx="0"/>
          </p:cNvCxnSpPr>
          <p:nvPr/>
        </p:nvCxnSpPr>
        <p:spPr>
          <a:xfrm flipV="1">
            <a:off x="6633634" y="4114800"/>
            <a:ext cx="1" cy="10320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92B784A-A97C-4AE6-972C-F5F76EE2FCE7}"/>
              </a:ext>
            </a:extLst>
          </p:cNvPr>
          <p:cNvSpPr txBox="1"/>
          <p:nvPr/>
        </p:nvSpPr>
        <p:spPr>
          <a:xfrm>
            <a:off x="5325533" y="5146848"/>
            <a:ext cx="2616201"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Orders from agents who prefer Bitcoin at exchange rate of 1BTC:</a:t>
            </a:r>
            <a:r>
              <a:rPr lang="en-US" u="sng" dirty="0"/>
              <a:t>28,043</a:t>
            </a:r>
            <a:r>
              <a:rPr lang="en-US" dirty="0"/>
              <a:t>USD</a:t>
            </a:r>
          </a:p>
        </p:txBody>
      </p:sp>
      <p:sp>
        <p:nvSpPr>
          <p:cNvPr id="21" name="Right Brace 20">
            <a:extLst>
              <a:ext uri="{FF2B5EF4-FFF2-40B4-BE49-F238E27FC236}">
                <a16:creationId xmlns:a16="http://schemas.microsoft.com/office/drawing/2014/main" id="{211227B8-EBD8-44D7-AE3F-5A653E731397}"/>
              </a:ext>
            </a:extLst>
          </p:cNvPr>
          <p:cNvSpPr/>
          <p:nvPr/>
        </p:nvSpPr>
        <p:spPr>
          <a:xfrm>
            <a:off x="10270062" y="800378"/>
            <a:ext cx="549155" cy="4166480"/>
          </a:xfrm>
          <a:prstGeom prst="rightBrace">
            <a:avLst>
              <a:gd name="adj1" fmla="val 8333"/>
              <a:gd name="adj2" fmla="val 39694"/>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3B8874B-9AE4-4C6A-8BD5-B4647D26472A}"/>
              </a:ext>
            </a:extLst>
          </p:cNvPr>
          <p:cNvSpPr txBox="1"/>
          <p:nvPr/>
        </p:nvSpPr>
        <p:spPr>
          <a:xfrm>
            <a:off x="10819217" y="2160263"/>
            <a:ext cx="136220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dirty="0"/>
              <a:t>Open orders proposed</a:t>
            </a:r>
          </a:p>
        </p:txBody>
      </p:sp>
      <p:sp>
        <p:nvSpPr>
          <p:cNvPr id="26" name="TextBox 25">
            <a:extLst>
              <a:ext uri="{FF2B5EF4-FFF2-40B4-BE49-F238E27FC236}">
                <a16:creationId xmlns:a16="http://schemas.microsoft.com/office/drawing/2014/main" id="{39D9C4E7-A9F4-49A7-ADF1-4FE643917D0B}"/>
              </a:ext>
            </a:extLst>
          </p:cNvPr>
          <p:cNvSpPr txBox="1"/>
          <p:nvPr/>
        </p:nvSpPr>
        <p:spPr>
          <a:xfrm>
            <a:off x="8061191" y="5170977"/>
            <a:ext cx="4027919"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Posted orders are all-things-considered judgments of exchange preferences.</a:t>
            </a:r>
          </a:p>
          <a:p>
            <a:pPr marL="285750" indent="-285750">
              <a:buFont typeface="Arial" panose="020B0604020202020204" pitchFamily="34" charset="0"/>
              <a:buChar char="•"/>
            </a:pPr>
            <a:r>
              <a:rPr lang="en-US" dirty="0"/>
              <a:t>Person A prefers 1 BTC to 27,626 USD</a:t>
            </a:r>
          </a:p>
          <a:p>
            <a:pPr marL="285750" indent="-285750">
              <a:buFont typeface="Arial" panose="020B0604020202020204" pitchFamily="34" charset="0"/>
              <a:buChar char="•"/>
            </a:pPr>
            <a:r>
              <a:rPr lang="en-US" dirty="0"/>
              <a:t>Person B prefers 27,626 USD to 1 BTC</a:t>
            </a:r>
          </a:p>
        </p:txBody>
      </p:sp>
      <p:sp>
        <p:nvSpPr>
          <p:cNvPr id="2" name="Footer Placeholder 1">
            <a:extLst>
              <a:ext uri="{FF2B5EF4-FFF2-40B4-BE49-F238E27FC236}">
                <a16:creationId xmlns:a16="http://schemas.microsoft.com/office/drawing/2014/main" id="{B81F8BBB-25E4-49BC-B4BE-E627BD65B9AF}"/>
              </a:ext>
            </a:extLst>
          </p:cNvPr>
          <p:cNvSpPr>
            <a:spLocks noGrp="1"/>
          </p:cNvSpPr>
          <p:nvPr>
            <p:ph type="ftr" sz="quarter" idx="11"/>
          </p:nvPr>
        </p:nvSpPr>
        <p:spPr/>
        <p:txBody>
          <a:bodyPr/>
          <a:lstStyle/>
          <a:p>
            <a:r>
              <a:rPr lang="en-US"/>
              <a:t>Jonathan Vajda (jvajda@buffalo.edu) for BFO Summit, May 2023</a:t>
            </a:r>
          </a:p>
        </p:txBody>
      </p:sp>
      <p:sp>
        <p:nvSpPr>
          <p:cNvPr id="3" name="Slide Number Placeholder 2">
            <a:extLst>
              <a:ext uri="{FF2B5EF4-FFF2-40B4-BE49-F238E27FC236}">
                <a16:creationId xmlns:a16="http://schemas.microsoft.com/office/drawing/2014/main" id="{9E9A62A8-343C-4BBE-A2E5-AD748421732D}"/>
              </a:ext>
            </a:extLst>
          </p:cNvPr>
          <p:cNvSpPr>
            <a:spLocks noGrp="1"/>
          </p:cNvSpPr>
          <p:nvPr>
            <p:ph type="sldNum" sz="quarter" idx="12"/>
          </p:nvPr>
        </p:nvSpPr>
        <p:spPr/>
        <p:txBody>
          <a:bodyPr/>
          <a:lstStyle/>
          <a:p>
            <a:fld id="{40B1E930-34C4-4F23-B7AF-A5CDEF24A449}" type="slidenum">
              <a:rPr lang="en-US" smtClean="0"/>
              <a:t>8</a:t>
            </a:fld>
            <a:endParaRPr lang="en-US"/>
          </a:p>
        </p:txBody>
      </p:sp>
    </p:spTree>
    <p:extLst>
      <p:ext uri="{BB962C8B-B14F-4D97-AF65-F5344CB8AC3E}">
        <p14:creationId xmlns:p14="http://schemas.microsoft.com/office/powerpoint/2010/main" val="171087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imple Pear Clip Art Free PNG Image｜Illustoon">
            <a:extLst>
              <a:ext uri="{FF2B5EF4-FFF2-40B4-BE49-F238E27FC236}">
                <a16:creationId xmlns:a16="http://schemas.microsoft.com/office/drawing/2014/main" id="{881F1F7C-A084-4AA8-A149-98B11B1B17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907" t="8704" r="19723" b="6760"/>
          <a:stretch/>
        </p:blipFill>
        <p:spPr bwMode="auto">
          <a:xfrm>
            <a:off x="2604735" y="3038617"/>
            <a:ext cx="557566" cy="780763"/>
          </a:xfrm>
          <a:prstGeom prst="rect">
            <a:avLst/>
          </a:prstGeom>
          <a:noFill/>
          <a:extLst>
            <a:ext uri="{909E8E84-426E-40DD-AFC4-6F175D3DCCD1}">
              <a14:hiddenFill xmlns:a14="http://schemas.microsoft.com/office/drawing/2010/main">
                <a:solidFill>
                  <a:srgbClr val="FFFFFF"/>
                </a:solidFill>
              </a14:hiddenFill>
            </a:ext>
          </a:extLst>
        </p:spPr>
      </p:pic>
      <p:sp>
        <p:nvSpPr>
          <p:cNvPr id="34" name="Oval 33">
            <a:extLst>
              <a:ext uri="{FF2B5EF4-FFF2-40B4-BE49-F238E27FC236}">
                <a16:creationId xmlns:a16="http://schemas.microsoft.com/office/drawing/2014/main" id="{010C04EC-A95A-496D-882C-CF6DE5879B7A}"/>
              </a:ext>
            </a:extLst>
          </p:cNvPr>
          <p:cNvSpPr/>
          <p:nvPr/>
        </p:nvSpPr>
        <p:spPr>
          <a:xfrm>
            <a:off x="6753748" y="609600"/>
            <a:ext cx="405114" cy="507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3103479E-F99A-453A-A140-4BFD39A92316}"/>
              </a:ext>
            </a:extLst>
          </p:cNvPr>
          <p:cNvCxnSpPr>
            <a:cxnSpLocks/>
            <a:stCxn id="34" idx="4"/>
          </p:cNvCxnSpPr>
          <p:nvPr/>
        </p:nvCxnSpPr>
        <p:spPr>
          <a:xfrm>
            <a:off x="6956305" y="1116797"/>
            <a:ext cx="0" cy="706055"/>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84613180-D66C-4C07-8A55-62BE41577E3C}"/>
              </a:ext>
            </a:extLst>
          </p:cNvPr>
          <p:cNvCxnSpPr>
            <a:cxnSpLocks/>
          </p:cNvCxnSpPr>
          <p:nvPr/>
        </p:nvCxnSpPr>
        <p:spPr>
          <a:xfrm flipH="1">
            <a:off x="6774002" y="1822852"/>
            <a:ext cx="182303" cy="711843"/>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34A56630-2568-46E8-A04B-4DF8F0C549B8}"/>
              </a:ext>
            </a:extLst>
          </p:cNvPr>
          <p:cNvCxnSpPr>
            <a:cxnSpLocks/>
          </p:cNvCxnSpPr>
          <p:nvPr/>
        </p:nvCxnSpPr>
        <p:spPr>
          <a:xfrm>
            <a:off x="6956305" y="1822852"/>
            <a:ext cx="141791" cy="711843"/>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4946A9E7-84CD-4C77-9F23-E6457D6E405E}"/>
              </a:ext>
            </a:extLst>
          </p:cNvPr>
          <p:cNvCxnSpPr>
            <a:cxnSpLocks/>
          </p:cNvCxnSpPr>
          <p:nvPr/>
        </p:nvCxnSpPr>
        <p:spPr>
          <a:xfrm flipH="1">
            <a:off x="6643333" y="1278467"/>
            <a:ext cx="639233" cy="103958"/>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sp>
        <p:nvSpPr>
          <p:cNvPr id="39" name="Oval 38">
            <a:extLst>
              <a:ext uri="{FF2B5EF4-FFF2-40B4-BE49-F238E27FC236}">
                <a16:creationId xmlns:a16="http://schemas.microsoft.com/office/drawing/2014/main" id="{54DAFF7D-0DC2-4586-BDD4-784B4B525511}"/>
              </a:ext>
            </a:extLst>
          </p:cNvPr>
          <p:cNvSpPr/>
          <p:nvPr/>
        </p:nvSpPr>
        <p:spPr>
          <a:xfrm>
            <a:off x="3394598" y="4425950"/>
            <a:ext cx="405114" cy="5071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20210DD-AFDC-4861-8865-D6302FC2DB67}"/>
              </a:ext>
            </a:extLst>
          </p:cNvPr>
          <p:cNvCxnSpPr>
            <a:cxnSpLocks/>
            <a:stCxn id="39" idx="4"/>
          </p:cNvCxnSpPr>
          <p:nvPr/>
        </p:nvCxnSpPr>
        <p:spPr>
          <a:xfrm>
            <a:off x="3597155" y="4933147"/>
            <a:ext cx="0" cy="706055"/>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41" name="Straight Connector 40">
            <a:extLst>
              <a:ext uri="{FF2B5EF4-FFF2-40B4-BE49-F238E27FC236}">
                <a16:creationId xmlns:a16="http://schemas.microsoft.com/office/drawing/2014/main" id="{25BA02F4-693B-4FE0-B39B-4E483EFC5B69}"/>
              </a:ext>
            </a:extLst>
          </p:cNvPr>
          <p:cNvCxnSpPr>
            <a:cxnSpLocks/>
          </p:cNvCxnSpPr>
          <p:nvPr/>
        </p:nvCxnSpPr>
        <p:spPr>
          <a:xfrm flipH="1">
            <a:off x="3414852" y="5639202"/>
            <a:ext cx="182303" cy="711843"/>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42" name="Straight Connector 41">
            <a:extLst>
              <a:ext uri="{FF2B5EF4-FFF2-40B4-BE49-F238E27FC236}">
                <a16:creationId xmlns:a16="http://schemas.microsoft.com/office/drawing/2014/main" id="{26C954A4-29A0-4DEB-B08A-50F4C2A90ACE}"/>
              </a:ext>
            </a:extLst>
          </p:cNvPr>
          <p:cNvCxnSpPr>
            <a:cxnSpLocks/>
          </p:cNvCxnSpPr>
          <p:nvPr/>
        </p:nvCxnSpPr>
        <p:spPr>
          <a:xfrm>
            <a:off x="3597155" y="5639202"/>
            <a:ext cx="141791" cy="711843"/>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43" name="Straight Connector 42">
            <a:extLst>
              <a:ext uri="{FF2B5EF4-FFF2-40B4-BE49-F238E27FC236}">
                <a16:creationId xmlns:a16="http://schemas.microsoft.com/office/drawing/2014/main" id="{D6CB446D-978C-4329-9080-7C863A2EFB0E}"/>
              </a:ext>
            </a:extLst>
          </p:cNvPr>
          <p:cNvCxnSpPr>
            <a:cxnSpLocks/>
          </p:cNvCxnSpPr>
          <p:nvPr/>
        </p:nvCxnSpPr>
        <p:spPr>
          <a:xfrm flipH="1">
            <a:off x="3284183" y="5094817"/>
            <a:ext cx="639233" cy="103958"/>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sp>
        <p:nvSpPr>
          <p:cNvPr id="44" name="Oval 43">
            <a:extLst>
              <a:ext uri="{FF2B5EF4-FFF2-40B4-BE49-F238E27FC236}">
                <a16:creationId xmlns:a16="http://schemas.microsoft.com/office/drawing/2014/main" id="{17CD2115-5DEA-40CA-ADB2-CD8CCB5996EB}"/>
              </a:ext>
            </a:extLst>
          </p:cNvPr>
          <p:cNvSpPr/>
          <p:nvPr/>
        </p:nvSpPr>
        <p:spPr>
          <a:xfrm>
            <a:off x="6747398" y="4425950"/>
            <a:ext cx="405114" cy="5071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65CF6832-D511-420A-B45E-C72FA06BA71A}"/>
              </a:ext>
            </a:extLst>
          </p:cNvPr>
          <p:cNvCxnSpPr>
            <a:cxnSpLocks/>
            <a:stCxn id="44" idx="4"/>
          </p:cNvCxnSpPr>
          <p:nvPr/>
        </p:nvCxnSpPr>
        <p:spPr>
          <a:xfrm>
            <a:off x="6949955" y="4933147"/>
            <a:ext cx="0" cy="706055"/>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6" name="Straight Connector 45">
            <a:extLst>
              <a:ext uri="{FF2B5EF4-FFF2-40B4-BE49-F238E27FC236}">
                <a16:creationId xmlns:a16="http://schemas.microsoft.com/office/drawing/2014/main" id="{2ADDC8C1-7F5F-4EF2-BF1E-A4F27E45938B}"/>
              </a:ext>
            </a:extLst>
          </p:cNvPr>
          <p:cNvCxnSpPr>
            <a:cxnSpLocks/>
          </p:cNvCxnSpPr>
          <p:nvPr/>
        </p:nvCxnSpPr>
        <p:spPr>
          <a:xfrm flipH="1">
            <a:off x="6767652" y="5639202"/>
            <a:ext cx="182303" cy="71184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7" name="Straight Connector 46">
            <a:extLst>
              <a:ext uri="{FF2B5EF4-FFF2-40B4-BE49-F238E27FC236}">
                <a16:creationId xmlns:a16="http://schemas.microsoft.com/office/drawing/2014/main" id="{E56C06AA-5124-457A-9A0F-92A3B75269CD}"/>
              </a:ext>
            </a:extLst>
          </p:cNvPr>
          <p:cNvCxnSpPr>
            <a:cxnSpLocks/>
          </p:cNvCxnSpPr>
          <p:nvPr/>
        </p:nvCxnSpPr>
        <p:spPr>
          <a:xfrm>
            <a:off x="6949955" y="5639202"/>
            <a:ext cx="141791" cy="71184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8" name="Straight Connector 47">
            <a:extLst>
              <a:ext uri="{FF2B5EF4-FFF2-40B4-BE49-F238E27FC236}">
                <a16:creationId xmlns:a16="http://schemas.microsoft.com/office/drawing/2014/main" id="{EFBA6BD3-12E4-419D-8125-CD0C5676AF12}"/>
              </a:ext>
            </a:extLst>
          </p:cNvPr>
          <p:cNvCxnSpPr>
            <a:cxnSpLocks/>
          </p:cNvCxnSpPr>
          <p:nvPr/>
        </p:nvCxnSpPr>
        <p:spPr>
          <a:xfrm flipH="1">
            <a:off x="6636983" y="5094817"/>
            <a:ext cx="639233" cy="103958"/>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pic>
        <p:nvPicPr>
          <p:cNvPr id="33" name="Picture 32">
            <a:extLst>
              <a:ext uri="{FF2B5EF4-FFF2-40B4-BE49-F238E27FC236}">
                <a16:creationId xmlns:a16="http://schemas.microsoft.com/office/drawing/2014/main" id="{3E2392F8-C5B4-481B-BB32-BBF935F7FF37}"/>
              </a:ext>
            </a:extLst>
          </p:cNvPr>
          <p:cNvPicPr>
            <a:picLocks noChangeAspect="1"/>
          </p:cNvPicPr>
          <p:nvPr/>
        </p:nvPicPr>
        <p:blipFill rotWithShape="1">
          <a:blip r:embed="rId4">
            <a:clrChange>
              <a:clrFrom>
                <a:srgbClr val="F9F9F9"/>
              </a:clrFrom>
              <a:clrTo>
                <a:srgbClr val="F9F9F9">
                  <a:alpha val="0"/>
                </a:srgbClr>
              </a:clrTo>
            </a:clrChange>
          </a:blip>
          <a:srcRect l="18919" t="18388" r="19968" b="18477"/>
          <a:stretch/>
        </p:blipFill>
        <p:spPr>
          <a:xfrm>
            <a:off x="7498466" y="3034369"/>
            <a:ext cx="747536" cy="772265"/>
          </a:xfrm>
          <a:prstGeom prst="rect">
            <a:avLst/>
          </a:prstGeom>
        </p:spPr>
      </p:pic>
      <p:pic>
        <p:nvPicPr>
          <p:cNvPr id="49" name="Picture 48">
            <a:extLst>
              <a:ext uri="{FF2B5EF4-FFF2-40B4-BE49-F238E27FC236}">
                <a16:creationId xmlns:a16="http://schemas.microsoft.com/office/drawing/2014/main" id="{1BE9734B-1DCB-47B6-8ECB-643E091A8C16}"/>
              </a:ext>
            </a:extLst>
          </p:cNvPr>
          <p:cNvPicPr>
            <a:picLocks noChangeAspect="1"/>
          </p:cNvPicPr>
          <p:nvPr/>
        </p:nvPicPr>
        <p:blipFill>
          <a:blip r:embed="rId5"/>
          <a:stretch>
            <a:fillRect/>
          </a:stretch>
        </p:blipFill>
        <p:spPr>
          <a:xfrm>
            <a:off x="5934113" y="2941267"/>
            <a:ext cx="619564" cy="780763"/>
          </a:xfrm>
          <a:prstGeom prst="rect">
            <a:avLst/>
          </a:prstGeom>
        </p:spPr>
      </p:pic>
      <p:pic>
        <p:nvPicPr>
          <p:cNvPr id="50" name="Picture 49">
            <a:extLst>
              <a:ext uri="{FF2B5EF4-FFF2-40B4-BE49-F238E27FC236}">
                <a16:creationId xmlns:a16="http://schemas.microsoft.com/office/drawing/2014/main" id="{DAC73B87-AADD-417B-BC16-2B4A7AF7EC94}"/>
              </a:ext>
            </a:extLst>
          </p:cNvPr>
          <p:cNvPicPr>
            <a:picLocks noChangeAspect="1"/>
          </p:cNvPicPr>
          <p:nvPr/>
        </p:nvPicPr>
        <p:blipFill>
          <a:blip r:embed="rId6"/>
          <a:stretch>
            <a:fillRect/>
          </a:stretch>
        </p:blipFill>
        <p:spPr>
          <a:xfrm>
            <a:off x="4156231" y="3034369"/>
            <a:ext cx="774907" cy="780763"/>
          </a:xfrm>
          <a:prstGeom prst="rect">
            <a:avLst/>
          </a:prstGeom>
        </p:spPr>
      </p:pic>
      <p:sp>
        <p:nvSpPr>
          <p:cNvPr id="54" name="Heart 53">
            <a:extLst>
              <a:ext uri="{FF2B5EF4-FFF2-40B4-BE49-F238E27FC236}">
                <a16:creationId xmlns:a16="http://schemas.microsoft.com/office/drawing/2014/main" id="{FCDBB997-4D62-4B6B-A81B-3407B33B78CC}"/>
              </a:ext>
            </a:extLst>
          </p:cNvPr>
          <p:cNvSpPr/>
          <p:nvPr/>
        </p:nvSpPr>
        <p:spPr>
          <a:xfrm>
            <a:off x="7010147" y="1359329"/>
            <a:ext cx="218576" cy="287625"/>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art 54">
            <a:extLst>
              <a:ext uri="{FF2B5EF4-FFF2-40B4-BE49-F238E27FC236}">
                <a16:creationId xmlns:a16="http://schemas.microsoft.com/office/drawing/2014/main" id="{CBF19FE4-20FD-40D3-8115-7883B04A0822}"/>
              </a:ext>
            </a:extLst>
          </p:cNvPr>
          <p:cNvSpPr/>
          <p:nvPr/>
        </p:nvSpPr>
        <p:spPr>
          <a:xfrm>
            <a:off x="3650998" y="5203932"/>
            <a:ext cx="218576" cy="287625"/>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6" name="Heart 55">
            <a:extLst>
              <a:ext uri="{FF2B5EF4-FFF2-40B4-BE49-F238E27FC236}">
                <a16:creationId xmlns:a16="http://schemas.microsoft.com/office/drawing/2014/main" id="{6F381547-20EB-4C97-8809-9E0528B6A684}"/>
              </a:ext>
            </a:extLst>
          </p:cNvPr>
          <p:cNvSpPr/>
          <p:nvPr/>
        </p:nvSpPr>
        <p:spPr>
          <a:xfrm>
            <a:off x="7019247" y="5197247"/>
            <a:ext cx="218576" cy="287625"/>
          </a:xfrm>
          <a:prstGeom prst="hear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79F8F2D-AB7C-4A2B-9B57-BC8C08AF393A}"/>
              </a:ext>
            </a:extLst>
          </p:cNvPr>
          <p:cNvCxnSpPr>
            <a:cxnSpLocks/>
            <a:endCxn id="56" idx="0"/>
          </p:cNvCxnSpPr>
          <p:nvPr/>
        </p:nvCxnSpPr>
        <p:spPr>
          <a:xfrm>
            <a:off x="2877168" y="3819380"/>
            <a:ext cx="4251367" cy="1449773"/>
          </a:xfrm>
          <a:prstGeom prst="line">
            <a:avLst/>
          </a:prstGeom>
          <a:ln>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60" name="Straight Connector 59">
            <a:extLst>
              <a:ext uri="{FF2B5EF4-FFF2-40B4-BE49-F238E27FC236}">
                <a16:creationId xmlns:a16="http://schemas.microsoft.com/office/drawing/2014/main" id="{12D230FD-7B25-4D18-9911-000C2999B666}"/>
              </a:ext>
            </a:extLst>
          </p:cNvPr>
          <p:cNvCxnSpPr>
            <a:cxnSpLocks/>
            <a:endCxn id="56" idx="0"/>
          </p:cNvCxnSpPr>
          <p:nvPr/>
        </p:nvCxnSpPr>
        <p:spPr>
          <a:xfrm>
            <a:off x="4537335" y="3815132"/>
            <a:ext cx="2591200" cy="1454021"/>
          </a:xfrm>
          <a:prstGeom prst="line">
            <a:avLst/>
          </a:prstGeom>
          <a:ln>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63" name="Straight Connector 62">
            <a:extLst>
              <a:ext uri="{FF2B5EF4-FFF2-40B4-BE49-F238E27FC236}">
                <a16:creationId xmlns:a16="http://schemas.microsoft.com/office/drawing/2014/main" id="{AB7935A1-01E1-40F8-9D42-F2A18A8F0617}"/>
              </a:ext>
            </a:extLst>
          </p:cNvPr>
          <p:cNvCxnSpPr>
            <a:cxnSpLocks/>
            <a:endCxn id="56" idx="0"/>
          </p:cNvCxnSpPr>
          <p:nvPr/>
        </p:nvCxnSpPr>
        <p:spPr>
          <a:xfrm>
            <a:off x="6237545" y="3722030"/>
            <a:ext cx="890990" cy="1547123"/>
          </a:xfrm>
          <a:prstGeom prst="line">
            <a:avLst/>
          </a:prstGeom>
          <a:ln>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66" name="Straight Connector 65">
            <a:extLst>
              <a:ext uri="{FF2B5EF4-FFF2-40B4-BE49-F238E27FC236}">
                <a16:creationId xmlns:a16="http://schemas.microsoft.com/office/drawing/2014/main" id="{74946BAF-0DBC-4DBF-B8CB-4F01F0C65B17}"/>
              </a:ext>
            </a:extLst>
          </p:cNvPr>
          <p:cNvCxnSpPr>
            <a:cxnSpLocks/>
            <a:endCxn id="56" idx="0"/>
          </p:cNvCxnSpPr>
          <p:nvPr/>
        </p:nvCxnSpPr>
        <p:spPr>
          <a:xfrm flipH="1">
            <a:off x="7128535" y="3806634"/>
            <a:ext cx="737349" cy="1462519"/>
          </a:xfrm>
          <a:prstGeom prst="line">
            <a:avLst/>
          </a:prstGeom>
          <a:ln>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71" name="Straight Connector 70">
            <a:extLst>
              <a:ext uri="{FF2B5EF4-FFF2-40B4-BE49-F238E27FC236}">
                <a16:creationId xmlns:a16="http://schemas.microsoft.com/office/drawing/2014/main" id="{ACC03B0B-25E1-4756-B89A-3673486C6189}"/>
              </a:ext>
            </a:extLst>
          </p:cNvPr>
          <p:cNvCxnSpPr>
            <a:cxnSpLocks/>
            <a:endCxn id="55" idx="0"/>
          </p:cNvCxnSpPr>
          <p:nvPr/>
        </p:nvCxnSpPr>
        <p:spPr>
          <a:xfrm>
            <a:off x="2877168" y="3819380"/>
            <a:ext cx="883118" cy="1456458"/>
          </a:xfrm>
          <a:prstGeom prst="line">
            <a:avLst/>
          </a:prstGeom>
          <a:ln>
            <a:solidFill>
              <a:schemeClr val="accent6"/>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72" name="Straight Connector 71">
            <a:extLst>
              <a:ext uri="{FF2B5EF4-FFF2-40B4-BE49-F238E27FC236}">
                <a16:creationId xmlns:a16="http://schemas.microsoft.com/office/drawing/2014/main" id="{C61CD722-96DA-4F0A-87BF-790BF073315A}"/>
              </a:ext>
            </a:extLst>
          </p:cNvPr>
          <p:cNvCxnSpPr>
            <a:cxnSpLocks/>
            <a:endCxn id="55" idx="0"/>
          </p:cNvCxnSpPr>
          <p:nvPr/>
        </p:nvCxnSpPr>
        <p:spPr>
          <a:xfrm flipH="1">
            <a:off x="3760286" y="3815132"/>
            <a:ext cx="777049" cy="1460706"/>
          </a:xfrm>
          <a:prstGeom prst="line">
            <a:avLst/>
          </a:prstGeom>
          <a:ln>
            <a:solidFill>
              <a:schemeClr val="accent6"/>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73" name="Straight Connector 72">
            <a:extLst>
              <a:ext uri="{FF2B5EF4-FFF2-40B4-BE49-F238E27FC236}">
                <a16:creationId xmlns:a16="http://schemas.microsoft.com/office/drawing/2014/main" id="{E066F53A-A2CE-4E69-9D98-9F69FD6C0EB9}"/>
              </a:ext>
            </a:extLst>
          </p:cNvPr>
          <p:cNvCxnSpPr>
            <a:cxnSpLocks/>
            <a:endCxn id="55" idx="0"/>
          </p:cNvCxnSpPr>
          <p:nvPr/>
        </p:nvCxnSpPr>
        <p:spPr>
          <a:xfrm flipH="1">
            <a:off x="3760286" y="3722030"/>
            <a:ext cx="2477259" cy="1553808"/>
          </a:xfrm>
          <a:prstGeom prst="line">
            <a:avLst/>
          </a:prstGeom>
          <a:ln>
            <a:solidFill>
              <a:schemeClr val="accent6"/>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74" name="Straight Connector 73">
            <a:extLst>
              <a:ext uri="{FF2B5EF4-FFF2-40B4-BE49-F238E27FC236}">
                <a16:creationId xmlns:a16="http://schemas.microsoft.com/office/drawing/2014/main" id="{A46A40FC-C091-46C8-A3F9-563661E48FC4}"/>
              </a:ext>
            </a:extLst>
          </p:cNvPr>
          <p:cNvCxnSpPr>
            <a:cxnSpLocks/>
            <a:endCxn id="55" idx="0"/>
          </p:cNvCxnSpPr>
          <p:nvPr/>
        </p:nvCxnSpPr>
        <p:spPr>
          <a:xfrm flipH="1">
            <a:off x="3760286" y="3806634"/>
            <a:ext cx="4105598" cy="1469204"/>
          </a:xfrm>
          <a:prstGeom prst="line">
            <a:avLst/>
          </a:prstGeom>
          <a:ln>
            <a:solidFill>
              <a:schemeClr val="accent6"/>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3" name="Straight Connector 82">
            <a:extLst>
              <a:ext uri="{FF2B5EF4-FFF2-40B4-BE49-F238E27FC236}">
                <a16:creationId xmlns:a16="http://schemas.microsoft.com/office/drawing/2014/main" id="{171D2E3B-BAC4-42A4-9AC7-E1F53A0289A1}"/>
              </a:ext>
            </a:extLst>
          </p:cNvPr>
          <p:cNvCxnSpPr>
            <a:cxnSpLocks/>
            <a:stCxn id="1030" idx="0"/>
          </p:cNvCxnSpPr>
          <p:nvPr/>
        </p:nvCxnSpPr>
        <p:spPr>
          <a:xfrm flipV="1">
            <a:off x="2883518" y="1658180"/>
            <a:ext cx="883118" cy="1380437"/>
          </a:xfrm>
          <a:prstGeom prst="line">
            <a:avLst/>
          </a:prstGeom>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4" name="Straight Connector 83">
            <a:extLst>
              <a:ext uri="{FF2B5EF4-FFF2-40B4-BE49-F238E27FC236}">
                <a16:creationId xmlns:a16="http://schemas.microsoft.com/office/drawing/2014/main" id="{E251F0BA-5253-444F-A2E2-684C31A6C05E}"/>
              </a:ext>
            </a:extLst>
          </p:cNvPr>
          <p:cNvCxnSpPr>
            <a:cxnSpLocks/>
            <a:stCxn id="50" idx="0"/>
          </p:cNvCxnSpPr>
          <p:nvPr/>
        </p:nvCxnSpPr>
        <p:spPr>
          <a:xfrm flipH="1" flipV="1">
            <a:off x="3766636" y="1658180"/>
            <a:ext cx="777049" cy="1376189"/>
          </a:xfrm>
          <a:prstGeom prst="line">
            <a:avLst/>
          </a:prstGeom>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5" name="Straight Connector 84">
            <a:extLst>
              <a:ext uri="{FF2B5EF4-FFF2-40B4-BE49-F238E27FC236}">
                <a16:creationId xmlns:a16="http://schemas.microsoft.com/office/drawing/2014/main" id="{7E6D3B87-CF9D-4846-BD0C-F283F7FE23A5}"/>
              </a:ext>
            </a:extLst>
          </p:cNvPr>
          <p:cNvCxnSpPr>
            <a:cxnSpLocks/>
            <a:stCxn id="49" idx="0"/>
          </p:cNvCxnSpPr>
          <p:nvPr/>
        </p:nvCxnSpPr>
        <p:spPr>
          <a:xfrm flipH="1" flipV="1">
            <a:off x="3766636" y="1658180"/>
            <a:ext cx="2477259" cy="1283087"/>
          </a:xfrm>
          <a:prstGeom prst="line">
            <a:avLst/>
          </a:prstGeom>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6" name="Straight Connector 85">
            <a:extLst>
              <a:ext uri="{FF2B5EF4-FFF2-40B4-BE49-F238E27FC236}">
                <a16:creationId xmlns:a16="http://schemas.microsoft.com/office/drawing/2014/main" id="{3E2D695E-4D22-42B3-B84F-380DFDC0226A}"/>
              </a:ext>
            </a:extLst>
          </p:cNvPr>
          <p:cNvCxnSpPr>
            <a:cxnSpLocks/>
            <a:stCxn id="33" idx="0"/>
          </p:cNvCxnSpPr>
          <p:nvPr/>
        </p:nvCxnSpPr>
        <p:spPr>
          <a:xfrm flipH="1" flipV="1">
            <a:off x="3766636" y="1658180"/>
            <a:ext cx="4105598" cy="1376189"/>
          </a:xfrm>
          <a:prstGeom prst="line">
            <a:avLst/>
          </a:prstGeom>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7" name="Straight Connector 86">
            <a:extLst>
              <a:ext uri="{FF2B5EF4-FFF2-40B4-BE49-F238E27FC236}">
                <a16:creationId xmlns:a16="http://schemas.microsoft.com/office/drawing/2014/main" id="{8291B20F-ED56-4247-9B28-A07200DD3165}"/>
              </a:ext>
            </a:extLst>
          </p:cNvPr>
          <p:cNvCxnSpPr>
            <a:cxnSpLocks/>
            <a:stCxn id="54" idx="1"/>
            <a:endCxn id="1030" idx="0"/>
          </p:cNvCxnSpPr>
          <p:nvPr/>
        </p:nvCxnSpPr>
        <p:spPr>
          <a:xfrm flipH="1">
            <a:off x="2883518" y="1646954"/>
            <a:ext cx="4235917" cy="1391663"/>
          </a:xfrm>
          <a:prstGeom prst="line">
            <a:avLst/>
          </a:prstGeom>
          <a:ln>
            <a:solidFill>
              <a:schemeClr val="accent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8" name="Straight Connector 87">
            <a:extLst>
              <a:ext uri="{FF2B5EF4-FFF2-40B4-BE49-F238E27FC236}">
                <a16:creationId xmlns:a16="http://schemas.microsoft.com/office/drawing/2014/main" id="{CE87A664-46E5-4DCE-9BF3-E979F1EA4D41}"/>
              </a:ext>
            </a:extLst>
          </p:cNvPr>
          <p:cNvCxnSpPr>
            <a:cxnSpLocks/>
            <a:stCxn id="54" idx="1"/>
            <a:endCxn id="33" idx="0"/>
          </p:cNvCxnSpPr>
          <p:nvPr/>
        </p:nvCxnSpPr>
        <p:spPr>
          <a:xfrm>
            <a:off x="7119435" y="1646954"/>
            <a:ext cx="752799" cy="1387415"/>
          </a:xfrm>
          <a:prstGeom prst="line">
            <a:avLst/>
          </a:prstGeom>
          <a:ln>
            <a:solidFill>
              <a:schemeClr val="accent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89" name="Straight Connector 88">
            <a:extLst>
              <a:ext uri="{FF2B5EF4-FFF2-40B4-BE49-F238E27FC236}">
                <a16:creationId xmlns:a16="http://schemas.microsoft.com/office/drawing/2014/main" id="{E940021A-497F-4BD3-BF12-CE1A2EE24DCA}"/>
              </a:ext>
            </a:extLst>
          </p:cNvPr>
          <p:cNvCxnSpPr>
            <a:cxnSpLocks/>
            <a:stCxn id="50" idx="0"/>
            <a:endCxn id="54" idx="1"/>
          </p:cNvCxnSpPr>
          <p:nvPr/>
        </p:nvCxnSpPr>
        <p:spPr>
          <a:xfrm flipV="1">
            <a:off x="4543685" y="1646954"/>
            <a:ext cx="2575750" cy="1387415"/>
          </a:xfrm>
          <a:prstGeom prst="line">
            <a:avLst/>
          </a:prstGeom>
          <a:ln>
            <a:solidFill>
              <a:schemeClr val="accent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90" name="Straight Connector 89">
            <a:extLst>
              <a:ext uri="{FF2B5EF4-FFF2-40B4-BE49-F238E27FC236}">
                <a16:creationId xmlns:a16="http://schemas.microsoft.com/office/drawing/2014/main" id="{DEB5C142-1F87-4DA0-80C5-C2946E2A6D40}"/>
              </a:ext>
            </a:extLst>
          </p:cNvPr>
          <p:cNvCxnSpPr>
            <a:cxnSpLocks/>
            <a:stCxn id="49" idx="0"/>
            <a:endCxn id="54" idx="1"/>
          </p:cNvCxnSpPr>
          <p:nvPr/>
        </p:nvCxnSpPr>
        <p:spPr>
          <a:xfrm flipV="1">
            <a:off x="6243895" y="1646954"/>
            <a:ext cx="875540" cy="1294313"/>
          </a:xfrm>
          <a:prstGeom prst="line">
            <a:avLst/>
          </a:prstGeom>
          <a:ln>
            <a:solidFill>
              <a:schemeClr val="accent1"/>
            </a:solidFill>
            <a:prstDash val="dash"/>
          </a:ln>
        </p:spPr>
        <p:style>
          <a:lnRef idx="2">
            <a:schemeClr val="accent2">
              <a:shade val="50000"/>
            </a:schemeClr>
          </a:lnRef>
          <a:fillRef idx="1">
            <a:schemeClr val="accent2"/>
          </a:fillRef>
          <a:effectRef idx="0">
            <a:schemeClr val="accent2"/>
          </a:effectRef>
          <a:fontRef idx="minor">
            <a:schemeClr val="lt1"/>
          </a:fontRef>
        </p:style>
      </p:cxnSp>
      <p:sp>
        <p:nvSpPr>
          <p:cNvPr id="52" name="Oval 51">
            <a:extLst>
              <a:ext uri="{FF2B5EF4-FFF2-40B4-BE49-F238E27FC236}">
                <a16:creationId xmlns:a16="http://schemas.microsoft.com/office/drawing/2014/main" id="{72906291-EC71-45F8-ADED-C842CEE2495F}"/>
              </a:ext>
            </a:extLst>
          </p:cNvPr>
          <p:cNvSpPr/>
          <p:nvPr/>
        </p:nvSpPr>
        <p:spPr>
          <a:xfrm>
            <a:off x="3400948" y="609600"/>
            <a:ext cx="405114" cy="507197"/>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DB00F2AE-2B92-4CE5-9CDD-930CA24D0BC8}"/>
              </a:ext>
            </a:extLst>
          </p:cNvPr>
          <p:cNvCxnSpPr>
            <a:cxnSpLocks/>
            <a:stCxn id="52" idx="4"/>
          </p:cNvCxnSpPr>
          <p:nvPr/>
        </p:nvCxnSpPr>
        <p:spPr>
          <a:xfrm>
            <a:off x="3603505" y="1116797"/>
            <a:ext cx="0" cy="706055"/>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58" name="Straight Connector 57">
            <a:extLst>
              <a:ext uri="{FF2B5EF4-FFF2-40B4-BE49-F238E27FC236}">
                <a16:creationId xmlns:a16="http://schemas.microsoft.com/office/drawing/2014/main" id="{2F43A134-A39E-43DC-8ED4-533B972E8E08}"/>
              </a:ext>
            </a:extLst>
          </p:cNvPr>
          <p:cNvCxnSpPr>
            <a:cxnSpLocks/>
          </p:cNvCxnSpPr>
          <p:nvPr/>
        </p:nvCxnSpPr>
        <p:spPr>
          <a:xfrm flipH="1">
            <a:off x="3421202" y="1822852"/>
            <a:ext cx="182303" cy="71184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59" name="Straight Connector 58">
            <a:extLst>
              <a:ext uri="{FF2B5EF4-FFF2-40B4-BE49-F238E27FC236}">
                <a16:creationId xmlns:a16="http://schemas.microsoft.com/office/drawing/2014/main" id="{BF14DA02-335A-4155-9A58-8EAD224D144E}"/>
              </a:ext>
            </a:extLst>
          </p:cNvPr>
          <p:cNvCxnSpPr>
            <a:cxnSpLocks/>
          </p:cNvCxnSpPr>
          <p:nvPr/>
        </p:nvCxnSpPr>
        <p:spPr>
          <a:xfrm>
            <a:off x="3603505" y="1822852"/>
            <a:ext cx="141791" cy="71184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61" name="Straight Connector 60">
            <a:extLst>
              <a:ext uri="{FF2B5EF4-FFF2-40B4-BE49-F238E27FC236}">
                <a16:creationId xmlns:a16="http://schemas.microsoft.com/office/drawing/2014/main" id="{D58AE14C-5420-41D1-9691-0DB730727DC6}"/>
              </a:ext>
            </a:extLst>
          </p:cNvPr>
          <p:cNvCxnSpPr>
            <a:cxnSpLocks/>
          </p:cNvCxnSpPr>
          <p:nvPr/>
        </p:nvCxnSpPr>
        <p:spPr>
          <a:xfrm flipH="1">
            <a:off x="3290533" y="1278467"/>
            <a:ext cx="639233" cy="103958"/>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62" name="Heart 61">
            <a:extLst>
              <a:ext uri="{FF2B5EF4-FFF2-40B4-BE49-F238E27FC236}">
                <a16:creationId xmlns:a16="http://schemas.microsoft.com/office/drawing/2014/main" id="{614ED79B-0BA8-4477-90FA-6AC99424E4D0}"/>
              </a:ext>
            </a:extLst>
          </p:cNvPr>
          <p:cNvSpPr/>
          <p:nvPr/>
        </p:nvSpPr>
        <p:spPr>
          <a:xfrm>
            <a:off x="3657348" y="1370555"/>
            <a:ext cx="218576" cy="287625"/>
          </a:xfrm>
          <a:prstGeom prst="hear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632FFE6-3662-4E24-95F7-9B523A46ADD1}"/>
              </a:ext>
            </a:extLst>
          </p:cNvPr>
          <p:cNvSpPr txBox="1"/>
          <p:nvPr/>
        </p:nvSpPr>
        <p:spPr>
          <a:xfrm>
            <a:off x="8609857" y="2364108"/>
            <a:ext cx="3263761" cy="193899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t>Persons </a:t>
            </a:r>
            <a:r>
              <a:rPr lang="en-US" sz="2000" u="sng" dirty="0"/>
              <a:t>in an aggregate</a:t>
            </a:r>
            <a:r>
              <a:rPr lang="en-US" sz="2000" dirty="0"/>
              <a:t> subjectively value the classes of items in a generic class; this creates a broader, (usually more stable) tendency to rank goods.</a:t>
            </a:r>
          </a:p>
        </p:txBody>
      </p:sp>
      <p:sp>
        <p:nvSpPr>
          <p:cNvPr id="2" name="Footer Placeholder 1">
            <a:extLst>
              <a:ext uri="{FF2B5EF4-FFF2-40B4-BE49-F238E27FC236}">
                <a16:creationId xmlns:a16="http://schemas.microsoft.com/office/drawing/2014/main" id="{2AB11A68-EDD6-4762-8718-84C77C50E8D0}"/>
              </a:ext>
            </a:extLst>
          </p:cNvPr>
          <p:cNvSpPr>
            <a:spLocks noGrp="1"/>
          </p:cNvSpPr>
          <p:nvPr>
            <p:ph type="ftr" sz="quarter" idx="11"/>
          </p:nvPr>
        </p:nvSpPr>
        <p:spPr/>
        <p:txBody>
          <a:bodyPr/>
          <a:lstStyle/>
          <a:p>
            <a:r>
              <a:rPr lang="en-US"/>
              <a:t>Jonathan Vajda (jvajda@buffalo.edu) for BFO Summit, May 2023</a:t>
            </a:r>
          </a:p>
        </p:txBody>
      </p:sp>
      <p:sp>
        <p:nvSpPr>
          <p:cNvPr id="3" name="Slide Number Placeholder 2">
            <a:extLst>
              <a:ext uri="{FF2B5EF4-FFF2-40B4-BE49-F238E27FC236}">
                <a16:creationId xmlns:a16="http://schemas.microsoft.com/office/drawing/2014/main" id="{5A56130B-A4C0-467A-9D05-104510F8B181}"/>
              </a:ext>
            </a:extLst>
          </p:cNvPr>
          <p:cNvSpPr>
            <a:spLocks noGrp="1"/>
          </p:cNvSpPr>
          <p:nvPr>
            <p:ph type="sldNum" sz="quarter" idx="12"/>
          </p:nvPr>
        </p:nvSpPr>
        <p:spPr/>
        <p:txBody>
          <a:bodyPr/>
          <a:lstStyle/>
          <a:p>
            <a:fld id="{40B1E930-34C4-4F23-B7AF-A5CDEF24A449}" type="slidenum">
              <a:rPr lang="en-US" smtClean="0"/>
              <a:t>9</a:t>
            </a:fld>
            <a:endParaRPr lang="en-US"/>
          </a:p>
        </p:txBody>
      </p:sp>
      <p:sp>
        <p:nvSpPr>
          <p:cNvPr id="51" name="Title 1">
            <a:extLst>
              <a:ext uri="{FF2B5EF4-FFF2-40B4-BE49-F238E27FC236}">
                <a16:creationId xmlns:a16="http://schemas.microsoft.com/office/drawing/2014/main" id="{7DD3762E-D4E9-4B56-B819-27992ADCA5DB}"/>
              </a:ext>
            </a:extLst>
          </p:cNvPr>
          <p:cNvSpPr>
            <a:spLocks noGrp="1"/>
          </p:cNvSpPr>
          <p:nvPr>
            <p:ph type="title"/>
          </p:nvPr>
        </p:nvSpPr>
        <p:spPr>
          <a:xfrm>
            <a:off x="146511" y="188771"/>
            <a:ext cx="2928167" cy="1965125"/>
          </a:xfrm>
        </p:spPr>
        <p:txBody>
          <a:bodyPr>
            <a:noAutofit/>
          </a:bodyPr>
          <a:lstStyle/>
          <a:p>
            <a:pPr algn="ctr"/>
            <a:r>
              <a:rPr lang="en-US" sz="3200" dirty="0"/>
              <a:t>3. Aggregates are the Proper Subject for Analysis</a:t>
            </a:r>
          </a:p>
        </p:txBody>
      </p:sp>
    </p:spTree>
    <p:extLst>
      <p:ext uri="{BB962C8B-B14F-4D97-AF65-F5344CB8AC3E}">
        <p14:creationId xmlns:p14="http://schemas.microsoft.com/office/powerpoint/2010/main" val="124014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5300</TotalTime>
  <Words>2235</Words>
  <Application>Microsoft Office PowerPoint</Application>
  <PresentationFormat>Widescreen</PresentationFormat>
  <Paragraphs>263</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Toward an Ontology of Price Inflation</vt:lpstr>
      <vt:lpstr>Thesis: inflation is a change in disposition</vt:lpstr>
      <vt:lpstr>1. Service-Centric Account of Exchange</vt:lpstr>
      <vt:lpstr>1. Service-Centric Account of Exchange</vt:lpstr>
      <vt:lpstr>2. Dispositional Account of Price</vt:lpstr>
      <vt:lpstr>2. Dispositional Account of Price</vt:lpstr>
      <vt:lpstr>PowerPoint Presentation</vt:lpstr>
      <vt:lpstr>PowerPoint Presentation</vt:lpstr>
      <vt:lpstr>3. Aggregates are the Proper Subject for Analysis</vt:lpstr>
      <vt:lpstr>3. Aggregates are the Proper Subject for Analysis</vt:lpstr>
      <vt:lpstr>4. Objections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Vajda</dc:creator>
  <cp:lastModifiedBy>Jonathan Vajda</cp:lastModifiedBy>
  <cp:revision>64</cp:revision>
  <dcterms:created xsi:type="dcterms:W3CDTF">2023-02-24T17:47:17Z</dcterms:created>
  <dcterms:modified xsi:type="dcterms:W3CDTF">2023-05-24T13:27:07Z</dcterms:modified>
</cp:coreProperties>
</file>