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5533786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5533786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chemeClr val="dk1"/>
                </a:solidFill>
              </a:rPr>
              <a:t>Merge title slide and slide 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13f05834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13f05834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7566085a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7566085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17566085ad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17566085ad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17566085ad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17566085ad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17566085ad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17566085ad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7566085ad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7566085ad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17566085ad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17566085ad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17566085ad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17566085ad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7566085ad_1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7566085ad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17566085ad_1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17566085ad_1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55337860e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55337860e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X in one color, y in another color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Increase zip, map, reduce font size, change to gray color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d57e7f15f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d57e7f15f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17566085ad_1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17566085ad_1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313de60fedc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313de60fedc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13de60fedc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13de60fedc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313de60fedc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313de60fed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13de60fed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313de60fed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1e5fdda1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1e5fdda1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X in one color, y in another color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Increase zip, map, reduce font size, change to gray color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1e5fdda1d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1e5fdda1d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X in one color, y in another color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Increase zip, map, reduce font size, change to gray color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1e5fdda1d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1e5fdda1d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306df142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1306df142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11e5fdda1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11e5fdda1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55337860e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155337860e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155337860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155337860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55" name="Google Shape;55;p13"/>
          <p:cNvSpPr txBox="1"/>
          <p:nvPr>
            <p:ph idx="4294967295" type="ctrTitle"/>
          </p:nvPr>
        </p:nvSpPr>
        <p:spPr>
          <a:xfrm>
            <a:off x="239475" y="269875"/>
            <a:ext cx="87054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CA" sz="2440">
                <a:solidFill>
                  <a:schemeClr val="lt1"/>
                </a:solidFill>
              </a:rPr>
              <a:t>Toward Automatic Hardware and Data Partitioning in HLS</a:t>
            </a:r>
            <a:br>
              <a:rPr b="1" lang="en-CA" sz="2800">
                <a:solidFill>
                  <a:schemeClr val="lt1"/>
                </a:solidFill>
              </a:rPr>
            </a:br>
            <a:endParaRPr b="1" sz="154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>
            <p:ph idx="4294967295" type="subTitle"/>
          </p:nvPr>
        </p:nvSpPr>
        <p:spPr>
          <a:xfrm>
            <a:off x="2435400" y="4401300"/>
            <a:ext cx="6331500" cy="7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u="sng">
                <a:solidFill>
                  <a:schemeClr val="lt1"/>
                </a:solidFill>
              </a:rPr>
              <a:t>Tzung-Han Juang,</a:t>
            </a:r>
            <a:r>
              <a:rPr lang="en-CA">
                <a:solidFill>
                  <a:schemeClr val="lt1"/>
                </a:solidFill>
              </a:rPr>
              <a:t> </a:t>
            </a:r>
            <a:r>
              <a:rPr lang="en-CA" u="sng">
                <a:solidFill>
                  <a:schemeClr val="lt1"/>
                </a:solidFill>
              </a:rPr>
              <a:t>Jonathan Van der Cruysse,</a:t>
            </a:r>
            <a:r>
              <a:rPr lang="en-CA">
                <a:solidFill>
                  <a:schemeClr val="lt1"/>
                </a:solidFill>
              </a:rPr>
              <a:t> and Christophe Dubach</a:t>
            </a:r>
            <a:br>
              <a:rPr lang="en-CA" sz="1400">
                <a:solidFill>
                  <a:schemeClr val="lt1"/>
                </a:solidFill>
              </a:rPr>
            </a:br>
            <a:r>
              <a:rPr lang="en-CA" sz="1400">
                <a:solidFill>
                  <a:schemeClr val="lt1"/>
                </a:solidFill>
              </a:rPr>
              <a:t>McGill University – </a:t>
            </a:r>
            <a:r>
              <a:rPr lang="en-CA" sz="1400">
                <a:solidFill>
                  <a:schemeClr val="lt1"/>
                </a:solidFill>
              </a:rPr>
              <a:t>CDP </a:t>
            </a:r>
            <a:r>
              <a:rPr lang="en-CA" sz="1400">
                <a:solidFill>
                  <a:schemeClr val="lt1"/>
                </a:solidFill>
              </a:rPr>
              <a:t>’24 – Tuesday November 12, 2024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1" y="4325200"/>
            <a:ext cx="2282051" cy="742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2296713" y="1822800"/>
            <a:ext cx="1647600" cy="450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High-Level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Synthesis (HLS)</a:t>
            </a:r>
            <a:endParaRPr b="1"/>
          </a:p>
        </p:txBody>
      </p:sp>
      <p:sp>
        <p:nvSpPr>
          <p:cNvPr id="59" name="Google Shape;59;p13"/>
          <p:cNvSpPr/>
          <p:nvPr/>
        </p:nvSpPr>
        <p:spPr>
          <a:xfrm>
            <a:off x="228600" y="1822800"/>
            <a:ext cx="1507200" cy="45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High-Level IR</a:t>
            </a:r>
            <a:endParaRPr b="1"/>
          </a:p>
        </p:txBody>
      </p:sp>
      <p:cxnSp>
        <p:nvCxnSpPr>
          <p:cNvPr id="60" name="Google Shape;60;p13"/>
          <p:cNvCxnSpPr>
            <a:stCxn id="59" idx="3"/>
            <a:endCxn id="58" idx="1"/>
          </p:cNvCxnSpPr>
          <p:nvPr/>
        </p:nvCxnSpPr>
        <p:spPr>
          <a:xfrm>
            <a:off x="1735800" y="2048100"/>
            <a:ext cx="561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1" name="Google Shape;61;p13"/>
          <p:cNvGrpSpPr/>
          <p:nvPr/>
        </p:nvGrpSpPr>
        <p:grpSpPr>
          <a:xfrm>
            <a:off x="4429050" y="1599788"/>
            <a:ext cx="4570712" cy="896625"/>
            <a:chOff x="4327875" y="1208363"/>
            <a:chExt cx="4570712" cy="896625"/>
          </a:xfrm>
        </p:grpSpPr>
        <p:grpSp>
          <p:nvGrpSpPr>
            <p:cNvPr id="62" name="Google Shape;62;p13"/>
            <p:cNvGrpSpPr/>
            <p:nvPr/>
          </p:nvGrpSpPr>
          <p:grpSpPr>
            <a:xfrm>
              <a:off x="7691463" y="1208363"/>
              <a:ext cx="1207124" cy="896625"/>
              <a:chOff x="3675213" y="2700713"/>
              <a:chExt cx="1207124" cy="896625"/>
            </a:xfrm>
          </p:grpSpPr>
          <p:pic>
            <p:nvPicPr>
              <p:cNvPr id="63" name="Google Shape;63;p1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675213" y="2700713"/>
                <a:ext cx="1207124" cy="8966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4" name="Google Shape;64;p13"/>
              <p:cNvSpPr/>
              <p:nvPr/>
            </p:nvSpPr>
            <p:spPr>
              <a:xfrm>
                <a:off x="3928675" y="2988525"/>
                <a:ext cx="700200" cy="321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CA">
                    <a:solidFill>
                      <a:schemeClr val="lt1"/>
                    </a:solidFill>
                  </a:rPr>
                  <a:t>FPGA</a:t>
                </a:r>
                <a:endParaRPr b="1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65" name="Google Shape;65;p13"/>
            <p:cNvSpPr/>
            <p:nvPr/>
          </p:nvSpPr>
          <p:spPr>
            <a:xfrm>
              <a:off x="6298075" y="1431375"/>
              <a:ext cx="1101000" cy="450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/>
                <a:t>Synthesis</a:t>
              </a:r>
              <a:endParaRPr b="1"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4327875" y="1319925"/>
              <a:ext cx="1647600" cy="673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/>
                <a:t>Hardware Description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/>
                <a:t>Language (HDL)</a:t>
              </a:r>
              <a:endParaRPr b="1"/>
            </a:p>
          </p:txBody>
        </p:sp>
        <p:cxnSp>
          <p:nvCxnSpPr>
            <p:cNvPr id="67" name="Google Shape;67;p13"/>
            <p:cNvCxnSpPr>
              <a:stCxn id="66" idx="3"/>
              <a:endCxn id="65" idx="1"/>
            </p:cNvCxnSpPr>
            <p:nvPr/>
          </p:nvCxnSpPr>
          <p:spPr>
            <a:xfrm>
              <a:off x="5975475" y="1656675"/>
              <a:ext cx="3225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8" name="Google Shape;68;p13"/>
            <p:cNvCxnSpPr>
              <a:stCxn id="65" idx="3"/>
              <a:endCxn id="63" idx="1"/>
            </p:cNvCxnSpPr>
            <p:nvPr/>
          </p:nvCxnSpPr>
          <p:spPr>
            <a:xfrm>
              <a:off x="7399075" y="1656675"/>
              <a:ext cx="2925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9" name="Google Shape;69;p13"/>
          <p:cNvSpPr txBox="1"/>
          <p:nvPr/>
        </p:nvSpPr>
        <p:spPr>
          <a:xfrm>
            <a:off x="-21300" y="1358038"/>
            <a:ext cx="2532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Map(*, </a:t>
            </a:r>
            <a:r>
              <a:rPr lang="en-CA" u="sng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CA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2288075" y="3079488"/>
            <a:ext cx="20439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Join(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Map(Map(*, _),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u="sng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Split(input, </a:t>
            </a:r>
            <a:r>
              <a:rPr lang="en-CA" u="sng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-CA" u="sng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CA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2366925" y="2768948"/>
            <a:ext cx="15072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Partitioned IR</a:t>
            </a:r>
            <a:endParaRPr b="1"/>
          </a:p>
        </p:txBody>
      </p:sp>
      <p:cxnSp>
        <p:nvCxnSpPr>
          <p:cNvPr id="72" name="Google Shape;72;p13"/>
          <p:cNvCxnSpPr>
            <a:stCxn id="58" idx="3"/>
            <a:endCxn id="66" idx="1"/>
          </p:cNvCxnSpPr>
          <p:nvPr/>
        </p:nvCxnSpPr>
        <p:spPr>
          <a:xfrm>
            <a:off x="3944313" y="2048100"/>
            <a:ext cx="484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3"/>
          <p:cNvSpPr/>
          <p:nvPr/>
        </p:nvSpPr>
        <p:spPr>
          <a:xfrm>
            <a:off x="2366925" y="2324385"/>
            <a:ext cx="1507200" cy="393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Cost Model</a:t>
            </a:r>
            <a:endParaRPr b="1"/>
          </a:p>
        </p:txBody>
      </p:sp>
      <p:grpSp>
        <p:nvGrpSpPr>
          <p:cNvPr id="74" name="Google Shape;74;p13"/>
          <p:cNvGrpSpPr/>
          <p:nvPr/>
        </p:nvGrpSpPr>
        <p:grpSpPr>
          <a:xfrm>
            <a:off x="387600" y="872213"/>
            <a:ext cx="1189200" cy="608238"/>
            <a:chOff x="387600" y="872213"/>
            <a:chExt cx="1189200" cy="608238"/>
          </a:xfrm>
        </p:grpSpPr>
        <p:sp>
          <p:nvSpPr>
            <p:cNvPr id="75" name="Google Shape;75;p13"/>
            <p:cNvSpPr txBox="1"/>
            <p:nvPr/>
          </p:nvSpPr>
          <p:spPr>
            <a:xfrm>
              <a:off x="387600" y="872213"/>
              <a:ext cx="1189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>
                  <a:solidFill>
                    <a:srgbClr val="FFD966"/>
                  </a:solidFill>
                  <a:latin typeface="Consolas"/>
                  <a:ea typeface="Consolas"/>
                  <a:cs typeface="Consolas"/>
                  <a:sym typeface="Consolas"/>
                </a:rPr>
                <a:t>n×[Int,Int]</a:t>
              </a:r>
              <a:endParaRPr sz="1200">
                <a:solidFill>
                  <a:srgbClr val="FFD966"/>
                </a:solidFill>
              </a:endParaRPr>
            </a:p>
          </p:txBody>
        </p:sp>
        <p:cxnSp>
          <p:nvCxnSpPr>
            <p:cNvPr id="76" name="Google Shape;76;p13"/>
            <p:cNvCxnSpPr/>
            <p:nvPr/>
          </p:nvCxnSpPr>
          <p:spPr>
            <a:xfrm rot="10800000">
              <a:off x="987125" y="1198150"/>
              <a:ext cx="1500" cy="282300"/>
            </a:xfrm>
            <a:prstGeom prst="straightConnector1">
              <a:avLst/>
            </a:prstGeom>
            <a:noFill/>
            <a:ln cap="flat" cmpd="sng" w="19050">
              <a:solidFill>
                <a:srgbClr val="F1C23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7" name="Google Shape;77;p13"/>
          <p:cNvGrpSpPr/>
          <p:nvPr/>
        </p:nvGrpSpPr>
        <p:grpSpPr>
          <a:xfrm>
            <a:off x="2288075" y="3856875"/>
            <a:ext cx="2187300" cy="578400"/>
            <a:chOff x="2288075" y="3856875"/>
            <a:chExt cx="2187300" cy="578400"/>
          </a:xfrm>
        </p:grpSpPr>
        <p:sp>
          <p:nvSpPr>
            <p:cNvPr id="78" name="Google Shape;78;p13"/>
            <p:cNvSpPr txBox="1"/>
            <p:nvPr/>
          </p:nvSpPr>
          <p:spPr>
            <a:xfrm>
              <a:off x="2288075" y="4065975"/>
              <a:ext cx="2187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>
                  <a:solidFill>
                    <a:srgbClr val="FFD966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CA" sz="1200">
                  <a:solidFill>
                    <a:srgbClr val="FFD966"/>
                  </a:solidFill>
                  <a:latin typeface="Consolas"/>
                  <a:ea typeface="Consolas"/>
                  <a:cs typeface="Consolas"/>
                  <a:sym typeface="Consolas"/>
                </a:rPr>
                <a:t>n/m)x</a:t>
              </a:r>
              <a:r>
                <a:rPr lang="en-CA" sz="12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m</a:t>
              </a:r>
              <a:r>
                <a:rPr lang="en-CA" sz="1200">
                  <a:solidFill>
                    <a:srgbClr val="FFD966"/>
                  </a:solidFill>
                  <a:latin typeface="Consolas"/>
                  <a:ea typeface="Consolas"/>
                  <a:cs typeface="Consolas"/>
                  <a:sym typeface="Consolas"/>
                </a:rPr>
                <a:t>×[Int,Int]</a:t>
              </a:r>
              <a:endParaRPr sz="1200">
                <a:solidFill>
                  <a:srgbClr val="FFD966"/>
                </a:solidFill>
              </a:endParaRPr>
            </a:p>
          </p:txBody>
        </p:sp>
        <p:cxnSp>
          <p:nvCxnSpPr>
            <p:cNvPr id="79" name="Google Shape;79;p13"/>
            <p:cNvCxnSpPr/>
            <p:nvPr/>
          </p:nvCxnSpPr>
          <p:spPr>
            <a:xfrm>
              <a:off x="3121875" y="3856875"/>
              <a:ext cx="0" cy="312600"/>
            </a:xfrm>
            <a:prstGeom prst="straightConnector1">
              <a:avLst/>
            </a:prstGeom>
            <a:noFill/>
            <a:ln cap="flat" cmpd="sng" w="19050">
              <a:solidFill>
                <a:srgbClr val="F1C23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80" name="Google Shape;80;p13"/>
          <p:cNvGrpSpPr/>
          <p:nvPr/>
        </p:nvGrpSpPr>
        <p:grpSpPr>
          <a:xfrm>
            <a:off x="3874125" y="2456350"/>
            <a:ext cx="4183750" cy="1449150"/>
            <a:chOff x="3874125" y="2456350"/>
            <a:chExt cx="4183750" cy="1449150"/>
          </a:xfrm>
        </p:grpSpPr>
        <p:grpSp>
          <p:nvGrpSpPr>
            <p:cNvPr id="81" name="Google Shape;81;p13"/>
            <p:cNvGrpSpPr/>
            <p:nvPr/>
          </p:nvGrpSpPr>
          <p:grpSpPr>
            <a:xfrm>
              <a:off x="5101725" y="2496400"/>
              <a:ext cx="2956150" cy="1409100"/>
              <a:chOff x="5101725" y="2496400"/>
              <a:chExt cx="2956150" cy="1409100"/>
            </a:xfrm>
          </p:grpSpPr>
          <p:grpSp>
            <p:nvGrpSpPr>
              <p:cNvPr id="82" name="Google Shape;82;p13"/>
              <p:cNvGrpSpPr/>
              <p:nvPr/>
            </p:nvGrpSpPr>
            <p:grpSpPr>
              <a:xfrm>
                <a:off x="5101725" y="2544850"/>
                <a:ext cx="286500" cy="431100"/>
                <a:chOff x="5482725" y="2849650"/>
                <a:chExt cx="286500" cy="431100"/>
              </a:xfrm>
            </p:grpSpPr>
            <p:sp>
              <p:nvSpPr>
                <p:cNvPr id="83" name="Google Shape;83;p13"/>
                <p:cNvSpPr/>
                <p:nvPr/>
              </p:nvSpPr>
              <p:spPr>
                <a:xfrm>
                  <a:off x="5500275" y="2909550"/>
                  <a:ext cx="251400" cy="2439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" name="Google Shape;84;p13"/>
                <p:cNvSpPr txBox="1"/>
                <p:nvPr/>
              </p:nvSpPr>
              <p:spPr>
                <a:xfrm>
                  <a:off x="5482725" y="2849650"/>
                  <a:ext cx="286500" cy="43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-CA" sz="1600">
                      <a:solidFill>
                        <a:schemeClr val="dk1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*</a:t>
                  </a:r>
                  <a:endParaRPr sz="2000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5" name="Google Shape;85;p13"/>
              <p:cNvGrpSpPr/>
              <p:nvPr/>
            </p:nvGrpSpPr>
            <p:grpSpPr>
              <a:xfrm>
                <a:off x="5101725" y="2852300"/>
                <a:ext cx="286500" cy="431100"/>
                <a:chOff x="5482725" y="2849650"/>
                <a:chExt cx="286500" cy="431100"/>
              </a:xfrm>
            </p:grpSpPr>
            <p:sp>
              <p:nvSpPr>
                <p:cNvPr id="86" name="Google Shape;86;p13"/>
                <p:cNvSpPr/>
                <p:nvPr/>
              </p:nvSpPr>
              <p:spPr>
                <a:xfrm>
                  <a:off x="5500275" y="2909550"/>
                  <a:ext cx="251400" cy="2439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" name="Google Shape;87;p13"/>
                <p:cNvSpPr txBox="1"/>
                <p:nvPr/>
              </p:nvSpPr>
              <p:spPr>
                <a:xfrm>
                  <a:off x="5482725" y="2849650"/>
                  <a:ext cx="286500" cy="43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CA" sz="1600">
                      <a:solidFill>
                        <a:schemeClr val="dk1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*</a:t>
                  </a:r>
                  <a:endParaRPr sz="2000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8" name="Google Shape;88;p13"/>
              <p:cNvGrpSpPr/>
              <p:nvPr/>
            </p:nvGrpSpPr>
            <p:grpSpPr>
              <a:xfrm>
                <a:off x="5101725" y="3162550"/>
                <a:ext cx="286500" cy="431100"/>
                <a:chOff x="5482725" y="2849650"/>
                <a:chExt cx="286500" cy="431100"/>
              </a:xfrm>
            </p:grpSpPr>
            <p:sp>
              <p:nvSpPr>
                <p:cNvPr id="89" name="Google Shape;89;p13"/>
                <p:cNvSpPr/>
                <p:nvPr/>
              </p:nvSpPr>
              <p:spPr>
                <a:xfrm>
                  <a:off x="5500275" y="2909550"/>
                  <a:ext cx="251400" cy="2439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" name="Google Shape;90;p13"/>
                <p:cNvSpPr txBox="1"/>
                <p:nvPr/>
              </p:nvSpPr>
              <p:spPr>
                <a:xfrm>
                  <a:off x="5482725" y="2849650"/>
                  <a:ext cx="286500" cy="43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CA" sz="1600">
                      <a:solidFill>
                        <a:schemeClr val="dk1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*</a:t>
                  </a:r>
                  <a:endParaRPr sz="2000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91" name="Google Shape;91;p13"/>
              <p:cNvGrpSpPr/>
              <p:nvPr/>
            </p:nvGrpSpPr>
            <p:grpSpPr>
              <a:xfrm>
                <a:off x="5101725" y="3474400"/>
                <a:ext cx="286500" cy="431100"/>
                <a:chOff x="5482725" y="2849650"/>
                <a:chExt cx="286500" cy="431100"/>
              </a:xfrm>
            </p:grpSpPr>
            <p:sp>
              <p:nvSpPr>
                <p:cNvPr id="92" name="Google Shape;92;p13"/>
                <p:cNvSpPr/>
                <p:nvPr/>
              </p:nvSpPr>
              <p:spPr>
                <a:xfrm>
                  <a:off x="5500275" y="2909550"/>
                  <a:ext cx="251400" cy="2439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" name="Google Shape;93;p13"/>
                <p:cNvSpPr txBox="1"/>
                <p:nvPr/>
              </p:nvSpPr>
              <p:spPr>
                <a:xfrm>
                  <a:off x="5482725" y="2849650"/>
                  <a:ext cx="286500" cy="43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CA" sz="1600">
                      <a:solidFill>
                        <a:schemeClr val="dk1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*</a:t>
                  </a:r>
                  <a:endParaRPr sz="2000">
                    <a:solidFill>
                      <a:schemeClr val="dk1"/>
                    </a:solidFill>
                  </a:endParaRPr>
                </a:p>
              </p:txBody>
            </p:sp>
          </p:grpSp>
          <p:cxnSp>
            <p:nvCxnSpPr>
              <p:cNvPr id="94" name="Google Shape;94;p13"/>
              <p:cNvCxnSpPr/>
              <p:nvPr/>
            </p:nvCxnSpPr>
            <p:spPr>
              <a:xfrm>
                <a:off x="5440725" y="2682450"/>
                <a:ext cx="0" cy="1014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sp>
            <p:nvSpPr>
              <p:cNvPr id="95" name="Google Shape;95;p13"/>
              <p:cNvSpPr txBox="1"/>
              <p:nvPr/>
            </p:nvSpPr>
            <p:spPr>
              <a:xfrm>
                <a:off x="5440725" y="2975950"/>
                <a:ext cx="318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CA">
                    <a:solidFill>
                      <a:srgbClr val="FF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</a:t>
                </a:r>
                <a:endParaRPr sz="1800">
                  <a:solidFill>
                    <a:schemeClr val="dk2"/>
                  </a:solidFill>
                </a:endParaRPr>
              </a:p>
            </p:txBody>
          </p:sp>
          <p:sp>
            <p:nvSpPr>
              <p:cNvPr id="96" name="Google Shape;96;p13"/>
              <p:cNvSpPr txBox="1"/>
              <p:nvPr/>
            </p:nvSpPr>
            <p:spPr>
              <a:xfrm>
                <a:off x="6310375" y="2496400"/>
                <a:ext cx="1747500" cy="6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Resource Usage:</a:t>
                </a:r>
                <a:endParaRPr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Muls: </a:t>
                </a:r>
                <a:r>
                  <a:rPr lang="en-CA">
                    <a:solidFill>
                      <a:srgbClr val="FF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</a:t>
                </a:r>
                <a:endParaRPr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97" name="Google Shape;97;p13"/>
            <p:cNvGrpSpPr/>
            <p:nvPr/>
          </p:nvGrpSpPr>
          <p:grpSpPr>
            <a:xfrm>
              <a:off x="3874125" y="2456350"/>
              <a:ext cx="970800" cy="312600"/>
              <a:chOff x="3874125" y="2456350"/>
              <a:chExt cx="970800" cy="312600"/>
            </a:xfrm>
          </p:grpSpPr>
          <p:cxnSp>
            <p:nvCxnSpPr>
              <p:cNvPr id="98" name="Google Shape;98;p13"/>
              <p:cNvCxnSpPr/>
              <p:nvPr/>
            </p:nvCxnSpPr>
            <p:spPr>
              <a:xfrm>
                <a:off x="3874125" y="2520150"/>
                <a:ext cx="825300" cy="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99" name="Google Shape;99;p13"/>
              <p:cNvSpPr txBox="1"/>
              <p:nvPr/>
            </p:nvSpPr>
            <p:spPr>
              <a:xfrm>
                <a:off x="3874125" y="2456350"/>
                <a:ext cx="970800" cy="31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800">
                    <a:solidFill>
                      <a:srgbClr val="FF0000"/>
                    </a:solidFill>
                  </a:rPr>
                  <a:t>predict</a:t>
                </a:r>
                <a:endParaRPr sz="1800">
                  <a:solidFill>
                    <a:srgbClr val="FF0000"/>
                  </a:solidFill>
                </a:endParaRPr>
              </a:p>
            </p:txBody>
          </p:sp>
        </p:grpSp>
      </p:grpSp>
      <p:pic>
        <p:nvPicPr>
          <p:cNvPr id="100" name="Google Shape;10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0350" y="1110387"/>
            <a:ext cx="660337" cy="57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5550" y="1126987"/>
            <a:ext cx="702525" cy="5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57" name="Google Shape;257;p22"/>
          <p:cNvSpPr txBox="1"/>
          <p:nvPr>
            <p:ph idx="4294967295" type="ctrTitle"/>
          </p:nvPr>
        </p:nvSpPr>
        <p:spPr>
          <a:xfrm>
            <a:off x="239475" y="269875"/>
            <a:ext cx="87054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CA" sz="2440">
                <a:solidFill>
                  <a:schemeClr val="lt1"/>
                </a:solidFill>
              </a:rPr>
              <a:t>From Semi-Automatic to Automatic Partitioning</a:t>
            </a:r>
            <a:endParaRPr b="1" sz="1540">
              <a:solidFill>
                <a:schemeClr val="lt1"/>
              </a:solidFill>
            </a:endParaRPr>
          </a:p>
        </p:txBody>
      </p:sp>
      <p:sp>
        <p:nvSpPr>
          <p:cNvPr id="258" name="Google Shape;258;p22"/>
          <p:cNvSpPr/>
          <p:nvPr/>
        </p:nvSpPr>
        <p:spPr>
          <a:xfrm>
            <a:off x="4735113" y="1518000"/>
            <a:ext cx="1647600" cy="450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High-Level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Synthesis (HLS)</a:t>
            </a:r>
            <a:endParaRPr b="1"/>
          </a:p>
        </p:txBody>
      </p:sp>
      <p:sp>
        <p:nvSpPr>
          <p:cNvPr id="259" name="Google Shape;259;p22"/>
          <p:cNvSpPr/>
          <p:nvPr/>
        </p:nvSpPr>
        <p:spPr>
          <a:xfrm>
            <a:off x="228600" y="1518000"/>
            <a:ext cx="1507200" cy="45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High-Level IR</a:t>
            </a:r>
            <a:endParaRPr b="1"/>
          </a:p>
        </p:txBody>
      </p:sp>
      <p:cxnSp>
        <p:nvCxnSpPr>
          <p:cNvPr id="260" name="Google Shape;260;p22"/>
          <p:cNvCxnSpPr>
            <a:stCxn id="259" idx="3"/>
            <a:endCxn id="261" idx="1"/>
          </p:cNvCxnSpPr>
          <p:nvPr/>
        </p:nvCxnSpPr>
        <p:spPr>
          <a:xfrm>
            <a:off x="1735800" y="1743300"/>
            <a:ext cx="67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22"/>
          <p:cNvSpPr/>
          <p:nvPr/>
        </p:nvSpPr>
        <p:spPr>
          <a:xfrm>
            <a:off x="7096050" y="1406550"/>
            <a:ext cx="1647600" cy="6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Hardware Description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Language (HDL)</a:t>
            </a:r>
            <a:endParaRPr b="1"/>
          </a:p>
        </p:txBody>
      </p:sp>
      <p:sp>
        <p:nvSpPr>
          <p:cNvPr id="261" name="Google Shape;261;p22"/>
          <p:cNvSpPr/>
          <p:nvPr/>
        </p:nvSpPr>
        <p:spPr>
          <a:xfrm>
            <a:off x="2412600" y="1546500"/>
            <a:ext cx="16035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Partitioned IR</a:t>
            </a:r>
            <a:endParaRPr b="1"/>
          </a:p>
        </p:txBody>
      </p:sp>
      <p:cxnSp>
        <p:nvCxnSpPr>
          <p:cNvPr id="263" name="Google Shape;263;p22"/>
          <p:cNvCxnSpPr>
            <a:stCxn id="258" idx="3"/>
            <a:endCxn id="262" idx="1"/>
          </p:cNvCxnSpPr>
          <p:nvPr/>
        </p:nvCxnSpPr>
        <p:spPr>
          <a:xfrm>
            <a:off x="6382713" y="1743300"/>
            <a:ext cx="71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22"/>
          <p:cNvSpPr/>
          <p:nvPr/>
        </p:nvSpPr>
        <p:spPr>
          <a:xfrm>
            <a:off x="4757175" y="2019575"/>
            <a:ext cx="1603500" cy="393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Cost Model</a:t>
            </a:r>
            <a:endParaRPr b="1"/>
          </a:p>
        </p:txBody>
      </p:sp>
      <p:cxnSp>
        <p:nvCxnSpPr>
          <p:cNvPr id="265" name="Google Shape;265;p22"/>
          <p:cNvCxnSpPr>
            <a:stCxn id="261" idx="3"/>
            <a:endCxn id="258" idx="1"/>
          </p:cNvCxnSpPr>
          <p:nvPr/>
        </p:nvCxnSpPr>
        <p:spPr>
          <a:xfrm>
            <a:off x="4016100" y="1743300"/>
            <a:ext cx="719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22"/>
          <p:cNvSpPr/>
          <p:nvPr/>
        </p:nvSpPr>
        <p:spPr>
          <a:xfrm>
            <a:off x="4757175" y="2464150"/>
            <a:ext cx="1603500" cy="393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Preserve tuning parameters</a:t>
            </a:r>
            <a:endParaRPr b="1"/>
          </a:p>
        </p:txBody>
      </p:sp>
      <p:sp>
        <p:nvSpPr>
          <p:cNvPr id="267" name="Google Shape;267;p22"/>
          <p:cNvSpPr/>
          <p:nvPr/>
        </p:nvSpPr>
        <p:spPr>
          <a:xfrm>
            <a:off x="2412600" y="2019575"/>
            <a:ext cx="1603500" cy="393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Divide-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Conquer-Merge</a:t>
            </a:r>
            <a:endParaRPr b="1"/>
          </a:p>
        </p:txBody>
      </p:sp>
      <p:grpSp>
        <p:nvGrpSpPr>
          <p:cNvPr id="268" name="Google Shape;268;p22"/>
          <p:cNvGrpSpPr/>
          <p:nvPr/>
        </p:nvGrpSpPr>
        <p:grpSpPr>
          <a:xfrm>
            <a:off x="2238900" y="980050"/>
            <a:ext cx="2758227" cy="1556795"/>
            <a:chOff x="-38063" y="1167307"/>
            <a:chExt cx="11117400" cy="2529729"/>
          </a:xfrm>
        </p:grpSpPr>
        <p:sp>
          <p:nvSpPr>
            <p:cNvPr id="269" name="Google Shape;269;p22"/>
            <p:cNvSpPr/>
            <p:nvPr/>
          </p:nvSpPr>
          <p:spPr>
            <a:xfrm>
              <a:off x="38601" y="1902437"/>
              <a:ext cx="7727400" cy="1794600"/>
            </a:xfrm>
            <a:prstGeom prst="rect">
              <a:avLst/>
            </a:prstGeom>
            <a:noFill/>
            <a:ln cap="flat" cmpd="sng" w="38100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2"/>
            <p:cNvSpPr txBox="1"/>
            <p:nvPr/>
          </p:nvSpPr>
          <p:spPr>
            <a:xfrm>
              <a:off x="-38063" y="1167307"/>
              <a:ext cx="11117400" cy="75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800">
                  <a:solidFill>
                    <a:srgbClr val="A4C2F4"/>
                  </a:solidFill>
                </a:rPr>
                <a:t>Users’ interference</a:t>
              </a:r>
              <a:endParaRPr b="1" sz="1800">
                <a:solidFill>
                  <a:srgbClr val="A4C2F4"/>
                </a:solidFill>
              </a:endParaRPr>
            </a:p>
          </p:txBody>
        </p:sp>
      </p:grpSp>
      <p:sp>
        <p:nvSpPr>
          <p:cNvPr id="271" name="Google Shape;271;p22"/>
          <p:cNvSpPr/>
          <p:nvPr/>
        </p:nvSpPr>
        <p:spPr>
          <a:xfrm>
            <a:off x="4735113" y="3346800"/>
            <a:ext cx="1647600" cy="450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High-Level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Synthesis (HLS)</a:t>
            </a:r>
            <a:endParaRPr b="1"/>
          </a:p>
        </p:txBody>
      </p:sp>
      <p:sp>
        <p:nvSpPr>
          <p:cNvPr id="272" name="Google Shape;272;p22"/>
          <p:cNvSpPr/>
          <p:nvPr/>
        </p:nvSpPr>
        <p:spPr>
          <a:xfrm>
            <a:off x="228600" y="3346800"/>
            <a:ext cx="1507200" cy="45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High-Level IR</a:t>
            </a:r>
            <a:endParaRPr b="1"/>
          </a:p>
        </p:txBody>
      </p:sp>
      <p:cxnSp>
        <p:nvCxnSpPr>
          <p:cNvPr id="273" name="Google Shape;273;p22"/>
          <p:cNvCxnSpPr>
            <a:stCxn id="272" idx="3"/>
            <a:endCxn id="271" idx="1"/>
          </p:cNvCxnSpPr>
          <p:nvPr/>
        </p:nvCxnSpPr>
        <p:spPr>
          <a:xfrm>
            <a:off x="1735800" y="3572100"/>
            <a:ext cx="2999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p22"/>
          <p:cNvSpPr/>
          <p:nvPr/>
        </p:nvSpPr>
        <p:spPr>
          <a:xfrm>
            <a:off x="7096050" y="3235350"/>
            <a:ext cx="1647600" cy="6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Hardware Description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Language (HDL)</a:t>
            </a:r>
            <a:endParaRPr b="1"/>
          </a:p>
        </p:txBody>
      </p:sp>
      <p:cxnSp>
        <p:nvCxnSpPr>
          <p:cNvPr id="275" name="Google Shape;275;p22"/>
          <p:cNvCxnSpPr>
            <a:stCxn id="271" idx="3"/>
            <a:endCxn id="274" idx="1"/>
          </p:cNvCxnSpPr>
          <p:nvPr/>
        </p:nvCxnSpPr>
        <p:spPr>
          <a:xfrm>
            <a:off x="6382713" y="3572100"/>
            <a:ext cx="71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22"/>
          <p:cNvSpPr/>
          <p:nvPr/>
        </p:nvSpPr>
        <p:spPr>
          <a:xfrm>
            <a:off x="4757175" y="3848375"/>
            <a:ext cx="1603500" cy="393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Cost Model</a:t>
            </a:r>
            <a:endParaRPr b="1"/>
          </a:p>
        </p:txBody>
      </p:sp>
      <p:sp>
        <p:nvSpPr>
          <p:cNvPr id="277" name="Google Shape;277;p22"/>
          <p:cNvSpPr/>
          <p:nvPr/>
        </p:nvSpPr>
        <p:spPr>
          <a:xfrm>
            <a:off x="4757175" y="4292950"/>
            <a:ext cx="1603500" cy="393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Partitioning</a:t>
            </a:r>
            <a:endParaRPr b="1"/>
          </a:p>
        </p:txBody>
      </p:sp>
      <p:grpSp>
        <p:nvGrpSpPr>
          <p:cNvPr id="278" name="Google Shape;278;p22"/>
          <p:cNvGrpSpPr/>
          <p:nvPr/>
        </p:nvGrpSpPr>
        <p:grpSpPr>
          <a:xfrm>
            <a:off x="2457350" y="3078900"/>
            <a:ext cx="4026846" cy="1709116"/>
            <a:chOff x="-8204598" y="1043483"/>
            <a:chExt cx="16598705" cy="2777244"/>
          </a:xfrm>
        </p:grpSpPr>
        <p:sp>
          <p:nvSpPr>
            <p:cNvPr id="279" name="Google Shape;279;p22"/>
            <p:cNvSpPr/>
            <p:nvPr/>
          </p:nvSpPr>
          <p:spPr>
            <a:xfrm>
              <a:off x="363107" y="1291127"/>
              <a:ext cx="8031000" cy="2529600"/>
            </a:xfrm>
            <a:prstGeom prst="rect">
              <a:avLst/>
            </a:prstGeom>
            <a:noFill/>
            <a:ln cap="flat" cmpd="sng" w="38100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2"/>
            <p:cNvSpPr txBox="1"/>
            <p:nvPr/>
          </p:nvSpPr>
          <p:spPr>
            <a:xfrm>
              <a:off x="-8204598" y="1043483"/>
              <a:ext cx="9236400" cy="75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800">
                  <a:solidFill>
                    <a:srgbClr val="EA9999"/>
                  </a:solidFill>
                </a:rPr>
                <a:t>Without users</a:t>
              </a:r>
              <a:endParaRPr b="1" sz="1800">
                <a:solidFill>
                  <a:srgbClr val="EA9999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3535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"/>
          <p:cNvSpPr txBox="1"/>
          <p:nvPr>
            <p:ph idx="4294967295" type="title"/>
          </p:nvPr>
        </p:nvSpPr>
        <p:spPr>
          <a:xfrm>
            <a:off x="535775" y="319150"/>
            <a:ext cx="7681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900">
                <a:solidFill>
                  <a:schemeClr val="lt1"/>
                </a:solidFill>
              </a:rPr>
              <a:t>Automatic Partitioning with Resource Sharing</a:t>
            </a:r>
            <a:endParaRPr sz="2900">
              <a:solidFill>
                <a:schemeClr val="lt1"/>
              </a:solidFill>
            </a:endParaRPr>
          </a:p>
        </p:txBody>
      </p:sp>
      <p:sp>
        <p:nvSpPr>
          <p:cNvPr id="286" name="Google Shape;28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87" name="Google Shape;287;p23"/>
          <p:cNvSpPr txBox="1"/>
          <p:nvPr/>
        </p:nvSpPr>
        <p:spPr>
          <a:xfrm>
            <a:off x="535775" y="1081250"/>
            <a:ext cx="810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MatVec</a:t>
            </a:r>
            <a:r>
              <a:rPr lang="en-CA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(fWgt, Flatten(</a:t>
            </a:r>
            <a:r>
              <a:rPr b="1" lang="en-CA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Conv</a:t>
            </a:r>
            <a:r>
              <a:rPr lang="en-CA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(cWgt, In)))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8" name="Google Shape;288;p23"/>
          <p:cNvSpPr/>
          <p:nvPr/>
        </p:nvSpPr>
        <p:spPr>
          <a:xfrm>
            <a:off x="2819400" y="2449375"/>
            <a:ext cx="966900" cy="450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latin typeface="Consolas"/>
                <a:ea typeface="Consolas"/>
                <a:cs typeface="Consolas"/>
                <a:sym typeface="Consolas"/>
              </a:rPr>
              <a:t>Conv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Google Shape;289;p23"/>
          <p:cNvSpPr/>
          <p:nvPr/>
        </p:nvSpPr>
        <p:spPr>
          <a:xfrm>
            <a:off x="1600200" y="2449375"/>
            <a:ext cx="966900" cy="45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latin typeface="Consolas"/>
                <a:ea typeface="Consolas"/>
                <a:cs typeface="Consolas"/>
                <a:sym typeface="Consolas"/>
              </a:rPr>
              <a:t>In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>
                <a:latin typeface="Consolas"/>
                <a:ea typeface="Consolas"/>
                <a:cs typeface="Consolas"/>
                <a:sym typeface="Consolas"/>
              </a:rPr>
              <a:t>(64*4*4)×T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23"/>
          <p:cNvSpPr/>
          <p:nvPr/>
        </p:nvSpPr>
        <p:spPr>
          <a:xfrm>
            <a:off x="4267200" y="2449375"/>
            <a:ext cx="966900" cy="450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latin typeface="Consolas"/>
                <a:ea typeface="Consolas"/>
                <a:cs typeface="Consolas"/>
                <a:sym typeface="Consolas"/>
              </a:rPr>
              <a:t>Flatten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1" name="Google Shape;291;p23"/>
          <p:cNvSpPr/>
          <p:nvPr/>
        </p:nvSpPr>
        <p:spPr>
          <a:xfrm>
            <a:off x="5638800" y="2449375"/>
            <a:ext cx="966900" cy="450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latin typeface="Consolas"/>
                <a:ea typeface="Consolas"/>
                <a:cs typeface="Consolas"/>
                <a:sym typeface="Consolas"/>
              </a:rPr>
              <a:t>MatVec</a:t>
            </a:r>
            <a:br>
              <a:rPr b="1" lang="en-CA" sz="12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-CA" sz="800">
                <a:latin typeface="Consolas"/>
                <a:ea typeface="Consolas"/>
                <a:cs typeface="Consolas"/>
                <a:sym typeface="Consolas"/>
              </a:rPr>
              <a:t>(64*2*2)×64×T</a:t>
            </a:r>
            <a:endParaRPr b="1" sz="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2" name="Google Shape;292;p23"/>
          <p:cNvCxnSpPr>
            <a:stCxn id="289" idx="3"/>
            <a:endCxn id="288" idx="1"/>
          </p:cNvCxnSpPr>
          <p:nvPr/>
        </p:nvCxnSpPr>
        <p:spPr>
          <a:xfrm>
            <a:off x="2567100" y="2674675"/>
            <a:ext cx="252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23"/>
          <p:cNvCxnSpPr>
            <a:stCxn id="288" idx="3"/>
            <a:endCxn id="290" idx="1"/>
          </p:cNvCxnSpPr>
          <p:nvPr/>
        </p:nvCxnSpPr>
        <p:spPr>
          <a:xfrm>
            <a:off x="3786300" y="2674675"/>
            <a:ext cx="48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23"/>
          <p:cNvCxnSpPr>
            <a:stCxn id="290" idx="3"/>
            <a:endCxn id="291" idx="1"/>
          </p:cNvCxnSpPr>
          <p:nvPr/>
        </p:nvCxnSpPr>
        <p:spPr>
          <a:xfrm>
            <a:off x="5234100" y="2674675"/>
            <a:ext cx="404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23"/>
          <p:cNvCxnSpPr>
            <a:stCxn id="291" idx="3"/>
          </p:cNvCxnSpPr>
          <p:nvPr/>
        </p:nvCxnSpPr>
        <p:spPr>
          <a:xfrm>
            <a:off x="6605700" y="2674675"/>
            <a:ext cx="252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" name="Google Shape;296;p23"/>
          <p:cNvSpPr/>
          <p:nvPr/>
        </p:nvSpPr>
        <p:spPr>
          <a:xfrm>
            <a:off x="2819400" y="1848075"/>
            <a:ext cx="966900" cy="45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latin typeface="Consolas"/>
                <a:ea typeface="Consolas"/>
                <a:cs typeface="Consolas"/>
                <a:sym typeface="Consolas"/>
              </a:rPr>
              <a:t>cWgt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(64*3*3)×64×T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Google Shape;297;p23"/>
          <p:cNvSpPr/>
          <p:nvPr/>
        </p:nvSpPr>
        <p:spPr>
          <a:xfrm>
            <a:off x="5638800" y="1848075"/>
            <a:ext cx="966900" cy="45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CA" sz="1200">
                <a:latin typeface="Consolas"/>
                <a:ea typeface="Consolas"/>
                <a:cs typeface="Consolas"/>
                <a:sym typeface="Consolas"/>
              </a:rPr>
              <a:t>Wgt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>
                <a:latin typeface="Consolas"/>
                <a:ea typeface="Consolas"/>
                <a:cs typeface="Consolas"/>
                <a:sym typeface="Consolas"/>
              </a:rPr>
              <a:t>(64*2*2)×64×T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8" name="Google Shape;298;p23"/>
          <p:cNvCxnSpPr>
            <a:stCxn id="296" idx="2"/>
            <a:endCxn id="288" idx="0"/>
          </p:cNvCxnSpPr>
          <p:nvPr/>
        </p:nvCxnSpPr>
        <p:spPr>
          <a:xfrm>
            <a:off x="3302850" y="2298675"/>
            <a:ext cx="0" cy="150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23"/>
          <p:cNvCxnSpPr>
            <a:stCxn id="297" idx="2"/>
            <a:endCxn id="291" idx="0"/>
          </p:cNvCxnSpPr>
          <p:nvPr/>
        </p:nvCxnSpPr>
        <p:spPr>
          <a:xfrm>
            <a:off x="6122250" y="2298675"/>
            <a:ext cx="0" cy="150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23"/>
          <p:cNvSpPr/>
          <p:nvPr/>
        </p:nvSpPr>
        <p:spPr>
          <a:xfrm>
            <a:off x="3352800" y="3509125"/>
            <a:ext cx="966900" cy="450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MatVec</a:t>
            </a:r>
            <a:br>
              <a:rPr b="1" lang="en-CA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CA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(64*3*3)x64xT</a:t>
            </a:r>
            <a:endParaRPr b="1"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1" name="Google Shape;301;p23"/>
          <p:cNvSpPr/>
          <p:nvPr/>
        </p:nvSpPr>
        <p:spPr>
          <a:xfrm>
            <a:off x="2133600" y="3509125"/>
            <a:ext cx="966900" cy="450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latin typeface="Consolas"/>
                <a:ea typeface="Consolas"/>
                <a:cs typeface="Consolas"/>
                <a:sym typeface="Consolas"/>
              </a:rPr>
              <a:t>Slide2D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2" name="Google Shape;302;p23"/>
          <p:cNvCxnSpPr>
            <a:stCxn id="300" idx="3"/>
          </p:cNvCxnSpPr>
          <p:nvPr/>
        </p:nvCxnSpPr>
        <p:spPr>
          <a:xfrm>
            <a:off x="4319700" y="3734425"/>
            <a:ext cx="252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23"/>
          <p:cNvCxnSpPr>
            <a:endCxn id="300" idx="0"/>
          </p:cNvCxnSpPr>
          <p:nvPr/>
        </p:nvCxnSpPr>
        <p:spPr>
          <a:xfrm>
            <a:off x="3836250" y="3358525"/>
            <a:ext cx="0" cy="150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23"/>
          <p:cNvCxnSpPr>
            <a:stCxn id="301" idx="3"/>
          </p:cNvCxnSpPr>
          <p:nvPr/>
        </p:nvCxnSpPr>
        <p:spPr>
          <a:xfrm>
            <a:off x="3100500" y="3734425"/>
            <a:ext cx="204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23"/>
          <p:cNvCxnSpPr/>
          <p:nvPr/>
        </p:nvCxnSpPr>
        <p:spPr>
          <a:xfrm>
            <a:off x="3100500" y="3834975"/>
            <a:ext cx="133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23"/>
          <p:cNvCxnSpPr/>
          <p:nvPr/>
        </p:nvCxnSpPr>
        <p:spPr>
          <a:xfrm>
            <a:off x="3100500" y="3633875"/>
            <a:ext cx="252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23"/>
          <p:cNvCxnSpPr>
            <a:endCxn id="301" idx="1"/>
          </p:cNvCxnSpPr>
          <p:nvPr/>
        </p:nvCxnSpPr>
        <p:spPr>
          <a:xfrm>
            <a:off x="1881300" y="3734425"/>
            <a:ext cx="252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23"/>
          <p:cNvCxnSpPr/>
          <p:nvPr/>
        </p:nvCxnSpPr>
        <p:spPr>
          <a:xfrm flipH="1">
            <a:off x="1991650" y="2996175"/>
            <a:ext cx="800700" cy="462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23"/>
          <p:cNvCxnSpPr/>
          <p:nvPr/>
        </p:nvCxnSpPr>
        <p:spPr>
          <a:xfrm>
            <a:off x="3782950" y="2996175"/>
            <a:ext cx="796800" cy="460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Google Shape;310;p23"/>
          <p:cNvSpPr/>
          <p:nvPr/>
        </p:nvSpPr>
        <p:spPr>
          <a:xfrm>
            <a:off x="6324600" y="3509125"/>
            <a:ext cx="966900" cy="450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MatVec</a:t>
            </a:r>
            <a:br>
              <a:rPr b="1" lang="en-CA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CA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(64*3*3)×64×T</a:t>
            </a:r>
            <a:endParaRPr b="1"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" name="Google Shape;311;p23"/>
          <p:cNvSpPr/>
          <p:nvPr/>
        </p:nvSpPr>
        <p:spPr>
          <a:xfrm>
            <a:off x="5105400" y="3509125"/>
            <a:ext cx="966900" cy="450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latin typeface="Consolas"/>
                <a:ea typeface="Consolas"/>
                <a:cs typeface="Consolas"/>
                <a:sym typeface="Consolas"/>
              </a:rPr>
              <a:t>Pad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2" name="Google Shape;312;p23"/>
          <p:cNvCxnSpPr>
            <a:stCxn id="310" idx="3"/>
          </p:cNvCxnSpPr>
          <p:nvPr/>
        </p:nvCxnSpPr>
        <p:spPr>
          <a:xfrm>
            <a:off x="7291500" y="3734425"/>
            <a:ext cx="252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23"/>
          <p:cNvCxnSpPr>
            <a:endCxn id="310" idx="0"/>
          </p:cNvCxnSpPr>
          <p:nvPr/>
        </p:nvCxnSpPr>
        <p:spPr>
          <a:xfrm>
            <a:off x="6808050" y="3358525"/>
            <a:ext cx="0" cy="150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23"/>
          <p:cNvCxnSpPr>
            <a:stCxn id="311" idx="3"/>
            <a:endCxn id="310" idx="1"/>
          </p:cNvCxnSpPr>
          <p:nvPr/>
        </p:nvCxnSpPr>
        <p:spPr>
          <a:xfrm>
            <a:off x="6072300" y="3734425"/>
            <a:ext cx="252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23"/>
          <p:cNvCxnSpPr>
            <a:endCxn id="311" idx="1"/>
          </p:cNvCxnSpPr>
          <p:nvPr/>
        </p:nvCxnSpPr>
        <p:spPr>
          <a:xfrm>
            <a:off x="4853100" y="3734425"/>
            <a:ext cx="252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23"/>
          <p:cNvCxnSpPr/>
          <p:nvPr/>
        </p:nvCxnSpPr>
        <p:spPr>
          <a:xfrm flipH="1">
            <a:off x="4795150" y="2996175"/>
            <a:ext cx="816600" cy="471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23"/>
          <p:cNvCxnSpPr/>
          <p:nvPr/>
        </p:nvCxnSpPr>
        <p:spPr>
          <a:xfrm>
            <a:off x="6678550" y="2996175"/>
            <a:ext cx="796800" cy="460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p23"/>
          <p:cNvSpPr txBox="1"/>
          <p:nvPr/>
        </p:nvSpPr>
        <p:spPr>
          <a:xfrm>
            <a:off x="2853750" y="4112450"/>
            <a:ext cx="898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2"/>
                </a:solidFill>
              </a:rPr>
              <a:t>Lower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319" name="Google Shape;319;p23"/>
          <p:cNvSpPr txBox="1"/>
          <p:nvPr/>
        </p:nvSpPr>
        <p:spPr>
          <a:xfrm>
            <a:off x="5673150" y="4112450"/>
            <a:ext cx="898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2"/>
                </a:solidFill>
              </a:rPr>
              <a:t>Pad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3535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4"/>
          <p:cNvSpPr txBox="1"/>
          <p:nvPr>
            <p:ph idx="4294967295" type="title"/>
          </p:nvPr>
        </p:nvSpPr>
        <p:spPr>
          <a:xfrm>
            <a:off x="535775" y="319150"/>
            <a:ext cx="7681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900">
                <a:solidFill>
                  <a:schemeClr val="lt1"/>
                </a:solidFill>
              </a:rPr>
              <a:t>Resource Sharing</a:t>
            </a:r>
            <a:endParaRPr sz="2900">
              <a:solidFill>
                <a:schemeClr val="lt1"/>
              </a:solidFill>
            </a:endParaRPr>
          </a:p>
        </p:txBody>
      </p:sp>
      <p:sp>
        <p:nvSpPr>
          <p:cNvPr id="325" name="Google Shape;32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26" name="Google Shape;326;p24"/>
          <p:cNvSpPr txBox="1"/>
          <p:nvPr/>
        </p:nvSpPr>
        <p:spPr>
          <a:xfrm>
            <a:off x="535775" y="1081250"/>
            <a:ext cx="810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MatVec</a:t>
            </a:r>
            <a:r>
              <a:rPr lang="en-CA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(fWgt, Flatten(</a:t>
            </a:r>
            <a:r>
              <a:rPr b="1" lang="en-CA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Conv</a:t>
            </a:r>
            <a:r>
              <a:rPr lang="en-CA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(cWgt, In)))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24"/>
          <p:cNvSpPr/>
          <p:nvPr/>
        </p:nvSpPr>
        <p:spPr>
          <a:xfrm>
            <a:off x="609600" y="2449375"/>
            <a:ext cx="966900" cy="45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(64*4*4)×T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8" name="Google Shape;328;p24"/>
          <p:cNvSpPr/>
          <p:nvPr/>
        </p:nvSpPr>
        <p:spPr>
          <a:xfrm>
            <a:off x="4267200" y="2449375"/>
            <a:ext cx="966900" cy="450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latin typeface="Consolas"/>
                <a:ea typeface="Consolas"/>
                <a:cs typeface="Consolas"/>
                <a:sym typeface="Consolas"/>
              </a:rPr>
              <a:t>Flatten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9" name="Google Shape;329;p24"/>
          <p:cNvCxnSpPr>
            <a:stCxn id="327" idx="3"/>
            <a:endCxn id="330" idx="1"/>
          </p:cNvCxnSpPr>
          <p:nvPr/>
        </p:nvCxnSpPr>
        <p:spPr>
          <a:xfrm>
            <a:off x="1576500" y="2674675"/>
            <a:ext cx="252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24"/>
          <p:cNvCxnSpPr>
            <a:stCxn id="328" idx="3"/>
            <a:endCxn id="332" idx="1"/>
          </p:cNvCxnSpPr>
          <p:nvPr/>
        </p:nvCxnSpPr>
        <p:spPr>
          <a:xfrm>
            <a:off x="5234100" y="2674675"/>
            <a:ext cx="391200" cy="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Google Shape;333;p24"/>
          <p:cNvSpPr/>
          <p:nvPr/>
        </p:nvSpPr>
        <p:spPr>
          <a:xfrm>
            <a:off x="3048000" y="1848075"/>
            <a:ext cx="966900" cy="45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cWgt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(64*3*3)×64×T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24"/>
          <p:cNvSpPr/>
          <p:nvPr/>
        </p:nvSpPr>
        <p:spPr>
          <a:xfrm>
            <a:off x="6844375" y="1848075"/>
            <a:ext cx="966900" cy="45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fWgt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(64*2*2)×64×T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5" name="Google Shape;335;p24"/>
          <p:cNvCxnSpPr>
            <a:stCxn id="334" idx="2"/>
            <a:endCxn id="336" idx="0"/>
          </p:cNvCxnSpPr>
          <p:nvPr/>
        </p:nvCxnSpPr>
        <p:spPr>
          <a:xfrm>
            <a:off x="7327825" y="2298675"/>
            <a:ext cx="0" cy="151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p24"/>
          <p:cNvSpPr/>
          <p:nvPr/>
        </p:nvSpPr>
        <p:spPr>
          <a:xfrm>
            <a:off x="3048000" y="3585325"/>
            <a:ext cx="966900" cy="450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MatVec</a:t>
            </a:r>
            <a:br>
              <a:rPr b="1" lang="en-CA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CA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(64*3*3)x64xT</a:t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8" name="Google Shape;338;p24"/>
          <p:cNvSpPr/>
          <p:nvPr/>
        </p:nvSpPr>
        <p:spPr>
          <a:xfrm>
            <a:off x="1828800" y="2442325"/>
            <a:ext cx="966900" cy="450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latin typeface="Consolas"/>
                <a:ea typeface="Consolas"/>
                <a:cs typeface="Consolas"/>
                <a:sym typeface="Consolas"/>
              </a:rPr>
              <a:t>Slide2D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9" name="Google Shape;339;p24"/>
          <p:cNvCxnSpPr>
            <a:stCxn id="338" idx="3"/>
          </p:cNvCxnSpPr>
          <p:nvPr/>
        </p:nvCxnSpPr>
        <p:spPr>
          <a:xfrm>
            <a:off x="2795700" y="2667625"/>
            <a:ext cx="204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24"/>
          <p:cNvCxnSpPr/>
          <p:nvPr/>
        </p:nvCxnSpPr>
        <p:spPr>
          <a:xfrm>
            <a:off x="2795700" y="2768175"/>
            <a:ext cx="133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24"/>
          <p:cNvCxnSpPr/>
          <p:nvPr/>
        </p:nvCxnSpPr>
        <p:spPr>
          <a:xfrm>
            <a:off x="2795700" y="2567075"/>
            <a:ext cx="252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p24"/>
          <p:cNvCxnSpPr>
            <a:endCxn id="338" idx="1"/>
          </p:cNvCxnSpPr>
          <p:nvPr/>
        </p:nvCxnSpPr>
        <p:spPr>
          <a:xfrm>
            <a:off x="1576500" y="2667625"/>
            <a:ext cx="252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24"/>
          <p:cNvSpPr/>
          <p:nvPr/>
        </p:nvSpPr>
        <p:spPr>
          <a:xfrm>
            <a:off x="5625175" y="2449800"/>
            <a:ext cx="966900" cy="450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latin typeface="Consolas"/>
                <a:ea typeface="Consolas"/>
                <a:cs typeface="Consolas"/>
                <a:sym typeface="Consolas"/>
              </a:rPr>
              <a:t>Pad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43" name="Google Shape;343;p24"/>
          <p:cNvCxnSpPr>
            <a:stCxn id="336" idx="3"/>
          </p:cNvCxnSpPr>
          <p:nvPr/>
        </p:nvCxnSpPr>
        <p:spPr>
          <a:xfrm>
            <a:off x="7811275" y="2675100"/>
            <a:ext cx="252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24"/>
          <p:cNvCxnSpPr>
            <a:stCxn id="332" idx="3"/>
            <a:endCxn id="336" idx="1"/>
          </p:cNvCxnSpPr>
          <p:nvPr/>
        </p:nvCxnSpPr>
        <p:spPr>
          <a:xfrm>
            <a:off x="6592075" y="2675100"/>
            <a:ext cx="252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5" name="Google Shape;345;p24"/>
          <p:cNvSpPr/>
          <p:nvPr/>
        </p:nvSpPr>
        <p:spPr>
          <a:xfrm>
            <a:off x="3048000" y="2442325"/>
            <a:ext cx="966900" cy="450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Invoke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6" name="Google Shape;346;p24"/>
          <p:cNvSpPr/>
          <p:nvPr/>
        </p:nvSpPr>
        <p:spPr>
          <a:xfrm>
            <a:off x="6844500" y="2449375"/>
            <a:ext cx="966900" cy="450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Invoke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47" name="Google Shape;347;p24"/>
          <p:cNvCxnSpPr>
            <a:stCxn id="333" idx="2"/>
            <a:endCxn id="345" idx="0"/>
          </p:cNvCxnSpPr>
          <p:nvPr/>
        </p:nvCxnSpPr>
        <p:spPr>
          <a:xfrm>
            <a:off x="3531450" y="2298675"/>
            <a:ext cx="0" cy="143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24"/>
          <p:cNvCxnSpPr>
            <a:stCxn id="345" idx="3"/>
            <a:endCxn id="328" idx="1"/>
          </p:cNvCxnSpPr>
          <p:nvPr/>
        </p:nvCxnSpPr>
        <p:spPr>
          <a:xfrm>
            <a:off x="4014900" y="2667625"/>
            <a:ext cx="252300" cy="7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24"/>
          <p:cNvCxnSpPr/>
          <p:nvPr/>
        </p:nvCxnSpPr>
        <p:spPr>
          <a:xfrm>
            <a:off x="3475250" y="2892925"/>
            <a:ext cx="0" cy="69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24"/>
          <p:cNvCxnSpPr/>
          <p:nvPr/>
        </p:nvCxnSpPr>
        <p:spPr>
          <a:xfrm rot="10800000">
            <a:off x="3589875" y="2892925"/>
            <a:ext cx="0" cy="69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" name="Google Shape;351;p24"/>
          <p:cNvCxnSpPr>
            <a:stCxn id="337" idx="3"/>
          </p:cNvCxnSpPr>
          <p:nvPr/>
        </p:nvCxnSpPr>
        <p:spPr>
          <a:xfrm flipH="1" rot="10800000">
            <a:off x="4014900" y="2899825"/>
            <a:ext cx="3237000" cy="910800"/>
          </a:xfrm>
          <a:prstGeom prst="bentConnector3">
            <a:avLst>
              <a:gd fmla="val 99923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52" name="Google Shape;352;p24"/>
          <p:cNvCxnSpPr>
            <a:endCxn id="346" idx="2"/>
          </p:cNvCxnSpPr>
          <p:nvPr/>
        </p:nvCxnSpPr>
        <p:spPr>
          <a:xfrm flipH="1" rot="10800000">
            <a:off x="4018050" y="2899975"/>
            <a:ext cx="3309900" cy="979500"/>
          </a:xfrm>
          <a:prstGeom prst="bentConnector2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24"/>
          <p:cNvSpPr txBox="1"/>
          <p:nvPr/>
        </p:nvSpPr>
        <p:spPr>
          <a:xfrm>
            <a:off x="328425" y="4700900"/>
            <a:ext cx="820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[2]:</a:t>
            </a:r>
            <a:r>
              <a:rPr lang="en-CA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Tzung-Han Juang et al. </a:t>
            </a:r>
            <a:r>
              <a:rPr lang="en-CA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Let Coarse-Grained Resources Be Shared: Mapping Entire Neural Networks on FPGAs</a:t>
            </a:r>
            <a:r>
              <a:rPr lang="en-CA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r>
              <a:rPr b="1" lang="en-CA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TECS 2023</a:t>
            </a:r>
            <a:endParaRPr b="1"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4" name="Google Shape;354;p24"/>
          <p:cNvSpPr txBox="1"/>
          <p:nvPr/>
        </p:nvSpPr>
        <p:spPr>
          <a:xfrm>
            <a:off x="5399325" y="179625"/>
            <a:ext cx="3393300" cy="16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lt2"/>
                </a:solidFill>
              </a:rPr>
              <a:t>Ingredients:</a:t>
            </a:r>
            <a:endParaRPr b="1"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</a:pPr>
            <a:r>
              <a:rPr lang="en-CA" sz="1800">
                <a:solidFill>
                  <a:schemeClr val="lt2"/>
                </a:solidFill>
              </a:rPr>
              <a:t>Multi-level abstraction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</a:pPr>
            <a:r>
              <a:rPr lang="en-CA" sz="1800">
                <a:solidFill>
                  <a:schemeClr val="lt2"/>
                </a:solidFill>
              </a:rPr>
              <a:t>Transformations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</a:pPr>
            <a:r>
              <a:rPr lang="en-CA" sz="1800">
                <a:solidFill>
                  <a:schemeClr val="lt2"/>
                </a:solidFill>
              </a:rPr>
              <a:t>Decision-making mechanism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355" name="Google Shape;355;p24"/>
          <p:cNvSpPr/>
          <p:nvPr/>
        </p:nvSpPr>
        <p:spPr>
          <a:xfrm>
            <a:off x="3048000" y="2442325"/>
            <a:ext cx="966900" cy="450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MatVec</a:t>
            </a:r>
            <a:br>
              <a:rPr b="1" lang="en-CA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CA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(64*3*3)x64xT</a:t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6" name="Google Shape;356;p24"/>
          <p:cNvSpPr/>
          <p:nvPr/>
        </p:nvSpPr>
        <p:spPr>
          <a:xfrm>
            <a:off x="6844500" y="2449800"/>
            <a:ext cx="966900" cy="450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MatVec</a:t>
            </a:r>
            <a:br>
              <a:rPr b="1" lang="en-CA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CA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(64*3*3)x64xT</a:t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62" name="Google Shape;362;p25"/>
          <p:cNvSpPr txBox="1"/>
          <p:nvPr>
            <p:ph idx="4294967295" type="ctrTitle"/>
          </p:nvPr>
        </p:nvSpPr>
        <p:spPr>
          <a:xfrm>
            <a:off x="239475" y="269875"/>
            <a:ext cx="87054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CA" sz="2440">
                <a:solidFill>
                  <a:schemeClr val="lt1"/>
                </a:solidFill>
              </a:rPr>
              <a:t>Overview</a:t>
            </a:r>
            <a:endParaRPr b="1" sz="1540">
              <a:solidFill>
                <a:schemeClr val="lt1"/>
              </a:solidFill>
            </a:endParaRPr>
          </a:p>
        </p:txBody>
      </p:sp>
      <p:sp>
        <p:nvSpPr>
          <p:cNvPr id="363" name="Google Shape;363;p25"/>
          <p:cNvSpPr/>
          <p:nvPr/>
        </p:nvSpPr>
        <p:spPr>
          <a:xfrm>
            <a:off x="7097313" y="1822800"/>
            <a:ext cx="1647600" cy="450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High-Level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Synthesis (HLS)</a:t>
            </a:r>
            <a:endParaRPr b="1"/>
          </a:p>
        </p:txBody>
      </p:sp>
      <p:sp>
        <p:nvSpPr>
          <p:cNvPr id="364" name="Google Shape;364;p25"/>
          <p:cNvSpPr/>
          <p:nvPr/>
        </p:nvSpPr>
        <p:spPr>
          <a:xfrm>
            <a:off x="76200" y="1822800"/>
            <a:ext cx="1507200" cy="45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DSL</a:t>
            </a:r>
            <a:endParaRPr b="1"/>
          </a:p>
        </p:txBody>
      </p:sp>
      <p:cxnSp>
        <p:nvCxnSpPr>
          <p:cNvPr id="365" name="Google Shape;365;p25"/>
          <p:cNvCxnSpPr>
            <a:stCxn id="364" idx="3"/>
            <a:endCxn id="366" idx="1"/>
          </p:cNvCxnSpPr>
          <p:nvPr/>
        </p:nvCxnSpPr>
        <p:spPr>
          <a:xfrm>
            <a:off x="1583400" y="2048100"/>
            <a:ext cx="20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25"/>
          <p:cNvCxnSpPr>
            <a:stCxn id="363" idx="3"/>
          </p:cNvCxnSpPr>
          <p:nvPr/>
        </p:nvCxnSpPr>
        <p:spPr>
          <a:xfrm>
            <a:off x="8744913" y="2048100"/>
            <a:ext cx="290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8" name="Google Shape;368;p25"/>
          <p:cNvSpPr txBox="1"/>
          <p:nvPr/>
        </p:nvSpPr>
        <p:spPr>
          <a:xfrm>
            <a:off x="76200" y="1358050"/>
            <a:ext cx="15072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MatMul(A, b)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9" name="Google Shape;369;p25"/>
          <p:cNvSpPr/>
          <p:nvPr/>
        </p:nvSpPr>
        <p:spPr>
          <a:xfrm>
            <a:off x="5380950" y="1822800"/>
            <a:ext cx="1507200" cy="45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chemeClr val="dk1"/>
                </a:solidFill>
              </a:rPr>
              <a:t>Skeleton IR w/ shared funcs</a:t>
            </a:r>
            <a:endParaRPr b="1"/>
          </a:p>
        </p:txBody>
      </p:sp>
      <p:sp>
        <p:nvSpPr>
          <p:cNvPr id="366" name="Google Shape;366;p25"/>
          <p:cNvSpPr/>
          <p:nvPr/>
        </p:nvSpPr>
        <p:spPr>
          <a:xfrm>
            <a:off x="1787700" y="1822800"/>
            <a:ext cx="1507200" cy="45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Skeleton IR</a:t>
            </a:r>
            <a:endParaRPr b="1"/>
          </a:p>
        </p:txBody>
      </p:sp>
      <p:cxnSp>
        <p:nvCxnSpPr>
          <p:cNvPr id="370" name="Google Shape;370;p25"/>
          <p:cNvCxnSpPr>
            <a:stCxn id="369" idx="3"/>
            <a:endCxn id="363" idx="1"/>
          </p:cNvCxnSpPr>
          <p:nvPr/>
        </p:nvCxnSpPr>
        <p:spPr>
          <a:xfrm>
            <a:off x="6888150" y="2048100"/>
            <a:ext cx="209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Google Shape;371;p25"/>
          <p:cNvSpPr/>
          <p:nvPr/>
        </p:nvSpPr>
        <p:spPr>
          <a:xfrm>
            <a:off x="3504738" y="1822800"/>
            <a:ext cx="1647600" cy="450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Equality Saturation</a:t>
            </a:r>
            <a:endParaRPr b="1"/>
          </a:p>
        </p:txBody>
      </p:sp>
      <p:cxnSp>
        <p:nvCxnSpPr>
          <p:cNvPr id="372" name="Google Shape;372;p25"/>
          <p:cNvCxnSpPr>
            <a:stCxn id="366" idx="3"/>
            <a:endCxn id="371" idx="1"/>
          </p:cNvCxnSpPr>
          <p:nvPr/>
        </p:nvCxnSpPr>
        <p:spPr>
          <a:xfrm>
            <a:off x="3294900" y="2048100"/>
            <a:ext cx="2097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25"/>
          <p:cNvCxnSpPr>
            <a:stCxn id="371" idx="3"/>
            <a:endCxn id="369" idx="1"/>
          </p:cNvCxnSpPr>
          <p:nvPr/>
        </p:nvCxnSpPr>
        <p:spPr>
          <a:xfrm>
            <a:off x="5152338" y="2048100"/>
            <a:ext cx="228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p25"/>
          <p:cNvSpPr/>
          <p:nvPr/>
        </p:nvSpPr>
        <p:spPr>
          <a:xfrm>
            <a:off x="3574950" y="2332273"/>
            <a:ext cx="1507200" cy="393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Cost Model</a:t>
            </a:r>
            <a:endParaRPr b="1"/>
          </a:p>
        </p:txBody>
      </p:sp>
      <p:sp>
        <p:nvSpPr>
          <p:cNvPr id="375" name="Google Shape;375;p25"/>
          <p:cNvSpPr txBox="1"/>
          <p:nvPr/>
        </p:nvSpPr>
        <p:spPr>
          <a:xfrm>
            <a:off x="1790475" y="1372200"/>
            <a:ext cx="1855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MatVecSk</a:t>
            </a:r>
            <a:r>
              <a:rPr lang="en-CA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(A, b,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c,d -&gt; Dot(c,d))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6" name="Google Shape;376;p25"/>
          <p:cNvSpPr/>
          <p:nvPr/>
        </p:nvSpPr>
        <p:spPr>
          <a:xfrm>
            <a:off x="3574950" y="2780798"/>
            <a:ext cx="1507200" cy="393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Outlining Extractor</a:t>
            </a:r>
            <a:endParaRPr b="1"/>
          </a:p>
        </p:txBody>
      </p:sp>
      <p:sp>
        <p:nvSpPr>
          <p:cNvPr id="377" name="Google Shape;377;p25"/>
          <p:cNvSpPr txBox="1"/>
          <p:nvPr/>
        </p:nvSpPr>
        <p:spPr>
          <a:xfrm>
            <a:off x="5388900" y="1358050"/>
            <a:ext cx="28026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let dot = c,d -&gt; Dot(c, d)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MatVecSk(A, b, dot)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8" name="Google Shape;378;p25"/>
          <p:cNvSpPr/>
          <p:nvPr/>
        </p:nvSpPr>
        <p:spPr>
          <a:xfrm>
            <a:off x="3574950" y="3229323"/>
            <a:ext cx="1507200" cy="393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Transform Rules</a:t>
            </a:r>
            <a:endParaRPr b="1"/>
          </a:p>
        </p:txBody>
      </p:sp>
      <p:sp>
        <p:nvSpPr>
          <p:cNvPr id="379" name="Google Shape;379;p25"/>
          <p:cNvSpPr txBox="1"/>
          <p:nvPr/>
        </p:nvSpPr>
        <p:spPr>
          <a:xfrm>
            <a:off x="1137550" y="2592350"/>
            <a:ext cx="27381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</a:pPr>
            <a:r>
              <a:rPr b="1" lang="en-CA" sz="1800">
                <a:solidFill>
                  <a:schemeClr val="lt2"/>
                </a:solidFill>
              </a:rPr>
              <a:t>Multi-level</a:t>
            </a:r>
            <a:br>
              <a:rPr b="1" lang="en-CA" sz="1800">
                <a:solidFill>
                  <a:schemeClr val="lt2"/>
                </a:solidFill>
              </a:rPr>
            </a:br>
            <a:r>
              <a:rPr b="1" lang="en-CA" sz="1800">
                <a:solidFill>
                  <a:schemeClr val="lt2"/>
                </a:solidFill>
              </a:rPr>
              <a:t>abstraction</a:t>
            </a:r>
            <a:endParaRPr b="1" sz="1800">
              <a:solidFill>
                <a:schemeClr val="lt2"/>
              </a:solidFill>
            </a:endParaRPr>
          </a:p>
        </p:txBody>
      </p:sp>
      <p:cxnSp>
        <p:nvCxnSpPr>
          <p:cNvPr id="380" name="Google Shape;380;p25"/>
          <p:cNvCxnSpPr>
            <a:stCxn id="379" idx="0"/>
            <a:endCxn id="366" idx="2"/>
          </p:cNvCxnSpPr>
          <p:nvPr/>
        </p:nvCxnSpPr>
        <p:spPr>
          <a:xfrm flipH="1" rot="10800000">
            <a:off x="2506600" y="2273450"/>
            <a:ext cx="34800" cy="318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" name="Google Shape;381;p25"/>
          <p:cNvSpPr txBox="1"/>
          <p:nvPr/>
        </p:nvSpPr>
        <p:spPr>
          <a:xfrm>
            <a:off x="5573500" y="3598400"/>
            <a:ext cx="27381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 startAt="2"/>
            </a:pPr>
            <a:r>
              <a:rPr b="1" lang="en-CA" sz="1800">
                <a:solidFill>
                  <a:schemeClr val="lt2"/>
                </a:solidFill>
              </a:rPr>
              <a:t>Transformations</a:t>
            </a:r>
            <a:endParaRPr b="1" sz="1800">
              <a:solidFill>
                <a:schemeClr val="lt2"/>
              </a:solidFill>
            </a:endParaRPr>
          </a:p>
        </p:txBody>
      </p:sp>
      <p:sp>
        <p:nvSpPr>
          <p:cNvPr id="382" name="Google Shape;382;p25"/>
          <p:cNvSpPr txBox="1"/>
          <p:nvPr/>
        </p:nvSpPr>
        <p:spPr>
          <a:xfrm>
            <a:off x="5290450" y="2381538"/>
            <a:ext cx="27381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 startAt="3"/>
            </a:pPr>
            <a:r>
              <a:rPr b="1" lang="en-CA" sz="1800">
                <a:solidFill>
                  <a:schemeClr val="lt2"/>
                </a:solidFill>
              </a:rPr>
              <a:t>Decision-making mechanism</a:t>
            </a:r>
            <a:endParaRPr b="1" sz="1800">
              <a:solidFill>
                <a:schemeClr val="lt2"/>
              </a:solidFill>
            </a:endParaRPr>
          </a:p>
        </p:txBody>
      </p:sp>
      <p:sp>
        <p:nvSpPr>
          <p:cNvPr id="383" name="Google Shape;383;p25"/>
          <p:cNvSpPr/>
          <p:nvPr/>
        </p:nvSpPr>
        <p:spPr>
          <a:xfrm>
            <a:off x="5117250" y="2305350"/>
            <a:ext cx="228600" cy="939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384" name="Google Shape;384;p25"/>
          <p:cNvCxnSpPr>
            <a:stCxn id="381" idx="1"/>
            <a:endCxn id="378" idx="3"/>
          </p:cNvCxnSpPr>
          <p:nvPr/>
        </p:nvCxnSpPr>
        <p:spPr>
          <a:xfrm rot="10800000">
            <a:off x="5082100" y="3426050"/>
            <a:ext cx="491400" cy="332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6"/>
          <p:cNvSpPr txBox="1"/>
          <p:nvPr>
            <p:ph idx="4294967295" type="title"/>
          </p:nvPr>
        </p:nvSpPr>
        <p:spPr>
          <a:xfrm>
            <a:off x="535775" y="319150"/>
            <a:ext cx="8608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SzPts val="990"/>
              <a:buNone/>
            </a:pPr>
            <a:r>
              <a:rPr lang="en-CA" sz="2940"/>
              <a:t>Ingredient #1: Skeleton IR</a:t>
            </a:r>
            <a:endParaRPr sz="2040"/>
          </a:p>
        </p:txBody>
      </p:sp>
      <p:sp>
        <p:nvSpPr>
          <p:cNvPr id="390" name="Google Shape;39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91" name="Google Shape;391;p26"/>
          <p:cNvSpPr txBox="1"/>
          <p:nvPr/>
        </p:nvSpPr>
        <p:spPr>
          <a:xfrm>
            <a:off x="535775" y="1462250"/>
            <a:ext cx="177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latin typeface="Consolas"/>
                <a:ea typeface="Consolas"/>
                <a:cs typeface="Consolas"/>
                <a:sym typeface="Consolas"/>
              </a:rPr>
              <a:t>MatVec</a:t>
            </a:r>
            <a:r>
              <a:rPr lang="en-CA" sz="1800">
                <a:latin typeface="Consolas"/>
                <a:ea typeface="Consolas"/>
                <a:cs typeface="Consolas"/>
                <a:sym typeface="Consolas"/>
              </a:rPr>
              <a:t>(A, b)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2" name="Google Shape;392;p26"/>
          <p:cNvSpPr txBox="1"/>
          <p:nvPr/>
        </p:nvSpPr>
        <p:spPr>
          <a:xfrm>
            <a:off x="2406850" y="1462250"/>
            <a:ext cx="41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onsolas"/>
                <a:ea typeface="Consolas"/>
                <a:cs typeface="Consolas"/>
                <a:sym typeface="Consolas"/>
              </a:rPr>
              <a:t>→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3" name="Google Shape;393;p26"/>
          <p:cNvSpPr txBox="1"/>
          <p:nvPr/>
        </p:nvSpPr>
        <p:spPr>
          <a:xfrm>
            <a:off x="2848450" y="2071854"/>
            <a:ext cx="617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ConvSk</a:t>
            </a:r>
            <a:r>
              <a:rPr lang="en-CA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(Wgt, In, A,b -&gt; </a:t>
            </a:r>
            <a:r>
              <a:rPr b="1" lang="en-CA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MatVecSk</a:t>
            </a:r>
            <a:r>
              <a:rPr lang="en-CA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(A, b, …))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4" name="Google Shape;394;p26"/>
          <p:cNvSpPr txBox="1"/>
          <p:nvPr/>
        </p:nvSpPr>
        <p:spPr>
          <a:xfrm>
            <a:off x="535775" y="2071850"/>
            <a:ext cx="199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Conv</a:t>
            </a:r>
            <a:r>
              <a:rPr lang="en-CA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(Wgt, In)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5" name="Google Shape;395;p26"/>
          <p:cNvSpPr txBox="1"/>
          <p:nvPr/>
        </p:nvSpPr>
        <p:spPr>
          <a:xfrm>
            <a:off x="2406850" y="2071850"/>
            <a:ext cx="41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onsolas"/>
                <a:ea typeface="Consolas"/>
                <a:cs typeface="Consolas"/>
                <a:sym typeface="Consolas"/>
              </a:rPr>
              <a:t>→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6" name="Google Shape;396;p26"/>
          <p:cNvSpPr txBox="1"/>
          <p:nvPr/>
        </p:nvSpPr>
        <p:spPr>
          <a:xfrm>
            <a:off x="2848450" y="1462250"/>
            <a:ext cx="617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latin typeface="Consolas"/>
                <a:ea typeface="Consolas"/>
                <a:cs typeface="Consolas"/>
                <a:sym typeface="Consolas"/>
              </a:rPr>
              <a:t>MatVecSk</a:t>
            </a:r>
            <a:r>
              <a:rPr lang="en-CA" sz="1800">
                <a:latin typeface="Consolas"/>
                <a:ea typeface="Consolas"/>
                <a:cs typeface="Consolas"/>
                <a:sym typeface="Consolas"/>
              </a:rPr>
              <a:t>(A, b, c,d -&gt; </a:t>
            </a:r>
            <a:r>
              <a:rPr b="1" lang="en-CA" sz="1800">
                <a:latin typeface="Consolas"/>
                <a:ea typeface="Consolas"/>
                <a:cs typeface="Consolas"/>
                <a:sym typeface="Consolas"/>
              </a:rPr>
              <a:t>Dot</a:t>
            </a:r>
            <a:r>
              <a:rPr lang="en-CA" sz="1800">
                <a:latin typeface="Consolas"/>
                <a:ea typeface="Consolas"/>
                <a:cs typeface="Consolas"/>
                <a:sym typeface="Consolas"/>
              </a:rPr>
              <a:t>(c, d))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7" name="Google Shape;397;p26"/>
          <p:cNvSpPr txBox="1"/>
          <p:nvPr/>
        </p:nvSpPr>
        <p:spPr>
          <a:xfrm>
            <a:off x="2848450" y="1087150"/>
            <a:ext cx="26982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dk2"/>
                </a:solidFill>
              </a:rPr>
              <a:t>Skeleton IR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398" name="Google Shape;398;p26"/>
          <p:cNvSpPr txBox="1"/>
          <p:nvPr/>
        </p:nvSpPr>
        <p:spPr>
          <a:xfrm>
            <a:off x="535775" y="1087150"/>
            <a:ext cx="26982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dk2"/>
                </a:solidFill>
              </a:rPr>
              <a:t>DSL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3535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04" name="Google Shape;404;p27"/>
          <p:cNvSpPr txBox="1"/>
          <p:nvPr>
            <p:ph idx="4294967295" type="title"/>
          </p:nvPr>
        </p:nvSpPr>
        <p:spPr>
          <a:xfrm>
            <a:off x="535775" y="319150"/>
            <a:ext cx="7681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900">
                <a:solidFill>
                  <a:schemeClr val="lt1"/>
                </a:solidFill>
              </a:rPr>
              <a:t>Skeleton IR</a:t>
            </a:r>
            <a:endParaRPr sz="2900">
              <a:solidFill>
                <a:schemeClr val="lt1"/>
              </a:solidFill>
            </a:endParaRPr>
          </a:p>
        </p:txBody>
      </p:sp>
      <p:sp>
        <p:nvSpPr>
          <p:cNvPr id="405" name="Google Shape;405;p27"/>
          <p:cNvSpPr/>
          <p:nvPr/>
        </p:nvSpPr>
        <p:spPr>
          <a:xfrm>
            <a:off x="1080175" y="1823600"/>
            <a:ext cx="966900" cy="450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latin typeface="Consolas"/>
                <a:ea typeface="Consolas"/>
                <a:cs typeface="Consolas"/>
                <a:sym typeface="Consolas"/>
              </a:rPr>
              <a:t>Conv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6" name="Google Shape;406;p27"/>
          <p:cNvSpPr/>
          <p:nvPr/>
        </p:nvSpPr>
        <p:spPr>
          <a:xfrm>
            <a:off x="535825" y="2617300"/>
            <a:ext cx="966900" cy="45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cWgt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(64*3*3)×64×T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7" name="Google Shape;407;p27"/>
          <p:cNvSpPr/>
          <p:nvPr/>
        </p:nvSpPr>
        <p:spPr>
          <a:xfrm>
            <a:off x="1624525" y="2617300"/>
            <a:ext cx="966900" cy="45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(64*4*4)×T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08" name="Google Shape;408;p27"/>
          <p:cNvCxnSpPr>
            <a:stCxn id="405" idx="2"/>
            <a:endCxn id="406" idx="0"/>
          </p:cNvCxnSpPr>
          <p:nvPr/>
        </p:nvCxnSpPr>
        <p:spPr>
          <a:xfrm flipH="1">
            <a:off x="1019425" y="2274200"/>
            <a:ext cx="544200" cy="343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p27"/>
          <p:cNvCxnSpPr>
            <a:stCxn id="405" idx="2"/>
            <a:endCxn id="407" idx="0"/>
          </p:cNvCxnSpPr>
          <p:nvPr/>
        </p:nvCxnSpPr>
        <p:spPr>
          <a:xfrm>
            <a:off x="1563625" y="2274200"/>
            <a:ext cx="544500" cy="343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0" name="Google Shape;410;p27"/>
          <p:cNvSpPr/>
          <p:nvPr/>
        </p:nvSpPr>
        <p:spPr>
          <a:xfrm>
            <a:off x="5347375" y="1137800"/>
            <a:ext cx="966900" cy="450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latin typeface="Consolas"/>
                <a:ea typeface="Consolas"/>
                <a:cs typeface="Consolas"/>
                <a:sym typeface="Consolas"/>
              </a:rPr>
              <a:t>ConvSk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1" name="Google Shape;411;p27"/>
          <p:cNvSpPr/>
          <p:nvPr/>
        </p:nvSpPr>
        <p:spPr>
          <a:xfrm>
            <a:off x="4269625" y="1931500"/>
            <a:ext cx="966900" cy="45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cWgt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(64*3*3)×64×T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2" name="Google Shape;412;p27"/>
          <p:cNvSpPr/>
          <p:nvPr/>
        </p:nvSpPr>
        <p:spPr>
          <a:xfrm>
            <a:off x="5358325" y="1931500"/>
            <a:ext cx="966900" cy="45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(64*4*4)×T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13" name="Google Shape;413;p27"/>
          <p:cNvCxnSpPr>
            <a:stCxn id="410" idx="2"/>
            <a:endCxn id="411" idx="0"/>
          </p:cNvCxnSpPr>
          <p:nvPr/>
        </p:nvCxnSpPr>
        <p:spPr>
          <a:xfrm flipH="1">
            <a:off x="4753225" y="1588400"/>
            <a:ext cx="1077600" cy="343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4" name="Google Shape;414;p27"/>
          <p:cNvCxnSpPr>
            <a:stCxn id="410" idx="2"/>
            <a:endCxn id="412" idx="0"/>
          </p:cNvCxnSpPr>
          <p:nvPr/>
        </p:nvCxnSpPr>
        <p:spPr>
          <a:xfrm>
            <a:off x="5830825" y="1588400"/>
            <a:ext cx="11100" cy="343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5" name="Google Shape;415;p27"/>
          <p:cNvSpPr/>
          <p:nvPr/>
        </p:nvSpPr>
        <p:spPr>
          <a:xfrm>
            <a:off x="6447025" y="1931500"/>
            <a:ext cx="966900" cy="4506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latin typeface="Consolas"/>
                <a:ea typeface="Consolas"/>
                <a:cs typeface="Consolas"/>
                <a:sym typeface="Consolas"/>
              </a:rPr>
              <a:t>A,B -&gt;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16" name="Google Shape;416;p27"/>
          <p:cNvCxnSpPr>
            <a:stCxn id="410" idx="2"/>
            <a:endCxn id="415" idx="0"/>
          </p:cNvCxnSpPr>
          <p:nvPr/>
        </p:nvCxnSpPr>
        <p:spPr>
          <a:xfrm>
            <a:off x="5830825" y="1588400"/>
            <a:ext cx="1099800" cy="343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7" name="Google Shape;417;p27"/>
          <p:cNvSpPr/>
          <p:nvPr/>
        </p:nvSpPr>
        <p:spPr>
          <a:xfrm>
            <a:off x="6447025" y="2729925"/>
            <a:ext cx="966900" cy="450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latin typeface="Consolas"/>
                <a:ea typeface="Consolas"/>
                <a:cs typeface="Consolas"/>
                <a:sym typeface="Consolas"/>
              </a:rPr>
              <a:t>MatVecSk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(64*3*3)x64xT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18" name="Google Shape;418;p27"/>
          <p:cNvCxnSpPr>
            <a:stCxn id="415" idx="2"/>
            <a:endCxn id="417" idx="0"/>
          </p:cNvCxnSpPr>
          <p:nvPr/>
        </p:nvCxnSpPr>
        <p:spPr>
          <a:xfrm>
            <a:off x="6930475" y="2382100"/>
            <a:ext cx="0" cy="347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9" name="Google Shape;419;p27"/>
          <p:cNvSpPr/>
          <p:nvPr/>
        </p:nvSpPr>
        <p:spPr>
          <a:xfrm>
            <a:off x="6447025" y="3528350"/>
            <a:ext cx="966900" cy="45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64xT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" name="Google Shape;420;p27"/>
          <p:cNvSpPr/>
          <p:nvPr/>
        </p:nvSpPr>
        <p:spPr>
          <a:xfrm>
            <a:off x="5358325" y="3528350"/>
            <a:ext cx="966900" cy="45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latin typeface="Consolas"/>
                <a:ea typeface="Consolas"/>
                <a:cs typeface="Consolas"/>
                <a:sym typeface="Consolas"/>
              </a:rPr>
              <a:t>A</a:t>
            </a:r>
            <a:br>
              <a:rPr lang="en-CA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-CA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(64*3*3)x64xT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1" name="Google Shape;421;p27"/>
          <p:cNvSpPr/>
          <p:nvPr/>
        </p:nvSpPr>
        <p:spPr>
          <a:xfrm>
            <a:off x="7535725" y="3528350"/>
            <a:ext cx="966900" cy="4506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CA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,d -&gt;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2" name="Google Shape;422;p27"/>
          <p:cNvSpPr/>
          <p:nvPr/>
        </p:nvSpPr>
        <p:spPr>
          <a:xfrm>
            <a:off x="7535725" y="4282200"/>
            <a:ext cx="966900" cy="450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latin typeface="Consolas"/>
                <a:ea typeface="Consolas"/>
                <a:cs typeface="Consolas"/>
                <a:sym typeface="Consolas"/>
              </a:rPr>
              <a:t>Dot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23" name="Google Shape;423;p27"/>
          <p:cNvCxnSpPr>
            <a:stCxn id="417" idx="2"/>
            <a:endCxn id="420" idx="0"/>
          </p:cNvCxnSpPr>
          <p:nvPr/>
        </p:nvCxnSpPr>
        <p:spPr>
          <a:xfrm flipH="1">
            <a:off x="5841775" y="3180525"/>
            <a:ext cx="1088700" cy="347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Google Shape;424;p27"/>
          <p:cNvCxnSpPr>
            <a:stCxn id="417" idx="2"/>
            <a:endCxn id="419" idx="0"/>
          </p:cNvCxnSpPr>
          <p:nvPr/>
        </p:nvCxnSpPr>
        <p:spPr>
          <a:xfrm>
            <a:off x="6930475" y="3180525"/>
            <a:ext cx="0" cy="347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27"/>
          <p:cNvCxnSpPr>
            <a:stCxn id="417" idx="2"/>
            <a:endCxn id="421" idx="0"/>
          </p:cNvCxnSpPr>
          <p:nvPr/>
        </p:nvCxnSpPr>
        <p:spPr>
          <a:xfrm>
            <a:off x="6930475" y="3180525"/>
            <a:ext cx="1088700" cy="347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p27"/>
          <p:cNvCxnSpPr>
            <a:stCxn id="421" idx="2"/>
            <a:endCxn id="422" idx="0"/>
          </p:cNvCxnSpPr>
          <p:nvPr/>
        </p:nvCxnSpPr>
        <p:spPr>
          <a:xfrm>
            <a:off x="8019175" y="3978950"/>
            <a:ext cx="0" cy="303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7" name="Google Shape;427;p27"/>
          <p:cNvSpPr txBox="1"/>
          <p:nvPr/>
        </p:nvSpPr>
        <p:spPr>
          <a:xfrm>
            <a:off x="3188725" y="2382100"/>
            <a:ext cx="54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endParaRPr sz="30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8"/>
          <p:cNvSpPr/>
          <p:nvPr/>
        </p:nvSpPr>
        <p:spPr>
          <a:xfrm>
            <a:off x="3157975" y="3096700"/>
            <a:ext cx="707100" cy="363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8"/>
          <p:cNvSpPr txBox="1"/>
          <p:nvPr/>
        </p:nvSpPr>
        <p:spPr>
          <a:xfrm>
            <a:off x="2772250" y="1087150"/>
            <a:ext cx="6172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sz="1800"/>
              <a:t>Tile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CA" sz="1800"/>
              <a:t>Width/height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CA" sz="1800"/>
              <a:t>Output channels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CA" sz="1800"/>
              <a:t>Input channels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sz="1800"/>
              <a:t>Pad width/height</a:t>
            </a:r>
            <a:endParaRPr sz="1800"/>
          </a:p>
        </p:txBody>
      </p:sp>
      <p:sp>
        <p:nvSpPr>
          <p:cNvPr id="434" name="Google Shape;434;p28"/>
          <p:cNvSpPr txBox="1"/>
          <p:nvPr>
            <p:ph idx="4294967295" type="title"/>
          </p:nvPr>
        </p:nvSpPr>
        <p:spPr>
          <a:xfrm>
            <a:off x="535775" y="319150"/>
            <a:ext cx="8608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SzPts val="990"/>
              <a:buNone/>
            </a:pPr>
            <a:r>
              <a:rPr lang="en-CA" sz="2940"/>
              <a:t>Ingredient #2: </a:t>
            </a:r>
            <a:r>
              <a:rPr lang="en-CA" sz="2940"/>
              <a:t>Transformations</a:t>
            </a:r>
            <a:endParaRPr sz="2040"/>
          </a:p>
        </p:txBody>
      </p:sp>
      <p:sp>
        <p:nvSpPr>
          <p:cNvPr id="435" name="Google Shape;43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36" name="Google Shape;436;p28"/>
          <p:cNvSpPr txBox="1"/>
          <p:nvPr/>
        </p:nvSpPr>
        <p:spPr>
          <a:xfrm>
            <a:off x="535775" y="2762150"/>
            <a:ext cx="26982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MatVec</a:t>
            </a:r>
            <a:endParaRPr b="1"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7" name="Google Shape;437;p28"/>
          <p:cNvSpPr txBox="1"/>
          <p:nvPr/>
        </p:nvSpPr>
        <p:spPr>
          <a:xfrm>
            <a:off x="535775" y="1087150"/>
            <a:ext cx="26982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Conv</a:t>
            </a:r>
            <a:endParaRPr b="1"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Google Shape;438;p28"/>
          <p:cNvSpPr txBox="1"/>
          <p:nvPr/>
        </p:nvSpPr>
        <p:spPr>
          <a:xfrm>
            <a:off x="535775" y="3709550"/>
            <a:ext cx="26982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Dot</a:t>
            </a:r>
            <a:endParaRPr b="1"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9" name="Google Shape;439;p28"/>
          <p:cNvSpPr txBox="1"/>
          <p:nvPr/>
        </p:nvSpPr>
        <p:spPr>
          <a:xfrm>
            <a:off x="2772250" y="3709550"/>
            <a:ext cx="617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sz="1800"/>
              <a:t>Change parallelism</a:t>
            </a:r>
            <a:endParaRPr sz="1800"/>
          </a:p>
        </p:txBody>
      </p:sp>
      <p:cxnSp>
        <p:nvCxnSpPr>
          <p:cNvPr id="440" name="Google Shape;440;p28"/>
          <p:cNvCxnSpPr/>
          <p:nvPr/>
        </p:nvCxnSpPr>
        <p:spPr>
          <a:xfrm>
            <a:off x="518475" y="2692150"/>
            <a:ext cx="82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28"/>
          <p:cNvCxnSpPr/>
          <p:nvPr/>
        </p:nvCxnSpPr>
        <p:spPr>
          <a:xfrm>
            <a:off x="518475" y="3606550"/>
            <a:ext cx="82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2" name="Google Shape;442;p28"/>
          <p:cNvSpPr txBox="1"/>
          <p:nvPr/>
        </p:nvSpPr>
        <p:spPr>
          <a:xfrm>
            <a:off x="2772250" y="2762150"/>
            <a:ext cx="6172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sz="1800"/>
              <a:t>Tile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 sz="1800"/>
              <a:t>Pad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9"/>
          <p:cNvSpPr txBox="1"/>
          <p:nvPr>
            <p:ph idx="4294967295" type="title"/>
          </p:nvPr>
        </p:nvSpPr>
        <p:spPr>
          <a:xfrm>
            <a:off x="535775" y="319150"/>
            <a:ext cx="8608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SzPts val="990"/>
              <a:buNone/>
            </a:pPr>
            <a:r>
              <a:rPr lang="en-CA" sz="2940"/>
              <a:t>Transformations</a:t>
            </a:r>
            <a:endParaRPr sz="2040"/>
          </a:p>
        </p:txBody>
      </p:sp>
      <p:sp>
        <p:nvSpPr>
          <p:cNvPr id="448" name="Google Shape;44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49" name="Google Shape;449;p29"/>
          <p:cNvSpPr txBox="1"/>
          <p:nvPr/>
        </p:nvSpPr>
        <p:spPr>
          <a:xfrm>
            <a:off x="535775" y="1462250"/>
            <a:ext cx="177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latin typeface="Consolas"/>
                <a:ea typeface="Consolas"/>
                <a:cs typeface="Consolas"/>
                <a:sym typeface="Consolas"/>
              </a:rPr>
              <a:t>MatVec</a:t>
            </a:r>
            <a:r>
              <a:rPr lang="en-CA" sz="1800">
                <a:latin typeface="Consolas"/>
                <a:ea typeface="Consolas"/>
                <a:cs typeface="Consolas"/>
                <a:sym typeface="Consolas"/>
              </a:rPr>
              <a:t>(A, b)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0" name="Google Shape;450;p29"/>
          <p:cNvSpPr txBox="1"/>
          <p:nvPr/>
        </p:nvSpPr>
        <p:spPr>
          <a:xfrm>
            <a:off x="2406850" y="1462250"/>
            <a:ext cx="41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onsolas"/>
                <a:ea typeface="Consolas"/>
                <a:cs typeface="Consolas"/>
                <a:sym typeface="Consolas"/>
              </a:rPr>
              <a:t>→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1" name="Google Shape;451;p29"/>
          <p:cNvSpPr txBox="1"/>
          <p:nvPr/>
        </p:nvSpPr>
        <p:spPr>
          <a:xfrm>
            <a:off x="2848450" y="2071854"/>
            <a:ext cx="617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ConvSk</a:t>
            </a:r>
            <a:r>
              <a:rPr lang="en-CA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(Wgt, In, A,B -&gt; </a:t>
            </a:r>
            <a:r>
              <a:rPr b="1" lang="en-CA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MatVecSk</a:t>
            </a:r>
            <a:r>
              <a:rPr lang="en-CA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(A, B, …))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2" name="Google Shape;452;p29"/>
          <p:cNvSpPr txBox="1"/>
          <p:nvPr/>
        </p:nvSpPr>
        <p:spPr>
          <a:xfrm>
            <a:off x="535775" y="2071850"/>
            <a:ext cx="199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Conv</a:t>
            </a:r>
            <a:r>
              <a:rPr lang="en-CA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(Wgt, In)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3" name="Google Shape;453;p29"/>
          <p:cNvSpPr txBox="1"/>
          <p:nvPr/>
        </p:nvSpPr>
        <p:spPr>
          <a:xfrm>
            <a:off x="2406850" y="2071850"/>
            <a:ext cx="41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latin typeface="Consolas"/>
                <a:ea typeface="Consolas"/>
                <a:cs typeface="Consolas"/>
                <a:sym typeface="Consolas"/>
              </a:rPr>
              <a:t>→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4" name="Google Shape;454;p29"/>
          <p:cNvSpPr txBox="1"/>
          <p:nvPr/>
        </p:nvSpPr>
        <p:spPr>
          <a:xfrm>
            <a:off x="2848450" y="1462250"/>
            <a:ext cx="617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latin typeface="Consolas"/>
                <a:ea typeface="Consolas"/>
                <a:cs typeface="Consolas"/>
                <a:sym typeface="Consolas"/>
              </a:rPr>
              <a:t>MatVecSk</a:t>
            </a:r>
            <a:r>
              <a:rPr lang="en-CA" sz="1800">
                <a:latin typeface="Consolas"/>
                <a:ea typeface="Consolas"/>
                <a:cs typeface="Consolas"/>
                <a:sym typeface="Consolas"/>
              </a:rPr>
              <a:t>(A, b, c,d -&gt; </a:t>
            </a:r>
            <a:r>
              <a:rPr b="1" lang="en-CA" sz="1800">
                <a:latin typeface="Consolas"/>
                <a:ea typeface="Consolas"/>
                <a:cs typeface="Consolas"/>
                <a:sym typeface="Consolas"/>
              </a:rPr>
              <a:t>Dot</a:t>
            </a:r>
            <a:r>
              <a:rPr lang="en-CA" sz="1800">
                <a:latin typeface="Consolas"/>
                <a:ea typeface="Consolas"/>
                <a:cs typeface="Consolas"/>
                <a:sym typeface="Consolas"/>
              </a:rPr>
              <a:t>(c, d))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5" name="Google Shape;455;p29"/>
          <p:cNvSpPr txBox="1"/>
          <p:nvPr/>
        </p:nvSpPr>
        <p:spPr>
          <a:xfrm>
            <a:off x="2848450" y="1087150"/>
            <a:ext cx="26982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dk2"/>
                </a:solidFill>
              </a:rPr>
              <a:t>Skeleton IR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456" name="Google Shape;456;p29"/>
          <p:cNvSpPr txBox="1"/>
          <p:nvPr/>
        </p:nvSpPr>
        <p:spPr>
          <a:xfrm>
            <a:off x="535775" y="1087150"/>
            <a:ext cx="26982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dk2"/>
                </a:solidFill>
              </a:rPr>
              <a:t>DSL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457" name="Google Shape;457;p29"/>
          <p:cNvSpPr txBox="1"/>
          <p:nvPr/>
        </p:nvSpPr>
        <p:spPr>
          <a:xfrm>
            <a:off x="2848450" y="2644345"/>
            <a:ext cx="617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latin typeface="Consolas"/>
                <a:ea typeface="Consolas"/>
                <a:cs typeface="Consolas"/>
                <a:sym typeface="Consolas"/>
              </a:rPr>
              <a:t>TiledMatVecSk</a:t>
            </a:r>
            <a:r>
              <a:rPr lang="en-CA" sz="1800">
                <a:latin typeface="Consolas"/>
                <a:ea typeface="Consolas"/>
                <a:cs typeface="Consolas"/>
                <a:sym typeface="Consolas"/>
              </a:rPr>
              <a:t>(A, B, C,D -&gt; </a:t>
            </a:r>
            <a:r>
              <a:rPr b="1" lang="en-CA" sz="1800">
                <a:latin typeface="Consolas"/>
                <a:ea typeface="Consolas"/>
                <a:cs typeface="Consolas"/>
                <a:sym typeface="Consolas"/>
              </a:rPr>
              <a:t>MatVecSk</a:t>
            </a:r>
            <a:r>
              <a:rPr lang="en-CA" sz="1800">
                <a:latin typeface="Consolas"/>
                <a:ea typeface="Consolas"/>
                <a:cs typeface="Consolas"/>
                <a:sym typeface="Consolas"/>
              </a:rPr>
              <a:t>(C, D, …))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8" name="Google Shape;458;p29"/>
          <p:cNvSpPr txBox="1"/>
          <p:nvPr/>
        </p:nvSpPr>
        <p:spPr>
          <a:xfrm>
            <a:off x="2848450" y="3216845"/>
            <a:ext cx="6172800" cy="46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latin typeface="Consolas"/>
                <a:ea typeface="Consolas"/>
                <a:cs typeface="Consolas"/>
                <a:sym typeface="Consolas"/>
              </a:rPr>
              <a:t>PaddedMatVecSk</a:t>
            </a:r>
            <a:r>
              <a:rPr lang="en-CA" sz="1800">
                <a:latin typeface="Consolas"/>
                <a:ea typeface="Consolas"/>
                <a:cs typeface="Consolas"/>
                <a:sym typeface="Consolas"/>
              </a:rPr>
              <a:t>(A, B, C,D -&gt; </a:t>
            </a:r>
            <a:r>
              <a:rPr b="1" lang="en-CA" sz="1800">
                <a:latin typeface="Consolas"/>
                <a:ea typeface="Consolas"/>
                <a:cs typeface="Consolas"/>
                <a:sym typeface="Consolas"/>
              </a:rPr>
              <a:t>MatVecSk</a:t>
            </a:r>
            <a:r>
              <a:rPr lang="en-CA" sz="1800">
                <a:latin typeface="Consolas"/>
                <a:ea typeface="Consolas"/>
                <a:cs typeface="Consolas"/>
                <a:sym typeface="Consolas"/>
              </a:rPr>
              <a:t>(C, D, …))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3535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0"/>
          <p:cNvSpPr txBox="1"/>
          <p:nvPr>
            <p:ph idx="4294967295" type="title"/>
          </p:nvPr>
        </p:nvSpPr>
        <p:spPr>
          <a:xfrm>
            <a:off x="535775" y="319150"/>
            <a:ext cx="7681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900">
                <a:solidFill>
                  <a:schemeClr val="lt1"/>
                </a:solidFill>
              </a:rPr>
              <a:t>Ingredient #3: Equality Saturation</a:t>
            </a:r>
            <a:endParaRPr sz="2900">
              <a:solidFill>
                <a:schemeClr val="lt1"/>
              </a:solidFill>
            </a:endParaRPr>
          </a:p>
        </p:txBody>
      </p:sp>
      <p:sp>
        <p:nvSpPr>
          <p:cNvPr id="464" name="Google Shape;46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65" name="Google Shape;465;p30"/>
          <p:cNvSpPr/>
          <p:nvPr/>
        </p:nvSpPr>
        <p:spPr>
          <a:xfrm>
            <a:off x="1818400" y="2496300"/>
            <a:ext cx="966900" cy="450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latin typeface="Consolas"/>
                <a:ea typeface="Consolas"/>
                <a:cs typeface="Consolas"/>
                <a:sym typeface="Consolas"/>
              </a:rPr>
              <a:t>Conv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6" name="Google Shape;466;p30"/>
          <p:cNvSpPr/>
          <p:nvPr/>
        </p:nvSpPr>
        <p:spPr>
          <a:xfrm>
            <a:off x="599725" y="3181625"/>
            <a:ext cx="966900" cy="45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latin typeface="Consolas"/>
                <a:ea typeface="Consolas"/>
                <a:cs typeface="Consolas"/>
                <a:sym typeface="Consolas"/>
              </a:rPr>
              <a:t>In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>
                <a:latin typeface="Consolas"/>
                <a:ea typeface="Consolas"/>
                <a:cs typeface="Consolas"/>
                <a:sym typeface="Consolas"/>
              </a:rPr>
              <a:t>(64*4*4)×T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67" name="Google Shape;467;p30"/>
          <p:cNvCxnSpPr>
            <a:stCxn id="465" idx="2"/>
            <a:endCxn id="468" idx="0"/>
          </p:cNvCxnSpPr>
          <p:nvPr/>
        </p:nvCxnSpPr>
        <p:spPr>
          <a:xfrm flipH="1">
            <a:off x="1083250" y="2946900"/>
            <a:ext cx="1218600" cy="219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9" name="Google Shape;469;p30"/>
          <p:cNvSpPr/>
          <p:nvPr/>
        </p:nvSpPr>
        <p:spPr>
          <a:xfrm>
            <a:off x="1817875" y="3181625"/>
            <a:ext cx="966900" cy="45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latin typeface="Consolas"/>
                <a:ea typeface="Consolas"/>
                <a:cs typeface="Consolas"/>
                <a:sym typeface="Consolas"/>
              </a:rPr>
              <a:t>cWgt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(64*3*3)×64×T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70" name="Google Shape;470;p30"/>
          <p:cNvCxnSpPr>
            <a:stCxn id="465" idx="2"/>
            <a:endCxn id="471" idx="0"/>
          </p:cNvCxnSpPr>
          <p:nvPr/>
        </p:nvCxnSpPr>
        <p:spPr>
          <a:xfrm flipH="1">
            <a:off x="2301250" y="2946900"/>
            <a:ext cx="600" cy="222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2" name="Google Shape;472;p30"/>
          <p:cNvSpPr/>
          <p:nvPr/>
        </p:nvSpPr>
        <p:spPr>
          <a:xfrm>
            <a:off x="3037075" y="1158350"/>
            <a:ext cx="966900" cy="450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latin typeface="Consolas"/>
                <a:ea typeface="Consolas"/>
                <a:cs typeface="Consolas"/>
                <a:sym typeface="Consolas"/>
              </a:rPr>
              <a:t>MatVec</a:t>
            </a:r>
            <a:br>
              <a:rPr b="1" lang="en-CA" sz="12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-CA" sz="800">
                <a:latin typeface="Consolas"/>
                <a:ea typeface="Consolas"/>
                <a:cs typeface="Consolas"/>
                <a:sym typeface="Consolas"/>
              </a:rPr>
              <a:t>(64*2*2)×64×T</a:t>
            </a:r>
            <a:endParaRPr b="1"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3" name="Google Shape;473;p30"/>
          <p:cNvSpPr/>
          <p:nvPr/>
        </p:nvSpPr>
        <p:spPr>
          <a:xfrm>
            <a:off x="1818400" y="1832775"/>
            <a:ext cx="966900" cy="450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latin typeface="Consolas"/>
                <a:ea typeface="Consolas"/>
                <a:cs typeface="Consolas"/>
                <a:sym typeface="Consolas"/>
              </a:rPr>
              <a:t>Flatten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74" name="Google Shape;474;p30"/>
          <p:cNvCxnSpPr>
            <a:stCxn id="473" idx="2"/>
            <a:endCxn id="475" idx="0"/>
          </p:cNvCxnSpPr>
          <p:nvPr/>
        </p:nvCxnSpPr>
        <p:spPr>
          <a:xfrm>
            <a:off x="2301850" y="2283375"/>
            <a:ext cx="1200" cy="188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6" name="Google Shape;476;p30"/>
          <p:cNvSpPr/>
          <p:nvPr/>
        </p:nvSpPr>
        <p:spPr>
          <a:xfrm>
            <a:off x="3036550" y="1832775"/>
            <a:ext cx="966900" cy="45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fWgt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(64*2*2)×64×T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77" name="Google Shape;477;p30"/>
          <p:cNvCxnSpPr>
            <a:stCxn id="472" idx="2"/>
            <a:endCxn id="478" idx="0"/>
          </p:cNvCxnSpPr>
          <p:nvPr/>
        </p:nvCxnSpPr>
        <p:spPr>
          <a:xfrm flipH="1">
            <a:off x="3519925" y="1608950"/>
            <a:ext cx="600" cy="203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9" name="Google Shape;479;p30"/>
          <p:cNvSpPr/>
          <p:nvPr/>
        </p:nvSpPr>
        <p:spPr>
          <a:xfrm>
            <a:off x="3036025" y="3190525"/>
            <a:ext cx="966900" cy="4506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A,B -&gt;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80" name="Google Shape;480;p30"/>
          <p:cNvCxnSpPr>
            <a:stCxn id="465" idx="2"/>
            <a:endCxn id="481" idx="0"/>
          </p:cNvCxnSpPr>
          <p:nvPr/>
        </p:nvCxnSpPr>
        <p:spPr>
          <a:xfrm>
            <a:off x="2301850" y="2946900"/>
            <a:ext cx="1218600" cy="219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p30"/>
          <p:cNvSpPr/>
          <p:nvPr/>
        </p:nvSpPr>
        <p:spPr>
          <a:xfrm>
            <a:off x="1818388" y="2496175"/>
            <a:ext cx="966900" cy="450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latin typeface="Consolas"/>
                <a:ea typeface="Consolas"/>
                <a:cs typeface="Consolas"/>
                <a:sym typeface="Consolas"/>
              </a:rPr>
              <a:t>ConvSk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3" name="Google Shape;483;p30"/>
          <p:cNvSpPr/>
          <p:nvPr/>
        </p:nvSpPr>
        <p:spPr>
          <a:xfrm>
            <a:off x="3037063" y="1158350"/>
            <a:ext cx="966900" cy="450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latin typeface="Consolas"/>
                <a:ea typeface="Consolas"/>
                <a:cs typeface="Consolas"/>
                <a:sym typeface="Consolas"/>
              </a:rPr>
              <a:t>MatVecSk</a:t>
            </a:r>
            <a:br>
              <a:rPr b="1" lang="en-CA" sz="12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-CA" sz="800">
                <a:latin typeface="Consolas"/>
                <a:ea typeface="Consolas"/>
                <a:cs typeface="Consolas"/>
                <a:sym typeface="Consolas"/>
              </a:rPr>
              <a:t>(64*2*2)×64×T</a:t>
            </a:r>
            <a:endParaRPr b="1"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4" name="Google Shape;484;p30"/>
          <p:cNvSpPr/>
          <p:nvPr/>
        </p:nvSpPr>
        <p:spPr>
          <a:xfrm>
            <a:off x="4254700" y="1832775"/>
            <a:ext cx="966900" cy="4506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a,b -&gt;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85" name="Google Shape;485;p30"/>
          <p:cNvCxnSpPr>
            <a:stCxn id="483" idx="2"/>
            <a:endCxn id="486" idx="0"/>
          </p:cNvCxnSpPr>
          <p:nvPr/>
        </p:nvCxnSpPr>
        <p:spPr>
          <a:xfrm>
            <a:off x="3520513" y="1608950"/>
            <a:ext cx="1216500" cy="199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7" name="Google Shape;487;p30"/>
          <p:cNvSpPr/>
          <p:nvPr/>
        </p:nvSpPr>
        <p:spPr>
          <a:xfrm>
            <a:off x="3036013" y="3854025"/>
            <a:ext cx="966900" cy="450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latin typeface="Consolas"/>
                <a:ea typeface="Consolas"/>
                <a:cs typeface="Consolas"/>
                <a:sym typeface="Consolas"/>
              </a:rPr>
              <a:t>MatVecSk</a:t>
            </a:r>
            <a:br>
              <a:rPr b="1" lang="en-CA" sz="12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-CA" sz="800">
                <a:latin typeface="Consolas"/>
                <a:ea typeface="Consolas"/>
                <a:cs typeface="Consolas"/>
                <a:sym typeface="Consolas"/>
              </a:rPr>
              <a:t>(64*3*3)×64×T</a:t>
            </a:r>
            <a:endParaRPr b="1" sz="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88" name="Google Shape;488;p30"/>
          <p:cNvCxnSpPr>
            <a:stCxn id="479" idx="2"/>
            <a:endCxn id="489" idx="0"/>
          </p:cNvCxnSpPr>
          <p:nvPr/>
        </p:nvCxnSpPr>
        <p:spPr>
          <a:xfrm>
            <a:off x="3519475" y="3641125"/>
            <a:ext cx="0" cy="183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0" name="Google Shape;490;p30"/>
          <p:cNvCxnSpPr>
            <a:stCxn id="487" idx="2"/>
          </p:cNvCxnSpPr>
          <p:nvPr/>
        </p:nvCxnSpPr>
        <p:spPr>
          <a:xfrm flipH="1">
            <a:off x="2301463" y="4304625"/>
            <a:ext cx="1218000" cy="234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1" name="Google Shape;491;p30"/>
          <p:cNvCxnSpPr>
            <a:stCxn id="487" idx="2"/>
          </p:cNvCxnSpPr>
          <p:nvPr/>
        </p:nvCxnSpPr>
        <p:spPr>
          <a:xfrm>
            <a:off x="3519463" y="4304625"/>
            <a:ext cx="0" cy="234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2" name="Google Shape;492;p30"/>
          <p:cNvCxnSpPr>
            <a:stCxn id="487" idx="2"/>
          </p:cNvCxnSpPr>
          <p:nvPr/>
        </p:nvCxnSpPr>
        <p:spPr>
          <a:xfrm>
            <a:off x="3519463" y="4304625"/>
            <a:ext cx="1218300" cy="243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3" name="Google Shape;493;p30"/>
          <p:cNvSpPr txBox="1"/>
          <p:nvPr/>
        </p:nvSpPr>
        <p:spPr>
          <a:xfrm>
            <a:off x="2027500" y="4530475"/>
            <a:ext cx="5487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2"/>
                </a:solidFill>
              </a:rPr>
              <a:t>…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494" name="Google Shape;494;p30"/>
          <p:cNvSpPr txBox="1"/>
          <p:nvPr/>
        </p:nvSpPr>
        <p:spPr>
          <a:xfrm>
            <a:off x="3245125" y="4548275"/>
            <a:ext cx="5487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2"/>
                </a:solidFill>
              </a:rPr>
              <a:t>…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495" name="Google Shape;495;p30"/>
          <p:cNvSpPr txBox="1"/>
          <p:nvPr/>
        </p:nvSpPr>
        <p:spPr>
          <a:xfrm>
            <a:off x="4462750" y="4549000"/>
            <a:ext cx="5487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2"/>
                </a:solidFill>
              </a:rPr>
              <a:t>…</a:t>
            </a:r>
            <a:endParaRPr sz="1800">
              <a:solidFill>
                <a:schemeClr val="lt2"/>
              </a:solidFill>
            </a:endParaRPr>
          </a:p>
        </p:txBody>
      </p:sp>
      <p:cxnSp>
        <p:nvCxnSpPr>
          <p:cNvPr id="496" name="Google Shape;496;p30"/>
          <p:cNvCxnSpPr>
            <a:stCxn id="484" idx="2"/>
          </p:cNvCxnSpPr>
          <p:nvPr/>
        </p:nvCxnSpPr>
        <p:spPr>
          <a:xfrm flipH="1">
            <a:off x="4736950" y="2283375"/>
            <a:ext cx="1200" cy="234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7" name="Google Shape;497;p30"/>
          <p:cNvSpPr txBox="1"/>
          <p:nvPr/>
        </p:nvSpPr>
        <p:spPr>
          <a:xfrm>
            <a:off x="4462750" y="2527025"/>
            <a:ext cx="5487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2"/>
                </a:solidFill>
              </a:rPr>
              <a:t>…</a:t>
            </a:r>
            <a:endParaRPr sz="1800">
              <a:solidFill>
                <a:schemeClr val="lt2"/>
              </a:solidFill>
            </a:endParaRPr>
          </a:p>
        </p:txBody>
      </p:sp>
      <p:cxnSp>
        <p:nvCxnSpPr>
          <p:cNvPr id="498" name="Google Shape;498;p30"/>
          <p:cNvCxnSpPr>
            <a:stCxn id="472" idx="2"/>
            <a:endCxn id="499" idx="0"/>
          </p:cNvCxnSpPr>
          <p:nvPr/>
        </p:nvCxnSpPr>
        <p:spPr>
          <a:xfrm flipH="1">
            <a:off x="2302825" y="1608950"/>
            <a:ext cx="1217700" cy="199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0" name="Google Shape;500;p30"/>
          <p:cNvSpPr/>
          <p:nvPr/>
        </p:nvSpPr>
        <p:spPr>
          <a:xfrm>
            <a:off x="2996275" y="1133900"/>
            <a:ext cx="2141100" cy="499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86" name="Google Shape;486;p30"/>
          <p:cNvSpPr/>
          <p:nvPr/>
        </p:nvSpPr>
        <p:spPr>
          <a:xfrm>
            <a:off x="4213900" y="1808325"/>
            <a:ext cx="1046400" cy="499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78" name="Google Shape;478;p30"/>
          <p:cNvSpPr/>
          <p:nvPr/>
        </p:nvSpPr>
        <p:spPr>
          <a:xfrm>
            <a:off x="2996800" y="1812775"/>
            <a:ext cx="1046400" cy="499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99" name="Google Shape;499;p30"/>
          <p:cNvSpPr/>
          <p:nvPr/>
        </p:nvSpPr>
        <p:spPr>
          <a:xfrm>
            <a:off x="1779700" y="1808325"/>
            <a:ext cx="1046400" cy="499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75" name="Google Shape;475;p30"/>
          <p:cNvSpPr/>
          <p:nvPr/>
        </p:nvSpPr>
        <p:spPr>
          <a:xfrm>
            <a:off x="1779700" y="2471725"/>
            <a:ext cx="1046400" cy="499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68" name="Google Shape;468;p30"/>
          <p:cNvSpPr/>
          <p:nvPr/>
        </p:nvSpPr>
        <p:spPr>
          <a:xfrm>
            <a:off x="559975" y="3166075"/>
            <a:ext cx="1046400" cy="499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71" name="Google Shape;471;p30"/>
          <p:cNvSpPr/>
          <p:nvPr/>
        </p:nvSpPr>
        <p:spPr>
          <a:xfrm>
            <a:off x="1778125" y="3169400"/>
            <a:ext cx="1046400" cy="499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81" name="Google Shape;481;p30"/>
          <p:cNvSpPr/>
          <p:nvPr/>
        </p:nvSpPr>
        <p:spPr>
          <a:xfrm>
            <a:off x="2997325" y="3166075"/>
            <a:ext cx="1046400" cy="499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89" name="Google Shape;489;p30"/>
          <p:cNvSpPr/>
          <p:nvPr/>
        </p:nvSpPr>
        <p:spPr>
          <a:xfrm>
            <a:off x="2996275" y="3825125"/>
            <a:ext cx="1046400" cy="499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01" name="Google Shape;501;p30"/>
          <p:cNvSpPr/>
          <p:nvPr/>
        </p:nvSpPr>
        <p:spPr>
          <a:xfrm>
            <a:off x="4091163" y="1158350"/>
            <a:ext cx="966900" cy="450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latin typeface="Consolas"/>
                <a:ea typeface="Consolas"/>
                <a:cs typeface="Consolas"/>
                <a:sym typeface="Consolas"/>
              </a:rPr>
              <a:t>Padded</a:t>
            </a:r>
            <a:br>
              <a:rPr b="1" lang="en-CA" sz="12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-CA" sz="1200">
                <a:latin typeface="Consolas"/>
                <a:ea typeface="Consolas"/>
                <a:cs typeface="Consolas"/>
                <a:sym typeface="Consolas"/>
              </a:rPr>
              <a:t>MatVecSk</a:t>
            </a:r>
            <a:endParaRPr b="1" sz="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02" name="Google Shape;502;p30"/>
          <p:cNvCxnSpPr>
            <a:stCxn id="501" idx="2"/>
            <a:endCxn id="499" idx="0"/>
          </p:cNvCxnSpPr>
          <p:nvPr/>
        </p:nvCxnSpPr>
        <p:spPr>
          <a:xfrm flipH="1">
            <a:off x="2303013" y="1608950"/>
            <a:ext cx="2271600" cy="199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3" name="Google Shape;503;p30"/>
          <p:cNvCxnSpPr>
            <a:stCxn id="501" idx="2"/>
            <a:endCxn id="478" idx="0"/>
          </p:cNvCxnSpPr>
          <p:nvPr/>
        </p:nvCxnSpPr>
        <p:spPr>
          <a:xfrm flipH="1">
            <a:off x="3520113" y="1608950"/>
            <a:ext cx="1054500" cy="203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4" name="Google Shape;504;p30"/>
          <p:cNvCxnSpPr>
            <a:stCxn id="501" idx="3"/>
            <a:endCxn id="481" idx="3"/>
          </p:cNvCxnSpPr>
          <p:nvPr/>
        </p:nvCxnSpPr>
        <p:spPr>
          <a:xfrm flipH="1">
            <a:off x="4043763" y="1383650"/>
            <a:ext cx="1014300" cy="2032200"/>
          </a:xfrm>
          <a:prstGeom prst="bentConnector3">
            <a:avLst>
              <a:gd fmla="val -23477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5" name="Google Shape;505;p30"/>
          <p:cNvSpPr/>
          <p:nvPr/>
        </p:nvSpPr>
        <p:spPr>
          <a:xfrm>
            <a:off x="3036763" y="1158350"/>
            <a:ext cx="966900" cy="450600"/>
          </a:xfrm>
          <a:prstGeom prst="roundRect">
            <a:avLst>
              <a:gd fmla="val 16667" name="adj"/>
            </a:avLst>
          </a:prstGeom>
          <a:solidFill>
            <a:srgbClr val="95A2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MatVecSk</a:t>
            </a:r>
            <a:br>
              <a:rPr b="1" lang="en-CA" sz="1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CA" sz="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(64*2*2)×64×T</a:t>
            </a:r>
            <a:endParaRPr b="1" sz="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06" name="Google Shape;506;p30"/>
          <p:cNvCxnSpPr/>
          <p:nvPr/>
        </p:nvCxnSpPr>
        <p:spPr>
          <a:xfrm rot="10800000">
            <a:off x="4098050" y="3614675"/>
            <a:ext cx="1032000" cy="470100"/>
          </a:xfrm>
          <a:prstGeom prst="straightConnector1">
            <a:avLst/>
          </a:prstGeom>
          <a:noFill/>
          <a:ln cap="flat" cmpd="sng" w="9525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7" name="Google Shape;507;p30"/>
          <p:cNvSpPr txBox="1"/>
          <p:nvPr/>
        </p:nvSpPr>
        <p:spPr>
          <a:xfrm>
            <a:off x="5058075" y="4007825"/>
            <a:ext cx="10014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EA9999"/>
                </a:solidFill>
              </a:rPr>
              <a:t>Outline</a:t>
            </a:r>
            <a:endParaRPr sz="1800">
              <a:solidFill>
                <a:srgbClr val="EA9999"/>
              </a:solidFill>
            </a:endParaRPr>
          </a:p>
        </p:txBody>
      </p:sp>
      <p:sp>
        <p:nvSpPr>
          <p:cNvPr id="508" name="Google Shape;508;p30"/>
          <p:cNvSpPr txBox="1"/>
          <p:nvPr/>
        </p:nvSpPr>
        <p:spPr>
          <a:xfrm>
            <a:off x="6249175" y="445450"/>
            <a:ext cx="29217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lt2"/>
                </a:solidFill>
              </a:rPr>
              <a:t>Saturation</a:t>
            </a:r>
            <a:endParaRPr b="1"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b="1" lang="en-CA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MatVec</a:t>
            </a:r>
            <a:r>
              <a:rPr lang="en-CA" sz="1800">
                <a:solidFill>
                  <a:schemeClr val="lt2"/>
                </a:solidFill>
              </a:rPr>
              <a:t> padding rule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509" name="Google Shape;509;p30"/>
          <p:cNvSpPr txBox="1"/>
          <p:nvPr/>
        </p:nvSpPr>
        <p:spPr>
          <a:xfrm>
            <a:off x="5916500" y="1758700"/>
            <a:ext cx="3187200" cy="26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b="1" lang="en-CA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mv</a:t>
            </a:r>
            <a:r>
              <a:rPr lang="en-CA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= A,B -&gt;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CA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MatVecSk</a:t>
            </a:r>
            <a:r>
              <a:rPr baseline="30000" lang="en-CA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(64*3*3)x64xT</a:t>
            </a:r>
            <a:r>
              <a:rPr lang="en-CA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(...)</a:t>
            </a:r>
            <a:br>
              <a:rPr lang="en-CA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PaddedMatVecSk(</a:t>
            </a:r>
            <a:endParaRPr b="1"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CA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fWgt,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Flatten(</a:t>
            </a:r>
            <a:r>
              <a:rPr b="1" lang="en-CA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ConvSk</a:t>
            </a:r>
            <a:r>
              <a:rPr lang="en-CA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cWgt, In, </a:t>
            </a:r>
            <a:r>
              <a:rPr b="1" lang="en-CA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mv</a:t>
            </a:r>
            <a:r>
              <a:rPr lang="en-CA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)),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CA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mv</a:t>
            </a:r>
            <a:r>
              <a:rPr lang="en-CA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10" name="Google Shape;510;p30"/>
          <p:cNvSpPr txBox="1"/>
          <p:nvPr/>
        </p:nvSpPr>
        <p:spPr>
          <a:xfrm>
            <a:off x="5334100" y="2843825"/>
            <a:ext cx="54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0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endParaRPr sz="30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1" name="Google Shape;511;p30"/>
          <p:cNvSpPr txBox="1"/>
          <p:nvPr/>
        </p:nvSpPr>
        <p:spPr>
          <a:xfrm>
            <a:off x="6251850" y="445450"/>
            <a:ext cx="29217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lt2"/>
                </a:solidFill>
              </a:rPr>
              <a:t>E-Graph construction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512" name="Google Shape;512;p30"/>
          <p:cNvSpPr txBox="1"/>
          <p:nvPr/>
        </p:nvSpPr>
        <p:spPr>
          <a:xfrm>
            <a:off x="6251850" y="445450"/>
            <a:ext cx="29217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lt2"/>
                </a:solidFill>
              </a:rPr>
              <a:t>Extraction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1"/>
          <p:cNvSpPr txBox="1"/>
          <p:nvPr/>
        </p:nvSpPr>
        <p:spPr>
          <a:xfrm>
            <a:off x="75527" y="1235675"/>
            <a:ext cx="320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EA9999"/>
                </a:solidFill>
              </a:rPr>
              <a:t>Automatic Partitioning</a:t>
            </a:r>
            <a:endParaRPr b="1" sz="1800">
              <a:solidFill>
                <a:srgbClr val="EA9999"/>
              </a:solidFill>
            </a:endParaRPr>
          </a:p>
        </p:txBody>
      </p:sp>
      <p:sp>
        <p:nvSpPr>
          <p:cNvPr id="518" name="Google Shape;51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519" name="Google Shape;519;p31"/>
          <p:cNvSpPr txBox="1"/>
          <p:nvPr>
            <p:ph idx="4294967295" type="ctrTitle"/>
          </p:nvPr>
        </p:nvSpPr>
        <p:spPr>
          <a:xfrm>
            <a:off x="239475" y="269875"/>
            <a:ext cx="48426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CA" sz="2440">
                <a:solidFill>
                  <a:schemeClr val="lt1"/>
                </a:solidFill>
              </a:rPr>
              <a:t>Summary + </a:t>
            </a:r>
            <a:r>
              <a:rPr b="1" lang="en-CA" sz="2440">
                <a:solidFill>
                  <a:schemeClr val="lt1"/>
                </a:solidFill>
              </a:rPr>
              <a:t>Future Work</a:t>
            </a:r>
            <a:endParaRPr b="1" sz="1540">
              <a:solidFill>
                <a:schemeClr val="lt1"/>
              </a:solidFill>
            </a:endParaRPr>
          </a:p>
        </p:txBody>
      </p:sp>
      <p:sp>
        <p:nvSpPr>
          <p:cNvPr id="520" name="Google Shape;520;p31"/>
          <p:cNvSpPr/>
          <p:nvPr/>
        </p:nvSpPr>
        <p:spPr>
          <a:xfrm>
            <a:off x="7097313" y="1822800"/>
            <a:ext cx="1647600" cy="450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High-Level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Synthesis (HLS)</a:t>
            </a:r>
            <a:endParaRPr b="1"/>
          </a:p>
        </p:txBody>
      </p:sp>
      <p:sp>
        <p:nvSpPr>
          <p:cNvPr id="521" name="Google Shape;521;p31"/>
          <p:cNvSpPr/>
          <p:nvPr/>
        </p:nvSpPr>
        <p:spPr>
          <a:xfrm>
            <a:off x="76200" y="1822800"/>
            <a:ext cx="1507200" cy="45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DSL</a:t>
            </a:r>
            <a:endParaRPr b="1"/>
          </a:p>
        </p:txBody>
      </p:sp>
      <p:cxnSp>
        <p:nvCxnSpPr>
          <p:cNvPr id="522" name="Google Shape;522;p31"/>
          <p:cNvCxnSpPr>
            <a:stCxn id="521" idx="3"/>
            <a:endCxn id="523" idx="1"/>
          </p:cNvCxnSpPr>
          <p:nvPr/>
        </p:nvCxnSpPr>
        <p:spPr>
          <a:xfrm>
            <a:off x="1583400" y="2048100"/>
            <a:ext cx="20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4" name="Google Shape;524;p31"/>
          <p:cNvCxnSpPr>
            <a:stCxn id="520" idx="2"/>
            <a:endCxn id="525" idx="0"/>
          </p:cNvCxnSpPr>
          <p:nvPr/>
        </p:nvCxnSpPr>
        <p:spPr>
          <a:xfrm>
            <a:off x="7921113" y="2273400"/>
            <a:ext cx="0" cy="1441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6" name="Google Shape;526;p31"/>
          <p:cNvSpPr/>
          <p:nvPr/>
        </p:nvSpPr>
        <p:spPr>
          <a:xfrm>
            <a:off x="5380950" y="1822800"/>
            <a:ext cx="1507200" cy="45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chemeClr val="dk1"/>
                </a:solidFill>
              </a:rPr>
              <a:t>Skeleton IR w/ shared funcs</a:t>
            </a:r>
            <a:endParaRPr b="1"/>
          </a:p>
        </p:txBody>
      </p:sp>
      <p:sp>
        <p:nvSpPr>
          <p:cNvPr id="523" name="Google Shape;523;p31"/>
          <p:cNvSpPr/>
          <p:nvPr/>
        </p:nvSpPr>
        <p:spPr>
          <a:xfrm>
            <a:off x="1787700" y="1822800"/>
            <a:ext cx="1507200" cy="45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Skeleton IR</a:t>
            </a:r>
            <a:endParaRPr b="1"/>
          </a:p>
        </p:txBody>
      </p:sp>
      <p:cxnSp>
        <p:nvCxnSpPr>
          <p:cNvPr id="527" name="Google Shape;527;p31"/>
          <p:cNvCxnSpPr>
            <a:stCxn id="526" idx="3"/>
            <a:endCxn id="520" idx="1"/>
          </p:cNvCxnSpPr>
          <p:nvPr/>
        </p:nvCxnSpPr>
        <p:spPr>
          <a:xfrm>
            <a:off x="6888150" y="2048100"/>
            <a:ext cx="209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8" name="Google Shape;528;p31"/>
          <p:cNvSpPr/>
          <p:nvPr/>
        </p:nvSpPr>
        <p:spPr>
          <a:xfrm>
            <a:off x="3504738" y="1822800"/>
            <a:ext cx="1647600" cy="450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Equality Saturation</a:t>
            </a:r>
            <a:endParaRPr b="1"/>
          </a:p>
        </p:txBody>
      </p:sp>
      <p:cxnSp>
        <p:nvCxnSpPr>
          <p:cNvPr id="529" name="Google Shape;529;p31"/>
          <p:cNvCxnSpPr>
            <a:stCxn id="523" idx="3"/>
            <a:endCxn id="528" idx="1"/>
          </p:cNvCxnSpPr>
          <p:nvPr/>
        </p:nvCxnSpPr>
        <p:spPr>
          <a:xfrm>
            <a:off x="3294900" y="2048100"/>
            <a:ext cx="2097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0" name="Google Shape;530;p31"/>
          <p:cNvCxnSpPr>
            <a:stCxn id="528" idx="3"/>
            <a:endCxn id="526" idx="1"/>
          </p:cNvCxnSpPr>
          <p:nvPr/>
        </p:nvCxnSpPr>
        <p:spPr>
          <a:xfrm>
            <a:off x="5152338" y="2048100"/>
            <a:ext cx="228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1" name="Google Shape;531;p31"/>
          <p:cNvSpPr/>
          <p:nvPr/>
        </p:nvSpPr>
        <p:spPr>
          <a:xfrm>
            <a:off x="3574950" y="2332273"/>
            <a:ext cx="1507200" cy="393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Cost Model</a:t>
            </a:r>
            <a:endParaRPr b="1"/>
          </a:p>
        </p:txBody>
      </p:sp>
      <p:sp>
        <p:nvSpPr>
          <p:cNvPr id="532" name="Google Shape;532;p31"/>
          <p:cNvSpPr/>
          <p:nvPr/>
        </p:nvSpPr>
        <p:spPr>
          <a:xfrm>
            <a:off x="3574950" y="2780798"/>
            <a:ext cx="1507200" cy="393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Outlining Extractor</a:t>
            </a:r>
            <a:endParaRPr b="1"/>
          </a:p>
        </p:txBody>
      </p:sp>
      <p:sp>
        <p:nvSpPr>
          <p:cNvPr id="533" name="Google Shape;533;p31"/>
          <p:cNvSpPr/>
          <p:nvPr/>
        </p:nvSpPr>
        <p:spPr>
          <a:xfrm>
            <a:off x="3574950" y="3229323"/>
            <a:ext cx="1507200" cy="393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Transform Rules</a:t>
            </a:r>
            <a:endParaRPr b="1"/>
          </a:p>
        </p:txBody>
      </p:sp>
      <p:sp>
        <p:nvSpPr>
          <p:cNvPr id="534" name="Google Shape;534;p31"/>
          <p:cNvSpPr txBox="1"/>
          <p:nvPr/>
        </p:nvSpPr>
        <p:spPr>
          <a:xfrm>
            <a:off x="2291850" y="1447113"/>
            <a:ext cx="4989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93C47D"/>
                </a:solidFill>
              </a:rPr>
              <a:t>✔</a:t>
            </a:r>
            <a:endParaRPr sz="1800">
              <a:solidFill>
                <a:srgbClr val="93C47D"/>
              </a:solidFill>
            </a:endParaRPr>
          </a:p>
        </p:txBody>
      </p:sp>
      <p:sp>
        <p:nvSpPr>
          <p:cNvPr id="535" name="Google Shape;535;p31"/>
          <p:cNvSpPr txBox="1"/>
          <p:nvPr/>
        </p:nvSpPr>
        <p:spPr>
          <a:xfrm>
            <a:off x="4079100" y="1447125"/>
            <a:ext cx="4989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93C47D"/>
                </a:solidFill>
              </a:rPr>
              <a:t>✔</a:t>
            </a:r>
            <a:endParaRPr sz="1800">
              <a:solidFill>
                <a:srgbClr val="93C47D"/>
              </a:solidFill>
            </a:endParaRPr>
          </a:p>
        </p:txBody>
      </p:sp>
      <p:sp>
        <p:nvSpPr>
          <p:cNvPr id="536" name="Google Shape;536;p31"/>
          <p:cNvSpPr txBox="1"/>
          <p:nvPr/>
        </p:nvSpPr>
        <p:spPr>
          <a:xfrm>
            <a:off x="580350" y="1447125"/>
            <a:ext cx="4989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93C47D"/>
                </a:solidFill>
              </a:rPr>
              <a:t>✔</a:t>
            </a:r>
            <a:endParaRPr sz="1800">
              <a:solidFill>
                <a:srgbClr val="93C47D"/>
              </a:solidFill>
            </a:endParaRPr>
          </a:p>
        </p:txBody>
      </p:sp>
      <p:sp>
        <p:nvSpPr>
          <p:cNvPr id="537" name="Google Shape;537;p31"/>
          <p:cNvSpPr txBox="1"/>
          <p:nvPr/>
        </p:nvSpPr>
        <p:spPr>
          <a:xfrm>
            <a:off x="5885100" y="1447125"/>
            <a:ext cx="4989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93C47D"/>
                </a:solidFill>
              </a:rPr>
              <a:t>✔</a:t>
            </a:r>
            <a:endParaRPr sz="1800">
              <a:solidFill>
                <a:srgbClr val="93C47D"/>
              </a:solidFill>
            </a:endParaRPr>
          </a:p>
        </p:txBody>
      </p:sp>
      <p:sp>
        <p:nvSpPr>
          <p:cNvPr id="525" name="Google Shape;525;p31"/>
          <p:cNvSpPr/>
          <p:nvPr/>
        </p:nvSpPr>
        <p:spPr>
          <a:xfrm>
            <a:off x="7097313" y="3715100"/>
            <a:ext cx="1647600" cy="450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Evaluate</a:t>
            </a:r>
            <a:endParaRPr b="1"/>
          </a:p>
        </p:txBody>
      </p:sp>
      <p:sp>
        <p:nvSpPr>
          <p:cNvPr id="538" name="Google Shape;538;p31"/>
          <p:cNvSpPr txBox="1"/>
          <p:nvPr/>
        </p:nvSpPr>
        <p:spPr>
          <a:xfrm>
            <a:off x="7691100" y="1447125"/>
            <a:ext cx="4989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b="1" sz="1800">
              <a:solidFill>
                <a:srgbClr val="FFD9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9" name="Google Shape;539;p31"/>
          <p:cNvSpPr txBox="1"/>
          <p:nvPr/>
        </p:nvSpPr>
        <p:spPr>
          <a:xfrm>
            <a:off x="7671675" y="4013300"/>
            <a:ext cx="4989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b="1" sz="1800">
              <a:solidFill>
                <a:srgbClr val="FFD9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540" name="Google Shape;540;p31"/>
          <p:cNvGrpSpPr/>
          <p:nvPr/>
        </p:nvGrpSpPr>
        <p:grpSpPr>
          <a:xfrm>
            <a:off x="0" y="3715100"/>
            <a:ext cx="7097250" cy="1377598"/>
            <a:chOff x="0" y="3715100"/>
            <a:chExt cx="7097250" cy="1377598"/>
          </a:xfrm>
        </p:grpSpPr>
        <p:sp>
          <p:nvSpPr>
            <p:cNvPr id="541" name="Google Shape;541;p31"/>
            <p:cNvSpPr txBox="1"/>
            <p:nvPr/>
          </p:nvSpPr>
          <p:spPr>
            <a:xfrm>
              <a:off x="0" y="4215875"/>
              <a:ext cx="24183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800">
                  <a:solidFill>
                    <a:srgbClr val="EA9999"/>
                  </a:solidFill>
                </a:rPr>
                <a:t>Semi-automatic</a:t>
              </a:r>
              <a:r>
                <a:rPr b="1" lang="en-CA" sz="1800">
                  <a:solidFill>
                    <a:srgbClr val="EA9999"/>
                  </a:solidFill>
                </a:rPr>
                <a:t> Partitioning</a:t>
              </a:r>
              <a:endParaRPr b="1" sz="1800">
                <a:solidFill>
                  <a:srgbClr val="EA9999"/>
                </a:solidFill>
              </a:endParaRPr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5133713" y="4699098"/>
              <a:ext cx="1507200" cy="3936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/>
                <a:t>Cost Model</a:t>
              </a:r>
              <a:endParaRPr b="1"/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2598000" y="3743600"/>
              <a:ext cx="1603500" cy="3936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/>
                <a:t>Divide-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/>
                <a:t>Conquer-Merge</a:t>
              </a:r>
              <a:endParaRPr b="1"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5046150" y="4235813"/>
              <a:ext cx="1647600" cy="3936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/>
                <a:t>Preserve Tuning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/>
                <a:t>Parameters</a:t>
              </a:r>
              <a:endParaRPr b="1"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5046150" y="3715100"/>
              <a:ext cx="1672200" cy="4506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/>
                <a:t>High-Level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/>
                <a:t>Synthesis (HLS)</a:t>
              </a:r>
              <a:endParaRPr b="1"/>
            </a:p>
          </p:txBody>
        </p:sp>
        <p:cxnSp>
          <p:nvCxnSpPr>
            <p:cNvPr id="546" name="Google Shape;546;p31"/>
            <p:cNvCxnSpPr>
              <a:stCxn id="545" idx="3"/>
              <a:endCxn id="525" idx="1"/>
            </p:cNvCxnSpPr>
            <p:nvPr/>
          </p:nvCxnSpPr>
          <p:spPr>
            <a:xfrm>
              <a:off x="6718350" y="3940400"/>
              <a:ext cx="3789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47" name="Google Shape;547;p31"/>
            <p:cNvCxnSpPr>
              <a:stCxn id="543" idx="3"/>
              <a:endCxn id="545" idx="1"/>
            </p:cNvCxnSpPr>
            <p:nvPr/>
          </p:nvCxnSpPr>
          <p:spPr>
            <a:xfrm>
              <a:off x="4201500" y="3940400"/>
              <a:ext cx="8448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48" name="Google Shape;548;p31"/>
            <p:cNvSpPr/>
            <p:nvPr/>
          </p:nvSpPr>
          <p:spPr>
            <a:xfrm>
              <a:off x="76200" y="3715100"/>
              <a:ext cx="1507200" cy="450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/>
                <a:t>DSL</a:t>
              </a:r>
              <a:endParaRPr b="1"/>
            </a:p>
          </p:txBody>
        </p:sp>
        <p:cxnSp>
          <p:nvCxnSpPr>
            <p:cNvPr id="549" name="Google Shape;549;p31"/>
            <p:cNvCxnSpPr>
              <a:endCxn id="543" idx="1"/>
            </p:cNvCxnSpPr>
            <p:nvPr/>
          </p:nvCxnSpPr>
          <p:spPr>
            <a:xfrm>
              <a:off x="1583400" y="3940400"/>
              <a:ext cx="10146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idx="4294967295" type="title"/>
          </p:nvPr>
        </p:nvSpPr>
        <p:spPr>
          <a:xfrm>
            <a:off x="535775" y="319150"/>
            <a:ext cx="8608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SzPts val="990"/>
              <a:buNone/>
            </a:pPr>
            <a:r>
              <a:rPr lang="en-CA" sz="2940"/>
              <a:t>Functional Intermediate Representation (IR) [1]</a:t>
            </a:r>
            <a:endParaRPr sz="2040"/>
          </a:p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328425" y="4700900"/>
            <a:ext cx="820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[1]:</a:t>
            </a:r>
            <a:r>
              <a:rPr lang="en-CA"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CA" sz="1000">
                <a:latin typeface="Lato"/>
                <a:ea typeface="Lato"/>
                <a:cs typeface="Lato"/>
                <a:sym typeface="Lato"/>
              </a:rPr>
              <a:t>Christof Schlaak et al. Memory-Aware Functional IR for Higher-Level Synthesis of Accelerators. </a:t>
            </a:r>
            <a:r>
              <a:rPr lang="en-CA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r>
              <a:rPr b="1" lang="en-CA" sz="1200">
                <a:latin typeface="Lato"/>
                <a:ea typeface="Lato"/>
                <a:cs typeface="Lato"/>
                <a:sym typeface="Lato"/>
              </a:rPr>
              <a:t>TACO </a:t>
            </a:r>
            <a:r>
              <a:rPr b="1" lang="en-CA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20</a:t>
            </a:r>
            <a:r>
              <a:rPr b="1" lang="en-CA" sz="1200">
                <a:latin typeface="Lato"/>
                <a:ea typeface="Lato"/>
                <a:cs typeface="Lato"/>
                <a:sym typeface="Lato"/>
              </a:rPr>
              <a:t>22</a:t>
            </a:r>
            <a:endParaRPr b="1"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09" name="Google Shape;109;p14"/>
          <p:cNvGrpSpPr/>
          <p:nvPr/>
        </p:nvGrpSpPr>
        <p:grpSpPr>
          <a:xfrm>
            <a:off x="535775" y="1290761"/>
            <a:ext cx="7986326" cy="1132964"/>
            <a:chOff x="535775" y="1443161"/>
            <a:chExt cx="7986326" cy="1132964"/>
          </a:xfrm>
        </p:grpSpPr>
        <p:sp>
          <p:nvSpPr>
            <p:cNvPr id="110" name="Google Shape;110;p14"/>
            <p:cNvSpPr txBox="1"/>
            <p:nvPr/>
          </p:nvSpPr>
          <p:spPr>
            <a:xfrm>
              <a:off x="535775" y="1462250"/>
              <a:ext cx="4637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latin typeface="Consolas"/>
                  <a:ea typeface="Consolas"/>
                  <a:cs typeface="Consolas"/>
                  <a:sym typeface="Consolas"/>
                </a:rPr>
                <a:t>Map</a:t>
              </a:r>
              <a:r>
                <a:rPr lang="en-CA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CA" sz="1800">
                  <a:latin typeface="Consolas"/>
                  <a:ea typeface="Consolas"/>
                  <a:cs typeface="Consolas"/>
                  <a:sym typeface="Consolas"/>
                </a:rPr>
                <a:t>f: T→U, in: n</a:t>
              </a:r>
              <a:r>
                <a:rPr lang="en-CA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×T</a:t>
              </a:r>
              <a:r>
                <a:rPr lang="en-CA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): </a:t>
              </a:r>
              <a:r>
                <a:rPr lang="en-CA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n×U</a:t>
              </a:r>
              <a:endPara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1" name="Google Shape;111;p14"/>
            <p:cNvSpPr txBox="1"/>
            <p:nvPr/>
          </p:nvSpPr>
          <p:spPr>
            <a:xfrm>
              <a:off x="535775" y="2093200"/>
              <a:ext cx="4637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latin typeface="Consolas"/>
                  <a:ea typeface="Consolas"/>
                  <a:cs typeface="Consolas"/>
                  <a:sym typeface="Consolas"/>
                </a:rPr>
                <a:t>Reduce</a:t>
              </a:r>
              <a:r>
                <a:rPr lang="en-CA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CA" sz="1800">
                  <a:latin typeface="Consolas"/>
                  <a:ea typeface="Consolas"/>
                  <a:cs typeface="Consolas"/>
                  <a:sym typeface="Consolas"/>
                </a:rPr>
                <a:t>f: (U,T)→U, in: n</a:t>
              </a:r>
              <a:r>
                <a:rPr lang="en-CA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×T</a:t>
              </a:r>
              <a:r>
                <a:rPr lang="en-CA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): </a:t>
              </a:r>
              <a:r>
                <a:rPr lang="en-CA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U</a:t>
              </a:r>
              <a:endPara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12" name="Google Shape;112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76900" y="1443161"/>
              <a:ext cx="2795548" cy="499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76900" y="2071967"/>
              <a:ext cx="2845201" cy="5041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" name="Google Shape;114;p14"/>
          <p:cNvGrpSpPr/>
          <p:nvPr/>
        </p:nvGrpSpPr>
        <p:grpSpPr>
          <a:xfrm>
            <a:off x="535775" y="2564900"/>
            <a:ext cx="7986324" cy="1258751"/>
            <a:chOff x="535775" y="2641100"/>
            <a:chExt cx="7986324" cy="1258751"/>
          </a:xfrm>
        </p:grpSpPr>
        <p:sp>
          <p:nvSpPr>
            <p:cNvPr id="115" name="Google Shape;115;p14"/>
            <p:cNvSpPr txBox="1"/>
            <p:nvPr/>
          </p:nvSpPr>
          <p:spPr>
            <a:xfrm>
              <a:off x="535775" y="3355100"/>
              <a:ext cx="4637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latin typeface="Consolas"/>
                  <a:ea typeface="Consolas"/>
                  <a:cs typeface="Consolas"/>
                  <a:sym typeface="Consolas"/>
                </a:rPr>
                <a:t>Join(in: n</a:t>
              </a:r>
              <a:r>
                <a:rPr lang="en-CA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×m×T</a:t>
              </a:r>
              <a:r>
                <a:rPr lang="en-CA" sz="1800">
                  <a:latin typeface="Consolas"/>
                  <a:ea typeface="Consolas"/>
                  <a:cs typeface="Consolas"/>
                  <a:sym typeface="Consolas"/>
                </a:rPr>
                <a:t>): (nm)</a:t>
              </a:r>
              <a:r>
                <a:rPr lang="en-CA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×T</a:t>
              </a:r>
              <a:endPara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6" name="Google Shape;116;p14"/>
            <p:cNvSpPr txBox="1"/>
            <p:nvPr/>
          </p:nvSpPr>
          <p:spPr>
            <a:xfrm>
              <a:off x="535775" y="2724150"/>
              <a:ext cx="5116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latin typeface="Consolas"/>
                  <a:ea typeface="Consolas"/>
                  <a:cs typeface="Consolas"/>
                  <a:sym typeface="Consolas"/>
                </a:rPr>
                <a:t>Split</a:t>
              </a:r>
              <a:r>
                <a:rPr lang="en-CA" sz="1800">
                  <a:latin typeface="Consolas"/>
                  <a:ea typeface="Consolas"/>
                  <a:cs typeface="Consolas"/>
                  <a:sym typeface="Consolas"/>
                </a:rPr>
                <a:t>(in: </a:t>
              </a:r>
              <a:r>
                <a:rPr lang="en-CA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n</a:t>
              </a:r>
              <a:r>
                <a:rPr lang="en-CA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×T, size: m</a:t>
              </a:r>
              <a:r>
                <a:rPr lang="en-CA" sz="1800">
                  <a:latin typeface="Consolas"/>
                  <a:ea typeface="Consolas"/>
                  <a:cs typeface="Consolas"/>
                  <a:sym typeface="Consolas"/>
                </a:rPr>
                <a:t>): (n/m)</a:t>
              </a:r>
              <a:r>
                <a:rPr lang="en-CA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×m</a:t>
              </a:r>
              <a:r>
                <a:rPr lang="en-CA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×T</a:t>
              </a:r>
              <a:endPara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17" name="Google Shape;117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76900" y="2641100"/>
              <a:ext cx="2845199" cy="62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681950" y="3272051"/>
              <a:ext cx="2835079" cy="627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9" name="Google Shape;119;p14"/>
          <p:cNvSpPr txBox="1"/>
          <p:nvPr/>
        </p:nvSpPr>
        <p:spPr>
          <a:xfrm>
            <a:off x="535775" y="3951425"/>
            <a:ext cx="812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DotProd(in: nx[Int,Int]): Int = Reduce(+, Map(*, in))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Toward Automatic Hardware and Data Partitioning in HLS</a:t>
            </a:r>
            <a:endParaRPr/>
          </a:p>
        </p:txBody>
      </p:sp>
      <p:sp>
        <p:nvSpPr>
          <p:cNvPr id="555" name="Google Shape;55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56" name="Google Shape;5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850" y="1729375"/>
            <a:ext cx="1684750" cy="168475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32"/>
          <p:cNvSpPr txBox="1"/>
          <p:nvPr/>
        </p:nvSpPr>
        <p:spPr>
          <a:xfrm>
            <a:off x="1703375" y="3463825"/>
            <a:ext cx="26628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2"/>
                </a:solidFill>
              </a:rPr>
              <a:t>Tzung-Han Juang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2"/>
                </a:solidFill>
              </a:rPr>
              <a:t>McGill University</a:t>
            </a:r>
            <a:br>
              <a:rPr lang="en-CA" sz="1800">
                <a:solidFill>
                  <a:schemeClr val="dk2"/>
                </a:solidFill>
              </a:rPr>
            </a:br>
            <a:r>
              <a:rPr lang="en-CA" sz="1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tzung-han.juang@mail.mcgill.ca</a:t>
            </a:r>
            <a:endParaRPr sz="1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8" name="Google Shape;558;p32"/>
          <p:cNvSpPr txBox="1"/>
          <p:nvPr/>
        </p:nvSpPr>
        <p:spPr>
          <a:xfrm>
            <a:off x="4195525" y="3463825"/>
            <a:ext cx="38274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2"/>
                </a:solidFill>
              </a:rPr>
              <a:t>Jonathan Van der Cruysse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2"/>
                </a:solidFill>
              </a:rPr>
              <a:t>McGill University</a:t>
            </a:r>
            <a:br>
              <a:rPr lang="en-CA" sz="1800">
                <a:solidFill>
                  <a:schemeClr val="dk2"/>
                </a:solidFill>
              </a:rPr>
            </a:br>
            <a:r>
              <a:rPr lang="en-CA" sz="1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jonathan.vandercruysse</a:t>
            </a:r>
            <a:r>
              <a:rPr lang="en-CA" sz="1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@mail.mcgill.ca</a:t>
            </a:r>
            <a:endParaRPr sz="1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59" name="Google Shape;55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2400" y="1729375"/>
            <a:ext cx="1684750" cy="16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3535"/>
        </a:soli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3"/>
          <p:cNvSpPr/>
          <p:nvPr/>
        </p:nvSpPr>
        <p:spPr>
          <a:xfrm>
            <a:off x="2996275" y="1133900"/>
            <a:ext cx="2141100" cy="499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65" name="Google Shape;565;p33"/>
          <p:cNvSpPr/>
          <p:nvPr/>
        </p:nvSpPr>
        <p:spPr>
          <a:xfrm>
            <a:off x="4213900" y="1808325"/>
            <a:ext cx="1046400" cy="4995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66" name="Google Shape;566;p33"/>
          <p:cNvSpPr/>
          <p:nvPr/>
        </p:nvSpPr>
        <p:spPr>
          <a:xfrm>
            <a:off x="2996800" y="1812775"/>
            <a:ext cx="1046400" cy="4995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67" name="Google Shape;567;p33"/>
          <p:cNvSpPr/>
          <p:nvPr/>
        </p:nvSpPr>
        <p:spPr>
          <a:xfrm>
            <a:off x="1779700" y="1808325"/>
            <a:ext cx="1046400" cy="4995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68" name="Google Shape;568;p33"/>
          <p:cNvSpPr/>
          <p:nvPr/>
        </p:nvSpPr>
        <p:spPr>
          <a:xfrm>
            <a:off x="1779700" y="2471725"/>
            <a:ext cx="1046400" cy="4995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69" name="Google Shape;569;p33"/>
          <p:cNvSpPr/>
          <p:nvPr/>
        </p:nvSpPr>
        <p:spPr>
          <a:xfrm>
            <a:off x="559975" y="3166075"/>
            <a:ext cx="1046400" cy="4995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70" name="Google Shape;570;p33"/>
          <p:cNvSpPr/>
          <p:nvPr/>
        </p:nvSpPr>
        <p:spPr>
          <a:xfrm>
            <a:off x="1778125" y="3169400"/>
            <a:ext cx="1046400" cy="4995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71" name="Google Shape;571;p33"/>
          <p:cNvSpPr/>
          <p:nvPr/>
        </p:nvSpPr>
        <p:spPr>
          <a:xfrm>
            <a:off x="2997325" y="3166075"/>
            <a:ext cx="1046400" cy="499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72" name="Google Shape;572;p33"/>
          <p:cNvSpPr/>
          <p:nvPr/>
        </p:nvSpPr>
        <p:spPr>
          <a:xfrm>
            <a:off x="2996275" y="3825125"/>
            <a:ext cx="1046400" cy="499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73" name="Google Shape;573;p33"/>
          <p:cNvSpPr txBox="1"/>
          <p:nvPr>
            <p:ph idx="4294967295" type="title"/>
          </p:nvPr>
        </p:nvSpPr>
        <p:spPr>
          <a:xfrm>
            <a:off x="535775" y="319150"/>
            <a:ext cx="7681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900">
                <a:solidFill>
                  <a:schemeClr val="lt1"/>
                </a:solidFill>
              </a:rPr>
              <a:t>Equality Saturation: Extraction and Outlining</a:t>
            </a:r>
            <a:endParaRPr sz="2900">
              <a:solidFill>
                <a:schemeClr val="lt1"/>
              </a:solidFill>
            </a:endParaRPr>
          </a:p>
        </p:txBody>
      </p:sp>
      <p:sp>
        <p:nvSpPr>
          <p:cNvPr id="574" name="Google Shape;57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575" name="Google Shape;575;p33"/>
          <p:cNvSpPr/>
          <p:nvPr/>
        </p:nvSpPr>
        <p:spPr>
          <a:xfrm>
            <a:off x="1818400" y="2496300"/>
            <a:ext cx="966900" cy="450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latin typeface="Consolas"/>
                <a:ea typeface="Consolas"/>
                <a:cs typeface="Consolas"/>
                <a:sym typeface="Consolas"/>
              </a:rPr>
              <a:t>Conv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6" name="Google Shape;576;p33"/>
          <p:cNvSpPr/>
          <p:nvPr/>
        </p:nvSpPr>
        <p:spPr>
          <a:xfrm>
            <a:off x="599725" y="3181625"/>
            <a:ext cx="966900" cy="4506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endParaRPr sz="12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(64*4*4)×T</a:t>
            </a:r>
            <a:endParaRPr sz="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77" name="Google Shape;577;p33"/>
          <p:cNvCxnSpPr>
            <a:stCxn id="575" idx="2"/>
            <a:endCxn id="569" idx="0"/>
          </p:cNvCxnSpPr>
          <p:nvPr/>
        </p:nvCxnSpPr>
        <p:spPr>
          <a:xfrm flipH="1">
            <a:off x="1083250" y="2946900"/>
            <a:ext cx="1218600" cy="219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8" name="Google Shape;578;p33"/>
          <p:cNvSpPr/>
          <p:nvPr/>
        </p:nvSpPr>
        <p:spPr>
          <a:xfrm>
            <a:off x="1817875" y="3181625"/>
            <a:ext cx="966900" cy="4506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cWgt</a:t>
            </a:r>
            <a:endParaRPr sz="12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(64*3*3)×64×T</a:t>
            </a:r>
            <a:endParaRPr sz="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79" name="Google Shape;579;p33"/>
          <p:cNvCxnSpPr>
            <a:stCxn id="575" idx="2"/>
            <a:endCxn id="570" idx="0"/>
          </p:cNvCxnSpPr>
          <p:nvPr/>
        </p:nvCxnSpPr>
        <p:spPr>
          <a:xfrm flipH="1">
            <a:off x="2301250" y="2946900"/>
            <a:ext cx="600" cy="2226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0" name="Google Shape;580;p33"/>
          <p:cNvSpPr/>
          <p:nvPr/>
        </p:nvSpPr>
        <p:spPr>
          <a:xfrm>
            <a:off x="3037075" y="1158350"/>
            <a:ext cx="966900" cy="450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latin typeface="Consolas"/>
                <a:ea typeface="Consolas"/>
                <a:cs typeface="Consolas"/>
                <a:sym typeface="Consolas"/>
              </a:rPr>
              <a:t>MatVec</a:t>
            </a:r>
            <a:br>
              <a:rPr b="1" lang="en-CA" sz="12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-CA" sz="800">
                <a:latin typeface="Consolas"/>
                <a:ea typeface="Consolas"/>
                <a:cs typeface="Consolas"/>
                <a:sym typeface="Consolas"/>
              </a:rPr>
              <a:t>(64*2*2)×64×T</a:t>
            </a:r>
            <a:endParaRPr b="1"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1" name="Google Shape;581;p33"/>
          <p:cNvSpPr/>
          <p:nvPr/>
        </p:nvSpPr>
        <p:spPr>
          <a:xfrm>
            <a:off x="1818400" y="1832775"/>
            <a:ext cx="966900" cy="450600"/>
          </a:xfrm>
          <a:prstGeom prst="roundRect">
            <a:avLst>
              <a:gd fmla="val 16667" name="adj"/>
            </a:avLst>
          </a:prstGeom>
          <a:solidFill>
            <a:srgbClr val="95A2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Flatten</a:t>
            </a:r>
            <a:endParaRPr sz="12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82" name="Google Shape;582;p33"/>
          <p:cNvCxnSpPr>
            <a:stCxn id="581" idx="2"/>
            <a:endCxn id="568" idx="0"/>
          </p:cNvCxnSpPr>
          <p:nvPr/>
        </p:nvCxnSpPr>
        <p:spPr>
          <a:xfrm>
            <a:off x="2301850" y="2283375"/>
            <a:ext cx="1200" cy="188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3" name="Google Shape;583;p33"/>
          <p:cNvSpPr/>
          <p:nvPr/>
        </p:nvSpPr>
        <p:spPr>
          <a:xfrm>
            <a:off x="3036550" y="1832775"/>
            <a:ext cx="966900" cy="4506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fWgt</a:t>
            </a:r>
            <a:endParaRPr sz="12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(64*2*2)×64×T</a:t>
            </a:r>
            <a:endParaRPr sz="12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84" name="Google Shape;584;p33"/>
          <p:cNvCxnSpPr>
            <a:stCxn id="580" idx="2"/>
            <a:endCxn id="566" idx="0"/>
          </p:cNvCxnSpPr>
          <p:nvPr/>
        </p:nvCxnSpPr>
        <p:spPr>
          <a:xfrm flipH="1">
            <a:off x="3519925" y="1608950"/>
            <a:ext cx="600" cy="203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5" name="Google Shape;585;p33"/>
          <p:cNvSpPr/>
          <p:nvPr/>
        </p:nvSpPr>
        <p:spPr>
          <a:xfrm>
            <a:off x="3036025" y="3190525"/>
            <a:ext cx="966900" cy="4506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A,B -&gt;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86" name="Google Shape;586;p33"/>
          <p:cNvCxnSpPr>
            <a:stCxn id="575" idx="2"/>
            <a:endCxn id="571" idx="0"/>
          </p:cNvCxnSpPr>
          <p:nvPr/>
        </p:nvCxnSpPr>
        <p:spPr>
          <a:xfrm>
            <a:off x="2301850" y="2946900"/>
            <a:ext cx="1218600" cy="219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7" name="Google Shape;587;p33"/>
          <p:cNvSpPr/>
          <p:nvPr/>
        </p:nvSpPr>
        <p:spPr>
          <a:xfrm>
            <a:off x="1818388" y="2496175"/>
            <a:ext cx="966900" cy="450600"/>
          </a:xfrm>
          <a:prstGeom prst="roundRect">
            <a:avLst>
              <a:gd fmla="val 16667" name="adj"/>
            </a:avLst>
          </a:prstGeom>
          <a:solidFill>
            <a:srgbClr val="95A2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ConvSk</a:t>
            </a:r>
            <a:endParaRPr b="1" sz="12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8" name="Google Shape;588;p33"/>
          <p:cNvSpPr/>
          <p:nvPr/>
        </p:nvSpPr>
        <p:spPr>
          <a:xfrm>
            <a:off x="3037063" y="1158350"/>
            <a:ext cx="966900" cy="450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MatVecSk</a:t>
            </a:r>
            <a:br>
              <a:rPr b="1" lang="en-CA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CA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(64*2*2)×64×T</a:t>
            </a:r>
            <a:endParaRPr b="1"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9" name="Google Shape;589;p33"/>
          <p:cNvSpPr/>
          <p:nvPr/>
        </p:nvSpPr>
        <p:spPr>
          <a:xfrm>
            <a:off x="4254700" y="1832775"/>
            <a:ext cx="966900" cy="450600"/>
          </a:xfrm>
          <a:prstGeom prst="roundRect">
            <a:avLst>
              <a:gd fmla="val 16667" name="adj"/>
            </a:avLst>
          </a:prstGeom>
          <a:solidFill>
            <a:srgbClr val="897D5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a,b -&gt;</a:t>
            </a:r>
            <a:endParaRPr sz="12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90" name="Google Shape;590;p33"/>
          <p:cNvCxnSpPr>
            <a:stCxn id="588" idx="2"/>
            <a:endCxn id="565" idx="0"/>
          </p:cNvCxnSpPr>
          <p:nvPr/>
        </p:nvCxnSpPr>
        <p:spPr>
          <a:xfrm>
            <a:off x="3520513" y="1608950"/>
            <a:ext cx="1216500" cy="199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1" name="Google Shape;591;p33"/>
          <p:cNvSpPr/>
          <p:nvPr/>
        </p:nvSpPr>
        <p:spPr>
          <a:xfrm>
            <a:off x="3036013" y="3854025"/>
            <a:ext cx="966900" cy="450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latin typeface="Consolas"/>
                <a:ea typeface="Consolas"/>
                <a:cs typeface="Consolas"/>
                <a:sym typeface="Consolas"/>
              </a:rPr>
              <a:t>MatVecSk</a:t>
            </a:r>
            <a:br>
              <a:rPr b="1" lang="en-CA" sz="12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-CA" sz="800">
                <a:latin typeface="Consolas"/>
                <a:ea typeface="Consolas"/>
                <a:cs typeface="Consolas"/>
                <a:sym typeface="Consolas"/>
              </a:rPr>
              <a:t>(64*3*3)×64×T</a:t>
            </a:r>
            <a:endParaRPr b="1" sz="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92" name="Google Shape;592;p33"/>
          <p:cNvCxnSpPr>
            <a:stCxn id="585" idx="2"/>
            <a:endCxn id="572" idx="0"/>
          </p:cNvCxnSpPr>
          <p:nvPr/>
        </p:nvCxnSpPr>
        <p:spPr>
          <a:xfrm>
            <a:off x="3519475" y="3641125"/>
            <a:ext cx="0" cy="183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3" name="Google Shape;593;p33"/>
          <p:cNvCxnSpPr>
            <a:stCxn id="591" idx="2"/>
          </p:cNvCxnSpPr>
          <p:nvPr/>
        </p:nvCxnSpPr>
        <p:spPr>
          <a:xfrm flipH="1">
            <a:off x="2301463" y="4304625"/>
            <a:ext cx="1218000" cy="2346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4" name="Google Shape;594;p33"/>
          <p:cNvCxnSpPr>
            <a:stCxn id="591" idx="2"/>
          </p:cNvCxnSpPr>
          <p:nvPr/>
        </p:nvCxnSpPr>
        <p:spPr>
          <a:xfrm>
            <a:off x="3519463" y="4304625"/>
            <a:ext cx="0" cy="2346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5" name="Google Shape;595;p33"/>
          <p:cNvCxnSpPr>
            <a:stCxn id="591" idx="2"/>
          </p:cNvCxnSpPr>
          <p:nvPr/>
        </p:nvCxnSpPr>
        <p:spPr>
          <a:xfrm>
            <a:off x="3519463" y="4304625"/>
            <a:ext cx="1218300" cy="2436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6" name="Google Shape;596;p33"/>
          <p:cNvSpPr txBox="1"/>
          <p:nvPr/>
        </p:nvSpPr>
        <p:spPr>
          <a:xfrm>
            <a:off x="2027500" y="4530475"/>
            <a:ext cx="5487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666666"/>
                </a:solidFill>
              </a:rPr>
              <a:t>…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597" name="Google Shape;597;p33"/>
          <p:cNvSpPr txBox="1"/>
          <p:nvPr/>
        </p:nvSpPr>
        <p:spPr>
          <a:xfrm>
            <a:off x="3245125" y="4548275"/>
            <a:ext cx="5487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666666"/>
                </a:solidFill>
              </a:rPr>
              <a:t>…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598" name="Google Shape;598;p33"/>
          <p:cNvSpPr txBox="1"/>
          <p:nvPr/>
        </p:nvSpPr>
        <p:spPr>
          <a:xfrm>
            <a:off x="4462750" y="4549000"/>
            <a:ext cx="5487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666666"/>
                </a:solidFill>
              </a:rPr>
              <a:t>…</a:t>
            </a:r>
            <a:endParaRPr sz="1800">
              <a:solidFill>
                <a:srgbClr val="666666"/>
              </a:solidFill>
            </a:endParaRPr>
          </a:p>
        </p:txBody>
      </p:sp>
      <p:cxnSp>
        <p:nvCxnSpPr>
          <p:cNvPr id="599" name="Google Shape;599;p33"/>
          <p:cNvCxnSpPr>
            <a:stCxn id="589" idx="2"/>
          </p:cNvCxnSpPr>
          <p:nvPr/>
        </p:nvCxnSpPr>
        <p:spPr>
          <a:xfrm flipH="1">
            <a:off x="4736950" y="2283375"/>
            <a:ext cx="1200" cy="2346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0" name="Google Shape;600;p33"/>
          <p:cNvSpPr txBox="1"/>
          <p:nvPr/>
        </p:nvSpPr>
        <p:spPr>
          <a:xfrm>
            <a:off x="4462750" y="2527025"/>
            <a:ext cx="5487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666666"/>
                </a:solidFill>
              </a:rPr>
              <a:t>…</a:t>
            </a:r>
            <a:endParaRPr sz="1800">
              <a:solidFill>
                <a:srgbClr val="666666"/>
              </a:solidFill>
            </a:endParaRPr>
          </a:p>
        </p:txBody>
      </p:sp>
      <p:cxnSp>
        <p:nvCxnSpPr>
          <p:cNvPr id="601" name="Google Shape;601;p33"/>
          <p:cNvCxnSpPr>
            <a:stCxn id="580" idx="2"/>
            <a:endCxn id="567" idx="0"/>
          </p:cNvCxnSpPr>
          <p:nvPr/>
        </p:nvCxnSpPr>
        <p:spPr>
          <a:xfrm flipH="1">
            <a:off x="2302825" y="1608950"/>
            <a:ext cx="1217700" cy="199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2" name="Google Shape;602;p33"/>
          <p:cNvSpPr/>
          <p:nvPr/>
        </p:nvSpPr>
        <p:spPr>
          <a:xfrm>
            <a:off x="4091163" y="1158350"/>
            <a:ext cx="966900" cy="450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latin typeface="Consolas"/>
                <a:ea typeface="Consolas"/>
                <a:cs typeface="Consolas"/>
                <a:sym typeface="Consolas"/>
              </a:rPr>
              <a:t>Padded</a:t>
            </a:r>
            <a:br>
              <a:rPr b="1" lang="en-CA" sz="12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-CA" sz="1200">
                <a:latin typeface="Consolas"/>
                <a:ea typeface="Consolas"/>
                <a:cs typeface="Consolas"/>
                <a:sym typeface="Consolas"/>
              </a:rPr>
              <a:t>MatVecSk</a:t>
            </a:r>
            <a:endParaRPr b="1" sz="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03" name="Google Shape;603;p33"/>
          <p:cNvCxnSpPr>
            <a:stCxn id="602" idx="2"/>
            <a:endCxn id="567" idx="0"/>
          </p:cNvCxnSpPr>
          <p:nvPr/>
        </p:nvCxnSpPr>
        <p:spPr>
          <a:xfrm flipH="1">
            <a:off x="2303013" y="1608950"/>
            <a:ext cx="2271600" cy="199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4" name="Google Shape;604;p33"/>
          <p:cNvCxnSpPr>
            <a:stCxn id="602" idx="2"/>
            <a:endCxn id="566" idx="0"/>
          </p:cNvCxnSpPr>
          <p:nvPr/>
        </p:nvCxnSpPr>
        <p:spPr>
          <a:xfrm flipH="1">
            <a:off x="3520113" y="1608950"/>
            <a:ext cx="1054500" cy="203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5" name="Google Shape;605;p33"/>
          <p:cNvCxnSpPr>
            <a:stCxn id="602" idx="3"/>
            <a:endCxn id="571" idx="3"/>
          </p:cNvCxnSpPr>
          <p:nvPr/>
        </p:nvCxnSpPr>
        <p:spPr>
          <a:xfrm flipH="1">
            <a:off x="4043763" y="1383650"/>
            <a:ext cx="1014300" cy="2032200"/>
          </a:xfrm>
          <a:prstGeom prst="bentConnector3">
            <a:avLst>
              <a:gd fmla="val -23477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6" name="Google Shape;606;p33"/>
          <p:cNvSpPr txBox="1"/>
          <p:nvPr/>
        </p:nvSpPr>
        <p:spPr>
          <a:xfrm>
            <a:off x="4091175" y="3712350"/>
            <a:ext cx="18132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lt2"/>
                </a:solidFill>
              </a:rPr>
              <a:t>Inline (cost 1)</a:t>
            </a:r>
            <a:endParaRPr b="1"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lt2"/>
                </a:solidFill>
              </a:rPr>
              <a:t>Latency: </a:t>
            </a:r>
            <a:r>
              <a:rPr lang="en-CA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lt2"/>
                </a:solidFill>
              </a:rPr>
              <a:t>DSP per use: </a:t>
            </a:r>
            <a:r>
              <a:rPr lang="en-CA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lt2"/>
                </a:solidFill>
              </a:rPr>
              <a:t>RAM per use: </a:t>
            </a:r>
            <a:r>
              <a:rPr lang="en-CA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7" name="Google Shape;607;p33"/>
          <p:cNvSpPr txBox="1"/>
          <p:nvPr/>
        </p:nvSpPr>
        <p:spPr>
          <a:xfrm>
            <a:off x="4077225" y="2522350"/>
            <a:ext cx="17232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lt2"/>
                </a:solidFill>
              </a:rPr>
              <a:t>Inline (cost 2) OR</a:t>
            </a:r>
            <a:endParaRPr b="1"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lt2"/>
                </a:solidFill>
              </a:rPr>
              <a:t>Latency: </a:t>
            </a:r>
            <a:r>
              <a:rPr lang="en-CA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lt2"/>
                </a:solidFill>
              </a:rPr>
              <a:t>DSPs per use: </a:t>
            </a:r>
            <a:r>
              <a:rPr lang="en-CA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lt2"/>
                </a:solidFill>
              </a:rPr>
              <a:t>RAM per use: </a:t>
            </a:r>
            <a:r>
              <a:rPr lang="en-CA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8" name="Google Shape;608;p33"/>
          <p:cNvSpPr txBox="1"/>
          <p:nvPr/>
        </p:nvSpPr>
        <p:spPr>
          <a:xfrm>
            <a:off x="5413250" y="2522350"/>
            <a:ext cx="2747100" cy="13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lt2"/>
                </a:solidFill>
              </a:rPr>
              <a:t>Outline (cost 2)</a:t>
            </a:r>
            <a:endParaRPr b="1"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lt2"/>
                </a:solidFill>
              </a:rPr>
              <a:t>Latency: </a:t>
            </a:r>
            <a:r>
              <a:rPr lang="en-CA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x + (sharing overhead)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lt2"/>
                </a:solidFill>
              </a:rPr>
              <a:t>DSPs per use: </a:t>
            </a:r>
            <a:r>
              <a:rPr lang="en-CA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lt2"/>
                </a:solidFill>
              </a:rPr>
              <a:t>RAM per use: </a:t>
            </a:r>
            <a:r>
              <a:rPr lang="en-CA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lt2"/>
                </a:solidFill>
              </a:rPr>
              <a:t>Global DSPs: </a:t>
            </a:r>
            <a:r>
              <a:rPr lang="en-CA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lt2"/>
                </a:solidFill>
              </a:rPr>
              <a:t>Global RAM: </a:t>
            </a:r>
            <a:r>
              <a:rPr lang="en-CA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9" name="Google Shape;609;p33"/>
          <p:cNvSpPr txBox="1"/>
          <p:nvPr/>
        </p:nvSpPr>
        <p:spPr>
          <a:xfrm>
            <a:off x="5389700" y="908150"/>
            <a:ext cx="32316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lt2"/>
                </a:solidFill>
              </a:rPr>
              <a:t>Inline (cost 3)</a:t>
            </a:r>
            <a:endParaRPr b="1"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cost(MatVecSk)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OR (cost 2) + cost(padding)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10" name="Google Shape;610;p33"/>
          <p:cNvCxnSpPr/>
          <p:nvPr/>
        </p:nvCxnSpPr>
        <p:spPr>
          <a:xfrm flipH="1">
            <a:off x="5360850" y="2216400"/>
            <a:ext cx="189300" cy="360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1" name="Google Shape;611;p33"/>
          <p:cNvSpPr txBox="1"/>
          <p:nvPr/>
        </p:nvSpPr>
        <p:spPr>
          <a:xfrm>
            <a:off x="5472850" y="1879375"/>
            <a:ext cx="2715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2"/>
                </a:solidFill>
              </a:rPr>
              <a:t>Outlining decision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612" name="Google Shape;612;p33"/>
          <p:cNvSpPr txBox="1"/>
          <p:nvPr/>
        </p:nvSpPr>
        <p:spPr>
          <a:xfrm>
            <a:off x="6264525" y="1608950"/>
            <a:ext cx="28452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2"/>
                </a:solidFill>
              </a:rPr>
              <a:t>Transformation</a:t>
            </a:r>
            <a:r>
              <a:rPr lang="en-CA" sz="1800">
                <a:solidFill>
                  <a:schemeClr val="lt2"/>
                </a:solidFill>
              </a:rPr>
              <a:t> decision</a:t>
            </a:r>
            <a:endParaRPr sz="1800">
              <a:solidFill>
                <a:schemeClr val="lt2"/>
              </a:solidFill>
            </a:endParaRPr>
          </a:p>
        </p:txBody>
      </p:sp>
      <p:cxnSp>
        <p:nvCxnSpPr>
          <p:cNvPr id="613" name="Google Shape;613;p33"/>
          <p:cNvCxnSpPr>
            <a:stCxn id="612" idx="1"/>
          </p:cNvCxnSpPr>
          <p:nvPr/>
        </p:nvCxnSpPr>
        <p:spPr>
          <a:xfrm rot="10800000">
            <a:off x="5666025" y="1550750"/>
            <a:ext cx="598500" cy="216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4" name="Google Shape;614;p33"/>
          <p:cNvSpPr/>
          <p:nvPr/>
        </p:nvSpPr>
        <p:spPr>
          <a:xfrm>
            <a:off x="5403600" y="1550750"/>
            <a:ext cx="3617700" cy="921000"/>
          </a:xfrm>
          <a:prstGeom prst="ellipse">
            <a:avLst/>
          </a:prstGeom>
          <a:noFill/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3"/>
          <p:cNvSpPr txBox="1"/>
          <p:nvPr/>
        </p:nvSpPr>
        <p:spPr>
          <a:xfrm>
            <a:off x="7607775" y="2387375"/>
            <a:ext cx="18318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EA9999"/>
                </a:solidFill>
              </a:rPr>
              <a:t>Solver</a:t>
            </a:r>
            <a:endParaRPr sz="1800">
              <a:solidFill>
                <a:srgbClr val="EA999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latin typeface="Consolas"/>
                <a:ea typeface="Consolas"/>
                <a:cs typeface="Consolas"/>
                <a:sym typeface="Consolas"/>
              </a:rPr>
              <a:t>MatVec</a:t>
            </a:r>
            <a:r>
              <a:rPr lang="en-CA"/>
              <a:t> Skeleton</a:t>
            </a:r>
            <a:endParaRPr/>
          </a:p>
        </p:txBody>
      </p:sp>
      <p:sp>
        <p:nvSpPr>
          <p:cNvPr id="621" name="Google Shape;621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CA">
                <a:latin typeface="Consolas"/>
                <a:ea typeface="Consolas"/>
                <a:cs typeface="Consolas"/>
                <a:sym typeface="Consolas"/>
              </a:rPr>
              <a:t>MatVec</a:t>
            </a:r>
            <a:r>
              <a:rPr lang="en-CA">
                <a:latin typeface="Consolas"/>
                <a:ea typeface="Consolas"/>
                <a:cs typeface="Consolas"/>
                <a:sym typeface="Consolas"/>
              </a:rPr>
              <a:t>(A, b) = map(</a:t>
            </a:r>
            <a:br>
              <a:rPr lang="en-CA">
                <a:latin typeface="Consolas"/>
                <a:ea typeface="Consolas"/>
                <a:cs typeface="Consolas"/>
                <a:sym typeface="Consolas"/>
              </a:rPr>
            </a:br>
            <a:r>
              <a:rPr lang="en-CA">
                <a:latin typeface="Consolas"/>
                <a:ea typeface="Consolas"/>
                <a:cs typeface="Consolas"/>
                <a:sym typeface="Consolas"/>
              </a:rPr>
              <a:t>  (a, b’) -&gt; </a:t>
            </a:r>
            <a:r>
              <a:rPr b="1" lang="en-CA">
                <a:latin typeface="Consolas"/>
                <a:ea typeface="Consolas"/>
                <a:cs typeface="Consolas"/>
                <a:sym typeface="Consolas"/>
              </a:rPr>
              <a:t>Dot</a:t>
            </a:r>
            <a:r>
              <a:rPr lang="en-CA">
                <a:latin typeface="Consolas"/>
                <a:ea typeface="Consolas"/>
                <a:cs typeface="Consolas"/>
                <a:sym typeface="Consolas"/>
              </a:rPr>
              <a:t>(a, b’),</a:t>
            </a:r>
            <a:br>
              <a:rPr lang="en-CA">
                <a:latin typeface="Consolas"/>
                <a:ea typeface="Consolas"/>
                <a:cs typeface="Consolas"/>
                <a:sym typeface="Consolas"/>
              </a:rPr>
            </a:br>
            <a:r>
              <a:rPr lang="en-CA">
                <a:latin typeface="Consolas"/>
                <a:ea typeface="Consolas"/>
                <a:cs typeface="Consolas"/>
                <a:sym typeface="Consolas"/>
              </a:rPr>
              <a:t>  zip(A, repeat(B)))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2" name="Google Shape;622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>
                <a:latin typeface="Consolas"/>
                <a:ea typeface="Consolas"/>
                <a:cs typeface="Consolas"/>
                <a:sym typeface="Consolas"/>
              </a:rPr>
              <a:t>MatVecSk</a:t>
            </a:r>
            <a:r>
              <a:rPr lang="en-CA">
                <a:latin typeface="Consolas"/>
                <a:ea typeface="Consolas"/>
                <a:cs typeface="Consolas"/>
                <a:sym typeface="Consolas"/>
              </a:rPr>
              <a:t>(A, b, f) = map(</a:t>
            </a:r>
            <a:br>
              <a:rPr lang="en-CA">
                <a:latin typeface="Consolas"/>
                <a:ea typeface="Consolas"/>
                <a:cs typeface="Consolas"/>
                <a:sym typeface="Consolas"/>
              </a:rPr>
            </a:br>
            <a:r>
              <a:rPr lang="en-CA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CA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CA"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CA">
                <a:latin typeface="Consolas"/>
                <a:ea typeface="Consolas"/>
                <a:cs typeface="Consolas"/>
                <a:sym typeface="Consolas"/>
              </a:rPr>
            </a:br>
            <a:r>
              <a:rPr lang="en-CA">
                <a:latin typeface="Consolas"/>
                <a:ea typeface="Consolas"/>
                <a:cs typeface="Consolas"/>
                <a:sym typeface="Consolas"/>
              </a:rPr>
              <a:t>  zip(A, repeat(B)))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Latency (in steps) per resource budget, </a:t>
            </a:r>
            <a:r>
              <a:rPr lang="en-CA"/>
              <a:t>first 4 layer of VGG</a:t>
            </a:r>
            <a:endParaRPr/>
          </a:p>
        </p:txBody>
      </p:sp>
      <p:sp>
        <p:nvSpPr>
          <p:cNvPr id="628" name="Google Shape;62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9" name="Google Shape;6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022" y="1152475"/>
            <a:ext cx="427196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DSP use per </a:t>
            </a:r>
            <a:r>
              <a:rPr lang="en-CA"/>
              <a:t>resource budget, first 4 layer of VGG</a:t>
            </a:r>
            <a:endParaRPr/>
          </a:p>
        </p:txBody>
      </p:sp>
      <p:sp>
        <p:nvSpPr>
          <p:cNvPr id="635" name="Google Shape;63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6" name="Google Shape;6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789" y="1152475"/>
            <a:ext cx="443242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RAM use per resource budget, first 4 layer of VGG</a:t>
            </a:r>
            <a:endParaRPr/>
          </a:p>
        </p:txBody>
      </p:sp>
      <p:sp>
        <p:nvSpPr>
          <p:cNvPr id="642" name="Google Shape;64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3" name="Google Shape;6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794" y="1152475"/>
            <a:ext cx="443240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idx="4294967295" type="title"/>
          </p:nvPr>
        </p:nvSpPr>
        <p:spPr>
          <a:xfrm>
            <a:off x="535775" y="319150"/>
            <a:ext cx="8608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SzPts val="990"/>
              <a:buNone/>
            </a:pPr>
            <a:r>
              <a:rPr lang="en-CA" sz="2940"/>
              <a:t>Lower Functional IR</a:t>
            </a:r>
            <a:endParaRPr sz="2040"/>
          </a:p>
        </p:txBody>
      </p:sp>
      <p:sp>
        <p:nvSpPr>
          <p:cNvPr id="125" name="Google Shape;12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grpSp>
        <p:nvGrpSpPr>
          <p:cNvPr id="126" name="Google Shape;126;p15"/>
          <p:cNvGrpSpPr/>
          <p:nvPr/>
        </p:nvGrpSpPr>
        <p:grpSpPr>
          <a:xfrm>
            <a:off x="322200" y="3683350"/>
            <a:ext cx="7679075" cy="1017550"/>
            <a:chOff x="322200" y="3683350"/>
            <a:chExt cx="7679075" cy="1017550"/>
          </a:xfrm>
        </p:grpSpPr>
        <p:sp>
          <p:nvSpPr>
            <p:cNvPr id="127" name="Google Shape;127;p15"/>
            <p:cNvSpPr txBox="1"/>
            <p:nvPr/>
          </p:nvSpPr>
          <p:spPr>
            <a:xfrm>
              <a:off x="322200" y="3903950"/>
              <a:ext cx="1778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solidFill>
                    <a:srgbClr val="CC0000"/>
                  </a:solidFill>
                </a:rPr>
                <a:t>HDL</a:t>
              </a:r>
              <a:r>
                <a:rPr lang="en-CA" sz="1800">
                  <a:solidFill>
                    <a:srgbClr val="CC0000"/>
                  </a:solidFill>
                </a:rPr>
                <a:t> Level:</a:t>
              </a:r>
              <a:endParaRPr sz="1800">
                <a:solidFill>
                  <a:srgbClr val="CC0000"/>
                </a:solidFill>
              </a:endParaRPr>
            </a:p>
          </p:txBody>
        </p:sp>
        <p:sp>
          <p:nvSpPr>
            <p:cNvPr id="128" name="Google Shape;128;p15"/>
            <p:cNvSpPr txBox="1"/>
            <p:nvPr/>
          </p:nvSpPr>
          <p:spPr>
            <a:xfrm>
              <a:off x="535775" y="4239200"/>
              <a:ext cx="7465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latin typeface="Consolas"/>
                  <a:ea typeface="Consolas"/>
                  <a:cs typeface="Consolas"/>
                  <a:sym typeface="Consolas"/>
                </a:rPr>
                <a:t>e</a:t>
              </a:r>
              <a:r>
                <a:rPr lang="en-CA" sz="1800">
                  <a:latin typeface="Consolas"/>
                  <a:ea typeface="Consolas"/>
                  <a:cs typeface="Consolas"/>
                  <a:sym typeface="Consolas"/>
                </a:rPr>
                <a:t>ntity MapVec is port(input in std_logic_vector </a:t>
              </a:r>
              <a:r>
                <a:rPr lang="en-CA" sz="1800"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r>
                <a:rPr lang="en-CA" sz="1800"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29" name="Google Shape;129;p15"/>
            <p:cNvCxnSpPr/>
            <p:nvPr/>
          </p:nvCxnSpPr>
          <p:spPr>
            <a:xfrm>
              <a:off x="3040725" y="3683350"/>
              <a:ext cx="0" cy="625200"/>
            </a:xfrm>
            <a:prstGeom prst="straightConnector1">
              <a:avLst/>
            </a:prstGeom>
            <a:noFill/>
            <a:ln cap="flat" cmpd="sng" w="28575">
              <a:solidFill>
                <a:srgbClr val="1155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0" name="Google Shape;130;p15"/>
            <p:cNvSpPr txBox="1"/>
            <p:nvPr/>
          </p:nvSpPr>
          <p:spPr>
            <a:xfrm>
              <a:off x="3267000" y="3756700"/>
              <a:ext cx="1305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solidFill>
                    <a:srgbClr val="3C78D8"/>
                  </a:solidFill>
                </a:rPr>
                <a:t>Lowering</a:t>
              </a:r>
              <a:endParaRPr sz="1800">
                <a:solidFill>
                  <a:srgbClr val="3C78D8"/>
                </a:solidFill>
              </a:endParaRPr>
            </a:p>
          </p:txBody>
        </p:sp>
      </p:grpSp>
      <p:grpSp>
        <p:nvGrpSpPr>
          <p:cNvPr id="131" name="Google Shape;131;p15"/>
          <p:cNvGrpSpPr/>
          <p:nvPr/>
        </p:nvGrpSpPr>
        <p:grpSpPr>
          <a:xfrm>
            <a:off x="328425" y="1087150"/>
            <a:ext cx="5470250" cy="836800"/>
            <a:chOff x="328425" y="1087150"/>
            <a:chExt cx="5470250" cy="836800"/>
          </a:xfrm>
        </p:grpSpPr>
        <p:sp>
          <p:nvSpPr>
            <p:cNvPr id="132" name="Google Shape;132;p15"/>
            <p:cNvSpPr txBox="1"/>
            <p:nvPr/>
          </p:nvSpPr>
          <p:spPr>
            <a:xfrm>
              <a:off x="460475" y="1462250"/>
              <a:ext cx="5338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latin typeface="Consolas"/>
                  <a:ea typeface="Consolas"/>
                  <a:cs typeface="Consolas"/>
                  <a:sym typeface="Consolas"/>
                </a:rPr>
                <a:t>Map</a:t>
              </a:r>
              <a:r>
                <a:rPr lang="en-CA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CA" sz="1800">
                  <a:latin typeface="Consolas"/>
                  <a:ea typeface="Consolas"/>
                  <a:cs typeface="Consolas"/>
                  <a:sym typeface="Consolas"/>
                </a:rPr>
                <a:t>*3, in: n</a:t>
              </a:r>
              <a:r>
                <a:rPr lang="en-CA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×Int</a:t>
              </a:r>
              <a:r>
                <a:rPr lang="en-CA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): </a:t>
              </a:r>
              <a:r>
                <a:rPr lang="en-CA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n×Int</a:t>
              </a:r>
              <a:endPara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3" name="Google Shape;133;p15"/>
            <p:cNvSpPr txBox="1"/>
            <p:nvPr/>
          </p:nvSpPr>
          <p:spPr>
            <a:xfrm>
              <a:off x="328425" y="1087150"/>
              <a:ext cx="1778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solidFill>
                    <a:srgbClr val="CC0000"/>
                  </a:solidFill>
                </a:rPr>
                <a:t>Algo Level:</a:t>
              </a:r>
              <a:endParaRPr sz="1800">
                <a:solidFill>
                  <a:srgbClr val="CC0000"/>
                </a:solidFill>
              </a:endParaRPr>
            </a:p>
          </p:txBody>
        </p:sp>
      </p:grpSp>
      <p:pic>
        <p:nvPicPr>
          <p:cNvPr id="134" name="Google Shape;13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6500" y="1290600"/>
            <a:ext cx="2870924" cy="6110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" name="Google Shape;135;p15"/>
          <p:cNvGrpSpPr/>
          <p:nvPr/>
        </p:nvGrpSpPr>
        <p:grpSpPr>
          <a:xfrm>
            <a:off x="328425" y="1901600"/>
            <a:ext cx="8493325" cy="975651"/>
            <a:chOff x="328425" y="1901600"/>
            <a:chExt cx="8493325" cy="975651"/>
          </a:xfrm>
        </p:grpSpPr>
        <p:sp>
          <p:nvSpPr>
            <p:cNvPr id="136" name="Google Shape;136;p15"/>
            <p:cNvSpPr txBox="1"/>
            <p:nvPr/>
          </p:nvSpPr>
          <p:spPr>
            <a:xfrm>
              <a:off x="460475" y="2340900"/>
              <a:ext cx="5338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latin typeface="Consolas"/>
                  <a:ea typeface="Consolas"/>
                  <a:cs typeface="Consolas"/>
                  <a:sym typeface="Consolas"/>
                </a:rPr>
                <a:t>MapStm</a:t>
              </a:r>
              <a:r>
                <a:rPr lang="en-CA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CA" sz="1800">
                  <a:latin typeface="Consolas"/>
                  <a:ea typeface="Consolas"/>
                  <a:cs typeface="Consolas"/>
                  <a:sym typeface="Consolas"/>
                </a:rPr>
                <a:t>*3</a:t>
              </a:r>
              <a:r>
                <a:rPr lang="en-CA" sz="1800">
                  <a:latin typeface="Consolas"/>
                  <a:ea typeface="Consolas"/>
                  <a:cs typeface="Consolas"/>
                  <a:sym typeface="Consolas"/>
                </a:rPr>
                <a:t>, in: Stm[Int,n]</a:t>
              </a:r>
              <a:r>
                <a:rPr lang="en-CA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): </a:t>
              </a:r>
              <a:r>
                <a:rPr lang="en-CA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Stm[Int,n]</a:t>
              </a:r>
              <a:endPara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7" name="Google Shape;137;p15"/>
            <p:cNvSpPr txBox="1"/>
            <p:nvPr/>
          </p:nvSpPr>
          <p:spPr>
            <a:xfrm>
              <a:off x="328425" y="2031600"/>
              <a:ext cx="1778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solidFill>
                    <a:srgbClr val="CC0000"/>
                  </a:solidFill>
                </a:rPr>
                <a:t>Arch</a:t>
              </a:r>
              <a:r>
                <a:rPr lang="en-CA" sz="1800">
                  <a:solidFill>
                    <a:srgbClr val="CC0000"/>
                  </a:solidFill>
                </a:rPr>
                <a:t> Level:</a:t>
              </a:r>
              <a:endParaRPr sz="1800">
                <a:solidFill>
                  <a:srgbClr val="CC0000"/>
                </a:solidFill>
              </a:endParaRPr>
            </a:p>
          </p:txBody>
        </p:sp>
        <p:cxnSp>
          <p:nvCxnSpPr>
            <p:cNvPr id="138" name="Google Shape;138;p15"/>
            <p:cNvCxnSpPr>
              <a:stCxn id="132" idx="2"/>
              <a:endCxn id="136" idx="0"/>
            </p:cNvCxnSpPr>
            <p:nvPr/>
          </p:nvCxnSpPr>
          <p:spPr>
            <a:xfrm>
              <a:off x="3129575" y="1923950"/>
              <a:ext cx="0" cy="417000"/>
            </a:xfrm>
            <a:prstGeom prst="straightConnector1">
              <a:avLst/>
            </a:prstGeom>
            <a:noFill/>
            <a:ln cap="flat" cmpd="sng" w="28575">
              <a:solidFill>
                <a:srgbClr val="1155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9" name="Google Shape;139;p15"/>
            <p:cNvSpPr txBox="1"/>
            <p:nvPr/>
          </p:nvSpPr>
          <p:spPr>
            <a:xfrm>
              <a:off x="3267000" y="1901600"/>
              <a:ext cx="1305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solidFill>
                    <a:srgbClr val="3C78D8"/>
                  </a:solidFill>
                </a:rPr>
                <a:t>Lowering</a:t>
              </a:r>
              <a:endParaRPr sz="1800">
                <a:solidFill>
                  <a:srgbClr val="3C78D8"/>
                </a:solidFill>
              </a:endParaRPr>
            </a:p>
          </p:txBody>
        </p:sp>
        <p:pic>
          <p:nvPicPr>
            <p:cNvPr id="140" name="Google Shape;140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76500" y="2266251"/>
              <a:ext cx="2945250" cy="611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1" name="Google Shape;141;p15"/>
          <p:cNvGrpSpPr/>
          <p:nvPr/>
        </p:nvGrpSpPr>
        <p:grpSpPr>
          <a:xfrm>
            <a:off x="460475" y="2801250"/>
            <a:ext cx="8361277" cy="1334925"/>
            <a:chOff x="460475" y="2801250"/>
            <a:chExt cx="8361277" cy="1334925"/>
          </a:xfrm>
        </p:grpSpPr>
        <p:sp>
          <p:nvSpPr>
            <p:cNvPr id="142" name="Google Shape;142;p15"/>
            <p:cNvSpPr txBox="1"/>
            <p:nvPr/>
          </p:nvSpPr>
          <p:spPr>
            <a:xfrm>
              <a:off x="460475" y="3185450"/>
              <a:ext cx="5328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latin typeface="Consolas"/>
                  <a:ea typeface="Consolas"/>
                  <a:cs typeface="Consolas"/>
                  <a:sym typeface="Consolas"/>
                </a:rPr>
                <a:t>MapVec</a:t>
              </a:r>
              <a:r>
                <a:rPr lang="en-CA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CA" sz="1800">
                  <a:latin typeface="Consolas"/>
                  <a:ea typeface="Consolas"/>
                  <a:cs typeface="Consolas"/>
                  <a:sym typeface="Consolas"/>
                </a:rPr>
                <a:t>*3</a:t>
              </a:r>
              <a:r>
                <a:rPr lang="en-CA" sz="1800">
                  <a:latin typeface="Consolas"/>
                  <a:ea typeface="Consolas"/>
                  <a:cs typeface="Consolas"/>
                  <a:sym typeface="Consolas"/>
                </a:rPr>
                <a:t>, in: Vec[Int,n]</a:t>
              </a:r>
              <a:r>
                <a:rPr lang="en-CA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): </a:t>
              </a:r>
              <a:r>
                <a:rPr lang="en-CA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Vec</a:t>
              </a:r>
              <a:r>
                <a:rPr lang="en-CA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[Int,n]</a:t>
              </a:r>
              <a:endPara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43" name="Google Shape;143;p15"/>
            <p:cNvCxnSpPr>
              <a:stCxn id="136" idx="2"/>
              <a:endCxn id="142" idx="0"/>
            </p:cNvCxnSpPr>
            <p:nvPr/>
          </p:nvCxnSpPr>
          <p:spPr>
            <a:xfrm flipH="1">
              <a:off x="3124475" y="2802600"/>
              <a:ext cx="5100" cy="382800"/>
            </a:xfrm>
            <a:prstGeom prst="straightConnector1">
              <a:avLst/>
            </a:prstGeom>
            <a:noFill/>
            <a:ln cap="flat" cmpd="sng" w="28575">
              <a:solidFill>
                <a:srgbClr val="1155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4" name="Google Shape;144;p15"/>
            <p:cNvSpPr txBox="1"/>
            <p:nvPr/>
          </p:nvSpPr>
          <p:spPr>
            <a:xfrm>
              <a:off x="3267000" y="2801250"/>
              <a:ext cx="1305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solidFill>
                    <a:srgbClr val="3C78D8"/>
                  </a:solidFill>
                </a:rPr>
                <a:t>Optimizing</a:t>
              </a:r>
              <a:endParaRPr sz="1800">
                <a:solidFill>
                  <a:srgbClr val="3C78D8"/>
                </a:solidFill>
              </a:endParaRPr>
            </a:p>
          </p:txBody>
        </p:sp>
        <p:pic>
          <p:nvPicPr>
            <p:cNvPr id="145" name="Google Shape;145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76500" y="3123289"/>
              <a:ext cx="2945252" cy="101288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idx="4294967295" type="title"/>
          </p:nvPr>
        </p:nvSpPr>
        <p:spPr>
          <a:xfrm>
            <a:off x="535775" y="319150"/>
            <a:ext cx="8608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SzPts val="990"/>
              <a:buNone/>
            </a:pPr>
            <a:r>
              <a:rPr lang="en-CA" sz="2940"/>
              <a:t>Motivation: Determining Partition Size</a:t>
            </a:r>
            <a:endParaRPr sz="2040"/>
          </a:p>
        </p:txBody>
      </p:sp>
      <p:sp>
        <p:nvSpPr>
          <p:cNvPr id="151" name="Google Shape;15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grpSp>
        <p:nvGrpSpPr>
          <p:cNvPr id="152" name="Google Shape;152;p16"/>
          <p:cNvGrpSpPr/>
          <p:nvPr/>
        </p:nvGrpSpPr>
        <p:grpSpPr>
          <a:xfrm>
            <a:off x="23625" y="1087150"/>
            <a:ext cx="5268350" cy="836800"/>
            <a:chOff x="328425" y="1087150"/>
            <a:chExt cx="5268350" cy="836800"/>
          </a:xfrm>
        </p:grpSpPr>
        <p:sp>
          <p:nvSpPr>
            <p:cNvPr id="153" name="Google Shape;153;p16"/>
            <p:cNvSpPr txBox="1"/>
            <p:nvPr/>
          </p:nvSpPr>
          <p:spPr>
            <a:xfrm>
              <a:off x="535775" y="1462250"/>
              <a:ext cx="5061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MapStm(*3, in: Stm[Int,6]): Stm[Int,6]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4" name="Google Shape;154;p16"/>
            <p:cNvSpPr txBox="1"/>
            <p:nvPr/>
          </p:nvSpPr>
          <p:spPr>
            <a:xfrm>
              <a:off x="328425" y="1087150"/>
              <a:ext cx="2579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solidFill>
                    <a:srgbClr val="CC0000"/>
                  </a:solidFill>
                </a:rPr>
                <a:t>Original</a:t>
              </a:r>
              <a:r>
                <a:rPr lang="en-CA" sz="1800">
                  <a:solidFill>
                    <a:srgbClr val="CC0000"/>
                  </a:solidFill>
                </a:rPr>
                <a:t>:</a:t>
              </a:r>
              <a:endParaRPr sz="1800">
                <a:solidFill>
                  <a:srgbClr val="CC0000"/>
                </a:solidFill>
              </a:endParaRPr>
            </a:p>
          </p:txBody>
        </p:sp>
      </p:grpSp>
      <p:grpSp>
        <p:nvGrpSpPr>
          <p:cNvPr id="155" name="Google Shape;155;p16"/>
          <p:cNvGrpSpPr/>
          <p:nvPr/>
        </p:nvGrpSpPr>
        <p:grpSpPr>
          <a:xfrm>
            <a:off x="144223" y="1884025"/>
            <a:ext cx="4792777" cy="2790250"/>
            <a:chOff x="144223" y="1884025"/>
            <a:chExt cx="4792777" cy="2790250"/>
          </a:xfrm>
        </p:grpSpPr>
        <p:grpSp>
          <p:nvGrpSpPr>
            <p:cNvPr id="156" name="Google Shape;156;p16"/>
            <p:cNvGrpSpPr/>
            <p:nvPr/>
          </p:nvGrpSpPr>
          <p:grpSpPr>
            <a:xfrm>
              <a:off x="2637025" y="1884025"/>
              <a:ext cx="2299975" cy="461700"/>
              <a:chOff x="3028625" y="2801250"/>
              <a:chExt cx="2299975" cy="461700"/>
            </a:xfrm>
          </p:grpSpPr>
          <p:cxnSp>
            <p:nvCxnSpPr>
              <p:cNvPr id="157" name="Google Shape;157;p16"/>
              <p:cNvCxnSpPr/>
              <p:nvPr/>
            </p:nvCxnSpPr>
            <p:spPr>
              <a:xfrm>
                <a:off x="3028625" y="2802600"/>
                <a:ext cx="0" cy="382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1155CC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58" name="Google Shape;158;p16"/>
              <p:cNvSpPr txBox="1"/>
              <p:nvPr/>
            </p:nvSpPr>
            <p:spPr>
              <a:xfrm>
                <a:off x="3267000" y="2801250"/>
                <a:ext cx="20616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800">
                    <a:solidFill>
                      <a:srgbClr val="3C78D8"/>
                    </a:solidFill>
                  </a:rPr>
                  <a:t>After </a:t>
                </a:r>
                <a:r>
                  <a:rPr lang="en-CA" sz="1800">
                    <a:solidFill>
                      <a:srgbClr val="3C78D8"/>
                    </a:solidFill>
                  </a:rPr>
                  <a:t>Optimizing</a:t>
                </a:r>
                <a:endParaRPr sz="1800">
                  <a:solidFill>
                    <a:srgbClr val="3C78D8"/>
                  </a:solidFill>
                </a:endParaRPr>
              </a:p>
            </p:txBody>
          </p:sp>
        </p:grpSp>
        <p:grpSp>
          <p:nvGrpSpPr>
            <p:cNvPr id="159" name="Google Shape;159;p16"/>
            <p:cNvGrpSpPr/>
            <p:nvPr/>
          </p:nvGrpSpPr>
          <p:grpSpPr>
            <a:xfrm>
              <a:off x="144223" y="2556475"/>
              <a:ext cx="2645202" cy="2117800"/>
              <a:chOff x="144223" y="2556475"/>
              <a:chExt cx="2645202" cy="2117800"/>
            </a:xfrm>
          </p:grpSpPr>
          <p:sp>
            <p:nvSpPr>
              <p:cNvPr id="160" name="Google Shape;160;p16"/>
              <p:cNvSpPr txBox="1"/>
              <p:nvPr/>
            </p:nvSpPr>
            <p:spPr>
              <a:xfrm>
                <a:off x="727825" y="4212575"/>
                <a:ext cx="20616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800">
                    <a:solidFill>
                      <a:srgbClr val="3C78D8"/>
                    </a:solidFill>
                  </a:rPr>
                  <a:t>1 cycle</a:t>
                </a:r>
                <a:endParaRPr sz="1800">
                  <a:solidFill>
                    <a:srgbClr val="3C78D8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800">
                    <a:solidFill>
                      <a:srgbClr val="3C78D8"/>
                    </a:solidFill>
                  </a:rPr>
                  <a:t>6 resources</a:t>
                </a:r>
                <a:endParaRPr sz="1800">
                  <a:solidFill>
                    <a:srgbClr val="3C78D8"/>
                  </a:solidFill>
                </a:endParaRPr>
              </a:p>
            </p:txBody>
          </p:sp>
          <p:pic>
            <p:nvPicPr>
              <p:cNvPr id="161" name="Google Shape;161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4223" y="2556475"/>
                <a:ext cx="2353700" cy="16775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62" name="Google Shape;16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4175" y="1293922"/>
            <a:ext cx="3857049" cy="6288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Google Shape;163;p16"/>
          <p:cNvGrpSpPr/>
          <p:nvPr/>
        </p:nvGrpSpPr>
        <p:grpSpPr>
          <a:xfrm>
            <a:off x="5880400" y="2571746"/>
            <a:ext cx="3200824" cy="1790154"/>
            <a:chOff x="5880400" y="2571746"/>
            <a:chExt cx="3200824" cy="1790154"/>
          </a:xfrm>
        </p:grpSpPr>
        <p:sp>
          <p:nvSpPr>
            <p:cNvPr id="164" name="Google Shape;164;p16"/>
            <p:cNvSpPr txBox="1"/>
            <p:nvPr/>
          </p:nvSpPr>
          <p:spPr>
            <a:xfrm>
              <a:off x="6791325" y="3623000"/>
              <a:ext cx="15885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solidFill>
                    <a:srgbClr val="3C78D8"/>
                  </a:solidFill>
                </a:rPr>
                <a:t>3</a:t>
              </a:r>
              <a:r>
                <a:rPr lang="en-CA" sz="1800">
                  <a:solidFill>
                    <a:srgbClr val="3C78D8"/>
                  </a:solidFill>
                </a:rPr>
                <a:t> cycles</a:t>
              </a:r>
              <a:endParaRPr sz="1800">
                <a:solidFill>
                  <a:srgbClr val="3C78D8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solidFill>
                    <a:srgbClr val="3C78D8"/>
                  </a:solidFill>
                </a:rPr>
                <a:t>2 resources</a:t>
              </a:r>
              <a:endParaRPr sz="1800">
                <a:solidFill>
                  <a:srgbClr val="3C78D8"/>
                </a:solidFill>
              </a:endParaRPr>
            </a:p>
          </p:txBody>
        </p:sp>
        <p:pic>
          <p:nvPicPr>
            <p:cNvPr id="165" name="Google Shape;165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80400" y="2571746"/>
              <a:ext cx="3200824" cy="99492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6" name="Google Shape;166;p16"/>
          <p:cNvGrpSpPr/>
          <p:nvPr/>
        </p:nvGrpSpPr>
        <p:grpSpPr>
          <a:xfrm>
            <a:off x="2789425" y="2503100"/>
            <a:ext cx="2811475" cy="1932725"/>
            <a:chOff x="2789425" y="2503100"/>
            <a:chExt cx="2811475" cy="1932725"/>
          </a:xfrm>
        </p:grpSpPr>
        <p:sp>
          <p:nvSpPr>
            <p:cNvPr id="167" name="Google Shape;167;p16"/>
            <p:cNvSpPr txBox="1"/>
            <p:nvPr/>
          </p:nvSpPr>
          <p:spPr>
            <a:xfrm>
              <a:off x="3479925" y="3696925"/>
              <a:ext cx="15885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solidFill>
                    <a:srgbClr val="3C78D8"/>
                  </a:solidFill>
                </a:rPr>
                <a:t>2 cycles</a:t>
              </a:r>
              <a:endParaRPr sz="1800">
                <a:solidFill>
                  <a:srgbClr val="3C78D8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solidFill>
                    <a:srgbClr val="3C78D8"/>
                  </a:solidFill>
                </a:rPr>
                <a:t>3 resources</a:t>
              </a:r>
              <a:endParaRPr sz="1800">
                <a:solidFill>
                  <a:srgbClr val="3C78D8"/>
                </a:solidFill>
              </a:endParaRPr>
            </a:p>
          </p:txBody>
        </p:sp>
        <p:pic>
          <p:nvPicPr>
            <p:cNvPr id="168" name="Google Shape;168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789425" y="2503100"/>
              <a:ext cx="2811475" cy="1237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3535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74" name="Google Shape;174;p17"/>
          <p:cNvSpPr txBox="1"/>
          <p:nvPr>
            <p:ph idx="4294967295" type="title"/>
          </p:nvPr>
        </p:nvSpPr>
        <p:spPr>
          <a:xfrm>
            <a:off x="535775" y="319150"/>
            <a:ext cx="7681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900">
                <a:solidFill>
                  <a:schemeClr val="lt1"/>
                </a:solidFill>
              </a:rPr>
              <a:t>Preserve Tuning Parameters for </a:t>
            </a:r>
            <a:r>
              <a:rPr lang="en-CA" sz="2900">
                <a:solidFill>
                  <a:schemeClr val="lt1"/>
                </a:solidFill>
              </a:rPr>
              <a:t>Partitioning </a:t>
            </a:r>
            <a:endParaRPr sz="2900">
              <a:solidFill>
                <a:schemeClr val="lt1"/>
              </a:solidFill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535775" y="1462250"/>
            <a:ext cx="693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Map(</a:t>
            </a:r>
            <a:r>
              <a:rPr lang="en-CA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*3</a:t>
            </a:r>
            <a:r>
              <a:rPr lang="en-CA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in: 6×Int): 6×Int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328425" y="1087150"/>
            <a:ext cx="177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CC0000"/>
                </a:solidFill>
              </a:rPr>
              <a:t>Algo Level:</a:t>
            </a:r>
            <a:endParaRPr sz="1800">
              <a:solidFill>
                <a:srgbClr val="CC0000"/>
              </a:solidFill>
            </a:endParaRPr>
          </a:p>
        </p:txBody>
      </p:sp>
      <p:grpSp>
        <p:nvGrpSpPr>
          <p:cNvPr id="177" name="Google Shape;177;p17"/>
          <p:cNvGrpSpPr/>
          <p:nvPr/>
        </p:nvGrpSpPr>
        <p:grpSpPr>
          <a:xfrm>
            <a:off x="535775" y="1852250"/>
            <a:ext cx="6938100" cy="851675"/>
            <a:chOff x="535775" y="1852250"/>
            <a:chExt cx="6938100" cy="851675"/>
          </a:xfrm>
        </p:grpSpPr>
        <p:cxnSp>
          <p:nvCxnSpPr>
            <p:cNvPr id="178" name="Google Shape;178;p17"/>
            <p:cNvCxnSpPr/>
            <p:nvPr/>
          </p:nvCxnSpPr>
          <p:spPr>
            <a:xfrm>
              <a:off x="2328425" y="1923950"/>
              <a:ext cx="0" cy="3183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9" name="Google Shape;179;p17"/>
            <p:cNvSpPr txBox="1"/>
            <p:nvPr/>
          </p:nvSpPr>
          <p:spPr>
            <a:xfrm>
              <a:off x="2505000" y="1852250"/>
              <a:ext cx="3014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solidFill>
                    <a:srgbClr val="A4C2F4"/>
                  </a:solidFill>
                </a:rPr>
                <a:t>Express Partitioning </a:t>
              </a:r>
              <a:endParaRPr sz="1800">
                <a:solidFill>
                  <a:srgbClr val="A4C2F4"/>
                </a:solidFill>
              </a:endParaRPr>
            </a:p>
          </p:txBody>
        </p:sp>
        <p:sp>
          <p:nvSpPr>
            <p:cNvPr id="180" name="Google Shape;180;p17"/>
            <p:cNvSpPr txBox="1"/>
            <p:nvPr/>
          </p:nvSpPr>
          <p:spPr>
            <a:xfrm>
              <a:off x="535775" y="2242225"/>
              <a:ext cx="6938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Join(</a:t>
              </a:r>
              <a:r>
                <a:rPr lang="en-CA" sz="1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Map(Map(*3, _), Split(in, </a:t>
              </a:r>
              <a:r>
                <a:rPr lang="en-CA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tp</a:t>
              </a:r>
              <a:r>
                <a:rPr lang="en-CA" sz="1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)))</a:t>
              </a:r>
              <a:endParaRPr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81" name="Google Shape;181;p17"/>
          <p:cNvGrpSpPr/>
          <p:nvPr/>
        </p:nvGrpSpPr>
        <p:grpSpPr>
          <a:xfrm>
            <a:off x="328425" y="2663600"/>
            <a:ext cx="7145450" cy="901000"/>
            <a:chOff x="328425" y="2663600"/>
            <a:chExt cx="7145450" cy="901000"/>
          </a:xfrm>
        </p:grpSpPr>
        <p:sp>
          <p:nvSpPr>
            <p:cNvPr id="182" name="Google Shape;182;p17"/>
            <p:cNvSpPr txBox="1"/>
            <p:nvPr/>
          </p:nvSpPr>
          <p:spPr>
            <a:xfrm>
              <a:off x="535775" y="3102900"/>
              <a:ext cx="6938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JoinStm(MapStm(MapStm(*3, _), SplitStm(in, </a:t>
              </a:r>
              <a:r>
                <a:rPr lang="en-CA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tp</a:t>
              </a:r>
              <a:r>
                <a:rPr lang="en-CA" sz="1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)))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3" name="Google Shape;183;p17"/>
            <p:cNvSpPr txBox="1"/>
            <p:nvPr/>
          </p:nvSpPr>
          <p:spPr>
            <a:xfrm>
              <a:off x="328425" y="2793600"/>
              <a:ext cx="1778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solidFill>
                    <a:srgbClr val="CC0000"/>
                  </a:solidFill>
                </a:rPr>
                <a:t>Arch Level:</a:t>
              </a:r>
              <a:endParaRPr sz="1800">
                <a:solidFill>
                  <a:srgbClr val="CC0000"/>
                </a:solidFill>
              </a:endParaRPr>
            </a:p>
          </p:txBody>
        </p:sp>
        <p:cxnSp>
          <p:nvCxnSpPr>
            <p:cNvPr id="184" name="Google Shape;184;p17"/>
            <p:cNvCxnSpPr/>
            <p:nvPr/>
          </p:nvCxnSpPr>
          <p:spPr>
            <a:xfrm>
              <a:off x="2328425" y="2703925"/>
              <a:ext cx="0" cy="3990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5" name="Google Shape;185;p17"/>
            <p:cNvSpPr txBox="1"/>
            <p:nvPr/>
          </p:nvSpPr>
          <p:spPr>
            <a:xfrm>
              <a:off x="2505000" y="2663600"/>
              <a:ext cx="1305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solidFill>
                    <a:srgbClr val="A4C2F4"/>
                  </a:solidFill>
                </a:rPr>
                <a:t>Lowering</a:t>
              </a:r>
              <a:endParaRPr sz="1800">
                <a:solidFill>
                  <a:srgbClr val="A4C2F4"/>
                </a:solidFill>
              </a:endParaRPr>
            </a:p>
          </p:txBody>
        </p:sp>
      </p:grpSp>
      <p:grpSp>
        <p:nvGrpSpPr>
          <p:cNvPr id="186" name="Google Shape;186;p17"/>
          <p:cNvGrpSpPr/>
          <p:nvPr/>
        </p:nvGrpSpPr>
        <p:grpSpPr>
          <a:xfrm>
            <a:off x="535775" y="3563250"/>
            <a:ext cx="8608200" cy="1400000"/>
            <a:chOff x="535775" y="3563250"/>
            <a:chExt cx="8608200" cy="1400000"/>
          </a:xfrm>
        </p:grpSpPr>
        <p:sp>
          <p:nvSpPr>
            <p:cNvPr id="187" name="Google Shape;187;p17"/>
            <p:cNvSpPr txBox="1"/>
            <p:nvPr/>
          </p:nvSpPr>
          <p:spPr>
            <a:xfrm>
              <a:off x="535775" y="3947450"/>
              <a:ext cx="86082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JoinStm(MapStm(Vec2Stm, </a:t>
              </a:r>
              <a:endParaRPr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MapStm(</a:t>
              </a:r>
              <a:r>
                <a:rPr lang="en-CA" sz="1800">
                  <a:solidFill>
                    <a:srgbClr val="FFD966"/>
                  </a:solidFill>
                  <a:latin typeface="Consolas"/>
                  <a:ea typeface="Consolas"/>
                  <a:cs typeface="Consolas"/>
                  <a:sym typeface="Consolas"/>
                </a:rPr>
                <a:t>MapVec(*3, _)</a:t>
              </a:r>
              <a:r>
                <a:rPr lang="en-CA" sz="1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endParaRPr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   MapStm(Stm2Vec, SplitStm(in, </a:t>
              </a:r>
              <a:r>
                <a:rPr lang="en-CA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tp</a:t>
              </a:r>
              <a:r>
                <a:rPr lang="en-CA" sz="18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)))))</a:t>
              </a:r>
              <a:endParaRPr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88" name="Google Shape;188;p17"/>
            <p:cNvCxnSpPr/>
            <p:nvPr/>
          </p:nvCxnSpPr>
          <p:spPr>
            <a:xfrm flipH="1">
              <a:off x="2322725" y="3564600"/>
              <a:ext cx="5700" cy="461700"/>
            </a:xfrm>
            <a:prstGeom prst="straightConnector1">
              <a:avLst/>
            </a:prstGeom>
            <a:noFill/>
            <a:ln cap="flat" cmpd="sng" w="28575">
              <a:solidFill>
                <a:srgbClr val="A4C2F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9" name="Google Shape;189;p17"/>
            <p:cNvSpPr txBox="1"/>
            <p:nvPr/>
          </p:nvSpPr>
          <p:spPr>
            <a:xfrm>
              <a:off x="2505000" y="3563250"/>
              <a:ext cx="1305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>
                  <a:solidFill>
                    <a:srgbClr val="A4C2F4"/>
                  </a:solidFill>
                </a:rPr>
                <a:t>Optimizing</a:t>
              </a:r>
              <a:endParaRPr sz="1800">
                <a:solidFill>
                  <a:srgbClr val="A4C2F4"/>
                </a:solidFill>
              </a:endParaRPr>
            </a:p>
          </p:txBody>
        </p:sp>
        <p:pic>
          <p:nvPicPr>
            <p:cNvPr id="190" name="Google Shape;19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903775" y="3749548"/>
              <a:ext cx="3029925" cy="1213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3535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96" name="Google Shape;196;p18"/>
          <p:cNvSpPr txBox="1"/>
          <p:nvPr>
            <p:ph idx="4294967295" type="title"/>
          </p:nvPr>
        </p:nvSpPr>
        <p:spPr>
          <a:xfrm>
            <a:off x="535775" y="319150"/>
            <a:ext cx="7681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900">
                <a:solidFill>
                  <a:schemeClr val="lt1"/>
                </a:solidFill>
              </a:rPr>
              <a:t>Insert Tuning Parameters</a:t>
            </a:r>
            <a:endParaRPr sz="2900">
              <a:solidFill>
                <a:schemeClr val="lt1"/>
              </a:solidFill>
            </a:endParaRPr>
          </a:p>
        </p:txBody>
      </p:sp>
      <p:grpSp>
        <p:nvGrpSpPr>
          <p:cNvPr id="197" name="Google Shape;197;p18"/>
          <p:cNvGrpSpPr/>
          <p:nvPr/>
        </p:nvGrpSpPr>
        <p:grpSpPr>
          <a:xfrm>
            <a:off x="6907422" y="319154"/>
            <a:ext cx="1711184" cy="2296411"/>
            <a:chOff x="1503975" y="1389125"/>
            <a:chExt cx="2208549" cy="2860502"/>
          </a:xfrm>
        </p:grpSpPr>
        <p:pic>
          <p:nvPicPr>
            <p:cNvPr id="198" name="Google Shape;198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03975" y="1389125"/>
              <a:ext cx="2208549" cy="28605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" name="Google Shape;199;p18"/>
            <p:cNvSpPr/>
            <p:nvPr/>
          </p:nvSpPr>
          <p:spPr>
            <a:xfrm>
              <a:off x="1637850" y="1511150"/>
              <a:ext cx="652200" cy="558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18"/>
          <p:cNvSpPr txBox="1"/>
          <p:nvPr/>
        </p:nvSpPr>
        <p:spPr>
          <a:xfrm>
            <a:off x="367675" y="1027625"/>
            <a:ext cx="6884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MatMul(A: </a:t>
            </a:r>
            <a:r>
              <a:rPr lang="en-CA" sz="17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MxKxInt</a:t>
            </a:r>
            <a:r>
              <a:rPr lang="en-CA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B: </a:t>
            </a:r>
            <a:r>
              <a:rPr lang="en-CA" sz="17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KxNxInt</a:t>
            </a:r>
            <a:r>
              <a:rPr lang="en-CA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): </a:t>
            </a:r>
            <a:r>
              <a:rPr lang="en-CA" sz="17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MxNxInt </a:t>
            </a:r>
            <a:r>
              <a:rPr lang="en-CA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Map(a -&gt; Map(b -&gt; DotProd(a, b), Transpose(B)), A)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01" name="Google Shape;201;p18"/>
          <p:cNvGrpSpPr/>
          <p:nvPr/>
        </p:nvGrpSpPr>
        <p:grpSpPr>
          <a:xfrm>
            <a:off x="367675" y="1802500"/>
            <a:ext cx="8250741" cy="3117325"/>
            <a:chOff x="367675" y="1804175"/>
            <a:chExt cx="8250741" cy="3117325"/>
          </a:xfrm>
        </p:grpSpPr>
        <p:grpSp>
          <p:nvGrpSpPr>
            <p:cNvPr id="202" name="Google Shape;202;p18"/>
            <p:cNvGrpSpPr/>
            <p:nvPr/>
          </p:nvGrpSpPr>
          <p:grpSpPr>
            <a:xfrm>
              <a:off x="6939637" y="2775554"/>
              <a:ext cx="1678779" cy="2145946"/>
              <a:chOff x="3754271" y="2168150"/>
              <a:chExt cx="2244657" cy="2860498"/>
            </a:xfrm>
          </p:grpSpPr>
          <p:pic>
            <p:nvPicPr>
              <p:cNvPr id="203" name="Google Shape;203;p1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754271" y="2168150"/>
                <a:ext cx="2244657" cy="286049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4" name="Google Shape;204;p18"/>
              <p:cNvSpPr/>
              <p:nvPr/>
            </p:nvSpPr>
            <p:spPr>
              <a:xfrm>
                <a:off x="3850221" y="2280775"/>
                <a:ext cx="666300" cy="5820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8"/>
              <p:cNvSpPr/>
              <p:nvPr/>
            </p:nvSpPr>
            <p:spPr>
              <a:xfrm>
                <a:off x="3757796" y="2571750"/>
                <a:ext cx="185100" cy="5820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6" name="Google Shape;206;p18"/>
            <p:cNvGrpSpPr/>
            <p:nvPr/>
          </p:nvGrpSpPr>
          <p:grpSpPr>
            <a:xfrm>
              <a:off x="367675" y="1804175"/>
              <a:ext cx="6884700" cy="1207025"/>
              <a:chOff x="367675" y="1804175"/>
              <a:chExt cx="6884700" cy="1207025"/>
            </a:xfrm>
          </p:grpSpPr>
          <p:sp>
            <p:nvSpPr>
              <p:cNvPr id="207" name="Google Shape;207;p18"/>
              <p:cNvSpPr/>
              <p:nvPr/>
            </p:nvSpPr>
            <p:spPr>
              <a:xfrm>
                <a:off x="1742900" y="1811825"/>
                <a:ext cx="586500" cy="446400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rgbClr val="C9DAF8"/>
              </a:solidFill>
              <a:ln cap="flat" cmpd="sng" w="28575">
                <a:solidFill>
                  <a:srgbClr val="6D9EE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8"/>
              <p:cNvSpPr txBox="1"/>
              <p:nvPr/>
            </p:nvSpPr>
            <p:spPr>
              <a:xfrm>
                <a:off x="2443250" y="1804175"/>
                <a:ext cx="41631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800">
                    <a:solidFill>
                      <a:srgbClr val="C9DAF8"/>
                    </a:solidFill>
                  </a:rPr>
                  <a:t>Add Tuning Parameters: </a:t>
                </a:r>
                <a:r>
                  <a:rPr lang="en-CA" sz="1800">
                    <a:solidFill>
                      <a:srgbClr val="FF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m, n, k</a:t>
                </a:r>
                <a:endParaRPr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209" name="Google Shape;209;p18"/>
              <p:cNvSpPr txBox="1"/>
              <p:nvPr/>
            </p:nvSpPr>
            <p:spPr>
              <a:xfrm>
                <a:off x="367675" y="2303200"/>
                <a:ext cx="68847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CA" sz="17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A’ = Transpose(Split(A, </a:t>
                </a:r>
                <a:r>
                  <a:rPr lang="en-CA" sz="1700">
                    <a:solidFill>
                      <a:srgbClr val="FF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(m,</a:t>
                </a:r>
                <a:r>
                  <a:rPr lang="en-CA" sz="1700">
                    <a:solidFill>
                      <a:srgbClr val="FF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</a:t>
                </a:r>
                <a:r>
                  <a:rPr lang="en-CA" sz="1700">
                    <a:solidFill>
                      <a:srgbClr val="FF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k)</a:t>
                </a:r>
                <a:r>
                  <a:rPr lang="en-CA" sz="17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)): </a:t>
                </a:r>
                <a:r>
                  <a:rPr lang="en-CA" sz="1700">
                    <a:solidFill>
                      <a:srgbClr val="FFD966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(M/m)x(K/k)x</a:t>
                </a:r>
                <a:r>
                  <a:rPr lang="en-CA" sz="1700">
                    <a:solidFill>
                      <a:srgbClr val="FF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</a:t>
                </a:r>
                <a:r>
                  <a:rPr lang="en-CA" sz="1700">
                    <a:solidFill>
                      <a:srgbClr val="FFE59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x</a:t>
                </a:r>
                <a:r>
                  <a:rPr lang="en-CA" sz="1700">
                    <a:solidFill>
                      <a:srgbClr val="FF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k</a:t>
                </a:r>
                <a:r>
                  <a:rPr lang="en-CA" sz="1700">
                    <a:solidFill>
                      <a:srgbClr val="FFE59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xInt</a:t>
                </a:r>
                <a:endParaRPr sz="17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CA" sz="17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B’ = Transpose(Split(B, </a:t>
                </a:r>
                <a:r>
                  <a:rPr lang="en-CA" sz="1700">
                    <a:solidFill>
                      <a:srgbClr val="FF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(k, n)</a:t>
                </a:r>
                <a:r>
                  <a:rPr lang="en-CA" sz="17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))</a:t>
                </a:r>
                <a:r>
                  <a:rPr lang="en-CA" sz="17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: </a:t>
                </a:r>
                <a:r>
                  <a:rPr lang="en-CA" sz="1700">
                    <a:solidFill>
                      <a:srgbClr val="FFD966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(K/k)x(N/n)x</a:t>
                </a:r>
                <a:r>
                  <a:rPr lang="en-CA" sz="1700">
                    <a:solidFill>
                      <a:srgbClr val="FF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k</a:t>
                </a:r>
                <a:r>
                  <a:rPr lang="en-CA" sz="1700">
                    <a:solidFill>
                      <a:srgbClr val="FFE59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x</a:t>
                </a:r>
                <a:r>
                  <a:rPr lang="en-CA" sz="1700">
                    <a:solidFill>
                      <a:srgbClr val="FF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n</a:t>
                </a:r>
                <a:r>
                  <a:rPr lang="en-CA" sz="1700">
                    <a:solidFill>
                      <a:srgbClr val="FFE59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xInt</a:t>
                </a:r>
                <a:endParaRPr sz="17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</p:grpSp>
      <p:sp>
        <p:nvSpPr>
          <p:cNvPr id="210" name="Google Shape;210;p18"/>
          <p:cNvSpPr txBox="1"/>
          <p:nvPr/>
        </p:nvSpPr>
        <p:spPr>
          <a:xfrm>
            <a:off x="367676" y="2850375"/>
            <a:ext cx="64884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C’ = Map(a’ =&gt;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Map(b’ =&gt;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 </a:t>
            </a:r>
            <a:r>
              <a:rPr lang="en-CA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Reduce(+,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  Map(tup =&gt;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    MatMul(tup.0</a:t>
            </a:r>
            <a:r>
              <a:rPr lang="en-CA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CA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-CA" sz="17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CA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-CA" sz="17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xInt</a:t>
            </a:r>
            <a:r>
              <a:rPr lang="en-CA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tup.1: </a:t>
            </a:r>
            <a:r>
              <a:rPr lang="en-CA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-CA" sz="17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CA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CA" sz="1700">
                <a:solidFill>
                  <a:srgbClr val="FFE599"/>
                </a:solidFill>
                <a:latin typeface="Consolas"/>
                <a:ea typeface="Consolas"/>
                <a:cs typeface="Consolas"/>
                <a:sym typeface="Consolas"/>
              </a:rPr>
              <a:t>xInt</a:t>
            </a:r>
            <a:r>
              <a:rPr lang="en-CA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  Zip(a’, b’)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)), Transpose(B’)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), A’): </a:t>
            </a:r>
            <a:r>
              <a:rPr lang="en-CA" sz="17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(M/m)x(N/n)x</a:t>
            </a:r>
            <a:r>
              <a:rPr lang="en-CA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-CA" sz="17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CA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CA" sz="17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xInt</a:t>
            </a:r>
            <a:endParaRPr sz="1700">
              <a:solidFill>
                <a:srgbClr val="FFD9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11" name="Google Shape;211;p18"/>
          <p:cNvGrpSpPr/>
          <p:nvPr/>
        </p:nvGrpSpPr>
        <p:grpSpPr>
          <a:xfrm>
            <a:off x="3360650" y="2630225"/>
            <a:ext cx="2880900" cy="927125"/>
            <a:chOff x="3360650" y="2630225"/>
            <a:chExt cx="2880900" cy="927125"/>
          </a:xfrm>
        </p:grpSpPr>
        <p:cxnSp>
          <p:nvCxnSpPr>
            <p:cNvPr id="212" name="Google Shape;212;p18"/>
            <p:cNvCxnSpPr/>
            <p:nvPr/>
          </p:nvCxnSpPr>
          <p:spPr>
            <a:xfrm>
              <a:off x="3739875" y="2633975"/>
              <a:ext cx="2172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" name="Google Shape;213;p18"/>
            <p:cNvCxnSpPr/>
            <p:nvPr/>
          </p:nvCxnSpPr>
          <p:spPr>
            <a:xfrm>
              <a:off x="3495025" y="2893775"/>
              <a:ext cx="53100" cy="3141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4" name="Google Shape;214;p18"/>
            <p:cNvCxnSpPr/>
            <p:nvPr/>
          </p:nvCxnSpPr>
          <p:spPr>
            <a:xfrm flipH="1">
              <a:off x="3597300" y="2630225"/>
              <a:ext cx="247800" cy="5850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5" name="Google Shape;215;p18"/>
            <p:cNvSpPr txBox="1"/>
            <p:nvPr/>
          </p:nvSpPr>
          <p:spPr>
            <a:xfrm>
              <a:off x="3360650" y="3110950"/>
              <a:ext cx="2880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700">
                  <a:solidFill>
                    <a:srgbClr val="FF0000"/>
                  </a:solidFill>
                </a:rPr>
                <a:t>Linked tuning parameter</a:t>
              </a:r>
              <a:endParaRPr sz="1700">
                <a:solidFill>
                  <a:srgbClr val="FF0000"/>
                </a:solidFill>
              </a:endParaRPr>
            </a:p>
          </p:txBody>
        </p:sp>
        <p:cxnSp>
          <p:nvCxnSpPr>
            <p:cNvPr id="216" name="Google Shape;216;p18"/>
            <p:cNvCxnSpPr/>
            <p:nvPr/>
          </p:nvCxnSpPr>
          <p:spPr>
            <a:xfrm>
              <a:off x="3380100" y="2889300"/>
              <a:ext cx="2172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3535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22" name="Google Shape;222;p19"/>
          <p:cNvSpPr txBox="1"/>
          <p:nvPr>
            <p:ph idx="4294967295" type="title"/>
          </p:nvPr>
        </p:nvSpPr>
        <p:spPr>
          <a:xfrm>
            <a:off x="535775" y="319150"/>
            <a:ext cx="7681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900">
                <a:solidFill>
                  <a:schemeClr val="lt1"/>
                </a:solidFill>
              </a:rPr>
              <a:t>Partitioning with Single Input</a:t>
            </a:r>
            <a:endParaRPr sz="2900">
              <a:solidFill>
                <a:schemeClr val="lt1"/>
              </a:solidFill>
            </a:endParaRPr>
          </a:p>
        </p:txBody>
      </p:sp>
      <p:sp>
        <p:nvSpPr>
          <p:cNvPr id="223" name="Google Shape;223;p19"/>
          <p:cNvSpPr txBox="1"/>
          <p:nvPr/>
        </p:nvSpPr>
        <p:spPr>
          <a:xfrm>
            <a:off x="367675" y="1027625"/>
            <a:ext cx="6884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MatMul(AB: </a:t>
            </a:r>
            <a:r>
              <a:rPr lang="en-CA" sz="17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MxNxKx[</a:t>
            </a:r>
            <a:r>
              <a:rPr lang="en-CA" sz="17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Int,Int</a:t>
            </a:r>
            <a:r>
              <a:rPr lang="en-CA" sz="17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CA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): </a:t>
            </a:r>
            <a:r>
              <a:rPr lang="en-CA" sz="17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MxNxInt</a:t>
            </a:r>
            <a:endParaRPr sz="1700">
              <a:solidFill>
                <a:srgbClr val="FFD9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Google Shape;224;p19"/>
          <p:cNvSpPr txBox="1"/>
          <p:nvPr/>
        </p:nvSpPr>
        <p:spPr>
          <a:xfrm>
            <a:off x="367675" y="4261738"/>
            <a:ext cx="8204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merged: </a:t>
            </a:r>
            <a:r>
              <a:rPr lang="en-CA" sz="17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(M/m)x(N/n)x</a:t>
            </a:r>
            <a:r>
              <a:rPr lang="en-CA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-CA" sz="17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CA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CA" sz="17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×Int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CA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= Map(Map(Reduce(+, _), _), </a:t>
            </a:r>
            <a:r>
              <a:rPr lang="en-CA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conquered</a:t>
            </a:r>
            <a:r>
              <a:rPr lang="en-CA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19"/>
          <p:cNvSpPr txBox="1"/>
          <p:nvPr/>
        </p:nvSpPr>
        <p:spPr>
          <a:xfrm>
            <a:off x="367675" y="2159825"/>
            <a:ext cx="5633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divided: </a:t>
            </a:r>
            <a:r>
              <a:rPr lang="en-CA" sz="17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(M/m)x(N/n)x(K/k)x</a:t>
            </a:r>
            <a:r>
              <a:rPr lang="en-CA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-CA" sz="17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CA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CA" sz="17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CA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-CA" sz="17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×[Int,Int]</a:t>
            </a:r>
            <a:endParaRPr sz="1700">
              <a:solidFill>
                <a:srgbClr val="FFD9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= Transpose(Split(AB, </a:t>
            </a:r>
            <a:r>
              <a:rPr lang="en-CA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(m, n, k)</a:t>
            </a:r>
            <a:r>
              <a:rPr lang="en-CA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" name="Google Shape;226;p19"/>
          <p:cNvSpPr txBox="1"/>
          <p:nvPr/>
        </p:nvSpPr>
        <p:spPr>
          <a:xfrm>
            <a:off x="367675" y="3414875"/>
            <a:ext cx="8204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conquered: </a:t>
            </a:r>
            <a:r>
              <a:rPr lang="en-CA" sz="17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(M/m)x(N/n)x(K/k)x</a:t>
            </a:r>
            <a:r>
              <a:rPr lang="en-CA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-CA" sz="17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CA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CA" sz="1700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×Int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CA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= Map(Map(Map(</a:t>
            </a:r>
            <a:r>
              <a:rPr lang="en-CA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MatMul(_), _), _), divided</a:t>
            </a:r>
            <a:r>
              <a:rPr lang="en-CA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7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27" name="Google Shape;227;p19"/>
          <p:cNvGrpSpPr/>
          <p:nvPr/>
        </p:nvGrpSpPr>
        <p:grpSpPr>
          <a:xfrm>
            <a:off x="6488225" y="1139125"/>
            <a:ext cx="2411100" cy="1677300"/>
            <a:chOff x="6031025" y="1139125"/>
            <a:chExt cx="2411100" cy="1677300"/>
          </a:xfrm>
        </p:grpSpPr>
        <p:sp>
          <p:nvSpPr>
            <p:cNvPr id="228" name="Google Shape;228;p19"/>
            <p:cNvSpPr/>
            <p:nvPr/>
          </p:nvSpPr>
          <p:spPr>
            <a:xfrm>
              <a:off x="6031025" y="1139125"/>
              <a:ext cx="2411100" cy="1677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29" name="Google Shape;229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055325" y="1158200"/>
              <a:ext cx="2356883" cy="16360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0" name="Google Shape;230;p19"/>
          <p:cNvGrpSpPr/>
          <p:nvPr/>
        </p:nvGrpSpPr>
        <p:grpSpPr>
          <a:xfrm>
            <a:off x="6488225" y="2967925"/>
            <a:ext cx="2411100" cy="1743600"/>
            <a:chOff x="6031025" y="2967925"/>
            <a:chExt cx="2411100" cy="1743600"/>
          </a:xfrm>
        </p:grpSpPr>
        <p:sp>
          <p:nvSpPr>
            <p:cNvPr id="231" name="Google Shape;231;p19"/>
            <p:cNvSpPr/>
            <p:nvPr/>
          </p:nvSpPr>
          <p:spPr>
            <a:xfrm>
              <a:off x="6031025" y="2967925"/>
              <a:ext cx="2411100" cy="174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2" name="Google Shape;232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39700" y="2984813"/>
              <a:ext cx="2393749" cy="1709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3" name="Google Shape;233;p19"/>
          <p:cNvSpPr txBox="1"/>
          <p:nvPr/>
        </p:nvSpPr>
        <p:spPr>
          <a:xfrm>
            <a:off x="387850" y="1544200"/>
            <a:ext cx="6884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DCM(divideFunc, </a:t>
            </a:r>
            <a:r>
              <a:rPr lang="en-CA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conquerFunc</a:t>
            </a:r>
            <a:r>
              <a:rPr lang="en-CA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CA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mergeFunc</a:t>
            </a:r>
            <a:r>
              <a:rPr lang="en-CA" sz="17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AB)</a:t>
            </a:r>
            <a:endParaRPr sz="1700">
              <a:solidFill>
                <a:srgbClr val="FFD9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39" name="Google Shape;239;p20"/>
          <p:cNvSpPr txBox="1"/>
          <p:nvPr>
            <p:ph idx="4294967295" type="title"/>
          </p:nvPr>
        </p:nvSpPr>
        <p:spPr>
          <a:xfrm>
            <a:off x="535775" y="319150"/>
            <a:ext cx="8393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CA" sz="2900"/>
              <a:t>Exploration for Matrix Multiplication</a:t>
            </a:r>
            <a:endParaRPr sz="2900"/>
          </a:p>
        </p:txBody>
      </p:sp>
      <p:sp>
        <p:nvSpPr>
          <p:cNvPr id="240" name="Google Shape;240;p20"/>
          <p:cNvSpPr/>
          <p:nvPr/>
        </p:nvSpPr>
        <p:spPr>
          <a:xfrm>
            <a:off x="3195925" y="2701100"/>
            <a:ext cx="188100" cy="60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525" y="1265700"/>
            <a:ext cx="3394901" cy="32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4836" y="1402200"/>
            <a:ext cx="3742564" cy="308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48" name="Google Shape;248;p21"/>
          <p:cNvSpPr txBox="1"/>
          <p:nvPr>
            <p:ph idx="4294967295" type="title"/>
          </p:nvPr>
        </p:nvSpPr>
        <p:spPr>
          <a:xfrm>
            <a:off x="535775" y="319150"/>
            <a:ext cx="8393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CA" sz="3300"/>
              <a:t>Performance Prediction against Intel OpenCL</a:t>
            </a:r>
            <a:endParaRPr sz="3300"/>
          </a:p>
        </p:txBody>
      </p:sp>
      <p:pic>
        <p:nvPicPr>
          <p:cNvPr id="249" name="Google Shape;2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001550"/>
            <a:ext cx="8153400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1"/>
          <p:cNvSpPr/>
          <p:nvPr/>
        </p:nvSpPr>
        <p:spPr>
          <a:xfrm>
            <a:off x="233125" y="2024125"/>
            <a:ext cx="8493900" cy="182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001550"/>
            <a:ext cx="815340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