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0" r:id="rId2"/>
    <p:sldId id="259" r:id="rId3"/>
    <p:sldId id="261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11" autoAdjust="0"/>
    <p:restoredTop sz="94660"/>
  </p:normalViewPr>
  <p:slideViewPr>
    <p:cSldViewPr>
      <p:cViewPr varScale="1">
        <p:scale>
          <a:sx n="78" d="100"/>
          <a:sy n="78" d="100"/>
        </p:scale>
        <p:origin x="490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EC251-D700-40B5-87D9-A45C9416D694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C3BA9C-038C-4BB8-B038-C189F78C73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3987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Versão 01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3BA9C-038C-4BB8-B038-C189F78C736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353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Versão 02 Atual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3BA9C-038C-4BB8-B038-C189F78C736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962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Tentativa como Energia Final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3BA9C-038C-4BB8-B038-C189F78C736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6815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6B41-91B8-4293-9633-874C21C369B6}" type="datetimeFigureOut">
              <a:rPr lang="pt-BR" smtClean="0"/>
              <a:pPr/>
              <a:t>30/10/2024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7164-3FCE-4E13-91E1-132C493CB27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6B41-91B8-4293-9633-874C21C369B6}" type="datetimeFigureOut">
              <a:rPr lang="pt-BR" smtClean="0"/>
              <a:pPr/>
              <a:t>30/10/2024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7164-3FCE-4E13-91E1-132C493CB27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6B41-91B8-4293-9633-874C21C369B6}" type="datetimeFigureOut">
              <a:rPr lang="pt-BR" smtClean="0"/>
              <a:pPr/>
              <a:t>30/10/2024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7164-3FCE-4E13-91E1-132C493CB27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6B41-91B8-4293-9633-874C21C369B6}" type="datetimeFigureOut">
              <a:rPr lang="pt-BR" smtClean="0"/>
              <a:pPr/>
              <a:t>30/10/2024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7164-3FCE-4E13-91E1-132C493CB27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6B41-91B8-4293-9633-874C21C369B6}" type="datetimeFigureOut">
              <a:rPr lang="pt-BR" smtClean="0"/>
              <a:pPr/>
              <a:t>30/10/2024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7164-3FCE-4E13-91E1-132C493CB27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6B41-91B8-4293-9633-874C21C369B6}" type="datetimeFigureOut">
              <a:rPr lang="pt-BR" smtClean="0"/>
              <a:pPr/>
              <a:t>30/10/2024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7164-3FCE-4E13-91E1-132C493CB27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6B41-91B8-4293-9633-874C21C369B6}" type="datetimeFigureOut">
              <a:rPr lang="pt-BR" smtClean="0"/>
              <a:pPr/>
              <a:t>30/10/2024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7164-3FCE-4E13-91E1-132C493CB27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6B41-91B8-4293-9633-874C21C369B6}" type="datetimeFigureOut">
              <a:rPr lang="pt-BR" smtClean="0"/>
              <a:pPr/>
              <a:t>30/10/2024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7164-3FCE-4E13-91E1-132C493CB27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6B41-91B8-4293-9633-874C21C369B6}" type="datetimeFigureOut">
              <a:rPr lang="pt-BR" smtClean="0"/>
              <a:pPr/>
              <a:t>30/10/2024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7164-3FCE-4E13-91E1-132C493CB27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6B41-91B8-4293-9633-874C21C369B6}" type="datetimeFigureOut">
              <a:rPr lang="pt-BR" smtClean="0"/>
              <a:pPr/>
              <a:t>30/10/2024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7164-3FCE-4E13-91E1-132C493CB27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6B41-91B8-4293-9633-874C21C369B6}" type="datetimeFigureOut">
              <a:rPr lang="pt-BR" smtClean="0"/>
              <a:pPr/>
              <a:t>30/10/2024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7164-3FCE-4E13-91E1-132C493CB27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B6B41-91B8-4293-9633-874C21C369B6}" type="datetimeFigureOut">
              <a:rPr lang="pt-BR" smtClean="0"/>
              <a:pPr/>
              <a:t>30/10/2024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47164-3FCE-4E13-91E1-132C493CB27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32163" y="441326"/>
            <a:ext cx="1392238" cy="6119813"/>
          </a:xfrm>
          <a:prstGeom prst="rect">
            <a:avLst/>
          </a:prstGeom>
          <a:gradFill rotWithShape="1">
            <a:gsLst>
              <a:gs pos="0">
                <a:srgbClr val="FFFFFF">
                  <a:alpha val="79999"/>
                </a:srgbClr>
              </a:gs>
              <a:gs pos="100000">
                <a:srgbClr val="EAEAEA">
                  <a:alpha val="60001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0" y="425451"/>
            <a:ext cx="1600200" cy="6119813"/>
          </a:xfrm>
          <a:prstGeom prst="rect">
            <a:avLst/>
          </a:prstGeom>
          <a:gradFill rotWithShape="1">
            <a:gsLst>
              <a:gs pos="0">
                <a:srgbClr val="FFFFFF">
                  <a:alpha val="79999"/>
                </a:srgbClr>
              </a:gs>
              <a:gs pos="100000">
                <a:srgbClr val="EAEAEA">
                  <a:alpha val="60001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24589" y="441326"/>
            <a:ext cx="1471613" cy="6119813"/>
          </a:xfrm>
          <a:prstGeom prst="rect">
            <a:avLst/>
          </a:prstGeom>
          <a:gradFill rotWithShape="1">
            <a:gsLst>
              <a:gs pos="0">
                <a:srgbClr val="FFFFFF">
                  <a:alpha val="79999"/>
                </a:srgbClr>
              </a:gs>
              <a:gs pos="100000">
                <a:srgbClr val="EAEAEA">
                  <a:alpha val="60001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800600" y="441326"/>
            <a:ext cx="1339850" cy="6119813"/>
          </a:xfrm>
          <a:prstGeom prst="rect">
            <a:avLst/>
          </a:prstGeom>
          <a:gradFill rotWithShape="1">
            <a:gsLst>
              <a:gs pos="0">
                <a:srgbClr val="FFFFFF">
                  <a:alpha val="79999"/>
                </a:srgbClr>
              </a:gs>
              <a:gs pos="100000">
                <a:srgbClr val="EAEAEA">
                  <a:alpha val="60001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7772400" y="425451"/>
            <a:ext cx="1447800" cy="6119813"/>
          </a:xfrm>
          <a:prstGeom prst="rect">
            <a:avLst/>
          </a:prstGeom>
          <a:gradFill rotWithShape="1">
            <a:gsLst>
              <a:gs pos="0">
                <a:srgbClr val="FFFFFF">
                  <a:alpha val="79999"/>
                </a:srgbClr>
              </a:gs>
              <a:gs pos="100000">
                <a:srgbClr val="EAEAEA">
                  <a:alpha val="60001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9070194" y="425451"/>
            <a:ext cx="1460500" cy="6196013"/>
          </a:xfrm>
          <a:prstGeom prst="rect">
            <a:avLst/>
          </a:prstGeom>
          <a:gradFill rotWithShape="1">
            <a:gsLst>
              <a:gs pos="0">
                <a:srgbClr val="FFFFFF">
                  <a:alpha val="79999"/>
                </a:srgbClr>
              </a:gs>
              <a:gs pos="100000">
                <a:srgbClr val="EAEAEA">
                  <a:alpha val="60001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GB" dirty="0"/>
              <a:t>      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1905001" y="-63500"/>
            <a:ext cx="11160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300" b="1" dirty="0" err="1">
                <a:latin typeface="Times New Roman" pitchFamily="18" charset="0"/>
              </a:rPr>
              <a:t>Recursos</a:t>
            </a:r>
            <a:endParaRPr lang="en-US" sz="1300" b="1" dirty="0">
              <a:latin typeface="Times New Roman" pitchFamily="18" charset="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3608389" y="-63500"/>
            <a:ext cx="11160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300" b="1" dirty="0" err="1">
                <a:latin typeface="Times New Roman" pitchFamily="18" charset="0"/>
              </a:rPr>
              <a:t>Primária</a:t>
            </a:r>
            <a:endParaRPr lang="en-US" sz="1300" b="1" dirty="0">
              <a:latin typeface="Times New Roman" pitchFamily="18" charset="0"/>
            </a:endParaRPr>
          </a:p>
          <a:p>
            <a:pPr algn="ctr"/>
            <a:endParaRPr lang="en-US" sz="800" b="1" dirty="0">
              <a:latin typeface="Times New Roman" pitchFamily="18" charset="0"/>
            </a:endParaRPr>
          </a:p>
          <a:p>
            <a:pPr algn="ctr"/>
            <a:endParaRPr lang="en-US" sz="1300" b="1" dirty="0">
              <a:latin typeface="Times New Roman" pitchFamily="18" charset="0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6324600" y="-63500"/>
            <a:ext cx="1371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300" b="1" dirty="0" err="1">
                <a:latin typeface="Times New Roman" pitchFamily="18" charset="0"/>
              </a:rPr>
              <a:t>Secundária</a:t>
            </a:r>
            <a:r>
              <a:rPr lang="en-US" sz="1300" b="1" dirty="0">
                <a:latin typeface="Times New Roman" pitchFamily="18" charset="0"/>
              </a:rPr>
              <a:t> (1)</a:t>
            </a:r>
          </a:p>
        </p:txBody>
      </p:sp>
      <p:sp>
        <p:nvSpPr>
          <p:cNvPr id="15" name="Text Box 28"/>
          <p:cNvSpPr txBox="1">
            <a:spLocks noChangeArrowheads="1"/>
          </p:cNvSpPr>
          <p:nvPr/>
        </p:nvSpPr>
        <p:spPr bwMode="auto">
          <a:xfrm>
            <a:off x="7772400" y="-77788"/>
            <a:ext cx="144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300" b="1" dirty="0" err="1">
                <a:latin typeface="Times New Roman" pitchFamily="18" charset="0"/>
              </a:rPr>
              <a:t>Secundária</a:t>
            </a:r>
            <a:r>
              <a:rPr lang="en-US" sz="1300" b="1" dirty="0">
                <a:latin typeface="Times New Roman" pitchFamily="18" charset="0"/>
              </a:rPr>
              <a:t>(2)</a:t>
            </a:r>
          </a:p>
        </p:txBody>
      </p:sp>
      <p:sp>
        <p:nvSpPr>
          <p:cNvPr id="16" name="Text Box 30"/>
          <p:cNvSpPr txBox="1">
            <a:spLocks noChangeArrowheads="1"/>
          </p:cNvSpPr>
          <p:nvPr/>
        </p:nvSpPr>
        <p:spPr bwMode="auto">
          <a:xfrm>
            <a:off x="9229726" y="-77788"/>
            <a:ext cx="12858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300" b="1" dirty="0" err="1">
                <a:latin typeface="Times New Roman" pitchFamily="18" charset="0"/>
              </a:rPr>
              <a:t>Energia</a:t>
            </a:r>
            <a:r>
              <a:rPr lang="en-US" sz="1300" b="1" dirty="0">
                <a:latin typeface="Times New Roman" pitchFamily="18" charset="0"/>
              </a:rPr>
              <a:t> Final</a:t>
            </a:r>
          </a:p>
        </p:txBody>
      </p:sp>
      <p:sp>
        <p:nvSpPr>
          <p:cNvPr id="17" name="Text Box 61"/>
          <p:cNvSpPr txBox="1">
            <a:spLocks noChangeArrowheads="1"/>
          </p:cNvSpPr>
          <p:nvPr/>
        </p:nvSpPr>
        <p:spPr bwMode="auto">
          <a:xfrm>
            <a:off x="5029201" y="-63500"/>
            <a:ext cx="11160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300" b="1" dirty="0" err="1">
                <a:latin typeface="Times New Roman" pitchFamily="18" charset="0"/>
              </a:rPr>
              <a:t>Importação</a:t>
            </a:r>
            <a:endParaRPr lang="en-US" sz="1300" b="1" dirty="0">
              <a:latin typeface="Times New Roman" pitchFamily="18" charset="0"/>
            </a:endParaRPr>
          </a:p>
        </p:txBody>
      </p:sp>
      <p:sp>
        <p:nvSpPr>
          <p:cNvPr id="36" name="Rectangle 220"/>
          <p:cNvSpPr>
            <a:spLocks noChangeArrowheads="1"/>
          </p:cNvSpPr>
          <p:nvPr/>
        </p:nvSpPr>
        <p:spPr bwMode="auto">
          <a:xfrm>
            <a:off x="7924800" y="3429001"/>
            <a:ext cx="1028700" cy="5429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 err="1">
                <a:latin typeface="Times New Roman" pitchFamily="18" charset="0"/>
              </a:rPr>
              <a:t>Eletricidade</a:t>
            </a:r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>
                <a:latin typeface="Times New Roman" pitchFamily="18" charset="0"/>
              </a:rPr>
              <a:t>BRASIL</a:t>
            </a:r>
          </a:p>
          <a:p>
            <a:pPr algn="ctr"/>
            <a:endParaRPr lang="pt-BR" sz="1400" dirty="0">
              <a:latin typeface="Times New Roman" pitchFamily="18" charset="0"/>
            </a:endParaRPr>
          </a:p>
        </p:txBody>
      </p:sp>
      <p:sp>
        <p:nvSpPr>
          <p:cNvPr id="46" name="Rectangle 238"/>
          <p:cNvSpPr>
            <a:spLocks noChangeArrowheads="1"/>
          </p:cNvSpPr>
          <p:nvPr/>
        </p:nvSpPr>
        <p:spPr bwMode="auto">
          <a:xfrm>
            <a:off x="9372600" y="3962401"/>
            <a:ext cx="1028700" cy="5429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 err="1">
                <a:latin typeface="Times New Roman" pitchFamily="18" charset="0"/>
              </a:rPr>
              <a:t>Eletricidade</a:t>
            </a:r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>
                <a:latin typeface="Times New Roman" pitchFamily="18" charset="0"/>
              </a:rPr>
              <a:t>BRASIL</a:t>
            </a:r>
          </a:p>
          <a:p>
            <a:pPr algn="ctr"/>
            <a:endParaRPr lang="pt-BR" sz="1400" dirty="0">
              <a:latin typeface="Times New Roman" pitchFamily="18" charset="0"/>
            </a:endParaRPr>
          </a:p>
        </p:txBody>
      </p:sp>
      <p:cxnSp>
        <p:nvCxnSpPr>
          <p:cNvPr id="53" name="AutoShape 274"/>
          <p:cNvCxnSpPr>
            <a:cxnSpLocks noChangeShapeType="1"/>
            <a:stCxn id="36" idx="3"/>
            <a:endCxn id="46" idx="1"/>
          </p:cNvCxnSpPr>
          <p:nvPr/>
        </p:nvCxnSpPr>
        <p:spPr bwMode="auto">
          <a:xfrm>
            <a:off x="8953500" y="3700462"/>
            <a:ext cx="419100" cy="533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66" name="Rectangle 317"/>
          <p:cNvSpPr>
            <a:spLocks noChangeArrowheads="1"/>
          </p:cNvSpPr>
          <p:nvPr/>
        </p:nvSpPr>
        <p:spPr bwMode="auto">
          <a:xfrm>
            <a:off x="7010400" y="3943351"/>
            <a:ext cx="533400" cy="314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dirty="0">
              <a:latin typeface="Times New Roman" pitchFamily="18" charset="0"/>
            </a:endParaRPr>
          </a:p>
          <a:p>
            <a:pPr algn="ctr"/>
            <a:r>
              <a:rPr lang="en-US" sz="1200" dirty="0" err="1">
                <a:latin typeface="Times New Roman" pitchFamily="18" charset="0"/>
              </a:rPr>
              <a:t>Hidro</a:t>
            </a:r>
            <a:endParaRPr lang="en-US" sz="1200" dirty="0">
              <a:latin typeface="Times New Roman" pitchFamily="18" charset="0"/>
            </a:endParaRPr>
          </a:p>
          <a:p>
            <a:pPr algn="ctr"/>
            <a:endParaRPr lang="pt-BR" sz="1200" dirty="0">
              <a:latin typeface="Times New Roman" pitchFamily="18" charset="0"/>
            </a:endParaRPr>
          </a:p>
        </p:txBody>
      </p:sp>
      <p:sp>
        <p:nvSpPr>
          <p:cNvPr id="67" name="Rectangle 318"/>
          <p:cNvSpPr>
            <a:spLocks noChangeArrowheads="1"/>
          </p:cNvSpPr>
          <p:nvPr/>
        </p:nvSpPr>
        <p:spPr bwMode="auto">
          <a:xfrm>
            <a:off x="6477000" y="3943351"/>
            <a:ext cx="533400" cy="314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dirty="0">
              <a:latin typeface="Times New Roman" pitchFamily="18" charset="0"/>
            </a:endParaRPr>
          </a:p>
          <a:p>
            <a:pPr algn="ctr"/>
            <a:r>
              <a:rPr lang="en-US" sz="1200" dirty="0">
                <a:latin typeface="Times New Roman" pitchFamily="18" charset="0"/>
              </a:rPr>
              <a:t>Solar</a:t>
            </a:r>
          </a:p>
          <a:p>
            <a:pPr algn="ctr"/>
            <a:endParaRPr lang="pt-BR" sz="1200" dirty="0">
              <a:latin typeface="Times New Roman" pitchFamily="18" charset="0"/>
            </a:endParaRPr>
          </a:p>
        </p:txBody>
      </p:sp>
      <p:sp>
        <p:nvSpPr>
          <p:cNvPr id="68" name="Rectangle 321"/>
          <p:cNvSpPr>
            <a:spLocks noChangeArrowheads="1"/>
          </p:cNvSpPr>
          <p:nvPr/>
        </p:nvSpPr>
        <p:spPr bwMode="auto">
          <a:xfrm>
            <a:off x="7010400" y="4257676"/>
            <a:ext cx="533400" cy="314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>
                <a:latin typeface="Times New Roman" pitchFamily="18" charset="0"/>
              </a:rPr>
              <a:t>+13</a:t>
            </a:r>
          </a:p>
          <a:p>
            <a:pPr algn="ctr"/>
            <a:endParaRPr lang="pt-BR" sz="1400" dirty="0">
              <a:latin typeface="Times New Roman" pitchFamily="18" charset="0"/>
            </a:endParaRPr>
          </a:p>
        </p:txBody>
      </p:sp>
      <p:sp>
        <p:nvSpPr>
          <p:cNvPr id="69" name="Rectangle 322"/>
          <p:cNvSpPr>
            <a:spLocks noChangeArrowheads="1"/>
          </p:cNvSpPr>
          <p:nvPr/>
        </p:nvSpPr>
        <p:spPr bwMode="auto">
          <a:xfrm>
            <a:off x="6477000" y="4257676"/>
            <a:ext cx="533400" cy="314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dirty="0">
              <a:latin typeface="Times New Roman" pitchFamily="18" charset="0"/>
            </a:endParaRPr>
          </a:p>
          <a:p>
            <a:pPr algn="ctr"/>
            <a:r>
              <a:rPr lang="en-US" sz="1200" dirty="0">
                <a:latin typeface="Times New Roman" pitchFamily="18" charset="0"/>
              </a:rPr>
              <a:t>Nuclear</a:t>
            </a:r>
          </a:p>
          <a:p>
            <a:pPr algn="ctr"/>
            <a:endParaRPr lang="pt-BR" sz="1200" dirty="0">
              <a:latin typeface="Times New Roman" pitchFamily="18" charset="0"/>
            </a:endParaRPr>
          </a:p>
        </p:txBody>
      </p:sp>
      <p:sp>
        <p:nvSpPr>
          <p:cNvPr id="72" name="Line 326"/>
          <p:cNvSpPr>
            <a:spLocks noChangeShapeType="1"/>
          </p:cNvSpPr>
          <p:nvPr/>
        </p:nvSpPr>
        <p:spPr bwMode="auto">
          <a:xfrm flipV="1">
            <a:off x="7010400" y="3657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73" name="Line 327"/>
          <p:cNvSpPr>
            <a:spLocks noChangeShapeType="1"/>
          </p:cNvSpPr>
          <p:nvPr/>
        </p:nvSpPr>
        <p:spPr bwMode="auto">
          <a:xfrm>
            <a:off x="7010400" y="3657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C41DBE59-0257-694E-4015-1411EFAACCAC}"/>
              </a:ext>
            </a:extLst>
          </p:cNvPr>
          <p:cNvCxnSpPr>
            <a:stCxn id="73" idx="1"/>
          </p:cNvCxnSpPr>
          <p:nvPr/>
        </p:nvCxnSpPr>
        <p:spPr>
          <a:xfrm flipV="1">
            <a:off x="7315200" y="3657601"/>
            <a:ext cx="6096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6937566-4B5C-8C2E-538B-5F7A0685A745}"/>
              </a:ext>
            </a:extLst>
          </p:cNvPr>
          <p:cNvSpPr txBox="1"/>
          <p:nvPr/>
        </p:nvSpPr>
        <p:spPr>
          <a:xfrm>
            <a:off x="7780340" y="2995481"/>
            <a:ext cx="127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Sem perdas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061C28F-9F6D-F6E0-70C3-6A278F9578B2}"/>
              </a:ext>
            </a:extLst>
          </p:cNvPr>
          <p:cNvSpPr txBox="1"/>
          <p:nvPr/>
        </p:nvSpPr>
        <p:spPr>
          <a:xfrm>
            <a:off x="6176712" y="2083871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ANTIGO</a:t>
            </a:r>
          </a:p>
        </p:txBody>
      </p:sp>
    </p:spTree>
    <p:extLst>
      <p:ext uri="{BB962C8B-B14F-4D97-AF65-F5344CB8AC3E}">
        <p14:creationId xmlns:p14="http://schemas.microsoft.com/office/powerpoint/2010/main" val="1814618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85390" y="588368"/>
            <a:ext cx="1392238" cy="6119813"/>
          </a:xfrm>
          <a:prstGeom prst="rect">
            <a:avLst/>
          </a:prstGeom>
          <a:gradFill rotWithShape="1">
            <a:gsLst>
              <a:gs pos="0">
                <a:srgbClr val="FFFFFF">
                  <a:alpha val="79999"/>
                </a:srgbClr>
              </a:gs>
              <a:gs pos="100000">
                <a:srgbClr val="EAEAEA">
                  <a:alpha val="60001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-22773" y="572493"/>
            <a:ext cx="1600200" cy="6119813"/>
          </a:xfrm>
          <a:prstGeom prst="rect">
            <a:avLst/>
          </a:prstGeom>
          <a:gradFill rotWithShape="1">
            <a:gsLst>
              <a:gs pos="0">
                <a:srgbClr val="FFFFFF">
                  <a:alpha val="79999"/>
                </a:srgbClr>
              </a:gs>
              <a:gs pos="100000">
                <a:srgbClr val="EAEAEA">
                  <a:alpha val="60001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77816" y="588368"/>
            <a:ext cx="1471613" cy="6119813"/>
          </a:xfrm>
          <a:prstGeom prst="rect">
            <a:avLst/>
          </a:prstGeom>
          <a:gradFill rotWithShape="1">
            <a:gsLst>
              <a:gs pos="0">
                <a:srgbClr val="FFFFFF">
                  <a:alpha val="79999"/>
                </a:srgbClr>
              </a:gs>
              <a:gs pos="100000">
                <a:srgbClr val="EAEAEA">
                  <a:alpha val="60001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53827" y="588368"/>
            <a:ext cx="1339850" cy="6119813"/>
          </a:xfrm>
          <a:prstGeom prst="rect">
            <a:avLst/>
          </a:prstGeom>
          <a:gradFill rotWithShape="1">
            <a:gsLst>
              <a:gs pos="0">
                <a:srgbClr val="FFFFFF">
                  <a:alpha val="79999"/>
                </a:srgbClr>
              </a:gs>
              <a:gs pos="100000">
                <a:srgbClr val="EAEAEA">
                  <a:alpha val="60001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225627" y="572493"/>
            <a:ext cx="1447800" cy="6119813"/>
          </a:xfrm>
          <a:prstGeom prst="rect">
            <a:avLst/>
          </a:prstGeom>
          <a:gradFill rotWithShape="1">
            <a:gsLst>
              <a:gs pos="0">
                <a:srgbClr val="FFFFFF">
                  <a:alpha val="79999"/>
                </a:srgbClr>
              </a:gs>
              <a:gs pos="100000">
                <a:srgbClr val="EAEAEA">
                  <a:alpha val="60001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7521027" y="548680"/>
            <a:ext cx="1460500" cy="6196013"/>
          </a:xfrm>
          <a:prstGeom prst="rect">
            <a:avLst/>
          </a:prstGeom>
          <a:gradFill rotWithShape="1">
            <a:gsLst>
              <a:gs pos="0">
                <a:srgbClr val="FFFFFF">
                  <a:alpha val="79999"/>
                </a:srgbClr>
              </a:gs>
              <a:gs pos="100000">
                <a:srgbClr val="EAEAEA">
                  <a:alpha val="60001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358228" y="83542"/>
            <a:ext cx="11160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300" b="1" dirty="0" err="1">
                <a:latin typeface="Times New Roman" pitchFamily="18" charset="0"/>
              </a:rPr>
              <a:t>Recursos</a:t>
            </a:r>
            <a:endParaRPr lang="en-US" sz="1300" b="1" dirty="0">
              <a:latin typeface="Times New Roman" pitchFamily="18" charset="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2061616" y="83542"/>
            <a:ext cx="11160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300" b="1" dirty="0" err="1">
                <a:latin typeface="Times New Roman" pitchFamily="18" charset="0"/>
              </a:rPr>
              <a:t>Primária</a:t>
            </a:r>
            <a:endParaRPr lang="en-US" sz="1300" b="1" dirty="0">
              <a:latin typeface="Times New Roman" pitchFamily="18" charset="0"/>
            </a:endParaRPr>
          </a:p>
          <a:p>
            <a:pPr algn="ctr"/>
            <a:endParaRPr lang="en-US" sz="800" b="1" dirty="0">
              <a:latin typeface="Times New Roman" pitchFamily="18" charset="0"/>
            </a:endParaRPr>
          </a:p>
          <a:p>
            <a:pPr algn="ctr"/>
            <a:endParaRPr lang="en-US" sz="1300" b="1" dirty="0">
              <a:latin typeface="Times New Roman" pitchFamily="18" charset="0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4777827" y="83542"/>
            <a:ext cx="1371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300" b="1" dirty="0" err="1">
                <a:latin typeface="Times New Roman" pitchFamily="18" charset="0"/>
              </a:rPr>
              <a:t>Secundária</a:t>
            </a:r>
            <a:r>
              <a:rPr lang="en-US" sz="1300" b="1" dirty="0">
                <a:latin typeface="Times New Roman" pitchFamily="18" charset="0"/>
              </a:rPr>
              <a:t> (1)</a:t>
            </a:r>
          </a:p>
        </p:txBody>
      </p:sp>
      <p:sp>
        <p:nvSpPr>
          <p:cNvPr id="15" name="Text Box 28"/>
          <p:cNvSpPr txBox="1">
            <a:spLocks noChangeArrowheads="1"/>
          </p:cNvSpPr>
          <p:nvPr/>
        </p:nvSpPr>
        <p:spPr bwMode="auto">
          <a:xfrm>
            <a:off x="6225627" y="69254"/>
            <a:ext cx="144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300" b="1" dirty="0" err="1">
                <a:latin typeface="Times New Roman" pitchFamily="18" charset="0"/>
              </a:rPr>
              <a:t>Secundária</a:t>
            </a:r>
            <a:r>
              <a:rPr lang="en-US" sz="1300" b="1" dirty="0">
                <a:latin typeface="Times New Roman" pitchFamily="18" charset="0"/>
              </a:rPr>
              <a:t>(2)</a:t>
            </a:r>
          </a:p>
        </p:txBody>
      </p:sp>
      <p:sp>
        <p:nvSpPr>
          <p:cNvPr id="16" name="Text Box 30"/>
          <p:cNvSpPr txBox="1">
            <a:spLocks noChangeArrowheads="1"/>
          </p:cNvSpPr>
          <p:nvPr/>
        </p:nvSpPr>
        <p:spPr bwMode="auto">
          <a:xfrm>
            <a:off x="7682953" y="69254"/>
            <a:ext cx="12858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300" b="1" dirty="0" err="1">
                <a:latin typeface="Times New Roman" pitchFamily="18" charset="0"/>
              </a:rPr>
              <a:t>Energia</a:t>
            </a:r>
            <a:r>
              <a:rPr lang="en-US" sz="1300" b="1" dirty="0">
                <a:latin typeface="Times New Roman" pitchFamily="18" charset="0"/>
              </a:rPr>
              <a:t> Final</a:t>
            </a:r>
          </a:p>
        </p:txBody>
      </p:sp>
      <p:sp>
        <p:nvSpPr>
          <p:cNvPr id="17" name="Text Box 61"/>
          <p:cNvSpPr txBox="1">
            <a:spLocks noChangeArrowheads="1"/>
          </p:cNvSpPr>
          <p:nvPr/>
        </p:nvSpPr>
        <p:spPr bwMode="auto">
          <a:xfrm>
            <a:off x="3482428" y="83542"/>
            <a:ext cx="11160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300" b="1" dirty="0" err="1">
                <a:latin typeface="Times New Roman" pitchFamily="18" charset="0"/>
              </a:rPr>
              <a:t>Importação</a:t>
            </a:r>
            <a:endParaRPr lang="en-US" sz="1300" b="1" dirty="0">
              <a:latin typeface="Times New Roman" pitchFamily="18" charset="0"/>
            </a:endParaRPr>
          </a:p>
        </p:txBody>
      </p:sp>
      <p:sp>
        <p:nvSpPr>
          <p:cNvPr id="33" name="Rectangle 217"/>
          <p:cNvSpPr>
            <a:spLocks noChangeArrowheads="1"/>
          </p:cNvSpPr>
          <p:nvPr/>
        </p:nvSpPr>
        <p:spPr bwMode="auto">
          <a:xfrm>
            <a:off x="6378027" y="1791693"/>
            <a:ext cx="1028700" cy="5429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 err="1">
                <a:latin typeface="Times New Roman" pitchFamily="18" charset="0"/>
              </a:rPr>
              <a:t>Eletricidade</a:t>
            </a:r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>
                <a:latin typeface="Times New Roman" pitchFamily="18" charset="0"/>
              </a:rPr>
              <a:t>N</a:t>
            </a:r>
          </a:p>
          <a:p>
            <a:pPr algn="ctr"/>
            <a:endParaRPr lang="pt-BR" sz="1400" dirty="0">
              <a:latin typeface="Times New Roman" pitchFamily="18" charset="0"/>
            </a:endParaRPr>
          </a:p>
        </p:txBody>
      </p:sp>
      <p:sp>
        <p:nvSpPr>
          <p:cNvPr id="34" name="Rectangle 218"/>
          <p:cNvSpPr>
            <a:spLocks noChangeArrowheads="1"/>
          </p:cNvSpPr>
          <p:nvPr/>
        </p:nvSpPr>
        <p:spPr bwMode="auto">
          <a:xfrm>
            <a:off x="6378027" y="3010893"/>
            <a:ext cx="1028700" cy="5429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 err="1">
                <a:latin typeface="Times New Roman" pitchFamily="18" charset="0"/>
              </a:rPr>
              <a:t>Eletricidade</a:t>
            </a:r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>
                <a:latin typeface="Times New Roman" pitchFamily="18" charset="0"/>
              </a:rPr>
              <a:t>NE</a:t>
            </a:r>
          </a:p>
          <a:p>
            <a:pPr algn="ctr"/>
            <a:endParaRPr lang="pt-BR" sz="1400" dirty="0">
              <a:latin typeface="Times New Roman" pitchFamily="18" charset="0"/>
            </a:endParaRPr>
          </a:p>
        </p:txBody>
      </p:sp>
      <p:sp>
        <p:nvSpPr>
          <p:cNvPr id="35" name="Rectangle 219"/>
          <p:cNvSpPr>
            <a:spLocks noChangeArrowheads="1"/>
          </p:cNvSpPr>
          <p:nvPr/>
        </p:nvSpPr>
        <p:spPr bwMode="auto">
          <a:xfrm>
            <a:off x="6378027" y="4230093"/>
            <a:ext cx="1028700" cy="5429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 err="1">
                <a:latin typeface="Times New Roman" pitchFamily="18" charset="0"/>
              </a:rPr>
              <a:t>Eletricidade</a:t>
            </a:r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>
                <a:latin typeface="Times New Roman" pitchFamily="18" charset="0"/>
              </a:rPr>
              <a:t>SE</a:t>
            </a:r>
          </a:p>
          <a:p>
            <a:pPr algn="ctr"/>
            <a:endParaRPr lang="pt-BR" sz="1400" dirty="0">
              <a:latin typeface="Times New Roman" pitchFamily="18" charset="0"/>
            </a:endParaRPr>
          </a:p>
        </p:txBody>
      </p:sp>
      <p:sp>
        <p:nvSpPr>
          <p:cNvPr id="36" name="Rectangle 220"/>
          <p:cNvSpPr>
            <a:spLocks noChangeArrowheads="1"/>
          </p:cNvSpPr>
          <p:nvPr/>
        </p:nvSpPr>
        <p:spPr bwMode="auto">
          <a:xfrm>
            <a:off x="6378027" y="5601693"/>
            <a:ext cx="1028700" cy="5429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 err="1">
                <a:latin typeface="Times New Roman" pitchFamily="18" charset="0"/>
              </a:rPr>
              <a:t>Eletricidade</a:t>
            </a:r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>
                <a:latin typeface="Times New Roman" pitchFamily="18" charset="0"/>
              </a:rPr>
              <a:t>S</a:t>
            </a:r>
          </a:p>
          <a:p>
            <a:pPr algn="ctr"/>
            <a:endParaRPr lang="pt-BR" sz="1400" dirty="0">
              <a:latin typeface="Times New Roman" pitchFamily="18" charset="0"/>
            </a:endParaRPr>
          </a:p>
        </p:txBody>
      </p:sp>
      <p:sp>
        <p:nvSpPr>
          <p:cNvPr id="43" name="Rectangle 235"/>
          <p:cNvSpPr>
            <a:spLocks noChangeArrowheads="1"/>
          </p:cNvSpPr>
          <p:nvPr/>
        </p:nvSpPr>
        <p:spPr bwMode="auto">
          <a:xfrm>
            <a:off x="7825827" y="1791693"/>
            <a:ext cx="1028700" cy="5429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 err="1">
                <a:latin typeface="Times New Roman" pitchFamily="18" charset="0"/>
              </a:rPr>
              <a:t>Eletricidade</a:t>
            </a:r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>
                <a:latin typeface="Times New Roman" pitchFamily="18" charset="0"/>
              </a:rPr>
              <a:t>N</a:t>
            </a:r>
          </a:p>
          <a:p>
            <a:pPr algn="ctr"/>
            <a:endParaRPr lang="pt-BR" sz="1400" dirty="0">
              <a:latin typeface="Times New Roman" pitchFamily="18" charset="0"/>
            </a:endParaRPr>
          </a:p>
        </p:txBody>
      </p:sp>
      <p:sp>
        <p:nvSpPr>
          <p:cNvPr id="44" name="Rectangle 236"/>
          <p:cNvSpPr>
            <a:spLocks noChangeArrowheads="1"/>
          </p:cNvSpPr>
          <p:nvPr/>
        </p:nvSpPr>
        <p:spPr bwMode="auto">
          <a:xfrm>
            <a:off x="7825827" y="3849093"/>
            <a:ext cx="1028700" cy="5429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 err="1">
                <a:latin typeface="Times New Roman" pitchFamily="18" charset="0"/>
              </a:rPr>
              <a:t>Eletricidade</a:t>
            </a:r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>
                <a:latin typeface="Times New Roman" pitchFamily="18" charset="0"/>
              </a:rPr>
              <a:t>NE</a:t>
            </a:r>
          </a:p>
          <a:p>
            <a:pPr algn="ctr"/>
            <a:endParaRPr lang="pt-BR" sz="1400" dirty="0">
              <a:latin typeface="Times New Roman" pitchFamily="18" charset="0"/>
            </a:endParaRPr>
          </a:p>
        </p:txBody>
      </p:sp>
      <p:sp>
        <p:nvSpPr>
          <p:cNvPr id="45" name="Rectangle 237"/>
          <p:cNvSpPr>
            <a:spLocks noChangeArrowheads="1"/>
          </p:cNvSpPr>
          <p:nvPr/>
        </p:nvSpPr>
        <p:spPr bwMode="auto">
          <a:xfrm>
            <a:off x="7825827" y="4915893"/>
            <a:ext cx="1028700" cy="5429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 err="1">
                <a:latin typeface="Times New Roman" pitchFamily="18" charset="0"/>
              </a:rPr>
              <a:t>Eletricidade</a:t>
            </a:r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>
                <a:latin typeface="Times New Roman" pitchFamily="18" charset="0"/>
              </a:rPr>
              <a:t>SE</a:t>
            </a:r>
          </a:p>
          <a:p>
            <a:pPr algn="ctr"/>
            <a:endParaRPr lang="pt-BR" sz="1400" dirty="0">
              <a:latin typeface="Times New Roman" pitchFamily="18" charset="0"/>
            </a:endParaRPr>
          </a:p>
        </p:txBody>
      </p:sp>
      <p:sp>
        <p:nvSpPr>
          <p:cNvPr id="46" name="Rectangle 238"/>
          <p:cNvSpPr>
            <a:spLocks noChangeArrowheads="1"/>
          </p:cNvSpPr>
          <p:nvPr/>
        </p:nvSpPr>
        <p:spPr bwMode="auto">
          <a:xfrm>
            <a:off x="7825827" y="6135093"/>
            <a:ext cx="1028700" cy="5429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 err="1">
                <a:latin typeface="Times New Roman" pitchFamily="18" charset="0"/>
              </a:rPr>
              <a:t>Eletricidade</a:t>
            </a:r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>
                <a:latin typeface="Times New Roman" pitchFamily="18" charset="0"/>
              </a:rPr>
              <a:t>S</a:t>
            </a:r>
          </a:p>
          <a:p>
            <a:pPr algn="ctr"/>
            <a:endParaRPr lang="pt-BR" sz="1400" dirty="0">
              <a:latin typeface="Times New Roman" pitchFamily="18" charset="0"/>
            </a:endParaRPr>
          </a:p>
        </p:txBody>
      </p:sp>
      <p:cxnSp>
        <p:nvCxnSpPr>
          <p:cNvPr id="50" name="AutoShape 271"/>
          <p:cNvCxnSpPr>
            <a:cxnSpLocks noChangeShapeType="1"/>
            <a:stCxn id="33" idx="3"/>
            <a:endCxn id="43" idx="1"/>
          </p:cNvCxnSpPr>
          <p:nvPr/>
        </p:nvCxnSpPr>
        <p:spPr bwMode="auto">
          <a:xfrm>
            <a:off x="7406727" y="2063155"/>
            <a:ext cx="419100" cy="12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51" name="AutoShape 272"/>
          <p:cNvCxnSpPr>
            <a:cxnSpLocks noChangeShapeType="1"/>
            <a:stCxn id="34" idx="3"/>
            <a:endCxn id="44" idx="1"/>
          </p:cNvCxnSpPr>
          <p:nvPr/>
        </p:nvCxnSpPr>
        <p:spPr bwMode="auto">
          <a:xfrm>
            <a:off x="7406727" y="3282354"/>
            <a:ext cx="419100" cy="838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52" name="AutoShape 273"/>
          <p:cNvCxnSpPr>
            <a:cxnSpLocks noChangeShapeType="1"/>
            <a:stCxn id="35" idx="3"/>
            <a:endCxn id="45" idx="1"/>
          </p:cNvCxnSpPr>
          <p:nvPr/>
        </p:nvCxnSpPr>
        <p:spPr bwMode="auto">
          <a:xfrm>
            <a:off x="7406727" y="4501554"/>
            <a:ext cx="419100" cy="685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53" name="AutoShape 274"/>
          <p:cNvCxnSpPr>
            <a:cxnSpLocks noChangeShapeType="1"/>
            <a:stCxn id="36" idx="3"/>
            <a:endCxn id="46" idx="1"/>
          </p:cNvCxnSpPr>
          <p:nvPr/>
        </p:nvCxnSpPr>
        <p:spPr bwMode="auto">
          <a:xfrm>
            <a:off x="7406727" y="5873154"/>
            <a:ext cx="419100" cy="533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54" name="AutoShape 284"/>
          <p:cNvCxnSpPr>
            <a:cxnSpLocks noChangeShapeType="1"/>
            <a:stCxn id="33" idx="1"/>
            <a:endCxn id="36" idx="1"/>
          </p:cNvCxnSpPr>
          <p:nvPr/>
        </p:nvCxnSpPr>
        <p:spPr bwMode="auto">
          <a:xfrm rot="10800000" flipH="1" flipV="1">
            <a:off x="6378027" y="2063154"/>
            <a:ext cx="1588" cy="3810000"/>
          </a:xfrm>
          <a:prstGeom prst="bentConnector3">
            <a:avLst>
              <a:gd name="adj1" fmla="val -14400005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</p:cxnSp>
      <p:cxnSp>
        <p:nvCxnSpPr>
          <p:cNvPr id="55" name="AutoShape 285"/>
          <p:cNvCxnSpPr>
            <a:cxnSpLocks noChangeShapeType="1"/>
            <a:stCxn id="33" idx="1"/>
            <a:endCxn id="34" idx="1"/>
          </p:cNvCxnSpPr>
          <p:nvPr/>
        </p:nvCxnSpPr>
        <p:spPr bwMode="auto">
          <a:xfrm rot="10800000" flipH="1" flipV="1">
            <a:off x="6378027" y="2063154"/>
            <a:ext cx="1588" cy="1219200"/>
          </a:xfrm>
          <a:prstGeom prst="bentConnector3">
            <a:avLst>
              <a:gd name="adj1" fmla="val -1440000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56" name="AutoShape 287"/>
          <p:cNvCxnSpPr>
            <a:cxnSpLocks noChangeShapeType="1"/>
            <a:stCxn id="33" idx="1"/>
            <a:endCxn id="35" idx="1"/>
          </p:cNvCxnSpPr>
          <p:nvPr/>
        </p:nvCxnSpPr>
        <p:spPr bwMode="auto">
          <a:xfrm rot="10800000" flipH="1" flipV="1">
            <a:off x="6378027" y="2063154"/>
            <a:ext cx="1588" cy="2438400"/>
          </a:xfrm>
          <a:prstGeom prst="bentConnector3">
            <a:avLst>
              <a:gd name="adj1" fmla="val -1440000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3" name="AutoShape 312"/>
          <p:cNvCxnSpPr>
            <a:cxnSpLocks noChangeShapeType="1"/>
            <a:stCxn id="33" idx="2"/>
            <a:endCxn id="34" idx="0"/>
          </p:cNvCxnSpPr>
          <p:nvPr/>
        </p:nvCxnSpPr>
        <p:spPr bwMode="auto">
          <a:xfrm>
            <a:off x="6892377" y="2334618"/>
            <a:ext cx="0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4" name="AutoShape 313"/>
          <p:cNvCxnSpPr>
            <a:cxnSpLocks noChangeShapeType="1"/>
            <a:stCxn id="36" idx="0"/>
            <a:endCxn id="35" idx="2"/>
          </p:cNvCxnSpPr>
          <p:nvPr/>
        </p:nvCxnSpPr>
        <p:spPr bwMode="auto">
          <a:xfrm flipV="1">
            <a:off x="6892377" y="4773018"/>
            <a:ext cx="0" cy="828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5" name="AutoShape 315"/>
          <p:cNvCxnSpPr>
            <a:cxnSpLocks noChangeShapeType="1"/>
            <a:stCxn id="33" idx="3"/>
            <a:endCxn id="35" idx="0"/>
          </p:cNvCxnSpPr>
          <p:nvPr/>
        </p:nvCxnSpPr>
        <p:spPr bwMode="auto">
          <a:xfrm flipH="1">
            <a:off x="6892377" y="2063154"/>
            <a:ext cx="514350" cy="2166938"/>
          </a:xfrm>
          <a:prstGeom prst="bentConnector4">
            <a:avLst>
              <a:gd name="adj1" fmla="val -14509"/>
              <a:gd name="adj2" fmla="val 8783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71" name="Arc 325"/>
          <p:cNvSpPr>
            <a:spLocks/>
          </p:cNvSpPr>
          <p:nvPr/>
        </p:nvSpPr>
        <p:spPr bwMode="auto">
          <a:xfrm flipV="1">
            <a:off x="5768427" y="5525492"/>
            <a:ext cx="381000" cy="304800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/>
          <a:p>
            <a:endParaRPr lang="pt-BR"/>
          </a:p>
        </p:txBody>
      </p:sp>
      <p:sp>
        <p:nvSpPr>
          <p:cNvPr id="72" name="Line 326"/>
          <p:cNvSpPr>
            <a:spLocks noChangeShapeType="1"/>
          </p:cNvSpPr>
          <p:nvPr/>
        </p:nvSpPr>
        <p:spPr bwMode="auto">
          <a:xfrm flipV="1">
            <a:off x="5463627" y="583029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73" name="Line 327"/>
          <p:cNvSpPr>
            <a:spLocks noChangeShapeType="1"/>
          </p:cNvSpPr>
          <p:nvPr/>
        </p:nvSpPr>
        <p:spPr bwMode="auto">
          <a:xfrm>
            <a:off x="5463627" y="5830292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" name="Rectangle 317">
            <a:extLst>
              <a:ext uri="{FF2B5EF4-FFF2-40B4-BE49-F238E27FC236}">
                <a16:creationId xmlns:a16="http://schemas.microsoft.com/office/drawing/2014/main" id="{DD6FD8C7-50D8-6AB2-7228-8C02C97F4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3627" y="6111542"/>
            <a:ext cx="533400" cy="314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dirty="0">
              <a:latin typeface="Times New Roman" pitchFamily="18" charset="0"/>
            </a:endParaRPr>
          </a:p>
          <a:p>
            <a:pPr algn="ctr"/>
            <a:r>
              <a:rPr lang="en-US" sz="1200" dirty="0" err="1">
                <a:latin typeface="Times New Roman" pitchFamily="18" charset="0"/>
              </a:rPr>
              <a:t>Hidro</a:t>
            </a:r>
            <a:endParaRPr lang="en-US" sz="1200" dirty="0">
              <a:latin typeface="Times New Roman" pitchFamily="18" charset="0"/>
            </a:endParaRPr>
          </a:p>
          <a:p>
            <a:pPr algn="ctr"/>
            <a:endParaRPr lang="pt-BR" sz="1200" dirty="0">
              <a:latin typeface="Times New Roman" pitchFamily="18" charset="0"/>
            </a:endParaRPr>
          </a:p>
        </p:txBody>
      </p:sp>
      <p:sp>
        <p:nvSpPr>
          <p:cNvPr id="3" name="Rectangle 318">
            <a:extLst>
              <a:ext uri="{FF2B5EF4-FFF2-40B4-BE49-F238E27FC236}">
                <a16:creationId xmlns:a16="http://schemas.microsoft.com/office/drawing/2014/main" id="{89CA8C8F-1A80-4F38-1B66-B15A3179E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0227" y="6111542"/>
            <a:ext cx="533400" cy="314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dirty="0">
              <a:latin typeface="Times New Roman" pitchFamily="18" charset="0"/>
            </a:endParaRPr>
          </a:p>
          <a:p>
            <a:pPr algn="ctr"/>
            <a:r>
              <a:rPr lang="en-US" sz="1200" dirty="0">
                <a:latin typeface="Times New Roman" pitchFamily="18" charset="0"/>
              </a:rPr>
              <a:t>Solar</a:t>
            </a:r>
          </a:p>
          <a:p>
            <a:pPr algn="ctr"/>
            <a:endParaRPr lang="pt-BR" sz="1200" dirty="0">
              <a:latin typeface="Times New Roman" pitchFamily="18" charset="0"/>
            </a:endParaRPr>
          </a:p>
        </p:txBody>
      </p:sp>
      <p:sp>
        <p:nvSpPr>
          <p:cNvPr id="4" name="Rectangle 321">
            <a:extLst>
              <a:ext uri="{FF2B5EF4-FFF2-40B4-BE49-F238E27FC236}">
                <a16:creationId xmlns:a16="http://schemas.microsoft.com/office/drawing/2014/main" id="{CE1447F5-8598-AD0C-98B4-15960C076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3627" y="6425867"/>
            <a:ext cx="533400" cy="314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>
                <a:latin typeface="Times New Roman" pitchFamily="18" charset="0"/>
              </a:rPr>
              <a:t>+13</a:t>
            </a:r>
          </a:p>
          <a:p>
            <a:pPr algn="ctr"/>
            <a:endParaRPr lang="pt-BR" sz="1400" dirty="0">
              <a:latin typeface="Times New Roman" pitchFamily="18" charset="0"/>
            </a:endParaRPr>
          </a:p>
        </p:txBody>
      </p:sp>
      <p:sp>
        <p:nvSpPr>
          <p:cNvPr id="14" name="Rectangle 322">
            <a:extLst>
              <a:ext uri="{FF2B5EF4-FFF2-40B4-BE49-F238E27FC236}">
                <a16:creationId xmlns:a16="http://schemas.microsoft.com/office/drawing/2014/main" id="{32EDC3CC-BE84-23C8-A636-B55CF1C0B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0227" y="6425867"/>
            <a:ext cx="533400" cy="314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dirty="0">
              <a:latin typeface="Times New Roman" pitchFamily="18" charset="0"/>
            </a:endParaRPr>
          </a:p>
          <a:p>
            <a:pPr algn="ctr"/>
            <a:r>
              <a:rPr lang="en-US" sz="1200" dirty="0">
                <a:latin typeface="Times New Roman" pitchFamily="18" charset="0"/>
              </a:rPr>
              <a:t>Nuclear</a:t>
            </a:r>
          </a:p>
          <a:p>
            <a:pPr algn="ctr"/>
            <a:endParaRPr lang="pt-BR" sz="1200" dirty="0">
              <a:latin typeface="Times New Roman" pitchFamily="18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F1E29E1-ABC9-5F92-82C9-770CB54BBE58}"/>
              </a:ext>
            </a:extLst>
          </p:cNvPr>
          <p:cNvSpPr txBox="1"/>
          <p:nvPr/>
        </p:nvSpPr>
        <p:spPr>
          <a:xfrm>
            <a:off x="4713863" y="2303422"/>
            <a:ext cx="785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ATUAL</a:t>
            </a:r>
          </a:p>
        </p:txBody>
      </p:sp>
      <p:cxnSp>
        <p:nvCxnSpPr>
          <p:cNvPr id="19" name="AutoShape 312">
            <a:extLst>
              <a:ext uri="{FF2B5EF4-FFF2-40B4-BE49-F238E27FC236}">
                <a16:creationId xmlns:a16="http://schemas.microsoft.com/office/drawing/2014/main" id="{CCA555D2-EF3F-D24C-5A80-90B920ACA599}"/>
              </a:ext>
            </a:extLst>
          </p:cNvPr>
          <p:cNvCxnSpPr>
            <a:cxnSpLocks noChangeShapeType="1"/>
            <a:stCxn id="34" idx="2"/>
            <a:endCxn id="35" idx="0"/>
          </p:cNvCxnSpPr>
          <p:nvPr/>
        </p:nvCxnSpPr>
        <p:spPr bwMode="auto">
          <a:xfrm>
            <a:off x="6892377" y="3553818"/>
            <a:ext cx="0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1" name="Rectangle 235">
            <a:extLst>
              <a:ext uri="{FF2B5EF4-FFF2-40B4-BE49-F238E27FC236}">
                <a16:creationId xmlns:a16="http://schemas.microsoft.com/office/drawing/2014/main" id="{05910AEC-7ED2-6633-952C-07C383B51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6577" y="1426097"/>
            <a:ext cx="1028700" cy="5429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>
                <a:latin typeface="Times New Roman" pitchFamily="18" charset="0"/>
              </a:rPr>
              <a:t>Residencial</a:t>
            </a:r>
          </a:p>
          <a:p>
            <a:pPr algn="ctr"/>
            <a:endParaRPr lang="pt-BR" sz="1400" dirty="0">
              <a:latin typeface="Times New Roman" pitchFamily="18" charset="0"/>
            </a:endParaRPr>
          </a:p>
        </p:txBody>
      </p:sp>
      <p:sp>
        <p:nvSpPr>
          <p:cNvPr id="22" name="Rectangle 235">
            <a:extLst>
              <a:ext uri="{FF2B5EF4-FFF2-40B4-BE49-F238E27FC236}">
                <a16:creationId xmlns:a16="http://schemas.microsoft.com/office/drawing/2014/main" id="{40F344D6-6D57-4091-8CE2-0C6402FB3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6827" y="2385764"/>
            <a:ext cx="1028700" cy="5429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>
                <a:latin typeface="Times New Roman" pitchFamily="18" charset="0"/>
              </a:rPr>
              <a:t>Industrial</a:t>
            </a:r>
          </a:p>
          <a:p>
            <a:pPr algn="ctr"/>
            <a:endParaRPr lang="pt-BR" sz="1400" dirty="0">
              <a:latin typeface="Times New Roman" pitchFamily="18" charset="0"/>
            </a:endParaRPr>
          </a:p>
        </p:txBody>
      </p:sp>
      <p:sp>
        <p:nvSpPr>
          <p:cNvPr id="23" name="Text Box 30">
            <a:extLst>
              <a:ext uri="{FF2B5EF4-FFF2-40B4-BE49-F238E27FC236}">
                <a16:creationId xmlns:a16="http://schemas.microsoft.com/office/drawing/2014/main" id="{17C75CF6-AA7D-8594-48D9-DF2F6AA0D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5339" y="69254"/>
            <a:ext cx="152055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300" b="1" dirty="0" err="1">
                <a:latin typeface="Times New Roman" pitchFamily="18" charset="0"/>
              </a:rPr>
              <a:t>Energia</a:t>
            </a:r>
            <a:r>
              <a:rPr lang="en-US" sz="1300" b="1" dirty="0">
                <a:latin typeface="Times New Roman" pitchFamily="18" charset="0"/>
              </a:rPr>
              <a:t> Final (2)</a:t>
            </a:r>
          </a:p>
        </p:txBody>
      </p:sp>
      <p:sp>
        <p:nvSpPr>
          <p:cNvPr id="24" name="Rectangle 235">
            <a:extLst>
              <a:ext uri="{FF2B5EF4-FFF2-40B4-BE49-F238E27FC236}">
                <a16:creationId xmlns:a16="http://schemas.microsoft.com/office/drawing/2014/main" id="{B5F29337-40FF-6DEC-77CA-A17394D78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2557" y="1429523"/>
            <a:ext cx="1028700" cy="5429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 err="1">
                <a:latin typeface="Times New Roman" pitchFamily="18" charset="0"/>
              </a:rPr>
              <a:t>Iluminação</a:t>
            </a:r>
            <a:endParaRPr lang="en-US" sz="1400" dirty="0">
              <a:latin typeface="Times New Roman" pitchFamily="18" charset="0"/>
            </a:endParaRPr>
          </a:p>
          <a:p>
            <a:pPr algn="ctr"/>
            <a:endParaRPr lang="pt-BR" sz="1400" dirty="0">
              <a:latin typeface="Times New Roman" pitchFamily="18" charset="0"/>
            </a:endParaRPr>
          </a:p>
        </p:txBody>
      </p:sp>
      <p:sp>
        <p:nvSpPr>
          <p:cNvPr id="25" name="Rectangle 235">
            <a:extLst>
              <a:ext uri="{FF2B5EF4-FFF2-40B4-BE49-F238E27FC236}">
                <a16:creationId xmlns:a16="http://schemas.microsoft.com/office/drawing/2014/main" id="{7259CF8B-F00E-85D0-F816-FDF1F0BFA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2557" y="2345538"/>
            <a:ext cx="1028700" cy="5429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 err="1">
                <a:latin typeface="Times New Roman" pitchFamily="18" charset="0"/>
              </a:rPr>
              <a:t>Aquecimento</a:t>
            </a:r>
            <a:endParaRPr lang="en-US" sz="1400" dirty="0">
              <a:latin typeface="Times New Roman" pitchFamily="18" charset="0"/>
            </a:endParaRPr>
          </a:p>
          <a:p>
            <a:pPr algn="ctr"/>
            <a:endParaRPr lang="pt-BR" sz="1400" dirty="0">
              <a:latin typeface="Times New Roman" pitchFamily="18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52AD306-5DEC-A07E-31BE-69FD83D1558C}"/>
              </a:ext>
            </a:extLst>
          </p:cNvPr>
          <p:cNvSpPr txBox="1"/>
          <p:nvPr/>
        </p:nvSpPr>
        <p:spPr>
          <a:xfrm>
            <a:off x="10271272" y="2855448"/>
            <a:ext cx="97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FUTURO</a:t>
            </a:r>
          </a:p>
        </p:txBody>
      </p:sp>
      <p:cxnSp>
        <p:nvCxnSpPr>
          <p:cNvPr id="27" name="AutoShape 271">
            <a:extLst>
              <a:ext uri="{FF2B5EF4-FFF2-40B4-BE49-F238E27FC236}">
                <a16:creationId xmlns:a16="http://schemas.microsoft.com/office/drawing/2014/main" id="{72105202-5E9F-C5E5-FE66-BAF4DBA44610}"/>
              </a:ext>
            </a:extLst>
          </p:cNvPr>
          <p:cNvCxnSpPr>
            <a:cxnSpLocks noChangeShapeType="1"/>
            <a:stCxn id="43" idx="3"/>
            <a:endCxn id="21" idx="1"/>
          </p:cNvCxnSpPr>
          <p:nvPr/>
        </p:nvCxnSpPr>
        <p:spPr bwMode="auto">
          <a:xfrm flipV="1">
            <a:off x="8854527" y="1697560"/>
            <a:ext cx="532050" cy="36559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30" name="AutoShape 271">
            <a:extLst>
              <a:ext uri="{FF2B5EF4-FFF2-40B4-BE49-F238E27FC236}">
                <a16:creationId xmlns:a16="http://schemas.microsoft.com/office/drawing/2014/main" id="{A684C42A-7B08-3F5D-2737-27EDC71584E5}"/>
              </a:ext>
            </a:extLst>
          </p:cNvPr>
          <p:cNvCxnSpPr>
            <a:cxnSpLocks noChangeShapeType="1"/>
            <a:stCxn id="21" idx="3"/>
            <a:endCxn id="24" idx="1"/>
          </p:cNvCxnSpPr>
          <p:nvPr/>
        </p:nvCxnSpPr>
        <p:spPr bwMode="auto">
          <a:xfrm>
            <a:off x="10415277" y="1697559"/>
            <a:ext cx="507280" cy="342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7" name="Text Box 30">
            <a:extLst>
              <a:ext uri="{FF2B5EF4-FFF2-40B4-BE49-F238E27FC236}">
                <a16:creationId xmlns:a16="http://schemas.microsoft.com/office/drawing/2014/main" id="{21524AA4-D6B5-813B-E23E-59F1FC8B6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917" y="93836"/>
            <a:ext cx="152055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300" b="1" dirty="0" err="1">
                <a:latin typeface="Times New Roman" pitchFamily="18" charset="0"/>
              </a:rPr>
              <a:t>Energia</a:t>
            </a:r>
            <a:r>
              <a:rPr lang="en-US" sz="1300" b="1" dirty="0">
                <a:latin typeface="Times New Roman" pitchFamily="18" charset="0"/>
              </a:rPr>
              <a:t> </a:t>
            </a:r>
            <a:r>
              <a:rPr lang="en-US" sz="1300" b="1" dirty="0" err="1">
                <a:latin typeface="Times New Roman" pitchFamily="18" charset="0"/>
              </a:rPr>
              <a:t>Útil</a:t>
            </a:r>
            <a:endParaRPr lang="en-US" sz="1300" b="1" dirty="0">
              <a:latin typeface="Times New Roman" pitchFamily="18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0D9A9BD-D915-EAE6-62A4-E52ED13A6E98}"/>
              </a:ext>
            </a:extLst>
          </p:cNvPr>
          <p:cNvSpPr txBox="1"/>
          <p:nvPr/>
        </p:nvSpPr>
        <p:spPr>
          <a:xfrm>
            <a:off x="9584530" y="932632"/>
            <a:ext cx="1098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PRÓXIMO</a:t>
            </a:r>
          </a:p>
        </p:txBody>
      </p:sp>
    </p:spTree>
    <p:extLst>
      <p:ext uri="{BB962C8B-B14F-4D97-AF65-F5344CB8AC3E}">
        <p14:creationId xmlns:p14="http://schemas.microsoft.com/office/powerpoint/2010/main" val="807424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4" descr="A picture containing tree&#10;&#10;Description automatically generated">
            <a:extLst>
              <a:ext uri="{FF2B5EF4-FFF2-40B4-BE49-F238E27FC236}">
                <a16:creationId xmlns:a16="http://schemas.microsoft.com/office/drawing/2014/main" id="{3CEE06BA-8962-E4A3-8629-506EB7F681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2" y="90975"/>
            <a:ext cx="1748518" cy="6650067"/>
          </a:xfrm>
          <a:prstGeom prst="rect">
            <a:avLst/>
          </a:prstGeom>
        </p:spPr>
      </p:pic>
      <p:sp>
        <p:nvSpPr>
          <p:cNvPr id="83" name="Rectangle: Rounded Corners 5">
            <a:extLst>
              <a:ext uri="{FF2B5EF4-FFF2-40B4-BE49-F238E27FC236}">
                <a16:creationId xmlns:a16="http://schemas.microsoft.com/office/drawing/2014/main" id="{91C1CC29-D433-2690-2B5E-9092DAB1EFA7}"/>
              </a:ext>
            </a:extLst>
          </p:cNvPr>
          <p:cNvSpPr/>
          <p:nvPr/>
        </p:nvSpPr>
        <p:spPr>
          <a:xfrm>
            <a:off x="2770671" y="2158409"/>
            <a:ext cx="1167812" cy="648098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Hydro Power plant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angle: Rounded Corners 7">
            <a:extLst>
              <a:ext uri="{FF2B5EF4-FFF2-40B4-BE49-F238E27FC236}">
                <a16:creationId xmlns:a16="http://schemas.microsoft.com/office/drawing/2014/main" id="{04F11194-7DB6-0B62-28DD-2E818B9DB007}"/>
              </a:ext>
            </a:extLst>
          </p:cNvPr>
          <p:cNvSpPr/>
          <p:nvPr/>
        </p:nvSpPr>
        <p:spPr>
          <a:xfrm>
            <a:off x="2770671" y="3023269"/>
            <a:ext cx="1167812" cy="648098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Wind Power plant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5" name="Straight Connector 9">
            <a:extLst>
              <a:ext uri="{FF2B5EF4-FFF2-40B4-BE49-F238E27FC236}">
                <a16:creationId xmlns:a16="http://schemas.microsoft.com/office/drawing/2014/main" id="{EF21EE4C-9B72-9C4F-AF55-6ABAE474955B}"/>
              </a:ext>
            </a:extLst>
          </p:cNvPr>
          <p:cNvCxnSpPr>
            <a:cxnSpLocks/>
          </p:cNvCxnSpPr>
          <p:nvPr/>
        </p:nvCxnSpPr>
        <p:spPr>
          <a:xfrm>
            <a:off x="4427572" y="1424763"/>
            <a:ext cx="0" cy="4848446"/>
          </a:xfrm>
          <a:prstGeom prst="line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</a:ln>
          <a:effectLst/>
        </p:spPr>
      </p:cxnSp>
      <p:sp>
        <p:nvSpPr>
          <p:cNvPr id="86" name="TextBox 11">
            <a:extLst>
              <a:ext uri="{FF2B5EF4-FFF2-40B4-BE49-F238E27FC236}">
                <a16:creationId xmlns:a16="http://schemas.microsoft.com/office/drawing/2014/main" id="{C9CDE02B-488E-9D8F-C6B7-6CF0735047DA}"/>
              </a:ext>
            </a:extLst>
          </p:cNvPr>
          <p:cNvSpPr txBox="1"/>
          <p:nvPr/>
        </p:nvSpPr>
        <p:spPr>
          <a:xfrm rot="16200000">
            <a:off x="3598236" y="5380918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electricity</a:t>
            </a:r>
            <a:endParaRPr kumimoji="0" lang="en-GB" sz="16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87" name="Straight Arrow Connector 18">
            <a:extLst>
              <a:ext uri="{FF2B5EF4-FFF2-40B4-BE49-F238E27FC236}">
                <a16:creationId xmlns:a16="http://schemas.microsoft.com/office/drawing/2014/main" id="{04DC2073-5656-AB85-CC54-FCCE8560C108}"/>
              </a:ext>
            </a:extLst>
          </p:cNvPr>
          <p:cNvCxnSpPr>
            <a:cxnSpLocks/>
          </p:cNvCxnSpPr>
          <p:nvPr/>
        </p:nvCxnSpPr>
        <p:spPr>
          <a:xfrm>
            <a:off x="3949116" y="2463287"/>
            <a:ext cx="490860" cy="0"/>
          </a:xfrm>
          <a:prstGeom prst="straightConnector1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8" name="Rectangle: Rounded Corners 20">
            <a:extLst>
              <a:ext uri="{FF2B5EF4-FFF2-40B4-BE49-F238E27FC236}">
                <a16:creationId xmlns:a16="http://schemas.microsoft.com/office/drawing/2014/main" id="{68D0F1BD-5E90-EBB5-0DD8-7F3331A01B81}"/>
              </a:ext>
            </a:extLst>
          </p:cNvPr>
          <p:cNvSpPr/>
          <p:nvPr/>
        </p:nvSpPr>
        <p:spPr>
          <a:xfrm>
            <a:off x="4928188" y="2701159"/>
            <a:ext cx="1167812" cy="648098"/>
          </a:xfrm>
          <a:prstGeom prst="roundRect">
            <a:avLst/>
          </a:prstGeom>
          <a:solidFill>
            <a:srgbClr val="A5A5A5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Electricity grid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9" name="Straight Connector 23">
            <a:extLst>
              <a:ext uri="{FF2B5EF4-FFF2-40B4-BE49-F238E27FC236}">
                <a16:creationId xmlns:a16="http://schemas.microsoft.com/office/drawing/2014/main" id="{4CFAC3CB-F7CF-CC1D-4DF1-F7266A4692D5}"/>
              </a:ext>
            </a:extLst>
          </p:cNvPr>
          <p:cNvCxnSpPr>
            <a:cxnSpLocks/>
          </p:cNvCxnSpPr>
          <p:nvPr/>
        </p:nvCxnSpPr>
        <p:spPr>
          <a:xfrm>
            <a:off x="6574470" y="1414130"/>
            <a:ext cx="0" cy="4848446"/>
          </a:xfrm>
          <a:prstGeom prst="line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</a:ln>
          <a:effectLst/>
        </p:spPr>
      </p:cxnSp>
      <p:sp>
        <p:nvSpPr>
          <p:cNvPr id="90" name="TextBox 24">
            <a:extLst>
              <a:ext uri="{FF2B5EF4-FFF2-40B4-BE49-F238E27FC236}">
                <a16:creationId xmlns:a16="http://schemas.microsoft.com/office/drawing/2014/main" id="{13546338-03FC-5259-DC2D-EA23032A3D75}"/>
              </a:ext>
            </a:extLst>
          </p:cNvPr>
          <p:cNvSpPr txBox="1"/>
          <p:nvPr/>
        </p:nvSpPr>
        <p:spPr>
          <a:xfrm rot="16200000">
            <a:off x="5745134" y="5370285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electricity</a:t>
            </a:r>
            <a:endParaRPr kumimoji="0" lang="en-GB" sz="16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1" name="Rectangle: Rounded Corners 26">
            <a:extLst>
              <a:ext uri="{FF2B5EF4-FFF2-40B4-BE49-F238E27FC236}">
                <a16:creationId xmlns:a16="http://schemas.microsoft.com/office/drawing/2014/main" id="{177D6552-AA41-4BD6-E6EC-99BA9A1D0013}"/>
              </a:ext>
            </a:extLst>
          </p:cNvPr>
          <p:cNvSpPr/>
          <p:nvPr/>
        </p:nvSpPr>
        <p:spPr>
          <a:xfrm>
            <a:off x="7079476" y="2699220"/>
            <a:ext cx="1167812" cy="648098"/>
          </a:xfrm>
          <a:prstGeom prst="roundRect">
            <a:avLst/>
          </a:prstGeom>
          <a:solidFill>
            <a:srgbClr val="FFC000">
              <a:lumMod val="60000"/>
              <a:lumOff val="4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Electric Housing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2" name="Straight Connector 29">
            <a:extLst>
              <a:ext uri="{FF2B5EF4-FFF2-40B4-BE49-F238E27FC236}">
                <a16:creationId xmlns:a16="http://schemas.microsoft.com/office/drawing/2014/main" id="{D3A2D6EB-FAD4-D3AC-1C17-4E2858AE84AC}"/>
              </a:ext>
            </a:extLst>
          </p:cNvPr>
          <p:cNvCxnSpPr>
            <a:cxnSpLocks/>
          </p:cNvCxnSpPr>
          <p:nvPr/>
        </p:nvCxnSpPr>
        <p:spPr>
          <a:xfrm>
            <a:off x="8743499" y="1417673"/>
            <a:ext cx="0" cy="4848446"/>
          </a:xfrm>
          <a:prstGeom prst="line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</a:ln>
          <a:effectLst/>
        </p:spPr>
      </p:cxnSp>
      <p:sp>
        <p:nvSpPr>
          <p:cNvPr id="93" name="TextBox 33">
            <a:extLst>
              <a:ext uri="{FF2B5EF4-FFF2-40B4-BE49-F238E27FC236}">
                <a16:creationId xmlns:a16="http://schemas.microsoft.com/office/drawing/2014/main" id="{1F331446-0C2F-619E-47A5-E3E8C0A7AA45}"/>
              </a:ext>
            </a:extLst>
          </p:cNvPr>
          <p:cNvSpPr txBox="1"/>
          <p:nvPr/>
        </p:nvSpPr>
        <p:spPr>
          <a:xfrm rot="16200000">
            <a:off x="7569355" y="5041867"/>
            <a:ext cx="2124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electric households</a:t>
            </a:r>
            <a:endParaRPr kumimoji="0" lang="en-GB" sz="16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94" name="Straight Arrow Connector 35">
            <a:extLst>
              <a:ext uri="{FF2B5EF4-FFF2-40B4-BE49-F238E27FC236}">
                <a16:creationId xmlns:a16="http://schemas.microsoft.com/office/drawing/2014/main" id="{1167CF55-28CA-97EC-3CAF-9498304EA943}"/>
              </a:ext>
            </a:extLst>
          </p:cNvPr>
          <p:cNvCxnSpPr>
            <a:cxnSpLocks/>
          </p:cNvCxnSpPr>
          <p:nvPr/>
        </p:nvCxnSpPr>
        <p:spPr>
          <a:xfrm>
            <a:off x="3938483" y="3388241"/>
            <a:ext cx="490860" cy="0"/>
          </a:xfrm>
          <a:prstGeom prst="straightConnector1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5" name="Straight Arrow Connector 36">
            <a:extLst>
              <a:ext uri="{FF2B5EF4-FFF2-40B4-BE49-F238E27FC236}">
                <a16:creationId xmlns:a16="http://schemas.microsoft.com/office/drawing/2014/main" id="{C38A7058-2BFE-EE26-6D86-5BE0819ABB24}"/>
              </a:ext>
            </a:extLst>
          </p:cNvPr>
          <p:cNvCxnSpPr>
            <a:cxnSpLocks/>
          </p:cNvCxnSpPr>
          <p:nvPr/>
        </p:nvCxnSpPr>
        <p:spPr>
          <a:xfrm>
            <a:off x="4439976" y="3023269"/>
            <a:ext cx="490860" cy="0"/>
          </a:xfrm>
          <a:prstGeom prst="straightConnector1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6" name="Straight Arrow Connector 37">
            <a:extLst>
              <a:ext uri="{FF2B5EF4-FFF2-40B4-BE49-F238E27FC236}">
                <a16:creationId xmlns:a16="http://schemas.microsoft.com/office/drawing/2014/main" id="{67E1E918-734C-C8DA-93B2-18DCCF00D8BA}"/>
              </a:ext>
            </a:extLst>
          </p:cNvPr>
          <p:cNvCxnSpPr>
            <a:cxnSpLocks/>
          </p:cNvCxnSpPr>
          <p:nvPr/>
        </p:nvCxnSpPr>
        <p:spPr>
          <a:xfrm>
            <a:off x="6096000" y="3023269"/>
            <a:ext cx="490860" cy="0"/>
          </a:xfrm>
          <a:prstGeom prst="straightConnector1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7" name="Straight Arrow Connector 38">
            <a:extLst>
              <a:ext uri="{FF2B5EF4-FFF2-40B4-BE49-F238E27FC236}">
                <a16:creationId xmlns:a16="http://schemas.microsoft.com/office/drawing/2014/main" id="{811E9208-24B2-F114-8B29-71917280B4E4}"/>
              </a:ext>
            </a:extLst>
          </p:cNvPr>
          <p:cNvCxnSpPr>
            <a:cxnSpLocks/>
          </p:cNvCxnSpPr>
          <p:nvPr/>
        </p:nvCxnSpPr>
        <p:spPr>
          <a:xfrm>
            <a:off x="6586860" y="3023269"/>
            <a:ext cx="490860" cy="0"/>
          </a:xfrm>
          <a:prstGeom prst="straightConnector1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8" name="Straight Arrow Connector 39">
            <a:extLst>
              <a:ext uri="{FF2B5EF4-FFF2-40B4-BE49-F238E27FC236}">
                <a16:creationId xmlns:a16="http://schemas.microsoft.com/office/drawing/2014/main" id="{61875357-CE45-591D-29C1-A42118D6EF26}"/>
              </a:ext>
            </a:extLst>
          </p:cNvPr>
          <p:cNvCxnSpPr>
            <a:cxnSpLocks/>
          </p:cNvCxnSpPr>
          <p:nvPr/>
        </p:nvCxnSpPr>
        <p:spPr>
          <a:xfrm>
            <a:off x="8247288" y="3023269"/>
            <a:ext cx="490860" cy="0"/>
          </a:xfrm>
          <a:prstGeom prst="straightConnector1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9" name="TextBox 27">
            <a:extLst>
              <a:ext uri="{FF2B5EF4-FFF2-40B4-BE49-F238E27FC236}">
                <a16:creationId xmlns:a16="http://schemas.microsoft.com/office/drawing/2014/main" id="{693AA40C-E54D-5FCD-73E9-CCE905301FD0}"/>
              </a:ext>
            </a:extLst>
          </p:cNvPr>
          <p:cNvSpPr txBox="1"/>
          <p:nvPr/>
        </p:nvSpPr>
        <p:spPr>
          <a:xfrm>
            <a:off x="3271267" y="89549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Secondary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Energy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0" name="TextBox 28">
            <a:extLst>
              <a:ext uri="{FF2B5EF4-FFF2-40B4-BE49-F238E27FC236}">
                <a16:creationId xmlns:a16="http://schemas.microsoft.com/office/drawing/2014/main" id="{7B8E3931-E4C9-4D04-5026-F0BE7BCBAF52}"/>
              </a:ext>
            </a:extLst>
          </p:cNvPr>
          <p:cNvSpPr txBox="1"/>
          <p:nvPr/>
        </p:nvSpPr>
        <p:spPr>
          <a:xfrm>
            <a:off x="5776274" y="89549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Final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Energy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1" name="TextBox 30">
            <a:extLst>
              <a:ext uri="{FF2B5EF4-FFF2-40B4-BE49-F238E27FC236}">
                <a16:creationId xmlns:a16="http://schemas.microsoft.com/office/drawing/2014/main" id="{94355DD1-102D-085F-C210-87B49A4C834A}"/>
              </a:ext>
            </a:extLst>
          </p:cNvPr>
          <p:cNvSpPr txBox="1"/>
          <p:nvPr/>
        </p:nvSpPr>
        <p:spPr>
          <a:xfrm>
            <a:off x="7841528" y="103706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Final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Energy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3" name="Rectangle: Rounded Corners 26">
            <a:extLst>
              <a:ext uri="{FF2B5EF4-FFF2-40B4-BE49-F238E27FC236}">
                <a16:creationId xmlns:a16="http://schemas.microsoft.com/office/drawing/2014/main" id="{40C10F16-B9F9-8E6B-EC88-99D6A7BF3836}"/>
              </a:ext>
            </a:extLst>
          </p:cNvPr>
          <p:cNvSpPr/>
          <p:nvPr/>
        </p:nvSpPr>
        <p:spPr>
          <a:xfrm>
            <a:off x="9248504" y="2699220"/>
            <a:ext cx="1167812" cy="648098"/>
          </a:xfrm>
          <a:prstGeom prst="roundRect">
            <a:avLst/>
          </a:prstGeom>
          <a:solidFill>
            <a:srgbClr val="FFC000">
              <a:lumMod val="60000"/>
              <a:lumOff val="4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Bulb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4" name="Straight Connector 29">
            <a:extLst>
              <a:ext uri="{FF2B5EF4-FFF2-40B4-BE49-F238E27FC236}">
                <a16:creationId xmlns:a16="http://schemas.microsoft.com/office/drawing/2014/main" id="{1C6A4E6F-46F7-0D3B-D470-4B6E83DA0749}"/>
              </a:ext>
            </a:extLst>
          </p:cNvPr>
          <p:cNvCxnSpPr>
            <a:cxnSpLocks/>
          </p:cNvCxnSpPr>
          <p:nvPr/>
        </p:nvCxnSpPr>
        <p:spPr>
          <a:xfrm>
            <a:off x="10912527" y="1417673"/>
            <a:ext cx="0" cy="4848446"/>
          </a:xfrm>
          <a:prstGeom prst="line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</a:ln>
          <a:effectLst/>
        </p:spPr>
      </p:cxnSp>
      <p:sp>
        <p:nvSpPr>
          <p:cNvPr id="105" name="TextBox 33">
            <a:extLst>
              <a:ext uri="{FF2B5EF4-FFF2-40B4-BE49-F238E27FC236}">
                <a16:creationId xmlns:a16="http://schemas.microsoft.com/office/drawing/2014/main" id="{EB34EC6F-A82F-861A-C194-005C2FA8F732}"/>
              </a:ext>
            </a:extLst>
          </p:cNvPr>
          <p:cNvSpPr txBox="1"/>
          <p:nvPr/>
        </p:nvSpPr>
        <p:spPr>
          <a:xfrm rot="16200000">
            <a:off x="9738382" y="5041866"/>
            <a:ext cx="2124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electric households</a:t>
            </a:r>
            <a:endParaRPr kumimoji="0" lang="en-GB" sz="16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106" name="Straight Arrow Connector 38">
            <a:extLst>
              <a:ext uri="{FF2B5EF4-FFF2-40B4-BE49-F238E27FC236}">
                <a16:creationId xmlns:a16="http://schemas.microsoft.com/office/drawing/2014/main" id="{0D8A37EA-D25F-4449-A801-FD5118063826}"/>
              </a:ext>
            </a:extLst>
          </p:cNvPr>
          <p:cNvCxnSpPr>
            <a:cxnSpLocks/>
          </p:cNvCxnSpPr>
          <p:nvPr/>
        </p:nvCxnSpPr>
        <p:spPr>
          <a:xfrm>
            <a:off x="8755888" y="3023269"/>
            <a:ext cx="490860" cy="0"/>
          </a:xfrm>
          <a:prstGeom prst="straightConnector1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7" name="Straight Arrow Connector 39">
            <a:extLst>
              <a:ext uri="{FF2B5EF4-FFF2-40B4-BE49-F238E27FC236}">
                <a16:creationId xmlns:a16="http://schemas.microsoft.com/office/drawing/2014/main" id="{6331BE02-0AB7-C78D-B729-F29F1D338609}"/>
              </a:ext>
            </a:extLst>
          </p:cNvPr>
          <p:cNvCxnSpPr>
            <a:cxnSpLocks/>
          </p:cNvCxnSpPr>
          <p:nvPr/>
        </p:nvCxnSpPr>
        <p:spPr>
          <a:xfrm>
            <a:off x="10416316" y="3023269"/>
            <a:ext cx="490860" cy="0"/>
          </a:xfrm>
          <a:prstGeom prst="straightConnector1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8" name="TextBox 30">
            <a:extLst>
              <a:ext uri="{FF2B5EF4-FFF2-40B4-BE49-F238E27FC236}">
                <a16:creationId xmlns:a16="http://schemas.microsoft.com/office/drawing/2014/main" id="{9FE2EA77-C762-D3F6-6525-33B1C79F8ECE}"/>
              </a:ext>
            </a:extLst>
          </p:cNvPr>
          <p:cNvSpPr txBox="1"/>
          <p:nvPr/>
        </p:nvSpPr>
        <p:spPr>
          <a:xfrm>
            <a:off x="10010556" y="103706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Useful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Energy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139667C-6E5D-7404-EBA7-FA3B3B14E659}"/>
              </a:ext>
            </a:extLst>
          </p:cNvPr>
          <p:cNvSpPr txBox="1"/>
          <p:nvPr/>
        </p:nvSpPr>
        <p:spPr>
          <a:xfrm rot="5400000">
            <a:off x="3226163" y="3737577"/>
            <a:ext cx="458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...</a:t>
            </a:r>
          </a:p>
        </p:txBody>
      </p:sp>
      <p:sp>
        <p:nvSpPr>
          <p:cNvPr id="3" name="Rectangle: Rounded Corners 5">
            <a:extLst>
              <a:ext uri="{FF2B5EF4-FFF2-40B4-BE49-F238E27FC236}">
                <a16:creationId xmlns:a16="http://schemas.microsoft.com/office/drawing/2014/main" id="{1E41E1DC-A110-7665-7B86-4C273A72FB20}"/>
              </a:ext>
            </a:extLst>
          </p:cNvPr>
          <p:cNvSpPr/>
          <p:nvPr/>
        </p:nvSpPr>
        <p:spPr>
          <a:xfrm>
            <a:off x="2756722" y="4318028"/>
            <a:ext cx="1167812" cy="648098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Oil Power plant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Arrow Connector 18">
            <a:extLst>
              <a:ext uri="{FF2B5EF4-FFF2-40B4-BE49-F238E27FC236}">
                <a16:creationId xmlns:a16="http://schemas.microsoft.com/office/drawing/2014/main" id="{0E0F6F7E-1541-98D1-D121-CAF7BDDD19D1}"/>
              </a:ext>
            </a:extLst>
          </p:cNvPr>
          <p:cNvCxnSpPr>
            <a:cxnSpLocks/>
          </p:cNvCxnSpPr>
          <p:nvPr/>
        </p:nvCxnSpPr>
        <p:spPr>
          <a:xfrm>
            <a:off x="3935167" y="4622906"/>
            <a:ext cx="490860" cy="0"/>
          </a:xfrm>
          <a:prstGeom prst="straightConnector1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1563593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119</Words>
  <Application>Microsoft Office PowerPoint</Application>
  <PresentationFormat>Widescreen</PresentationFormat>
  <Paragraphs>99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Aptos</vt:lpstr>
      <vt:lpstr>Arial</vt:lpstr>
      <vt:lpstr>Calibri</vt:lpstr>
      <vt:lpstr>Times New Roman</vt:lpstr>
      <vt:lpstr>Tema do Office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Auditorio PPE</dc:creator>
  <cp:lastModifiedBy>Jonathan Veiga Velasco</cp:lastModifiedBy>
  <cp:revision>20</cp:revision>
  <dcterms:created xsi:type="dcterms:W3CDTF">2011-07-19T13:55:12Z</dcterms:created>
  <dcterms:modified xsi:type="dcterms:W3CDTF">2024-10-30T19:25:27Z</dcterms:modified>
</cp:coreProperties>
</file>