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7"/>
  </p:notesMasterIdLst>
  <p:handoutMasterIdLst>
    <p:handoutMasterId r:id="rId18"/>
  </p:handoutMasterIdLst>
  <p:sldIdLst>
    <p:sldId id="470" r:id="rId5"/>
    <p:sldId id="524" r:id="rId6"/>
    <p:sldId id="530" r:id="rId7"/>
    <p:sldId id="535" r:id="rId8"/>
    <p:sldId id="531" r:id="rId9"/>
    <p:sldId id="532" r:id="rId10"/>
    <p:sldId id="537" r:id="rId11"/>
    <p:sldId id="538" r:id="rId12"/>
    <p:sldId id="533" r:id="rId13"/>
    <p:sldId id="539" r:id="rId14"/>
    <p:sldId id="534" r:id="rId15"/>
    <p:sldId id="444" r:id="rId16"/>
  </p:sldIdLst>
  <p:sldSz cx="8961438" cy="6721475"/>
  <p:notesSz cx="6743700" cy="9906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92" d="100"/>
          <a:sy n="92" d="100"/>
        </p:scale>
        <p:origin x="1224" y="8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501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274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215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13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311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78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8546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10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AAaaa </a:t>
            </a:r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uide/architecture" TargetMode="Externa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enerated/live-examples/router/eplnkr.html" TargetMode="Externa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angular.io/guide/architecture" TargetMode="Externa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architecture#modules" TargetMode="External"/><Relationship Id="rId13" Type="http://schemas.openxmlformats.org/officeDocument/2006/relationships/hyperlink" Target="https://angular.io/guide/architecture#services" TargetMode="External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12" Type="http://schemas.openxmlformats.org/officeDocument/2006/relationships/hyperlink" Target="https://angular.io/guide/pipes" TargetMode="Externa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hyperlink" Target="https://angular.io/guide/architecture#templates" TargetMode="External"/><Relationship Id="rId5" Type="http://schemas.openxmlformats.org/officeDocument/2006/relationships/image" Target="../media/image6.png"/><Relationship Id="rId15" Type="http://schemas.openxmlformats.org/officeDocument/2006/relationships/hyperlink" Target="https://angular.io/guide/architecture" TargetMode="External"/><Relationship Id="rId10" Type="http://schemas.openxmlformats.org/officeDocument/2006/relationships/hyperlink" Target="https://angular.io/guide/architecture#components" TargetMode="External"/><Relationship Id="rId4" Type="http://schemas.openxmlformats.org/officeDocument/2006/relationships/notesSlide" Target="../notesSlides/notesSlide3.xml"/><Relationship Id="rId9" Type="http://schemas.openxmlformats.org/officeDocument/2006/relationships/hyperlink" Target="https://angular.io/guide/architecture#directives" TargetMode="External"/><Relationship Id="rId14" Type="http://schemas.openxmlformats.org/officeDocument/2006/relationships/hyperlink" Target="https://angular.io/guide/architecture#meta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uide/bootstrapping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uide/ngmodule" TargetMode="Externa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enerated/live-examples/attribute-directives/eplnkr.html" TargetMode="External"/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uide/attribute-directives" TargetMode="Externa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structural-directives#unless" TargetMode="External"/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uide/structural-directives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?type=pipe" TargetMode="External"/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angular.io/guide/pipes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architecture" TargetMode="External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10" Type="http://schemas.openxmlformats.org/officeDocument/2006/relationships/hyperlink" Target="https://angular.io/guide/lifecycle-hooks" TargetMode="External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Component Templates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Angular’s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Web Component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 = Directive + Template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 = Component’s Context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Template = Component’s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{{ }} binding expression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87FE4-F6A3-41DD-94FB-D884552B7204}"/>
              </a:ext>
            </a:extLst>
          </p:cNvPr>
          <p:cNvSpPr/>
          <p:nvPr/>
        </p:nvSpPr>
        <p:spPr>
          <a:xfrm>
            <a:off x="-526905" y="5920710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https://angular.io/guide/architecture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F22FE-27E4-48FD-8384-7F6B48391DCD}"/>
              </a:ext>
            </a:extLst>
          </p:cNvPr>
          <p:cNvSpPr/>
          <p:nvPr/>
        </p:nvSpPr>
        <p:spPr>
          <a:xfrm>
            <a:off x="4325471" y="817396"/>
            <a:ext cx="4479925" cy="526297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200" dirty="0"/>
              <a:t>import { Component } from '@angular/core';</a:t>
            </a:r>
          </a:p>
          <a:p>
            <a:endParaRPr lang="en-US" sz="1200" dirty="0"/>
          </a:p>
          <a:p>
            <a:r>
              <a:rPr lang="en-US" sz="1200" dirty="0"/>
              <a:t>import { Hero } from './hero';</a:t>
            </a:r>
          </a:p>
          <a:p>
            <a:endParaRPr lang="en-US" sz="1200" dirty="0"/>
          </a:p>
          <a:p>
            <a:r>
              <a:rPr lang="en-US" sz="1200" dirty="0"/>
              <a:t>@Component({</a:t>
            </a:r>
          </a:p>
          <a:p>
            <a:r>
              <a:rPr lang="en-US" sz="1200" dirty="0"/>
              <a:t>  selector: 'my-app',</a:t>
            </a:r>
          </a:p>
          <a:p>
            <a:r>
              <a:rPr lang="en-US" sz="1200" dirty="0"/>
              <a:t>  template: `</a:t>
            </a:r>
          </a:p>
          <a:p>
            <a:r>
              <a:rPr lang="en-US" sz="1200" dirty="0"/>
              <a:t>  &lt;h1&gt;{{title}}&lt;/h1&gt;</a:t>
            </a:r>
          </a:p>
          <a:p>
            <a:r>
              <a:rPr lang="en-US" sz="1200" dirty="0"/>
              <a:t>  &lt;h2&gt;My favorite hero is: {{myHero.name}}&lt;/h2&gt;</a:t>
            </a:r>
          </a:p>
          <a:p>
            <a:r>
              <a:rPr lang="en-US" sz="1200" dirty="0"/>
              <a:t>  &lt;p&gt;Heroes:&lt;/p&gt;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&lt;li *</a:t>
            </a:r>
            <a:r>
              <a:rPr lang="en-US" sz="1200" dirty="0" err="1"/>
              <a:t>ngFor</a:t>
            </a:r>
            <a:r>
              <a:rPr lang="en-US" sz="1200" dirty="0"/>
              <a:t>="let hero of heroes"&gt;</a:t>
            </a:r>
          </a:p>
          <a:p>
            <a:r>
              <a:rPr lang="en-US" sz="1200" dirty="0"/>
              <a:t>      {{ hero.name }}</a:t>
            </a:r>
          </a:p>
          <a:p>
            <a:r>
              <a:rPr lang="en-US" sz="1200" dirty="0"/>
              <a:t>      &lt;/li&gt;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&lt;p *</a:t>
            </a:r>
            <a:r>
              <a:rPr lang="en-US" sz="1200" dirty="0" err="1"/>
              <a:t>ngIf</a:t>
            </a:r>
            <a:r>
              <a:rPr lang="en-US" sz="1200" dirty="0"/>
              <a:t>="</a:t>
            </a:r>
            <a:r>
              <a:rPr lang="en-US" sz="1200" dirty="0" err="1"/>
              <a:t>heroes.length</a:t>
            </a:r>
            <a:r>
              <a:rPr lang="en-US" sz="1200" dirty="0"/>
              <a:t> &gt; 3"&gt;There are many heroes!&lt;/p&gt;</a:t>
            </a:r>
          </a:p>
          <a:p>
            <a:r>
              <a:rPr lang="en-US" sz="1200" dirty="0"/>
              <a:t>`</a:t>
            </a:r>
          </a:p>
          <a:p>
            <a:r>
              <a:rPr lang="en-US" sz="1200" dirty="0"/>
              <a:t>})</a:t>
            </a:r>
          </a:p>
          <a:p>
            <a:r>
              <a:rPr lang="en-US" sz="1200" dirty="0"/>
              <a:t>export class </a:t>
            </a:r>
            <a:r>
              <a:rPr lang="en-US" sz="1200" dirty="0" err="1"/>
              <a:t>AppComponent</a:t>
            </a:r>
            <a:r>
              <a:rPr lang="en-US" sz="1200" dirty="0"/>
              <a:t> {</a:t>
            </a:r>
          </a:p>
          <a:p>
            <a:r>
              <a:rPr lang="en-US" sz="1200" dirty="0"/>
              <a:t>  title = 'Tour of Heroes';</a:t>
            </a:r>
          </a:p>
          <a:p>
            <a:r>
              <a:rPr lang="en-US" sz="1200" dirty="0"/>
              <a:t>  heroes = [</a:t>
            </a:r>
          </a:p>
          <a:p>
            <a:r>
              <a:rPr lang="en-US" sz="1200" dirty="0"/>
              <a:t>    new Hero(1, 'Windstorm'),</a:t>
            </a:r>
          </a:p>
          <a:p>
            <a:r>
              <a:rPr lang="en-US" sz="1200" dirty="0"/>
              <a:t>    new Hero(13, '</a:t>
            </a:r>
            <a:r>
              <a:rPr lang="en-US" sz="1200" dirty="0" err="1"/>
              <a:t>Bombasto</a:t>
            </a:r>
            <a:r>
              <a:rPr lang="en-US" sz="1200" dirty="0"/>
              <a:t>'),</a:t>
            </a:r>
          </a:p>
          <a:p>
            <a:r>
              <a:rPr lang="en-US" sz="1200" dirty="0"/>
              <a:t>    new Hero(15, '</a:t>
            </a:r>
            <a:r>
              <a:rPr lang="en-US" sz="1200" dirty="0" err="1"/>
              <a:t>Magneta</a:t>
            </a:r>
            <a:r>
              <a:rPr lang="en-US" sz="1200" dirty="0"/>
              <a:t>'),</a:t>
            </a:r>
          </a:p>
          <a:p>
            <a:r>
              <a:rPr lang="en-US" sz="1200" dirty="0"/>
              <a:t>    new Hero(20, 'Tornado')</a:t>
            </a:r>
          </a:p>
          <a:p>
            <a:r>
              <a:rPr lang="en-US" sz="1200" dirty="0"/>
              <a:t>  ];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myHero</a:t>
            </a:r>
            <a:r>
              <a:rPr lang="en-US" sz="1200" dirty="0"/>
              <a:t> = </a:t>
            </a:r>
            <a:r>
              <a:rPr lang="en-US" sz="1200" dirty="0" err="1"/>
              <a:t>this.heroes</a:t>
            </a:r>
            <a:r>
              <a:rPr lang="en-US" sz="1200" dirty="0"/>
              <a:t>[0];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25" name="Picture 4" descr="Data Binding">
            <a:extLst>
              <a:ext uri="{FF2B5EF4-FFF2-40B4-BE49-F238E27FC236}">
                <a16:creationId xmlns:a16="http://schemas.microsoft.com/office/drawing/2014/main" id="{EAF62356-D648-47CA-A97B-4DDC482D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1" y="3127455"/>
            <a:ext cx="34099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5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in-browser routing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106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&lt;base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href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=“/”&gt;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</a:rPr>
              <a:t>&lt;router-outlet&gt;&lt;/router-outlet&gt;</a:t>
            </a:r>
            <a:endParaRPr lang="en-US" sz="1600" dirty="0">
              <a:solidFill>
                <a:srgbClr val="37515F"/>
              </a:solidFill>
              <a:latin typeface="Open Sans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</a:rPr>
              <a:t>routerLink</a:t>
            </a:r>
            <a:endParaRPr lang="en-US" sz="1600" dirty="0">
              <a:solidFill>
                <a:srgbClr val="37515F"/>
              </a:solidFill>
              <a:latin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</a:rPr>
              <a:t>RouterEvents</a:t>
            </a:r>
            <a:endParaRPr lang="en-US" sz="1600" dirty="0">
              <a:solidFill>
                <a:srgbClr val="37515F"/>
              </a:solidFill>
              <a:latin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1C3A2-463B-4F33-AD79-07C136A88EE7}"/>
              </a:ext>
            </a:extLst>
          </p:cNvPr>
          <p:cNvSpPr/>
          <p:nvPr/>
        </p:nvSpPr>
        <p:spPr>
          <a:xfrm>
            <a:off x="1053594" y="5991352"/>
            <a:ext cx="6654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https://angular.io/generated/live-examples/router/eplnkr.html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C17F5-688C-46AF-9BE7-2BA31B77B10B}"/>
              </a:ext>
            </a:extLst>
          </p:cNvPr>
          <p:cNvSpPr/>
          <p:nvPr/>
        </p:nvSpPr>
        <p:spPr>
          <a:xfrm>
            <a:off x="3816337" y="422031"/>
            <a:ext cx="4862944" cy="569386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appRoutes</a:t>
            </a:r>
            <a:r>
              <a:rPr lang="en-US" sz="1400" dirty="0"/>
              <a:t>: Routes = [</a:t>
            </a:r>
          </a:p>
          <a:p>
            <a:r>
              <a:rPr lang="en-US" sz="1400" dirty="0"/>
              <a:t>  { path: 'crisis-center', component: </a:t>
            </a:r>
            <a:r>
              <a:rPr lang="en-US" sz="1400" dirty="0" err="1"/>
              <a:t>CrisisListComponent</a:t>
            </a:r>
            <a:r>
              <a:rPr lang="en-US" sz="1400" dirty="0"/>
              <a:t> },</a:t>
            </a:r>
          </a:p>
          <a:p>
            <a:r>
              <a:rPr lang="en-US" sz="1400" dirty="0"/>
              <a:t>  { path: 'hero/:id',      component: </a:t>
            </a:r>
            <a:r>
              <a:rPr lang="en-US" sz="1400" dirty="0" err="1"/>
              <a:t>HeroDetailComponent</a:t>
            </a:r>
            <a:r>
              <a:rPr lang="en-US" sz="1400" dirty="0"/>
              <a:t> },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path: 'heroes',</a:t>
            </a:r>
          </a:p>
          <a:p>
            <a:r>
              <a:rPr lang="en-US" sz="1400" dirty="0"/>
              <a:t>    component: </a:t>
            </a:r>
            <a:r>
              <a:rPr lang="en-US" sz="1400" dirty="0" err="1"/>
              <a:t>HeroListComponent</a:t>
            </a:r>
            <a:r>
              <a:rPr lang="en-US" sz="1400" dirty="0"/>
              <a:t>,</a:t>
            </a:r>
          </a:p>
          <a:p>
            <a:r>
              <a:rPr lang="en-US" sz="1400" dirty="0"/>
              <a:t>    data: { title: 'Heroes List' }</a:t>
            </a:r>
          </a:p>
          <a:p>
            <a:r>
              <a:rPr lang="en-US" sz="1400" dirty="0"/>
              <a:t>  },</a:t>
            </a:r>
          </a:p>
          <a:p>
            <a:r>
              <a:rPr lang="en-US" sz="1400" dirty="0"/>
              <a:t>  { path: '',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redirectTo</a:t>
            </a:r>
            <a:r>
              <a:rPr lang="en-US" sz="1400" dirty="0"/>
              <a:t>: '/heroes',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pathMatch</a:t>
            </a:r>
            <a:r>
              <a:rPr lang="en-US" sz="1400" dirty="0"/>
              <a:t>: 'full'</a:t>
            </a:r>
          </a:p>
          <a:p>
            <a:r>
              <a:rPr lang="en-US" sz="1400" dirty="0"/>
              <a:t>  },</a:t>
            </a:r>
          </a:p>
          <a:p>
            <a:r>
              <a:rPr lang="en-US" sz="1400" dirty="0"/>
              <a:t>  { path: '**', component: </a:t>
            </a:r>
            <a:r>
              <a:rPr lang="en-US" sz="1400" dirty="0" err="1"/>
              <a:t>PageNotFoundComponent</a:t>
            </a:r>
            <a:r>
              <a:rPr lang="en-US" sz="1400" dirty="0"/>
              <a:t> }</a:t>
            </a:r>
          </a:p>
          <a:p>
            <a:r>
              <a:rPr lang="en-US" sz="1400" dirty="0"/>
              <a:t>];</a:t>
            </a:r>
          </a:p>
          <a:p>
            <a:endParaRPr lang="en-US" sz="1400" dirty="0"/>
          </a:p>
          <a:p>
            <a:r>
              <a:rPr lang="en-US" sz="1400" dirty="0"/>
              <a:t>@</a:t>
            </a:r>
            <a:r>
              <a:rPr lang="en-US" sz="1400" dirty="0" err="1"/>
              <a:t>NgModule</a:t>
            </a:r>
            <a:r>
              <a:rPr lang="en-US" sz="1400" dirty="0"/>
              <a:t>({</a:t>
            </a:r>
          </a:p>
          <a:p>
            <a:r>
              <a:rPr lang="en-US" sz="1400" dirty="0"/>
              <a:t>  imports: [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RouterModule.forRoot</a:t>
            </a:r>
            <a:r>
              <a:rPr lang="en-US" sz="1400" dirty="0"/>
              <a:t>(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appRoutes</a:t>
            </a:r>
            <a:r>
              <a:rPr lang="en-US" sz="1400" dirty="0"/>
              <a:t>,</a:t>
            </a:r>
          </a:p>
          <a:p>
            <a:r>
              <a:rPr lang="en-US" sz="1400" dirty="0"/>
              <a:t>      { </a:t>
            </a:r>
            <a:r>
              <a:rPr lang="en-US" sz="1400" dirty="0" err="1"/>
              <a:t>enableTracing</a:t>
            </a:r>
            <a:r>
              <a:rPr lang="en-US" sz="1400" dirty="0"/>
              <a:t>: true } // &lt;-- debugging purposes only</a:t>
            </a:r>
          </a:p>
          <a:p>
            <a:r>
              <a:rPr lang="en-US" sz="1400" dirty="0"/>
              <a:t>    )</a:t>
            </a:r>
          </a:p>
          <a:p>
            <a:r>
              <a:rPr lang="en-US" sz="1400" dirty="0"/>
              <a:t>    // other imports here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})</a:t>
            </a:r>
          </a:p>
          <a:p>
            <a:r>
              <a:rPr lang="en-US" sz="1400" dirty="0"/>
              <a:t>export class </a:t>
            </a:r>
            <a:r>
              <a:rPr lang="en-US" sz="1400" dirty="0" err="1"/>
              <a:t>AppModule</a:t>
            </a:r>
            <a:r>
              <a:rPr lang="en-US" sz="1400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92442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951785"/>
            <a:ext cx="8566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Angular Official Doc (architecture) - </a:t>
            </a:r>
            <a:r>
              <a:rPr lang="en-US" sz="1600" dirty="0">
                <a:hlinkClick r:id="rId7"/>
              </a:rPr>
              <a:t>https://angular.io/guide/architecture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</a:t>
            </a:r>
            <a:b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</a:b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Modules-Components-Directives-Routing</a:t>
            </a: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1" name="Picture 51" descr="overview">
            <a:extLst>
              <a:ext uri="{FF2B5EF4-FFF2-40B4-BE49-F238E27FC236}">
                <a16:creationId xmlns:a16="http://schemas.microsoft.com/office/drawing/2014/main" id="{C00318CC-8441-4FE1-A490-AF7BBA4C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06" y="3428999"/>
            <a:ext cx="5236403" cy="26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Architecture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Angular’s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Building Blocks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471" y="773647"/>
            <a:ext cx="44039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Source Code Pro"/>
              </a:rPr>
              <a:t>// xxx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 xxx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827681"/>
            <a:ext cx="47019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8"/>
              </a:rPr>
              <a:t>NgModule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9"/>
              </a:rPr>
              <a:t>Directives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10"/>
              </a:rPr>
              <a:t>Components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(Directive + Template)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11"/>
              </a:rPr>
              <a:t>Templates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12"/>
              </a:rPr>
              <a:t>Pipes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13"/>
              </a:rPr>
              <a:t>Services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(logic)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14"/>
              </a:rPr>
              <a:t>Metadata</a:t>
            </a:r>
            <a:r>
              <a:rPr lang="en-US" sz="1600" i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tell Angular what a class is for.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B121F9-A73B-4FD1-BCFA-EE4C23F632DE}"/>
              </a:ext>
            </a:extLst>
          </p:cNvPr>
          <p:cNvSpPr/>
          <p:nvPr/>
        </p:nvSpPr>
        <p:spPr>
          <a:xfrm>
            <a:off x="4015997" y="5938197"/>
            <a:ext cx="44799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hlinkClick r:id="rId15"/>
              </a:rPr>
              <a:t>https://angular.io/guide/architecture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Bootstrapping your application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Initialize the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36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Browser – loads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main.ts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AppModule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loaded by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bootstrapModule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Environment (production, 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70E0A-798E-4A9B-8928-6E71FB60AD1E}"/>
              </a:ext>
            </a:extLst>
          </p:cNvPr>
          <p:cNvSpPr/>
          <p:nvPr/>
        </p:nvSpPr>
        <p:spPr>
          <a:xfrm>
            <a:off x="2240756" y="5920710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https://angular.io/guide/bootstrapping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AA8F-0D67-414C-89AF-087D0689BCBE}"/>
              </a:ext>
            </a:extLst>
          </p:cNvPr>
          <p:cNvSpPr/>
          <p:nvPr/>
        </p:nvSpPr>
        <p:spPr>
          <a:xfrm>
            <a:off x="1220931" y="2576903"/>
            <a:ext cx="651957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enableProdMode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'./app/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app.module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'./environments/environment'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enableProdMode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9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</a:t>
            </a: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NgModule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(s)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App.module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838072"/>
            <a:ext cx="9210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Modules represent parts of our application that can be combined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 app needs at least one module (usually: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AppModule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App.module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AppModule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is bootstrapped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Imports 	– Modules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Declarations 	– Components, Directives, Pipes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Bootstrap 	– the 1st component loaded by this module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FF63F-CAE2-4D7D-A3C0-E892A6B3C8BC}"/>
              </a:ext>
            </a:extLst>
          </p:cNvPr>
          <p:cNvSpPr/>
          <p:nvPr/>
        </p:nvSpPr>
        <p:spPr>
          <a:xfrm>
            <a:off x="2171700" y="3168781"/>
            <a:ext cx="666239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05590-1180-4FAB-9F44-0C11FFD699DB}"/>
              </a:ext>
            </a:extLst>
          </p:cNvPr>
          <p:cNvSpPr/>
          <p:nvPr/>
        </p:nvSpPr>
        <p:spPr>
          <a:xfrm>
            <a:off x="5055571" y="505109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https://angular.io/guide/ngmodule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8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Directives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Elements &amp; Attributes for DOM Manipulation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067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Attribute Directives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NgStyle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 Directives (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Components (Directives + Templates)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Prefix to diff from html tags (don’t use ng – that’s reserved for Angular)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directive 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to Component declarations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@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Hostlistener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 mouse events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FA960-72BE-4990-83D6-30A28B26389D}"/>
              </a:ext>
            </a:extLst>
          </p:cNvPr>
          <p:cNvSpPr/>
          <p:nvPr/>
        </p:nvSpPr>
        <p:spPr>
          <a:xfrm>
            <a:off x="2240756" y="5934657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https://angular.io/guide/attribute-directives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AE8F44-3830-4141-81F8-E5FF210FECBB}"/>
              </a:ext>
            </a:extLst>
          </p:cNvPr>
          <p:cNvSpPr/>
          <p:nvPr/>
        </p:nvSpPr>
        <p:spPr>
          <a:xfrm>
            <a:off x="4123309" y="1045892"/>
            <a:ext cx="4479925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88"/>
                </a:solidFill>
                <a:latin typeface="Droid Sans Mono"/>
              </a:rPr>
              <a:t>&lt;p</a:t>
            </a:r>
            <a:r>
              <a:rPr lang="en-US" sz="16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Droid Sans Mono"/>
              </a:rPr>
              <a:t>myHighlight</a:t>
            </a:r>
            <a:r>
              <a:rPr lang="en-US" sz="1600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Droid Sans Mono"/>
              </a:rPr>
              <a:t>Highlight me!</a:t>
            </a:r>
            <a:r>
              <a:rPr lang="en-US" sz="1600" dirty="0">
                <a:solidFill>
                  <a:srgbClr val="000088"/>
                </a:solidFill>
                <a:latin typeface="Droid Sans Mono"/>
              </a:rPr>
              <a:t>&lt;/p&gt;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88ECF-2931-4372-8C01-97CE158AEFDD}"/>
              </a:ext>
            </a:extLst>
          </p:cNvPr>
          <p:cNvSpPr/>
          <p:nvPr/>
        </p:nvSpPr>
        <p:spPr>
          <a:xfrm>
            <a:off x="2847109" y="3793464"/>
            <a:ext cx="5854399" cy="206210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import { Directive, </a:t>
            </a:r>
            <a:r>
              <a:rPr lang="en-US" sz="1600" dirty="0" err="1"/>
              <a:t>ElementRef</a:t>
            </a:r>
            <a:r>
              <a:rPr lang="en-US" sz="1600" dirty="0"/>
              <a:t>, Input } from '@angular/core';</a:t>
            </a:r>
          </a:p>
          <a:p>
            <a:endParaRPr lang="en-US" sz="1600" dirty="0"/>
          </a:p>
          <a:p>
            <a:r>
              <a:rPr lang="en-US" sz="1600" dirty="0"/>
              <a:t>@Directive({ selector: '[</a:t>
            </a:r>
            <a:r>
              <a:rPr lang="en-US" sz="1600" dirty="0" err="1"/>
              <a:t>myHighlight</a:t>
            </a:r>
            <a:r>
              <a:rPr lang="en-US" sz="1600" dirty="0"/>
              <a:t>]' })</a:t>
            </a:r>
          </a:p>
          <a:p>
            <a:r>
              <a:rPr lang="en-US" sz="1600" dirty="0"/>
              <a:t>export class </a:t>
            </a:r>
            <a:r>
              <a:rPr lang="en-US" sz="1600" dirty="0" err="1"/>
              <a:t>HighlightDirective</a:t>
            </a:r>
            <a:r>
              <a:rPr lang="en-US" sz="1600" dirty="0"/>
              <a:t> {</a:t>
            </a:r>
          </a:p>
          <a:p>
            <a:r>
              <a:rPr lang="en-US" sz="1600" dirty="0"/>
              <a:t>    constructor(el: </a:t>
            </a:r>
            <a:r>
              <a:rPr lang="en-US" sz="1600" dirty="0" err="1"/>
              <a:t>ElementRef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el.nativeElement.style.backgroundColor</a:t>
            </a:r>
            <a:r>
              <a:rPr lang="en-US" sz="1600" dirty="0"/>
              <a:t> = 'yellow';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49214-73B5-4CEB-A430-2A29EB898AD3}"/>
              </a:ext>
            </a:extLst>
          </p:cNvPr>
          <p:cNvSpPr/>
          <p:nvPr/>
        </p:nvSpPr>
        <p:spPr>
          <a:xfrm>
            <a:off x="431300" y="2252524"/>
            <a:ext cx="8098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8"/>
              </a:rPr>
              <a:t>https://angular.io/generated/live-examples/attribute-directives/eplnkr.html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4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Structural Directives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Elements &amp; Attributes for DOM Manipulation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06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 Directives (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NgIf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NgSwitch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FA960-72BE-4990-83D6-30A28B26389D}"/>
              </a:ext>
            </a:extLst>
          </p:cNvPr>
          <p:cNvSpPr/>
          <p:nvPr/>
        </p:nvSpPr>
        <p:spPr>
          <a:xfrm>
            <a:off x="2240756" y="5934657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https://angular.io/guide/structural-directives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49214-73B5-4CEB-A430-2A29EB898AD3}"/>
              </a:ext>
            </a:extLst>
          </p:cNvPr>
          <p:cNvSpPr/>
          <p:nvPr/>
        </p:nvSpPr>
        <p:spPr>
          <a:xfrm>
            <a:off x="199378" y="1720902"/>
            <a:ext cx="8098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8"/>
              </a:rPr>
              <a:t>https://angular.io/guide/structural-directives#unless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6AF33-13A4-41E6-B2E9-1EF41AEC3045}"/>
              </a:ext>
            </a:extLst>
          </p:cNvPr>
          <p:cNvSpPr/>
          <p:nvPr/>
        </p:nvSpPr>
        <p:spPr>
          <a:xfrm>
            <a:off x="663223" y="2410802"/>
            <a:ext cx="7634990" cy="30469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&lt;div *</a:t>
            </a:r>
            <a:r>
              <a:rPr lang="en-US" sz="1600" dirty="0" err="1"/>
              <a:t>ngIf</a:t>
            </a:r>
            <a:r>
              <a:rPr lang="en-US" sz="1600" dirty="0"/>
              <a:t>="hero" &gt;{{hero.name}}&lt;/div&gt;</a:t>
            </a:r>
          </a:p>
          <a:p>
            <a:endParaRPr lang="en-US" sz="1600" dirty="0"/>
          </a:p>
          <a:p>
            <a:r>
              <a:rPr lang="en-US" sz="1600" dirty="0"/>
              <a:t>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&lt;li *</a:t>
            </a:r>
            <a:r>
              <a:rPr lang="en-US" sz="1600" dirty="0" err="1"/>
              <a:t>ngFor</a:t>
            </a:r>
            <a:r>
              <a:rPr lang="en-US" sz="1600" dirty="0"/>
              <a:t>="let hero of heroes"&gt;{{hero.name}}&lt;/li&gt;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/>
              <a:t>&lt;div [</a:t>
            </a:r>
            <a:r>
              <a:rPr lang="en-US" sz="1600" dirty="0" err="1"/>
              <a:t>ngSwitch</a:t>
            </a:r>
            <a:r>
              <a:rPr lang="en-US" sz="1600" dirty="0"/>
              <a:t>]="</a:t>
            </a:r>
            <a:r>
              <a:rPr lang="en-US" sz="1600" dirty="0" err="1"/>
              <a:t>hero?.emotion</a:t>
            </a:r>
            <a:r>
              <a:rPr lang="en-US" sz="1600" dirty="0"/>
              <a:t>"&gt;</a:t>
            </a:r>
          </a:p>
          <a:p>
            <a:r>
              <a:rPr lang="en-US" sz="1600" dirty="0"/>
              <a:t>  &lt;happy-hero      *</a:t>
            </a:r>
            <a:r>
              <a:rPr lang="en-US" sz="1600" dirty="0" err="1"/>
              <a:t>ngSwitchCase</a:t>
            </a:r>
            <a:r>
              <a:rPr lang="en-US" sz="1600" dirty="0"/>
              <a:t>="'happy'"          [hero]="hero"&gt;&lt;/happy-hero&gt;</a:t>
            </a:r>
          </a:p>
          <a:p>
            <a:r>
              <a:rPr lang="en-US" sz="1600" dirty="0"/>
              <a:t>  &lt;sad-hero          *</a:t>
            </a:r>
            <a:r>
              <a:rPr lang="en-US" sz="1600" dirty="0" err="1"/>
              <a:t>ngSwitchCase</a:t>
            </a:r>
            <a:r>
              <a:rPr lang="en-US" sz="1600" dirty="0"/>
              <a:t>="'sad'"              [hero]="hero"&gt;&lt;/sad-hero&gt;</a:t>
            </a:r>
          </a:p>
          <a:p>
            <a:r>
              <a:rPr lang="en-US" sz="1600" dirty="0"/>
              <a:t>  &lt;confused-hero *</a:t>
            </a:r>
            <a:r>
              <a:rPr lang="en-US" sz="1600" dirty="0" err="1"/>
              <a:t>ngSwitchCase</a:t>
            </a:r>
            <a:r>
              <a:rPr lang="en-US" sz="1600" dirty="0"/>
              <a:t>="'confused’”      [hero]="hero"&gt;&lt;/confused-hero&gt;</a:t>
            </a:r>
          </a:p>
          <a:p>
            <a:r>
              <a:rPr lang="en-US" sz="1600" dirty="0"/>
              <a:t>  &lt;unknown-hero  *</a:t>
            </a:r>
            <a:r>
              <a:rPr lang="en-US" sz="1600" dirty="0" err="1"/>
              <a:t>ngSwitchDefault</a:t>
            </a:r>
            <a:r>
              <a:rPr lang="en-US" sz="1600" dirty="0"/>
              <a:t>                       [hero]="hero"&gt;&lt;/unknown-hero&gt;</a:t>
            </a:r>
          </a:p>
          <a:p>
            <a:r>
              <a:rPr lang="en-US" sz="16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561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Pipes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Display value transformations (Format a Date…)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067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Pipe gets input and transforms it into output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DatePipe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UpperCasePipe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/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LowerCasePipe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CurrencyPipe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PercentPipe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FA960-72BE-4990-83D6-30A28B26389D}"/>
              </a:ext>
            </a:extLst>
          </p:cNvPr>
          <p:cNvSpPr/>
          <p:nvPr/>
        </p:nvSpPr>
        <p:spPr>
          <a:xfrm>
            <a:off x="2240756" y="5934657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https://angular.io/guide/pipes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707B7-0BE9-4EC4-AB42-677BB6927751}"/>
              </a:ext>
            </a:extLst>
          </p:cNvPr>
          <p:cNvSpPr/>
          <p:nvPr/>
        </p:nvSpPr>
        <p:spPr>
          <a:xfrm>
            <a:off x="1047404" y="3278026"/>
            <a:ext cx="6219857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import { Component } from '@angular/core';</a:t>
            </a:r>
          </a:p>
          <a:p>
            <a:endParaRPr lang="en-US" sz="1600" dirty="0"/>
          </a:p>
          <a:p>
            <a:r>
              <a:rPr lang="en-US" sz="1600" dirty="0"/>
              <a:t>@Component({</a:t>
            </a:r>
          </a:p>
          <a:p>
            <a:r>
              <a:rPr lang="en-US" sz="1600" dirty="0"/>
              <a:t>  selector: 'hero-birthday',</a:t>
            </a:r>
          </a:p>
          <a:p>
            <a:r>
              <a:rPr lang="en-US" sz="1600" dirty="0"/>
              <a:t>  template: `&lt;p&gt;The hero's birthday is {{ birthday | date }}&lt;/p&gt;`</a:t>
            </a:r>
          </a:p>
          <a:p>
            <a:r>
              <a:rPr lang="en-US" sz="1600" dirty="0"/>
              <a:t>})</a:t>
            </a:r>
          </a:p>
          <a:p>
            <a:r>
              <a:rPr lang="en-US" sz="1600" dirty="0"/>
              <a:t>export class </a:t>
            </a:r>
            <a:r>
              <a:rPr lang="en-US" sz="1600" dirty="0" err="1"/>
              <a:t>HeroBirthdayComponent</a:t>
            </a:r>
            <a:r>
              <a:rPr lang="en-US" sz="1600" dirty="0"/>
              <a:t> {</a:t>
            </a:r>
          </a:p>
          <a:p>
            <a:r>
              <a:rPr lang="en-US" sz="1600" dirty="0"/>
              <a:t>  birthday = new Date(1988, 3, 15); // April 15, 1988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F36A1-891A-4EAE-B5EE-099BE6DE5B25}"/>
              </a:ext>
            </a:extLst>
          </p:cNvPr>
          <p:cNvSpPr/>
          <p:nvPr/>
        </p:nvSpPr>
        <p:spPr>
          <a:xfrm>
            <a:off x="1917369" y="2867450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8"/>
              </a:rPr>
              <a:t>https://angular.io/api?type=pipe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701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– Component(s)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Angular’s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Web Component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 = Directive + Template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3252" name="Picture 4" descr="Metadata">
            <a:extLst>
              <a:ext uri="{FF2B5EF4-FFF2-40B4-BE49-F238E27FC236}">
                <a16:creationId xmlns:a16="http://schemas.microsoft.com/office/drawing/2014/main" id="{A2DFF81A-E9B5-4A28-912B-B5E780D4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2754630"/>
            <a:ext cx="3854589" cy="296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687FE4-F6A3-41DD-94FB-D884552B7204}"/>
              </a:ext>
            </a:extLst>
          </p:cNvPr>
          <p:cNvSpPr/>
          <p:nvPr/>
        </p:nvSpPr>
        <p:spPr>
          <a:xfrm>
            <a:off x="4481513" y="5893268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hlinkClick r:id="rId8"/>
              </a:rPr>
              <a:t>https://angular.io/guide/architecture</a:t>
            </a:r>
            <a:endParaRPr lang="en-US" dirty="0"/>
          </a:p>
        </p:txBody>
      </p:sp>
      <p:pic>
        <p:nvPicPr>
          <p:cNvPr id="53258" name="Picture 10" descr="Us">
            <a:extLst>
              <a:ext uri="{FF2B5EF4-FFF2-40B4-BE49-F238E27FC236}">
                <a16:creationId xmlns:a16="http://schemas.microsoft.com/office/drawing/2014/main" id="{7FDF8BB9-9EDB-4E43-A0EC-90814F92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8" y="3274584"/>
            <a:ext cx="1905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EAA622-4A26-499E-BFCF-95C6B92CC60C}"/>
              </a:ext>
            </a:extLst>
          </p:cNvPr>
          <p:cNvSpPr/>
          <p:nvPr/>
        </p:nvSpPr>
        <p:spPr>
          <a:xfrm>
            <a:off x="-542706" y="5918957"/>
            <a:ext cx="44799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hlinkClick r:id="rId10"/>
              </a:rPr>
              <a:t>https://angular.io/guide/lifecycle-hooks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5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14838</TotalTime>
  <Words>1079</Words>
  <Application>Microsoft Office PowerPoint</Application>
  <PresentationFormat>Custom</PresentationFormat>
  <Paragraphs>220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MS PGothic</vt:lpstr>
      <vt:lpstr>Arial</vt:lpstr>
      <vt:lpstr>Bariol Regular</vt:lpstr>
      <vt:lpstr>Californian FB</vt:lpstr>
      <vt:lpstr>Consolas</vt:lpstr>
      <vt:lpstr>Droid Sans Mono</vt:lpstr>
      <vt:lpstr>Georgia</vt:lpstr>
      <vt:lpstr>Open Sans</vt:lpstr>
      <vt:lpstr>Source Code Pro</vt:lpstr>
      <vt:lpstr>Wingdings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Jonathan Wax</cp:lastModifiedBy>
  <cp:revision>672</cp:revision>
  <cp:lastPrinted>2008-09-19T11:06:26Z</cp:lastPrinted>
  <dcterms:created xsi:type="dcterms:W3CDTF">2010-01-27T21:29:29Z</dcterms:created>
  <dcterms:modified xsi:type="dcterms:W3CDTF">2017-10-24T20:12:49Z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