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tags/tag30.xml" ContentType="application/vnd.openxmlformats-officedocument.presentationml.tags+xml"/>
  <Override PartName="/ppt/notesSlides/notesSlide16.xml" ContentType="application/vnd.openxmlformats-officedocument.presentationml.notesSlide+xml"/>
  <Override PartName="/ppt/tags/tag31.xml" ContentType="application/vnd.openxmlformats-officedocument.presentationml.tags+xml"/>
  <Override PartName="/ppt/notesSlides/notesSlide17.xml" ContentType="application/vnd.openxmlformats-officedocument.presentationml.notesSlide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notesSlides/notesSlide19.xml" ContentType="application/vnd.openxmlformats-officedocument.presentationml.notesSlide+xml"/>
  <Override PartName="/ppt/tags/tag34.xml" ContentType="application/vnd.openxmlformats-officedocument.presentationml.tags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101" r:id="rId1"/>
    <p:sldMasterId id="2147484103" r:id="rId2"/>
    <p:sldMasterId id="2147484102" r:id="rId3"/>
    <p:sldMasterId id="2147484104" r:id="rId4"/>
  </p:sldMasterIdLst>
  <p:notesMasterIdLst>
    <p:notesMasterId r:id="rId25"/>
  </p:notesMasterIdLst>
  <p:handoutMasterIdLst>
    <p:handoutMasterId r:id="rId26"/>
  </p:handoutMasterIdLst>
  <p:sldIdLst>
    <p:sldId id="470" r:id="rId5"/>
    <p:sldId id="524" r:id="rId6"/>
    <p:sldId id="541" r:id="rId7"/>
    <p:sldId id="554" r:id="rId8"/>
    <p:sldId id="530" r:id="rId9"/>
    <p:sldId id="555" r:id="rId10"/>
    <p:sldId id="556" r:id="rId11"/>
    <p:sldId id="553" r:id="rId12"/>
    <p:sldId id="557" r:id="rId13"/>
    <p:sldId id="558" r:id="rId14"/>
    <p:sldId id="560" r:id="rId15"/>
    <p:sldId id="561" r:id="rId16"/>
    <p:sldId id="563" r:id="rId17"/>
    <p:sldId id="562" r:id="rId18"/>
    <p:sldId id="564" r:id="rId19"/>
    <p:sldId id="559" r:id="rId20"/>
    <p:sldId id="566" r:id="rId21"/>
    <p:sldId id="565" r:id="rId22"/>
    <p:sldId id="567" r:id="rId23"/>
    <p:sldId id="444" r:id="rId24"/>
  </p:sldIdLst>
  <p:sldSz cx="8961438" cy="6721475"/>
  <p:notesSz cx="6743700" cy="99060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 pos="56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72"/>
    <a:srgbClr val="1AB076"/>
    <a:srgbClr val="FFFFFF"/>
    <a:srgbClr val="5D727C"/>
    <a:srgbClr val="A5E2CE"/>
    <a:srgbClr val="33CC33"/>
    <a:srgbClr val="CCEFE3"/>
    <a:srgbClr val="666699"/>
    <a:srgbClr val="B83A0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4" autoAdjust="0"/>
    <p:restoredTop sz="94906" autoAdjust="0"/>
  </p:normalViewPr>
  <p:slideViewPr>
    <p:cSldViewPr snapToGrid="0" snapToObjects="1">
      <p:cViewPr varScale="1">
        <p:scale>
          <a:sx n="92" d="100"/>
          <a:sy n="92" d="100"/>
        </p:scale>
        <p:origin x="1224" y="84"/>
      </p:cViewPr>
      <p:guideLst>
        <p:guide orient="horz" pos="4233"/>
        <p:guide pos="56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546" y="-78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239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AutoShap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8175"/>
            <a:ext cx="5349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CE82E61-B7E2-4FD0-A53F-829A7DAE4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57925" y="111125"/>
            <a:ext cx="2952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ea typeface="+mn-ea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261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49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5105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700244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58963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9429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966915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360193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540509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376981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920258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367753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0064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016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542940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82307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53105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5055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08937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568450"/>
            <a:ext cx="3956050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568450"/>
            <a:ext cx="3957638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638" y="269875"/>
            <a:ext cx="2016125" cy="57340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269875"/>
            <a:ext cx="5897563" cy="5734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95413"/>
            <a:ext cx="395605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395413"/>
            <a:ext cx="3957638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263525"/>
            <a:ext cx="2016125" cy="5567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3525"/>
            <a:ext cx="5897563" cy="556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leBottomBarBW" hidden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4" name="Group 4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6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7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9C18D-7E1B-48C4-91C2-0CEA81302A6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61E28-45DF-487F-BEB9-211EC56010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B3D-3997-44E4-88FB-46EC40B138F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3EC39-C108-481E-9494-8D1232F538F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0AA9F-F62D-4B54-BC62-9CA8A5D1B46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6EA3E-A40E-457F-8AD7-17D62A1A003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78858-DDDF-4233-8920-E5D2F37D97F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701DF-A01B-4EFE-9DAC-FE629210FE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12B62-812A-4F71-8E90-2965942D1F8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73FD-30BC-413B-A5A6-815AD9CE400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oleObject" Target="../embeddings/oleObject2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1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762" name="Rectangle 2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think-cell Slide" r:id="rId25" imgW="0" imgH="0" progId="">
                  <p:embed/>
                </p:oleObj>
              </mc:Choice>
              <mc:Fallback>
                <p:oleObj name="think-cell Slide" r:id="rId25" imgW="0" imgH="0" progId="">
                  <p:embed/>
                  <p:pic>
                    <p:nvPicPr>
                      <p:cNvPr id="373762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9" name="Rectangle 295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0" y="0"/>
            <a:ext cx="8961438" cy="104457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1320" name="Line 296"/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0" y="39688"/>
            <a:ext cx="8961438" cy="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373784" name="McK 2. Slide Title"/>
          <p:cNvSpPr>
            <a:spLocks noGrp="1" noChangeArrowheads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119063" y="230188"/>
            <a:ext cx="8618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76" name="McK 1. On-page tracker" hidden="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Unit of measure</a:t>
            </a:r>
          </a:p>
        </p:txBody>
      </p:sp>
      <p:grpSp>
        <p:nvGrpSpPr>
          <p:cNvPr id="373787" name="McK Slide Elements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+mn-ea"/>
                  <a:cs typeface="+mn-cs"/>
                </a:rPr>
                <a:t>1 Footnote</a:t>
              </a:r>
            </a:p>
          </p:txBody>
        </p:sp>
        <p:sp>
          <p:nvSpPr>
            <p:cNvPr id="115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+mn-ea"/>
                  <a:cs typeface="+mn-cs"/>
                </a:rPr>
                <a:t>SOURCE: Source</a:t>
              </a:r>
            </a:p>
          </p:txBody>
        </p:sp>
      </p:grpSp>
      <p:grpSp>
        <p:nvGrpSpPr>
          <p:cNvPr id="373788" name="ACET" hidden="1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373793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+mn-ea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+mn-ea"/>
                  <a:cs typeface="+mn-cs"/>
                </a:rPr>
                <a:t>Unit of measure</a:t>
              </a:r>
            </a:p>
          </p:txBody>
        </p:sp>
      </p:grpSp>
      <p:sp>
        <p:nvSpPr>
          <p:cNvPr id="1306" name="doc i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73790" name="Rectangle 286"/>
          <p:cNvSpPr>
            <a:spLocks noGrp="1" noChangeArrowheads="1"/>
          </p:cNvSpPr>
          <p:nvPr>
            <p:ph type="body" idx="1"/>
            <p:custDataLst>
              <p:tags r:id="rId22"/>
            </p:custDataLst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16" name="Line 292"/>
          <p:cNvSpPr>
            <a:spLocks noChangeShapeType="1"/>
          </p:cNvSpPr>
          <p:nvPr userDrawn="1">
            <p:custDataLst>
              <p:tags r:id="rId23"/>
            </p:custDataLst>
          </p:nvPr>
        </p:nvSpPr>
        <p:spPr bwMode="auto">
          <a:xfrm>
            <a:off x="1277938" y="6203950"/>
            <a:ext cx="64389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pic>
        <p:nvPicPr>
          <p:cNvPr id="373792" name="Picture 294" descr="pitango_logo"/>
          <p:cNvPicPr>
            <a:picLocks noChangeAspect="1" noChangeArrowheads="1"/>
          </p:cNvPicPr>
          <p:nvPr userDrawn="1">
            <p:custDataLst>
              <p:tags r:id="rId24"/>
            </p:custDataLst>
          </p:nvPr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03" t="28952" r="10431" b="27167"/>
          <a:stretch>
            <a:fillRect/>
          </a:stretch>
        </p:blipFill>
        <p:spPr bwMode="auto">
          <a:xfrm>
            <a:off x="7747000" y="6027738"/>
            <a:ext cx="11826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3780" name="Object 20"/>
          <p:cNvGraphicFramePr>
            <a:graphicFrameLocks noChangeAspect="1"/>
          </p:cNvGraphicFramePr>
          <p:nvPr/>
        </p:nvGraphicFramePr>
        <p:xfrm>
          <a:off x="33338" y="6073775"/>
          <a:ext cx="12446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Acrobat Document" r:id="rId27" imgW="12966480" imgH="8997120" progId="AcroExch.Document.11">
                  <p:embed/>
                </p:oleObj>
              </mc:Choice>
              <mc:Fallback>
                <p:oleObj name="Acrobat Document" r:id="rId27" imgW="12966480" imgH="8997120" progId="AcroExch.Document.11">
                  <p:embed/>
                  <p:pic>
                    <p:nvPicPr>
                      <p:cNvPr id="3737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956" t="35126" r="12169" b="42209"/>
                      <a:stretch>
                        <a:fillRect/>
                      </a:stretch>
                    </p:blipFill>
                    <p:spPr bwMode="auto">
                      <a:xfrm>
                        <a:off x="33338" y="6073775"/>
                        <a:ext cx="1244600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0F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5" r:id="rId2"/>
    <p:sldLayoutId id="2147484114" r:id="rId3"/>
    <p:sldLayoutId id="2147484113" r:id="rId4"/>
    <p:sldLayoutId id="2147484112" r:id="rId5"/>
    <p:sldLayoutId id="2147484111" r:id="rId6"/>
    <p:sldLayoutId id="2147484110" r:id="rId7"/>
    <p:sldLayoutId id="2147484109" r:id="rId8"/>
    <p:sldLayoutId id="2147484108" r:id="rId9"/>
    <p:sldLayoutId id="2147484107" r:id="rId10"/>
    <p:sldLayoutId id="2147484106" r:id="rId11"/>
  </p:sldLayoutIdLst>
  <p:txStyles>
    <p:titleStyle>
      <a:lvl1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2pPr>
      <a:lvl3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3pPr>
      <a:lvl4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4pPr>
      <a:lvl5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6pPr>
      <a:lvl7pPr marL="9144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7pPr>
      <a:lvl8pPr marL="13716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8pPr>
      <a:lvl9pPr marL="18288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2"/>
          </a:solidFill>
          <a:latin typeface="+mn-lt"/>
          <a:ea typeface="+mn-ea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2"/>
          </a:solidFill>
          <a:latin typeface="+mn-lt"/>
          <a:ea typeface="+mn-ea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2"/>
          </a:solidFill>
          <a:latin typeface="+mn-lt"/>
          <a:ea typeface="+mn-ea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6" r:id="rId2"/>
    <p:sldLayoutId id="2147484125" r:id="rId3"/>
    <p:sldLayoutId id="2147484124" r:id="rId4"/>
    <p:sldLayoutId id="2147484123" r:id="rId5"/>
    <p:sldLayoutId id="2147484122" r:id="rId6"/>
    <p:sldLayoutId id="2147484121" r:id="rId7"/>
    <p:sldLayoutId id="2147484120" r:id="rId8"/>
    <p:sldLayoutId id="2147484119" r:id="rId9"/>
    <p:sldLayoutId id="2147484118" r:id="rId10"/>
    <p:sldLayoutId id="21474841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95413"/>
            <a:ext cx="8066088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AAaaa </a:t>
            </a:r>
            <a:r>
              <a:rPr lang="he-IL"/>
              <a:t>לחץ כדי לערוך סגנונות טקסט של תבנית בסיס</a:t>
            </a:r>
            <a:endParaRPr lang="en-US"/>
          </a:p>
          <a:p>
            <a:pPr lvl="1"/>
            <a:r>
              <a:rPr lang="he-IL"/>
              <a:t>רמה שנייה</a:t>
            </a:r>
            <a:endParaRPr lang="en-US"/>
          </a:p>
          <a:p>
            <a:pPr lvl="2"/>
            <a:r>
              <a:rPr lang="he-IL"/>
              <a:t>רמה שלישית</a:t>
            </a:r>
            <a:endParaRPr lang="en-US"/>
          </a:p>
          <a:p>
            <a:pPr lvl="3"/>
            <a:r>
              <a:rPr lang="he-IL"/>
              <a:t>רמה רביעית</a:t>
            </a:r>
            <a:endParaRPr lang="en-US"/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115715" name="Rectangle 3"/>
          <p:cNvSpPr>
            <a:spLocks noChangeArrowheads="1"/>
          </p:cNvSpPr>
          <p:nvPr userDrawn="1"/>
        </p:nvSpPr>
        <p:spPr bwMode="auto">
          <a:xfrm>
            <a:off x="6583363" y="5407025"/>
            <a:ext cx="2378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583" tIns="44792" rIns="89583" bIns="44792"/>
          <a:lstStyle/>
          <a:p>
            <a:pPr algn="ctr" defTabSz="895350" eaLnBrk="0" hangingPunct="0">
              <a:defRPr/>
            </a:pPr>
            <a:endParaRPr lang="en-US" sz="1400" b="1">
              <a:solidFill>
                <a:schemeClr val="bg1"/>
              </a:solidFill>
              <a:latin typeface="Georgia" pitchFamily="18" charset="0"/>
              <a:ea typeface="MS PGothic" pitchFamily="34" charset="-128"/>
            </a:endParaRPr>
          </a:p>
        </p:txBody>
      </p:sp>
      <p:sp>
        <p:nvSpPr>
          <p:cNvPr id="115716" name="Rectangle 4"/>
          <p:cNvSpPr>
            <a:spLocks noChangeArrowheads="1"/>
          </p:cNvSpPr>
          <p:nvPr userDrawn="1"/>
        </p:nvSpPr>
        <p:spPr bwMode="auto">
          <a:xfrm>
            <a:off x="2574925" y="327025"/>
            <a:ext cx="6386513" cy="635000"/>
          </a:xfrm>
          <a:prstGeom prst="rect">
            <a:avLst/>
          </a:prstGeom>
          <a:solidFill>
            <a:srgbClr val="A10A00"/>
          </a:solidFill>
          <a:ln w="9525" algn="ctr">
            <a:noFill/>
            <a:miter lim="800000"/>
            <a:headEnd/>
            <a:tailEnd/>
          </a:ln>
        </p:spPr>
        <p:txBody>
          <a:bodyPr wrap="none" lIns="89611" tIns="44806" rIns="89611" bIns="44806" anchor="ctr"/>
          <a:lstStyle/>
          <a:p>
            <a:pPr defTabSz="895350">
              <a:defRPr/>
            </a:pPr>
            <a:endParaRPr lang="en-US" sz="3100">
              <a:ea typeface="MS PGothic" pitchFamily="34" charset="-128"/>
            </a:endParaRPr>
          </a:p>
        </p:txBody>
      </p:sp>
      <p:sp>
        <p:nvSpPr>
          <p:cNvPr id="39834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17800" y="263525"/>
            <a:ext cx="366871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AAA</a:t>
            </a:r>
          </a:p>
        </p:txBody>
      </p:sp>
      <p:sp>
        <p:nvSpPr>
          <p:cNvPr id="115719" name="Line 7"/>
          <p:cNvSpPr>
            <a:spLocks noChangeShapeType="1"/>
          </p:cNvSpPr>
          <p:nvPr userDrawn="1"/>
        </p:nvSpPr>
        <p:spPr bwMode="auto">
          <a:xfrm>
            <a:off x="0" y="1031875"/>
            <a:ext cx="8961438" cy="0"/>
          </a:xfrm>
          <a:prstGeom prst="line">
            <a:avLst/>
          </a:prstGeom>
          <a:noFill/>
          <a:ln w="12700">
            <a:solidFill>
              <a:srgbClr val="A30A00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398343" name="Group 11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398344" name="Group 10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115717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115720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115722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7" r:id="rId2"/>
    <p:sldLayoutId id="2147484136" r:id="rId3"/>
    <p:sldLayoutId id="2147484135" r:id="rId4"/>
    <p:sldLayoutId id="2147484134" r:id="rId5"/>
    <p:sldLayoutId id="2147484133" r:id="rId6"/>
    <p:sldLayoutId id="2147484132" r:id="rId7"/>
    <p:sldLayoutId id="2147484131" r:id="rId8"/>
    <p:sldLayoutId id="2147484130" r:id="rId9"/>
    <p:sldLayoutId id="2147484129" r:id="rId10"/>
    <p:sldLayoutId id="2147484128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9pPr>
    </p:titleStyle>
    <p:bodyStyle>
      <a:lvl1pPr marL="336550" indent="-336550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28663" indent="-280988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2pPr>
      <a:lvl3pPr marL="1120775" indent="-225425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3pPr>
      <a:lvl4pPr marL="1568450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4pPr>
      <a:lvl5pPr marL="2016125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5pPr>
      <a:lvl6pPr marL="24733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6pPr>
      <a:lvl7pPr marL="29305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7pPr>
      <a:lvl8pPr marL="33877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8pPr>
      <a:lvl9pPr marL="38449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27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4724" name="SlideLogoText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000">
                <a:ea typeface="MS PGothic" pitchFamily="34" charset="-128"/>
                <a:cs typeface="+mn-cs"/>
              </a:rPr>
              <a:t>McKinsey &amp; Company</a:t>
            </a:r>
          </a:p>
        </p:txBody>
      </p:sp>
      <p:sp>
        <p:nvSpPr>
          <p:cNvPr id="414725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TRACKER</a:t>
            </a:r>
          </a:p>
        </p:txBody>
      </p:sp>
      <p:sp>
        <p:nvSpPr>
          <p:cNvPr id="414726" name="McK 3. Unit of measure" hidden="1"/>
          <p:cNvSpPr txBox="1">
            <a:spLocks noChangeArrowheads="1"/>
          </p:cNvSpPr>
          <p:nvPr/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Unit of measure</a:t>
            </a:r>
          </a:p>
        </p:txBody>
      </p:sp>
      <p:grpSp>
        <p:nvGrpSpPr>
          <p:cNvPr id="410631" name="McK Slide Elements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414728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MS PGothic" pitchFamily="34" charset="-128"/>
                  <a:cs typeface="+mn-cs"/>
                </a:rPr>
                <a:t>1 Footnote</a:t>
              </a:r>
            </a:p>
          </p:txBody>
        </p:sp>
        <p:sp>
          <p:nvSpPr>
            <p:cNvPr id="414729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MS PGothic" pitchFamily="34" charset="-128"/>
                  <a:cs typeface="+mn-cs"/>
                </a:rPr>
                <a:t>SOURCE: Source</a:t>
              </a:r>
            </a:p>
          </p:txBody>
        </p:sp>
      </p:grpSp>
      <p:grpSp>
        <p:nvGrpSpPr>
          <p:cNvPr id="410632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410639" name="AutoShape 11" hidden="1"/>
            <p:cNvCxnSpPr>
              <a:cxnSpLocks noChangeShapeType="1"/>
              <a:stCxn id="414732" idx="4"/>
              <a:endCxn id="414732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4732" name="AutoShape 12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MS PGothic" pitchFamily="34" charset="-128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MS PGothic" pitchFamily="34" charset="-128"/>
                  <a:cs typeface="+mn-cs"/>
                </a:rPr>
                <a:t>Unit of measure</a:t>
              </a:r>
            </a:p>
          </p:txBody>
        </p:sp>
      </p:grpSp>
      <p:sp>
        <p:nvSpPr>
          <p:cNvPr id="414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513" y="6435725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7544FCE-F1B0-40E2-8568-E3C6D011395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  <p:sp>
        <p:nvSpPr>
          <p:cNvPr id="414734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4735" name="Working Draft"/>
          <p:cNvSpPr txBox="1">
            <a:spLocks noChangeArrowheads="1"/>
          </p:cNvSpPr>
          <p:nvPr/>
        </p:nvSpPr>
        <p:spPr bwMode="auto">
          <a:xfrm rot="5400000">
            <a:off x="8397081" y="2359819"/>
            <a:ext cx="9890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Working Draft - Last Modified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4736" name="Printed"/>
          <p:cNvSpPr txBox="1">
            <a:spLocks noChangeArrowheads="1"/>
          </p:cNvSpPr>
          <p:nvPr/>
        </p:nvSpPr>
        <p:spPr bwMode="auto">
          <a:xfrm rot="5400000">
            <a:off x="8770144" y="3852069"/>
            <a:ext cx="242887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Printed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3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4738" name="SlideLogoSeparator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18513" y="6403975"/>
            <a:ext cx="396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200">
                <a:ea typeface="MS PGothic" pitchFamily="34" charset="-128"/>
                <a:cs typeface="+mn-cs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48" r:id="rId2"/>
    <p:sldLayoutId id="2147484147" r:id="rId3"/>
    <p:sldLayoutId id="2147484146" r:id="rId4"/>
    <p:sldLayoutId id="2147484145" r:id="rId5"/>
    <p:sldLayoutId id="2147484144" r:id="rId6"/>
    <p:sldLayoutId id="2147484143" r:id="rId7"/>
    <p:sldLayoutId id="2147484142" r:id="rId8"/>
    <p:sldLayoutId id="2147484141" r:id="rId9"/>
    <p:sldLayoutId id="2147484140" r:id="rId10"/>
    <p:sldLayoutId id="2147484139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s://angular.io/docs/ts/latest/cookbook/dynamic-form.html" TargetMode="External"/><Relationship Id="rId2" Type="http://schemas.openxmlformats.org/officeDocument/2006/relationships/tags" Target="../tags/tag2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s://blog.thoughtram.io/angular/2016/10/13/two-way-data-binding-in-angular-2.html" TargetMode="External"/><Relationship Id="rId2" Type="http://schemas.openxmlformats.org/officeDocument/2006/relationships/tags" Target="../tags/tag3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thoughtram.io/angular/2015/09/17/resolve-service-dependencies-in-angular-2.html" TargetMode="External"/><Relationship Id="rId13" Type="http://schemas.openxmlformats.org/officeDocument/2006/relationships/hyperlink" Target="https://angular.io/docs/ts/latest/guide/forms.html" TargetMode="External"/><Relationship Id="rId3" Type="http://schemas.openxmlformats.org/officeDocument/2006/relationships/slideLayout" Target="../slideLayouts/slideLayout34.xml"/><Relationship Id="rId7" Type="http://schemas.openxmlformats.org/officeDocument/2006/relationships/hyperlink" Target="https://angular.io/docs/ts/latest/guide/dependency-injection.html" TargetMode="External"/><Relationship Id="rId12" Type="http://schemas.openxmlformats.org/officeDocument/2006/relationships/hyperlink" Target="https://scotch.io/tutorials/angular-2-http-requests-with-observables" TargetMode="External"/><Relationship Id="rId2" Type="http://schemas.openxmlformats.org/officeDocument/2006/relationships/tags" Target="../tags/tag3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.png"/><Relationship Id="rId11" Type="http://schemas.openxmlformats.org/officeDocument/2006/relationships/hyperlink" Target="https://blog.thoughtram.io/angular/2016/01/06/taking-advantage-of-observables-in-angular2.html" TargetMode="External"/><Relationship Id="rId5" Type="http://schemas.openxmlformats.org/officeDocument/2006/relationships/oleObject" Target="../embeddings/oleObject22.bin"/><Relationship Id="rId15" Type="http://schemas.openxmlformats.org/officeDocument/2006/relationships/hyperlink" Target="https://scotch.io/tutorials/angular-2-form-validation" TargetMode="External"/><Relationship Id="rId10" Type="http://schemas.openxmlformats.org/officeDocument/2006/relationships/hyperlink" Target="https://www.youtube.com/watch?v=KOOT7BArVHQ" TargetMode="External"/><Relationship Id="rId4" Type="http://schemas.openxmlformats.org/officeDocument/2006/relationships/notesSlide" Target="../notesSlides/notesSlide20.xml"/><Relationship Id="rId9" Type="http://schemas.openxmlformats.org/officeDocument/2006/relationships/hyperlink" Target="https://gist.github.com/staltz/868e7e9bc2a7b8c1f754" TargetMode="External"/><Relationship Id="rId14" Type="http://schemas.openxmlformats.org/officeDocument/2006/relationships/hyperlink" Target="https://toddmotto.com/angular-2-forms-reactiv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eactive-Extensions/RxJS/blob/master/doc/gettingstarted/which-static.md" TargetMode="External"/><Relationship Id="rId3" Type="http://schemas.openxmlformats.org/officeDocument/2006/relationships/slideLayout" Target="../slideLayouts/slideLayout34.xml"/><Relationship Id="rId7" Type="http://schemas.openxmlformats.org/officeDocument/2006/relationships/hyperlink" Target="https://en.wikipedia.org/wiki/Observer_pattern" TargetMode="External"/><Relationship Id="rId2" Type="http://schemas.openxmlformats.org/officeDocument/2006/relationships/tags" Target="../tags/tag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2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2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34.xml"/><Relationship Id="rId7" Type="http://schemas.openxmlformats.org/officeDocument/2006/relationships/hyperlink" Target="https://scotch.io/tutorials/angular-2-form-validation" TargetMode="External"/><Relationship Id="rId2" Type="http://schemas.openxmlformats.org/officeDocument/2006/relationships/tags" Target="../tags/tag2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429626" y="177995"/>
            <a:ext cx="361950" cy="3524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riol Regular" pitchFamily="50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Course:</a:t>
            </a:r>
          </a:p>
          <a:p>
            <a:pPr lvl="0" algn="ctr" defTabSz="895350" eaLnBrk="0" hangingPunct="0">
              <a:defRPr/>
            </a:pPr>
            <a:r>
              <a:rPr lang="en-US" sz="24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Become a Full-stack Developer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4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 </a:t>
            </a:r>
            <a:r>
              <a:rPr lang="mr-IN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Forms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Angular Form 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Controls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750" y="955935"/>
            <a:ext cx="8775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AbstractControl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 Base Class for all form controls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FormControls </a:t>
            </a:r>
            <a:r>
              <a:rPr lang="mr-IN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represents a 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single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field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and its 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750" y="2422790"/>
            <a:ext cx="862626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code.</a:t>
            </a:r>
          </a:p>
          <a:p>
            <a:r>
              <a:rPr lang="mr-IN" sz="1600" dirty="0">
                <a:solidFill>
                  <a:schemeClr val="bg1"/>
                </a:solidFill>
              </a:rPr>
              <a:t>…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let </a:t>
            </a:r>
            <a:r>
              <a:rPr lang="en-US" sz="1600" dirty="0" err="1">
                <a:solidFill>
                  <a:schemeClr val="bg1"/>
                </a:solidFill>
              </a:rPr>
              <a:t>firstname</a:t>
            </a:r>
            <a:r>
              <a:rPr lang="en-US" sz="1600" dirty="0">
                <a:solidFill>
                  <a:schemeClr val="bg1"/>
                </a:solidFill>
              </a:rPr>
              <a:t> = new </a:t>
            </a:r>
            <a:r>
              <a:rPr lang="en-US" sz="1600" dirty="0" err="1">
                <a:solidFill>
                  <a:schemeClr val="bg1"/>
                </a:solidFill>
              </a:rPr>
              <a:t>FormControl</a:t>
            </a:r>
            <a:r>
              <a:rPr lang="en-US" sz="1600" dirty="0">
                <a:solidFill>
                  <a:schemeClr val="bg1"/>
                </a:solidFill>
              </a:rPr>
              <a:t>(“</a:t>
            </a:r>
            <a:r>
              <a:rPr lang="en-US" sz="1600" dirty="0" err="1">
                <a:solidFill>
                  <a:schemeClr val="bg1"/>
                </a:solidFill>
              </a:rPr>
              <a:t>firstname</a:t>
            </a:r>
            <a:r>
              <a:rPr lang="en-US" sz="1600" dirty="0">
                <a:solidFill>
                  <a:schemeClr val="bg1"/>
                </a:solidFill>
              </a:rPr>
              <a:t>”);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let </a:t>
            </a:r>
            <a:r>
              <a:rPr lang="en-US" sz="1600" dirty="0" err="1">
                <a:solidFill>
                  <a:schemeClr val="bg1"/>
                </a:solidFill>
              </a:rPr>
              <a:t>val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firstname.value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firstname.errors</a:t>
            </a:r>
            <a:r>
              <a:rPr lang="en-US" sz="1600" dirty="0">
                <a:solidFill>
                  <a:schemeClr val="bg1"/>
                </a:solidFill>
              </a:rPr>
              <a:t>;  </a:t>
            </a:r>
            <a:r>
              <a:rPr lang="en-US" sz="1600" dirty="0">
                <a:solidFill>
                  <a:srgbClr val="00AB72"/>
                </a:solidFill>
              </a:rPr>
              <a:t>// a key/value string map of errors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firstname.valid</a:t>
            </a:r>
            <a:r>
              <a:rPr lang="en-US" sz="1600" dirty="0">
                <a:solidFill>
                  <a:schemeClr val="bg1"/>
                </a:solidFill>
              </a:rPr>
              <a:t>;    </a:t>
            </a:r>
            <a:r>
              <a:rPr lang="en-US" sz="1600" dirty="0">
                <a:solidFill>
                  <a:srgbClr val="00AB72"/>
                </a:solidFill>
              </a:rPr>
              <a:t>// all validation passed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firstname.dirty</a:t>
            </a:r>
            <a:r>
              <a:rPr lang="en-US" sz="1600" dirty="0">
                <a:solidFill>
                  <a:schemeClr val="bg1"/>
                </a:solidFill>
              </a:rPr>
              <a:t>;    </a:t>
            </a:r>
            <a:r>
              <a:rPr lang="en-US" sz="1600" dirty="0">
                <a:solidFill>
                  <a:srgbClr val="00AB72"/>
                </a:solidFill>
              </a:rPr>
              <a:t>// touched by user</a:t>
            </a:r>
          </a:p>
          <a:p>
            <a:r>
              <a:rPr lang="mr-IN" sz="1600" dirty="0">
                <a:solidFill>
                  <a:schemeClr val="bg1"/>
                </a:solidFill>
              </a:rPr>
              <a:t>…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4010" y="4614192"/>
            <a:ext cx="8626265" cy="14630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HTML/View </a:t>
            </a:r>
            <a:r>
              <a:rPr lang="mr-IN" sz="1400" dirty="0">
                <a:solidFill>
                  <a:srgbClr val="1AB076"/>
                </a:solidFill>
                <a:latin typeface="Source Code Pro"/>
              </a:rPr>
              <a:t>–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attach </a:t>
            </a:r>
            <a:r>
              <a:rPr lang="en-US" sz="1400" dirty="0" err="1">
                <a:solidFill>
                  <a:srgbClr val="1AB076"/>
                </a:solidFill>
                <a:latin typeface="Source Code Pro"/>
              </a:rPr>
              <a:t>firstname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control from code with the input field on the HTML/View</a:t>
            </a:r>
          </a:p>
          <a:p>
            <a:r>
              <a:rPr lang="mr-IN" sz="1600" dirty="0">
                <a:solidFill>
                  <a:schemeClr val="bg1"/>
                </a:solidFill>
              </a:rPr>
              <a:t>…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&lt;input type=“text” </a:t>
            </a:r>
            <a:r>
              <a:rPr lang="en-US" sz="1600" dirty="0">
                <a:solidFill>
                  <a:srgbClr val="00AB72"/>
                </a:solidFill>
              </a:rPr>
              <a:t>[</a:t>
            </a:r>
            <a:r>
              <a:rPr lang="en-US" sz="1600" dirty="0" err="1">
                <a:solidFill>
                  <a:srgbClr val="00AB72"/>
                </a:solidFill>
              </a:rPr>
              <a:t>formControl</a:t>
            </a:r>
            <a:r>
              <a:rPr lang="en-US" sz="1600" dirty="0">
                <a:solidFill>
                  <a:srgbClr val="00AB72"/>
                </a:solidFill>
              </a:rPr>
              <a:t>]</a:t>
            </a:r>
            <a:r>
              <a:rPr lang="en-US" sz="1600" dirty="0">
                <a:solidFill>
                  <a:schemeClr val="bg1"/>
                </a:solidFill>
              </a:rPr>
              <a:t>=”</a:t>
            </a:r>
            <a:r>
              <a:rPr lang="en-US" sz="1600" dirty="0" err="1">
                <a:solidFill>
                  <a:schemeClr val="bg1"/>
                </a:solidFill>
              </a:rPr>
              <a:t>firstname</a:t>
            </a:r>
            <a:r>
              <a:rPr lang="en-US" sz="1600" dirty="0">
                <a:solidFill>
                  <a:schemeClr val="bg1"/>
                </a:solidFill>
              </a:rPr>
              <a:t>” </a:t>
            </a:r>
            <a:r>
              <a:rPr lang="mr-IN" sz="1600" dirty="0">
                <a:solidFill>
                  <a:schemeClr val="bg1"/>
                </a:solidFill>
              </a:rPr>
              <a:t>…</a:t>
            </a:r>
            <a:r>
              <a:rPr lang="en-US" sz="1600" dirty="0">
                <a:solidFill>
                  <a:schemeClr val="bg1"/>
                </a:solidFill>
              </a:rPr>
              <a:t> /&gt;</a:t>
            </a:r>
            <a:endParaRPr lang="en-US" sz="1600" dirty="0">
              <a:solidFill>
                <a:srgbClr val="00AB72"/>
              </a:solidFill>
            </a:endParaRPr>
          </a:p>
          <a:p>
            <a:r>
              <a:rPr lang="mr-IN" sz="1600" dirty="0">
                <a:solidFill>
                  <a:schemeClr val="bg1"/>
                </a:solidFill>
              </a:rPr>
              <a:t>…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98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 </a:t>
            </a:r>
            <a:r>
              <a:rPr lang="mr-IN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Forms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Angular Form 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Groups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750" y="955935"/>
            <a:ext cx="8775048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AbstractControl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 Base Class for all form controls</a:t>
            </a:r>
            <a:endParaRPr lang="en-US" sz="1600" b="1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FormGroups </a:t>
            </a:r>
            <a:r>
              <a:rPr lang="mr-IN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 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collection of fields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with its own 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750" y="2422790"/>
            <a:ext cx="862626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code.</a:t>
            </a:r>
          </a:p>
          <a:p>
            <a:r>
              <a:rPr lang="mr-IN" sz="1600" dirty="0">
                <a:solidFill>
                  <a:schemeClr val="bg1"/>
                </a:solidFill>
              </a:rPr>
              <a:t>…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let </a:t>
            </a:r>
            <a:r>
              <a:rPr lang="en-US" sz="1600" dirty="0" err="1">
                <a:solidFill>
                  <a:schemeClr val="bg1"/>
                </a:solidFill>
              </a:rPr>
              <a:t>addressForm</a:t>
            </a:r>
            <a:r>
              <a:rPr lang="en-US" sz="1600" dirty="0">
                <a:solidFill>
                  <a:schemeClr val="bg1"/>
                </a:solidFill>
              </a:rPr>
              <a:t> = new </a:t>
            </a:r>
            <a:r>
              <a:rPr lang="en-US" sz="1600" dirty="0" err="1">
                <a:solidFill>
                  <a:schemeClr val="bg1"/>
                </a:solidFill>
              </a:rPr>
              <a:t>FormGroup</a:t>
            </a:r>
            <a:r>
              <a:rPr lang="en-US" sz="1600" dirty="0">
                <a:solidFill>
                  <a:schemeClr val="bg1"/>
                </a:solidFill>
              </a:rPr>
              <a:t>({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street: new </a:t>
            </a:r>
            <a:r>
              <a:rPr lang="en-US" sz="1600" dirty="0" err="1">
                <a:solidFill>
                  <a:schemeClr val="bg1"/>
                </a:solidFill>
              </a:rPr>
              <a:t>FormControl</a:t>
            </a:r>
            <a:r>
              <a:rPr lang="en-US" sz="1600" dirty="0">
                <a:solidFill>
                  <a:schemeClr val="bg1"/>
                </a:solidFill>
              </a:rPr>
              <a:t>(“street”),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city: new </a:t>
            </a:r>
            <a:r>
              <a:rPr lang="en-US" sz="1600" dirty="0" err="1">
                <a:solidFill>
                  <a:schemeClr val="bg1"/>
                </a:solidFill>
              </a:rPr>
              <a:t>FormControl</a:t>
            </a:r>
            <a:r>
              <a:rPr lang="en-US" sz="1600" dirty="0">
                <a:solidFill>
                  <a:schemeClr val="bg1"/>
                </a:solidFill>
              </a:rPr>
              <a:t>(“city”),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zip: new </a:t>
            </a:r>
            <a:r>
              <a:rPr lang="en-US" sz="1600" dirty="0" err="1">
                <a:solidFill>
                  <a:schemeClr val="bg1"/>
                </a:solidFill>
              </a:rPr>
              <a:t>FormControl</a:t>
            </a:r>
            <a:r>
              <a:rPr lang="en-US" sz="1600" dirty="0">
                <a:solidFill>
                  <a:schemeClr val="bg1"/>
                </a:solidFill>
              </a:rPr>
              <a:t>(“zip”)</a:t>
            </a:r>
          </a:p>
          <a:p>
            <a:r>
              <a:rPr lang="en-US" sz="1600" dirty="0">
                <a:solidFill>
                  <a:schemeClr val="bg1"/>
                </a:solidFill>
              </a:rPr>
              <a:t>});</a:t>
            </a:r>
            <a:endParaRPr lang="en-US" sz="1600" dirty="0">
              <a:solidFill>
                <a:srgbClr val="00AB72"/>
              </a:solidFill>
            </a:endParaRPr>
          </a:p>
          <a:p>
            <a:r>
              <a:rPr lang="mr-IN" sz="1600" dirty="0">
                <a:solidFill>
                  <a:schemeClr val="bg1"/>
                </a:solidFill>
              </a:rPr>
              <a:t>…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4010" y="4614192"/>
            <a:ext cx="8626265" cy="12926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Because </a:t>
            </a:r>
            <a:r>
              <a:rPr lang="en-US" sz="1400" dirty="0" err="1">
                <a:solidFill>
                  <a:srgbClr val="1AB076"/>
                </a:solidFill>
                <a:latin typeface="Source Code Pro"/>
              </a:rPr>
              <a:t>FormGroup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&amp; </a:t>
            </a:r>
            <a:r>
              <a:rPr lang="en-US" sz="1400" dirty="0" err="1">
                <a:solidFill>
                  <a:srgbClr val="1AB076"/>
                </a:solidFill>
                <a:latin typeface="Source Code Pro"/>
              </a:rPr>
              <a:t>FormControl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are </a:t>
            </a:r>
            <a:r>
              <a:rPr lang="en-US" sz="1400" dirty="0" err="1">
                <a:solidFill>
                  <a:srgbClr val="1AB076"/>
                </a:solidFill>
                <a:latin typeface="Source Code Pro"/>
              </a:rPr>
              <a:t>AbstractControls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mr-IN" sz="1400" dirty="0">
                <a:solidFill>
                  <a:srgbClr val="1AB076"/>
                </a:solidFill>
                <a:latin typeface="Source Code Pro"/>
              </a:rPr>
              <a:t>–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we can check values/validity easily at any level</a:t>
            </a:r>
          </a:p>
          <a:p>
            <a:r>
              <a:rPr lang="mr-IN" sz="1600" dirty="0">
                <a:solidFill>
                  <a:schemeClr val="bg1"/>
                </a:solidFill>
              </a:rPr>
              <a:t>…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addressForm.value</a:t>
            </a:r>
            <a:r>
              <a:rPr lang="en-US" sz="1600" dirty="0">
                <a:solidFill>
                  <a:schemeClr val="bg1"/>
                </a:solidFill>
              </a:rPr>
              <a:t>;   // a key, value string map of form values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addressForm.valid</a:t>
            </a:r>
            <a:r>
              <a:rPr lang="en-US" sz="1600" dirty="0">
                <a:solidFill>
                  <a:schemeClr val="bg1"/>
                </a:solidFill>
              </a:rPr>
              <a:t>;    // if all </a:t>
            </a:r>
            <a:r>
              <a:rPr lang="en-US" sz="1600" dirty="0" err="1">
                <a:solidFill>
                  <a:schemeClr val="bg1"/>
                </a:solidFill>
              </a:rPr>
              <a:t>formcontrols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 err="1">
                <a:solidFill>
                  <a:schemeClr val="bg1"/>
                </a:solidFill>
              </a:rPr>
              <a:t>formgroup</a:t>
            </a:r>
            <a:r>
              <a:rPr lang="en-US" sz="1600" dirty="0">
                <a:solidFill>
                  <a:schemeClr val="bg1"/>
                </a:solidFill>
              </a:rPr>
              <a:t> are valid </a:t>
            </a:r>
            <a:r>
              <a:rPr lang="mr-IN" sz="1600" dirty="0">
                <a:solidFill>
                  <a:schemeClr val="bg1"/>
                </a:solidFill>
              </a:rPr>
              <a:t>–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formgroup</a:t>
            </a:r>
            <a:r>
              <a:rPr lang="en-US" sz="1600" dirty="0">
                <a:solidFill>
                  <a:schemeClr val="bg1"/>
                </a:solidFill>
              </a:rPr>
              <a:t> is valid</a:t>
            </a:r>
            <a:endParaRPr lang="en-US" sz="1600" dirty="0">
              <a:solidFill>
                <a:srgbClr val="00AB72"/>
              </a:solidFill>
            </a:endParaRPr>
          </a:p>
          <a:p>
            <a:r>
              <a:rPr lang="mr-IN" sz="1600" dirty="0">
                <a:solidFill>
                  <a:schemeClr val="bg1"/>
                </a:solidFill>
              </a:rPr>
              <a:t>…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0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 </a:t>
            </a:r>
            <a:r>
              <a:rPr lang="mr-IN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Forms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FormsModule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mr-IN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ngForm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+ </a:t>
            </a:r>
            <a:r>
              <a:rPr 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ngModel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750" y="955935"/>
            <a:ext cx="87750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ngForm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”attaches” itself to any &lt;form&gt; element (it’s selector) and adds form features.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Adds a </a:t>
            </a:r>
            <a:r>
              <a:rPr lang="en-US" sz="1600" b="1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FormGroup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named “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ngForm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Adds an 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</a:t>
            </a:r>
            <a:r>
              <a:rPr lang="en-US" sz="1600" b="1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onSubmit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output/event to the form.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#f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means we want to create a local variable in the HTML then we can reference it.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ngModel</a:t>
            </a:r>
            <a:endParaRPr lang="en-US" sz="1600" b="1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Create a </a:t>
            </a:r>
            <a:r>
              <a:rPr lang="en-US" sz="1600" b="1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FormControl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(under parent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FormGroup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 using input’s </a:t>
            </a:r>
            <a:r>
              <a:rPr lang="en-US" sz="1600" u="sng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name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 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one-way binding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between &lt;input&gt; and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FormControl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8750" y="3715554"/>
            <a:ext cx="8626265" cy="227754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Simple Form Template (using bootstrap </a:t>
            </a:r>
            <a:r>
              <a:rPr lang="en-US" sz="1400" dirty="0" err="1">
                <a:solidFill>
                  <a:srgbClr val="1AB076"/>
                </a:solidFill>
                <a:latin typeface="Source Code Pro"/>
              </a:rPr>
              <a:t>css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4)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&lt;form </a:t>
            </a:r>
            <a:r>
              <a:rPr lang="en-US" sz="1600" dirty="0">
                <a:solidFill>
                  <a:srgbClr val="00AB72"/>
                </a:solidFill>
              </a:rPr>
              <a:t>#f="</a:t>
            </a:r>
            <a:r>
              <a:rPr lang="en-US" sz="1600" dirty="0" err="1">
                <a:solidFill>
                  <a:srgbClr val="00AB72"/>
                </a:solidFill>
              </a:rPr>
              <a:t>ngForm</a:t>
            </a:r>
            <a:r>
              <a:rPr lang="en-US" sz="1600" dirty="0">
                <a:solidFill>
                  <a:srgbClr val="00AB72"/>
                </a:solidFill>
              </a:rPr>
              <a:t>" (</a:t>
            </a:r>
            <a:r>
              <a:rPr lang="en-US" sz="1600" dirty="0" err="1">
                <a:solidFill>
                  <a:srgbClr val="00AB72"/>
                </a:solidFill>
              </a:rPr>
              <a:t>ngSubmit</a:t>
            </a:r>
            <a:r>
              <a:rPr lang="en-US" sz="1600" dirty="0">
                <a:solidFill>
                  <a:srgbClr val="00AB72"/>
                </a:solidFill>
              </a:rPr>
              <a:t>)="</a:t>
            </a:r>
            <a:r>
              <a:rPr lang="en-US" sz="1600" dirty="0" err="1">
                <a:solidFill>
                  <a:srgbClr val="00AB72"/>
                </a:solidFill>
              </a:rPr>
              <a:t>onSubmit</a:t>
            </a:r>
            <a:r>
              <a:rPr lang="en-US" sz="1600" dirty="0">
                <a:solidFill>
                  <a:srgbClr val="00AB72"/>
                </a:solidFill>
              </a:rPr>
              <a:t>(</a:t>
            </a:r>
            <a:r>
              <a:rPr lang="en-US" sz="1600" dirty="0" err="1">
                <a:solidFill>
                  <a:srgbClr val="00AB72"/>
                </a:solidFill>
              </a:rPr>
              <a:t>f.value</a:t>
            </a:r>
            <a:r>
              <a:rPr lang="en-US" sz="1600" dirty="0">
                <a:solidFill>
                  <a:srgbClr val="00AB72"/>
                </a:solidFill>
              </a:rPr>
              <a:t>)"</a:t>
            </a:r>
            <a:r>
              <a:rPr lang="en-US" sz="1600" dirty="0">
                <a:solidFill>
                  <a:schemeClr val="bg1"/>
                </a:solidFill>
              </a:rPr>
              <a:t> &gt;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&lt;div class="form-group row"&gt;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&lt;label for="example-text-input" class="col-xs-2 col-form-label"&gt;Text&lt;/label&gt;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&lt;div class="col-xs-10"&gt;  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&lt;input class="form-control" type="text" </a:t>
            </a:r>
            <a:r>
              <a:rPr lang="en-US" sz="1600" dirty="0">
                <a:solidFill>
                  <a:srgbClr val="00AB72"/>
                </a:solidFill>
              </a:rPr>
              <a:t>name</a:t>
            </a:r>
            <a:r>
              <a:rPr lang="en-US" sz="1600" dirty="0">
                <a:solidFill>
                  <a:schemeClr val="bg1"/>
                </a:solidFill>
              </a:rPr>
              <a:t>=”street” </a:t>
            </a:r>
            <a:r>
              <a:rPr lang="en-US" sz="1600" dirty="0" err="1">
                <a:solidFill>
                  <a:srgbClr val="00AB72"/>
                </a:solidFill>
              </a:rPr>
              <a:t>ngModel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&lt;/div&gt;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&lt;/div&gt;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83667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 </a:t>
            </a:r>
            <a:r>
              <a:rPr lang="mr-IN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Forms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Form Logic (code-behind/controller) 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750" y="955935"/>
            <a:ext cx="8775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Angular’s </a:t>
            </a:r>
            <a:r>
              <a:rPr lang="en-US" sz="1600" b="1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ngForm</a:t>
            </a:r>
            <a:r>
              <a:rPr lang="he-IL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directive uses the Components class as it’s controller.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ngSubmit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 binds the form’s submit event to a function on the controller.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 create an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onSubmit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(form: any) function to be called by the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ngSubmit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event.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 pass the form (object or its value) to the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onSubmit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function.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8750" y="3715554"/>
            <a:ext cx="8626265" cy="15388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Simple Form’s controller/class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export class </a:t>
            </a:r>
            <a:r>
              <a:rPr lang="en-US" sz="1600" dirty="0" err="1">
                <a:solidFill>
                  <a:schemeClr val="bg1"/>
                </a:solidFill>
              </a:rPr>
              <a:t>MyComponent</a:t>
            </a:r>
            <a:r>
              <a:rPr lang="en-US" sz="1600" dirty="0">
                <a:solidFill>
                  <a:schemeClr val="bg1"/>
                </a:solidFill>
              </a:rPr>
              <a:t>(){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00AB72"/>
                </a:solidFill>
              </a:rPr>
              <a:t>onSubmit</a:t>
            </a:r>
            <a:r>
              <a:rPr lang="en-US" sz="1600" dirty="0">
                <a:solidFill>
                  <a:schemeClr val="bg1"/>
                </a:solidFill>
              </a:rPr>
              <a:t>(form: any){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console.log</a:t>
            </a:r>
            <a:r>
              <a:rPr lang="en-US" sz="1600" dirty="0">
                <a:solidFill>
                  <a:schemeClr val="bg1"/>
                </a:solidFill>
              </a:rPr>
              <a:t>(form);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680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 </a:t>
            </a:r>
            <a:r>
              <a:rPr lang="mr-IN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Forms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Reactive Forms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with FormBuilder </a:t>
            </a:r>
            <a:r>
              <a:rPr lang="mr-IN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Angular’s Form factory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750" y="745735"/>
            <a:ext cx="8775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FormBuilder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is an Angular Module for building forms by code.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Provides more flexibility to configure the FormGroups and FormControls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It DOES NOT build the HTML (see 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  <a:t>Dynamic Forms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for how to do it)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FormBuilder into Component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Inject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it via Component’s constructor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your form groups and controls MODEL.</a:t>
            </a:r>
            <a:endParaRPr lang="en-US" sz="1600" b="1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8750" y="2948299"/>
            <a:ext cx="8626265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AB076"/>
                </a:solidFill>
                <a:latin typeface="Source Code Pro"/>
              </a:rPr>
              <a:t>// Reactive Form using FormBuilder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export class </a:t>
            </a:r>
            <a:r>
              <a:rPr lang="en-US" sz="1400" dirty="0" err="1">
                <a:solidFill>
                  <a:schemeClr val="bg1"/>
                </a:solidFill>
              </a:rPr>
              <a:t>MyComponent</a:t>
            </a:r>
            <a:r>
              <a:rPr lang="en-US" sz="1400" dirty="0">
                <a:solidFill>
                  <a:schemeClr val="bg1"/>
                </a:solidFill>
              </a:rPr>
              <a:t>(){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en-US" sz="1400" dirty="0" err="1">
                <a:solidFill>
                  <a:schemeClr val="bg1"/>
                </a:solidFill>
              </a:rPr>
              <a:t>addressForm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rgbClr val="00AB72"/>
                </a:solidFill>
              </a:rPr>
              <a:t>FormGroup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00AB72"/>
                </a:solidFill>
              </a:rPr>
              <a:t>constructor(fb: FormBuilder</a:t>
            </a:r>
            <a:r>
              <a:rPr lang="en-US" sz="1400" dirty="0">
                <a:solidFill>
                  <a:schemeClr val="bg1"/>
                </a:solidFill>
              </a:rPr>
              <a:t>){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this.addressForm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fb.group</a:t>
            </a:r>
            <a:r>
              <a:rPr lang="en-US" sz="1400" dirty="0">
                <a:solidFill>
                  <a:schemeClr val="bg1"/>
                </a:solidFill>
              </a:rPr>
              <a:t>({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‘street’: [‘123 ABC Street’]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});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}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onSubmit</a:t>
            </a:r>
            <a:r>
              <a:rPr lang="en-US" sz="1400" dirty="0">
                <a:solidFill>
                  <a:schemeClr val="bg1"/>
                </a:solidFill>
              </a:rPr>
              <a:t>(form: any){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console.log</a:t>
            </a:r>
            <a:r>
              <a:rPr lang="en-US" sz="1400" dirty="0">
                <a:solidFill>
                  <a:schemeClr val="bg1"/>
                </a:solidFill>
              </a:rPr>
              <a:t>(form);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70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 </a:t>
            </a:r>
            <a:r>
              <a:rPr lang="mr-IN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Forms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ReactiveFormsModule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- </a:t>
            </a:r>
            <a:r>
              <a:rPr 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ngForm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750" y="955935"/>
            <a:ext cx="8775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ngForm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”attaches” itself to any &lt;form&gt; element (it’s selector) and adds form features.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Adds a </a:t>
            </a:r>
            <a:r>
              <a:rPr lang="en-US" sz="1600" b="1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FormGroup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named “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ngForm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Adds an 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</a:t>
            </a:r>
            <a:r>
              <a:rPr lang="en-US" sz="1600" b="1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onSubmit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output/event to the form.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8750" y="2422790"/>
            <a:ext cx="8626265" cy="27699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Simple Form Template (using bootstrap </a:t>
            </a:r>
            <a:r>
              <a:rPr lang="en-US" sz="1400" dirty="0" err="1">
                <a:solidFill>
                  <a:srgbClr val="1AB076"/>
                </a:solidFill>
                <a:latin typeface="Source Code Pro"/>
              </a:rPr>
              <a:t>css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4)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&lt;form </a:t>
            </a:r>
            <a:r>
              <a:rPr lang="en-US" sz="1600" dirty="0">
                <a:solidFill>
                  <a:srgbClr val="00AB72"/>
                </a:solidFill>
              </a:rPr>
              <a:t>[</a:t>
            </a:r>
            <a:r>
              <a:rPr lang="en-US" sz="1600" dirty="0" err="1">
                <a:solidFill>
                  <a:srgbClr val="00AB72"/>
                </a:solidFill>
              </a:rPr>
              <a:t>formGroup</a:t>
            </a:r>
            <a:r>
              <a:rPr lang="en-US" sz="1600" dirty="0">
                <a:solidFill>
                  <a:srgbClr val="00AB72"/>
                </a:solidFill>
              </a:rPr>
              <a:t>]=”</a:t>
            </a:r>
            <a:r>
              <a:rPr lang="en-US" sz="1600" dirty="0" err="1">
                <a:solidFill>
                  <a:srgbClr val="00AB72"/>
                </a:solidFill>
              </a:rPr>
              <a:t>addressForm</a:t>
            </a:r>
            <a:r>
              <a:rPr lang="en-US" sz="1600" dirty="0">
                <a:solidFill>
                  <a:srgbClr val="00AB72"/>
                </a:solidFill>
              </a:rPr>
              <a:t>"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ngSubmit</a:t>
            </a:r>
            <a:r>
              <a:rPr lang="en-US" sz="1600" dirty="0">
                <a:solidFill>
                  <a:schemeClr val="bg1"/>
                </a:solidFill>
              </a:rPr>
              <a:t>)="</a:t>
            </a:r>
            <a:r>
              <a:rPr lang="en-US" sz="1600" dirty="0" err="1">
                <a:solidFill>
                  <a:schemeClr val="bg1"/>
                </a:solidFill>
              </a:rPr>
              <a:t>onSubmit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addressForm</a:t>
            </a:r>
            <a:r>
              <a:rPr lang="en-US" sz="1600" dirty="0">
                <a:solidFill>
                  <a:schemeClr val="bg1"/>
                </a:solidFill>
              </a:rPr>
              <a:t>)"&gt;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&lt;div class="form-group row"&gt;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&lt;label for="example-text-input" class="col-xs-2 col-form-label"&gt;Text&lt;/label&gt;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&lt;div class="col-xs-10"&gt;  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&lt;input class="form-control" type="text" name=”street”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   </a:t>
            </a:r>
            <a:r>
              <a:rPr lang="en-US" sz="1600" dirty="0">
                <a:solidFill>
                  <a:srgbClr val="00AB72"/>
                </a:solidFill>
              </a:rPr>
              <a:t>[</a:t>
            </a:r>
            <a:r>
              <a:rPr lang="en-US" sz="1600" dirty="0" err="1">
                <a:solidFill>
                  <a:srgbClr val="00AB72"/>
                </a:solidFill>
              </a:rPr>
              <a:t>formControl</a:t>
            </a:r>
            <a:r>
              <a:rPr lang="en-US" sz="1600" dirty="0">
                <a:solidFill>
                  <a:srgbClr val="00AB72"/>
                </a:solidFill>
              </a:rPr>
              <a:t>]=”</a:t>
            </a:r>
            <a:r>
              <a:rPr lang="en-US" sz="1600" dirty="0" err="1">
                <a:solidFill>
                  <a:srgbClr val="00AB72"/>
                </a:solidFill>
              </a:rPr>
              <a:t>addressForm.controls</a:t>
            </a:r>
            <a:r>
              <a:rPr lang="en-US" sz="1600" dirty="0">
                <a:solidFill>
                  <a:srgbClr val="00AB72"/>
                </a:solidFill>
              </a:rPr>
              <a:t>[‘street’]”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&lt;/div&gt;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&lt;/div&gt;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4160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 </a:t>
            </a:r>
            <a:r>
              <a:rPr lang="mr-IN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Forms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Validators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750" y="955935"/>
            <a:ext cx="8775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the Validators module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Assign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Validator(s) to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FormControl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*</a:t>
            </a:r>
            <a:r>
              <a:rPr lang="en-US" sz="1600" b="1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ngIf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+ 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Validator(s) state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in HTML to visually represent validation issues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Present Message and/or Change Style when Invalid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4010" y="3184785"/>
            <a:ext cx="8626265" cy="15388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Code: add validator to </a:t>
            </a:r>
            <a:r>
              <a:rPr lang="en-US" sz="1400" dirty="0" err="1">
                <a:solidFill>
                  <a:srgbClr val="1AB076"/>
                </a:solidFill>
                <a:latin typeface="Source Code Pro"/>
              </a:rPr>
              <a:t>FormControl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- </a:t>
            </a:r>
            <a:r>
              <a:rPr lang="en-US" sz="1400" b="1" dirty="0" err="1">
                <a:solidFill>
                  <a:srgbClr val="1AB076"/>
                </a:solidFill>
                <a:latin typeface="Source Code Pro"/>
              </a:rPr>
              <a:t>ReactiveFormModule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constructor(fb: FormBuilder){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this.addressForm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fb.group</a:t>
            </a:r>
            <a:r>
              <a:rPr lang="en-US" sz="1600" dirty="0">
                <a:solidFill>
                  <a:schemeClr val="bg1"/>
                </a:solidFill>
              </a:rPr>
              <a:t>({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‘street’: [ ‘’, </a:t>
            </a:r>
            <a:r>
              <a:rPr lang="en-US" sz="1600" dirty="0" err="1">
                <a:solidFill>
                  <a:srgbClr val="00AB72"/>
                </a:solidFill>
              </a:rPr>
              <a:t>Validators.required</a:t>
            </a:r>
            <a:r>
              <a:rPr lang="en-US" sz="1600" dirty="0">
                <a:solidFill>
                  <a:schemeClr val="bg1"/>
                </a:solidFill>
              </a:rPr>
              <a:t> ]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});</a:t>
            </a:r>
            <a:endParaRPr lang="he-IL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}</a:t>
            </a:r>
            <a:endParaRPr lang="en-US" sz="1600" dirty="0">
              <a:solidFill>
                <a:srgbClr val="00AB7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270" y="4798124"/>
            <a:ext cx="8626265" cy="12926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View: use Validator state to present visual queues to the user</a:t>
            </a:r>
            <a:endParaRPr lang="en-US" sz="1400" b="1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&lt;input type="text" </a:t>
            </a:r>
            <a:r>
              <a:rPr lang="en-US" sz="1600" dirty="0">
                <a:solidFill>
                  <a:srgbClr val="00AB72"/>
                </a:solidFill>
              </a:rPr>
              <a:t>[</a:t>
            </a:r>
            <a:r>
              <a:rPr lang="en-US" sz="1600" dirty="0" err="1">
                <a:solidFill>
                  <a:srgbClr val="00AB72"/>
                </a:solidFill>
              </a:rPr>
              <a:t>formControl</a:t>
            </a:r>
            <a:r>
              <a:rPr lang="en-US" sz="1600" dirty="0">
                <a:solidFill>
                  <a:srgbClr val="00AB72"/>
                </a:solidFill>
              </a:rPr>
              <a:t>]=”</a:t>
            </a:r>
            <a:r>
              <a:rPr lang="en-US" sz="1600" dirty="0" err="1">
                <a:solidFill>
                  <a:srgbClr val="00AB72"/>
                </a:solidFill>
              </a:rPr>
              <a:t>addressForm.controls</a:t>
            </a:r>
            <a:r>
              <a:rPr lang="en-US" sz="1600" dirty="0">
                <a:solidFill>
                  <a:srgbClr val="00AB72"/>
                </a:solidFill>
              </a:rPr>
              <a:t>[‘street']"</a:t>
            </a:r>
            <a:r>
              <a:rPr lang="en-US" sz="1600" dirty="0">
                <a:solidFill>
                  <a:schemeClr val="bg1"/>
                </a:solidFill>
              </a:rPr>
              <a:t>&gt;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&lt;div *</a:t>
            </a:r>
            <a:r>
              <a:rPr lang="en-US" sz="1600" dirty="0" err="1">
                <a:solidFill>
                  <a:schemeClr val="bg1"/>
                </a:solidFill>
              </a:rPr>
              <a:t>ngIf</a:t>
            </a:r>
            <a:r>
              <a:rPr lang="en-US" sz="1600" dirty="0">
                <a:solidFill>
                  <a:schemeClr val="bg1"/>
                </a:solidFill>
              </a:rPr>
              <a:t>="!</a:t>
            </a:r>
            <a:r>
              <a:rPr lang="en-US" sz="1600" dirty="0" err="1">
                <a:solidFill>
                  <a:srgbClr val="00AB72"/>
                </a:solidFill>
              </a:rPr>
              <a:t>addressForm.controls</a:t>
            </a:r>
            <a:r>
              <a:rPr lang="en-US" sz="1600" dirty="0">
                <a:solidFill>
                  <a:srgbClr val="00AB72"/>
                </a:solidFill>
              </a:rPr>
              <a:t>[‘street']</a:t>
            </a:r>
            <a:r>
              <a:rPr lang="en-US" sz="1600" dirty="0">
                <a:solidFill>
                  <a:schemeClr val="bg1"/>
                </a:solidFill>
              </a:rPr>
              <a:t>.valid" </a:t>
            </a:r>
            <a:r>
              <a:rPr lang="en-US" sz="1600" b="1" dirty="0">
                <a:solidFill>
                  <a:schemeClr val="bg1"/>
                </a:solidFill>
              </a:rPr>
              <a:t>class</a:t>
            </a:r>
            <a:r>
              <a:rPr lang="en-US" sz="1600" dirty="0">
                <a:solidFill>
                  <a:schemeClr val="bg1"/>
                </a:solidFill>
              </a:rPr>
              <a:t>=”error"&gt;</a:t>
            </a:r>
            <a:r>
              <a:rPr lang="en-US" sz="1600" dirty="0">
                <a:solidFill>
                  <a:srgbClr val="00AB72"/>
                </a:solidFill>
              </a:rPr>
              <a:t>Invalid</a:t>
            </a:r>
            <a:r>
              <a:rPr lang="en-US" sz="1600" dirty="0">
                <a:solidFill>
                  <a:schemeClr val="bg1"/>
                </a:solidFill>
              </a:rPr>
              <a:t>&lt;/div&gt;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 &lt;div *</a:t>
            </a:r>
            <a:r>
              <a:rPr lang="en-US" sz="1600" dirty="0" err="1">
                <a:solidFill>
                  <a:schemeClr val="bg1"/>
                </a:solidFill>
              </a:rPr>
              <a:t>ngIf</a:t>
            </a:r>
            <a:r>
              <a:rPr lang="en-US" sz="1600" dirty="0">
                <a:solidFill>
                  <a:schemeClr val="bg1"/>
                </a:solidFill>
              </a:rPr>
              <a:t>="</a:t>
            </a:r>
            <a:r>
              <a:rPr lang="en-US" sz="1600" dirty="0" err="1">
                <a:solidFill>
                  <a:srgbClr val="00AB72"/>
                </a:solidFill>
              </a:rPr>
              <a:t>addressForm.controls</a:t>
            </a:r>
            <a:r>
              <a:rPr lang="en-US" sz="1600" dirty="0">
                <a:solidFill>
                  <a:srgbClr val="00AB72"/>
                </a:solidFill>
              </a:rPr>
              <a:t>[‘street']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hasError</a:t>
            </a:r>
            <a:r>
              <a:rPr lang="en-US" sz="1600" dirty="0">
                <a:solidFill>
                  <a:schemeClr val="bg1"/>
                </a:solidFill>
              </a:rPr>
              <a:t>('required')" </a:t>
            </a:r>
            <a:r>
              <a:rPr lang="en-US" sz="1600" b="1" dirty="0">
                <a:solidFill>
                  <a:schemeClr val="bg1"/>
                </a:solidFill>
              </a:rPr>
              <a:t>class</a:t>
            </a:r>
            <a:r>
              <a:rPr lang="en-US" sz="1600" dirty="0">
                <a:solidFill>
                  <a:schemeClr val="bg1"/>
                </a:solidFill>
              </a:rPr>
              <a:t>=”error"&gt;</a:t>
            </a:r>
            <a:r>
              <a:rPr lang="en-US" sz="1600" dirty="0">
                <a:solidFill>
                  <a:srgbClr val="00AB72"/>
                </a:solidFill>
              </a:rPr>
              <a:t>Required</a:t>
            </a:r>
            <a:r>
              <a:rPr lang="en-US" sz="1600" dirty="0">
                <a:solidFill>
                  <a:schemeClr val="bg1"/>
                </a:solidFill>
              </a:rPr>
              <a:t>&lt;/div&gt; 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06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 </a:t>
            </a:r>
            <a:r>
              <a:rPr lang="mr-IN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Forms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Custom Validators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750" y="955935"/>
            <a:ext cx="8775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Custom Validators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behave like built-in validators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Input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is a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FormControl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Output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is a collection of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key,value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pairs (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StringMap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&lt;string,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boolean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&gt;)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Key = error type, Value = true if Invalid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4010" y="2491106"/>
            <a:ext cx="8626265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Validator Class </a:t>
            </a:r>
            <a:r>
              <a:rPr lang="mr-IN" sz="1400" dirty="0">
                <a:solidFill>
                  <a:srgbClr val="1AB076"/>
                </a:solidFill>
                <a:latin typeface="Source Code Pro"/>
              </a:rPr>
              <a:t>–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First name MUST begin with capital letter</a:t>
            </a:r>
            <a:endParaRPr lang="en-US" sz="1600" dirty="0">
              <a:solidFill>
                <a:srgbClr val="00AB72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function </a:t>
            </a:r>
            <a:r>
              <a:rPr lang="en-US" sz="1600" dirty="0" err="1">
                <a:solidFill>
                  <a:schemeClr val="bg1"/>
                </a:solidFill>
              </a:rPr>
              <a:t>firstnameValidator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>
                <a:solidFill>
                  <a:srgbClr val="00AB72"/>
                </a:solidFill>
              </a:rPr>
              <a:t>control: </a:t>
            </a:r>
            <a:r>
              <a:rPr lang="en-US" sz="1600" dirty="0" err="1">
                <a:solidFill>
                  <a:srgbClr val="00AB72"/>
                </a:solidFill>
              </a:rPr>
              <a:t>FormControl</a:t>
            </a:r>
            <a:r>
              <a:rPr lang="en-US" sz="1600" dirty="0">
                <a:solidFill>
                  <a:schemeClr val="bg1"/>
                </a:solidFill>
              </a:rPr>
              <a:t>): {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[s: string]: </a:t>
            </a:r>
            <a:r>
              <a:rPr lang="en-US" sz="1600" b="1" dirty="0" err="1">
                <a:solidFill>
                  <a:schemeClr val="bg1"/>
                </a:solidFill>
              </a:rPr>
              <a:t>boolean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} {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    if 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rgbClr val="00AB72"/>
                </a:solidFill>
              </a:rPr>
              <a:t>control.value</a:t>
            </a:r>
            <a:r>
              <a:rPr lang="en-US" sz="1600" dirty="0">
                <a:solidFill>
                  <a:srgbClr val="00AB72"/>
                </a:solidFill>
              </a:rPr>
              <a:t>[0] !== </a:t>
            </a:r>
            <a:r>
              <a:rPr lang="en-US" sz="1600" dirty="0" err="1">
                <a:solidFill>
                  <a:srgbClr val="00AB72"/>
                </a:solidFill>
              </a:rPr>
              <a:t>control.value</a:t>
            </a:r>
            <a:r>
              <a:rPr lang="en-US" sz="1600" dirty="0">
                <a:solidFill>
                  <a:srgbClr val="00AB72"/>
                </a:solidFill>
              </a:rPr>
              <a:t>[0].</a:t>
            </a:r>
            <a:r>
              <a:rPr lang="en-US" sz="1600" dirty="0" err="1">
                <a:solidFill>
                  <a:srgbClr val="00AB72"/>
                </a:solidFill>
              </a:rPr>
              <a:t>toUpperCase</a:t>
            </a:r>
            <a:r>
              <a:rPr lang="en-US" sz="1600" dirty="0">
                <a:solidFill>
                  <a:srgbClr val="00AB72"/>
                </a:solidFill>
              </a:rPr>
              <a:t>()</a:t>
            </a:r>
            <a:r>
              <a:rPr lang="en-US" sz="1600" dirty="0">
                <a:solidFill>
                  <a:schemeClr val="bg1"/>
                </a:solidFill>
              </a:rPr>
              <a:t>) {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        return </a:t>
            </a:r>
            <a:r>
              <a:rPr lang="en-US" sz="1600" dirty="0">
                <a:solidFill>
                  <a:schemeClr val="bg1"/>
                </a:solidFill>
              </a:rPr>
              <a:t>{ </a:t>
            </a:r>
            <a:r>
              <a:rPr lang="en-US" sz="1600" dirty="0" err="1">
                <a:solidFill>
                  <a:schemeClr val="bg1"/>
                </a:solidFill>
              </a:rPr>
              <a:t>firstnameInvalid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b="1" dirty="0">
                <a:solidFill>
                  <a:schemeClr val="bg1"/>
                </a:solidFill>
              </a:rPr>
              <a:t>true</a:t>
            </a:r>
            <a:r>
              <a:rPr lang="en-US" sz="1600" dirty="0">
                <a:solidFill>
                  <a:schemeClr val="bg1"/>
                </a:solidFill>
              </a:rPr>
              <a:t>};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} 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4010" y="4340921"/>
            <a:ext cx="8626265" cy="15388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Use Custom Validator </a:t>
            </a:r>
            <a:r>
              <a:rPr lang="mr-IN" sz="1400" dirty="0">
                <a:solidFill>
                  <a:srgbClr val="1AB076"/>
                </a:solidFill>
                <a:latin typeface="Source Code Pro"/>
              </a:rPr>
              <a:t>–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err="1">
                <a:solidFill>
                  <a:srgbClr val="1AB076"/>
                </a:solidFill>
                <a:latin typeface="Source Code Pro"/>
              </a:rPr>
              <a:t>Validators.compose</a:t>
            </a:r>
            <a:r>
              <a:rPr lang="mr-IN" sz="1400" dirty="0">
                <a:solidFill>
                  <a:srgbClr val="1AB076"/>
                </a:solidFill>
                <a:latin typeface="Source Code Pro"/>
              </a:rPr>
              <a:t>…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constructor(fb: FormBuilder){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this.addressForm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fb.group</a:t>
            </a:r>
            <a:r>
              <a:rPr lang="en-US" sz="1600" dirty="0">
                <a:solidFill>
                  <a:schemeClr val="bg1"/>
                </a:solidFill>
              </a:rPr>
              <a:t>({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‘</a:t>
            </a:r>
            <a:r>
              <a:rPr lang="en-US" sz="1600" dirty="0" err="1">
                <a:solidFill>
                  <a:schemeClr val="bg1"/>
                </a:solidFill>
              </a:rPr>
              <a:t>firstname</a:t>
            </a:r>
            <a:r>
              <a:rPr lang="en-US" sz="1600" dirty="0">
                <a:solidFill>
                  <a:schemeClr val="bg1"/>
                </a:solidFill>
              </a:rPr>
              <a:t>’: [ ‘’, </a:t>
            </a:r>
            <a:r>
              <a:rPr lang="en-US" sz="1600" dirty="0" err="1">
                <a:solidFill>
                  <a:srgbClr val="00AB72"/>
                </a:solidFill>
              </a:rPr>
              <a:t>Validators.compose</a:t>
            </a:r>
            <a:r>
              <a:rPr lang="en-US" sz="1600" dirty="0">
                <a:solidFill>
                  <a:srgbClr val="00AB72"/>
                </a:solidFill>
              </a:rPr>
              <a:t>([</a:t>
            </a:r>
            <a:r>
              <a:rPr lang="en-US" sz="1600" dirty="0" err="1">
                <a:solidFill>
                  <a:srgbClr val="00AB72"/>
                </a:solidFill>
              </a:rPr>
              <a:t>Validators.required</a:t>
            </a:r>
            <a:r>
              <a:rPr lang="en-US" sz="1600" dirty="0">
                <a:solidFill>
                  <a:srgbClr val="00AB72"/>
                </a:solidFill>
              </a:rPr>
              <a:t>, </a:t>
            </a:r>
            <a:r>
              <a:rPr lang="en-US" sz="1600" dirty="0" err="1">
                <a:solidFill>
                  <a:srgbClr val="00AB72"/>
                </a:solidFill>
              </a:rPr>
              <a:t>firstnameValidator</a:t>
            </a:r>
            <a:r>
              <a:rPr lang="en-US" sz="1600" dirty="0">
                <a:solidFill>
                  <a:srgbClr val="00AB72"/>
                </a:solidFill>
              </a:rPr>
              <a:t>])</a:t>
            </a:r>
            <a:r>
              <a:rPr lang="en-US" sz="1600" dirty="0">
                <a:solidFill>
                  <a:schemeClr val="bg1"/>
                </a:solidFill>
              </a:rPr>
              <a:t> ]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});</a:t>
            </a:r>
            <a:endParaRPr lang="he-IL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}</a:t>
            </a:r>
            <a:endParaRPr lang="en-US" sz="1600" dirty="0">
              <a:solidFill>
                <a:srgbClr val="00A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7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 </a:t>
            </a:r>
            <a:r>
              <a:rPr lang="mr-IN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Forms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Form Observers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mr-IN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Watching for changes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750" y="955935"/>
            <a:ext cx="8775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Observers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notify us when </a:t>
            </a:r>
            <a:r>
              <a:rPr lang="en-US" sz="1600" b="1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FormGroup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or </a:t>
            </a:r>
            <a:r>
              <a:rPr lang="en-US" sz="1600" b="1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FormControl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change state.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Subscribe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to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FormGroup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/Control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EventEmitters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by using </a:t>
            </a:r>
            <a:r>
              <a:rPr lang="en-US" sz="1600" b="1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control.valueChanges</a:t>
            </a:r>
            <a:endParaRPr lang="en-US" sz="1600" b="1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750" y="1970839"/>
            <a:ext cx="8626265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AB076"/>
                </a:solidFill>
                <a:latin typeface="Source Code Pro"/>
              </a:rPr>
              <a:t>// Subscribing to Form Observers to listen for </a:t>
            </a:r>
            <a:r>
              <a:rPr lang="en-US" sz="1200" dirty="0" err="1">
                <a:solidFill>
                  <a:srgbClr val="1AB076"/>
                </a:solidFill>
                <a:latin typeface="Source Code Pro"/>
              </a:rPr>
              <a:t>FormControl</a:t>
            </a:r>
            <a:r>
              <a:rPr lang="en-US" sz="1200" dirty="0">
                <a:solidFill>
                  <a:srgbClr val="1AB076"/>
                </a:solidFill>
                <a:latin typeface="Source Code Pro"/>
              </a:rPr>
              <a:t> and </a:t>
            </a:r>
            <a:r>
              <a:rPr lang="en-US" sz="1200" dirty="0" err="1">
                <a:solidFill>
                  <a:srgbClr val="1AB076"/>
                </a:solidFill>
                <a:latin typeface="Source Code Pro"/>
              </a:rPr>
              <a:t>FormGroup</a:t>
            </a:r>
            <a:r>
              <a:rPr lang="en-US" sz="1200" dirty="0">
                <a:solidFill>
                  <a:srgbClr val="1AB076"/>
                </a:solidFill>
                <a:latin typeface="Source Code Pro"/>
              </a:rPr>
              <a:t> changes </a:t>
            </a:r>
            <a:r>
              <a:rPr lang="mr-IN" sz="1200" dirty="0">
                <a:solidFill>
                  <a:srgbClr val="1AB076"/>
                </a:solidFill>
                <a:latin typeface="Source Code Pro"/>
              </a:rPr>
              <a:t>–</a:t>
            </a:r>
            <a:r>
              <a:rPr lang="en-US" sz="1200" dirty="0">
                <a:solidFill>
                  <a:srgbClr val="1AB076"/>
                </a:solidFill>
                <a:latin typeface="Source Code Pro"/>
              </a:rPr>
              <a:t> using Observables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constructor(fb: FormBuilder) {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</a:t>
            </a:r>
            <a:r>
              <a:rPr lang="en-US" sz="1600" b="1" dirty="0" err="1">
                <a:solidFill>
                  <a:schemeClr val="bg1"/>
                </a:solidFill>
              </a:rPr>
              <a:t>this</a:t>
            </a:r>
            <a:r>
              <a:rPr lang="en-US" sz="1600" dirty="0" err="1">
                <a:solidFill>
                  <a:schemeClr val="bg1"/>
                </a:solidFill>
              </a:rPr>
              <a:t>.addressForm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fb.group</a:t>
            </a:r>
            <a:r>
              <a:rPr lang="en-US" sz="1600" dirty="0">
                <a:solidFill>
                  <a:schemeClr val="bg1"/>
                </a:solidFill>
              </a:rPr>
              <a:t>({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’street': ['', </a:t>
            </a:r>
            <a:r>
              <a:rPr lang="en-US" sz="1600" dirty="0" err="1">
                <a:solidFill>
                  <a:schemeClr val="bg1"/>
                </a:solidFill>
              </a:rPr>
              <a:t>Validators.required</a:t>
            </a:r>
            <a:r>
              <a:rPr lang="en-US" sz="1600" dirty="0">
                <a:solidFill>
                  <a:schemeClr val="bg1"/>
                </a:solidFill>
              </a:rPr>
              <a:t>]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}); 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    </a:t>
            </a:r>
            <a:r>
              <a:rPr lang="en-US" sz="1600" b="1" dirty="0" err="1">
                <a:solidFill>
                  <a:schemeClr val="bg1"/>
                </a:solidFill>
              </a:rPr>
              <a:t>this</a:t>
            </a:r>
            <a:r>
              <a:rPr lang="en-US" sz="1600" dirty="0" err="1">
                <a:solidFill>
                  <a:schemeClr val="bg1"/>
                </a:solidFill>
              </a:rPr>
              <a:t>.street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b="1" dirty="0" err="1">
                <a:solidFill>
                  <a:schemeClr val="bg1"/>
                </a:solidFill>
              </a:rPr>
              <a:t>this</a:t>
            </a:r>
            <a:r>
              <a:rPr lang="en-US" sz="1600" dirty="0" err="1">
                <a:solidFill>
                  <a:schemeClr val="bg1"/>
                </a:solidFill>
              </a:rPr>
              <a:t>.addressForm.controls</a:t>
            </a:r>
            <a:r>
              <a:rPr lang="en-US" sz="1600" dirty="0">
                <a:solidFill>
                  <a:schemeClr val="bg1"/>
                </a:solidFill>
              </a:rPr>
              <a:t>[’street'];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AB72"/>
                </a:solidFill>
              </a:rPr>
              <a:t>// subscribe to </a:t>
            </a:r>
            <a:r>
              <a:rPr lang="en-US" sz="1600" dirty="0" err="1">
                <a:solidFill>
                  <a:srgbClr val="00AB72"/>
                </a:solidFill>
              </a:rPr>
              <a:t>FormControl</a:t>
            </a:r>
            <a:r>
              <a:rPr lang="en-US" sz="1600" dirty="0">
                <a:solidFill>
                  <a:srgbClr val="00AB72"/>
                </a:solidFill>
              </a:rPr>
              <a:t> events/changes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</a:t>
            </a:r>
            <a:r>
              <a:rPr lang="en-US" sz="1600" b="1" dirty="0" err="1">
                <a:solidFill>
                  <a:schemeClr val="bg1"/>
                </a:solidFill>
              </a:rPr>
              <a:t>this</a:t>
            </a:r>
            <a:r>
              <a:rPr lang="en-US" sz="1600" dirty="0" err="1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rgbClr val="00AB72"/>
                </a:solidFill>
              </a:rPr>
              <a:t>street.valueChanges.subscribe</a:t>
            </a:r>
            <a:r>
              <a:rPr lang="en-US" sz="1600" dirty="0">
                <a:solidFill>
                  <a:schemeClr val="bg1"/>
                </a:solidFill>
              </a:rPr>
              <a:t>(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(value: string) =&gt; { </a:t>
            </a:r>
            <a:r>
              <a:rPr lang="en-US" sz="1600" dirty="0" err="1">
                <a:solidFill>
                  <a:schemeClr val="bg1"/>
                </a:solidFill>
              </a:rPr>
              <a:t>console.log</a:t>
            </a:r>
            <a:r>
              <a:rPr lang="en-US" sz="1600" dirty="0">
                <a:solidFill>
                  <a:schemeClr val="bg1"/>
                </a:solidFill>
              </a:rPr>
              <a:t>(’field changed:', value); } 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AB72"/>
                </a:solidFill>
              </a:rPr>
              <a:t>// subscribe to Form/</a:t>
            </a:r>
            <a:r>
              <a:rPr lang="en-US" sz="1600" dirty="0" err="1">
                <a:solidFill>
                  <a:srgbClr val="00AB72"/>
                </a:solidFill>
              </a:rPr>
              <a:t>FormGroup</a:t>
            </a:r>
            <a:r>
              <a:rPr lang="en-US" sz="1600" dirty="0">
                <a:solidFill>
                  <a:srgbClr val="00AB72"/>
                </a:solidFill>
              </a:rPr>
              <a:t> events/changes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</a:t>
            </a:r>
            <a:r>
              <a:rPr lang="en-US" sz="1600" b="1" dirty="0" err="1">
                <a:solidFill>
                  <a:schemeClr val="bg1"/>
                </a:solidFill>
              </a:rPr>
              <a:t>this</a:t>
            </a:r>
            <a:r>
              <a:rPr lang="en-US" sz="1600" dirty="0" err="1">
                <a:solidFill>
                  <a:schemeClr val="bg1"/>
                </a:solidFill>
              </a:rPr>
              <a:t>.address</a:t>
            </a:r>
            <a:r>
              <a:rPr lang="en-US" sz="1600" dirty="0" err="1">
                <a:solidFill>
                  <a:srgbClr val="00AB72"/>
                </a:solidFill>
              </a:rPr>
              <a:t>Form.valueChanges.subscribe</a:t>
            </a:r>
            <a:r>
              <a:rPr lang="en-US" sz="1600" dirty="0">
                <a:solidFill>
                  <a:schemeClr val="bg1"/>
                </a:solidFill>
              </a:rPr>
              <a:t>(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(form: any) =&gt; { </a:t>
            </a:r>
            <a:r>
              <a:rPr lang="en-US" sz="1600" dirty="0" err="1">
                <a:solidFill>
                  <a:schemeClr val="bg1"/>
                </a:solidFill>
              </a:rPr>
              <a:t>console.log</a:t>
            </a:r>
            <a:r>
              <a:rPr lang="en-US" sz="1600" dirty="0">
                <a:solidFill>
                  <a:schemeClr val="bg1"/>
                </a:solidFill>
              </a:rPr>
              <a:t>('form changed:', form); } ); } 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7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 </a:t>
            </a:r>
            <a:r>
              <a:rPr lang="mr-IN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Forms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Two-way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data binding </a:t>
            </a:r>
            <a:r>
              <a:rPr lang="mr-IN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USE WITH CARE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750" y="955935"/>
            <a:ext cx="8775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Two-way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data binding can be useful, especially with Forms </a:t>
            </a:r>
            <a:r>
              <a:rPr lang="mr-IN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but not required (use it sparingly)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[(</a:t>
            </a:r>
            <a:r>
              <a:rPr lang="en-US" sz="1600" b="1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ngModel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)]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signifies that a field is an input + output which means two-way data bound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[</a:t>
            </a:r>
            <a:r>
              <a:rPr lang="en-US" sz="1600" b="1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formControl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]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still needed to link between form control and the input field.</a:t>
            </a:r>
            <a:endParaRPr lang="en-US" sz="1600" b="1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750" y="2742991"/>
            <a:ext cx="8626265" cy="2286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AB076"/>
                </a:solidFill>
                <a:latin typeface="Source Code Pro"/>
              </a:rPr>
              <a:t>// HTML </a:t>
            </a:r>
            <a:r>
              <a:rPr lang="mr-IN" sz="1200" dirty="0">
                <a:solidFill>
                  <a:srgbClr val="1AB076"/>
                </a:solidFill>
                <a:latin typeface="Source Code Pro"/>
              </a:rPr>
              <a:t>–</a:t>
            </a:r>
            <a:r>
              <a:rPr lang="en-US" sz="1200" dirty="0">
                <a:solidFill>
                  <a:srgbClr val="1AB076"/>
                </a:solidFill>
                <a:latin typeface="Source Code Pro"/>
              </a:rPr>
              <a:t> using two-way data binding</a:t>
            </a:r>
          </a:p>
          <a:p>
            <a:endParaRPr lang="en-US" sz="12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>
                <a:solidFill>
                  <a:schemeClr val="bg1"/>
                </a:solidFill>
                <a:latin typeface="Source Code Pro"/>
              </a:rPr>
              <a:t>&lt;h2&gt; Your name is: {{</a:t>
            </a:r>
            <a:r>
              <a:rPr lang="en-US" sz="1600" dirty="0" err="1">
                <a:solidFill>
                  <a:schemeClr val="bg1"/>
                </a:solidFill>
                <a:latin typeface="Source Code Pro"/>
              </a:rPr>
              <a:t>firstname</a:t>
            </a:r>
            <a:r>
              <a:rPr lang="en-US" sz="1600" dirty="0">
                <a:solidFill>
                  <a:schemeClr val="bg1"/>
                </a:solidFill>
                <a:latin typeface="Source Code Pro"/>
              </a:rPr>
              <a:t>}} &lt;/h2&gt;</a:t>
            </a:r>
            <a:endParaRPr lang="en-US" sz="1200" dirty="0">
              <a:solidFill>
                <a:schemeClr val="bg1"/>
              </a:solidFill>
              <a:latin typeface="Source Code Pro"/>
            </a:endParaRPr>
          </a:p>
          <a:p>
            <a:endParaRPr lang="en-US" sz="1200" dirty="0">
              <a:solidFill>
                <a:srgbClr val="1AB076"/>
              </a:solidFill>
              <a:latin typeface="Source Code Pro"/>
            </a:endParaRPr>
          </a:p>
          <a:p>
            <a:endParaRPr lang="en-US" sz="12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&lt;label </a:t>
            </a:r>
            <a:r>
              <a:rPr lang="en-US" sz="1600" b="1" dirty="0">
                <a:solidFill>
                  <a:schemeClr val="bg1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=”</a:t>
            </a:r>
            <a:r>
              <a:rPr lang="en-US" sz="1600" dirty="0" err="1">
                <a:solidFill>
                  <a:schemeClr val="bg1"/>
                </a:solidFill>
              </a:rPr>
              <a:t>firstname</a:t>
            </a:r>
            <a:r>
              <a:rPr lang="en-US" sz="1600" dirty="0">
                <a:solidFill>
                  <a:schemeClr val="bg1"/>
                </a:solidFill>
              </a:rPr>
              <a:t>"&gt;First Name&lt;/label&gt; 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&lt;input type="text" id=”</a:t>
            </a:r>
            <a:r>
              <a:rPr lang="en-US" sz="1600" dirty="0" err="1">
                <a:solidFill>
                  <a:schemeClr val="bg1"/>
                </a:solidFill>
              </a:rPr>
              <a:t>firstname</a:t>
            </a:r>
            <a:r>
              <a:rPr lang="en-US" sz="1600" dirty="0">
                <a:solidFill>
                  <a:schemeClr val="bg1"/>
                </a:solidFill>
              </a:rPr>
              <a:t>"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</a:t>
            </a:r>
            <a:r>
              <a:rPr lang="en-US" sz="1600" dirty="0">
                <a:solidFill>
                  <a:srgbClr val="00AB72"/>
                </a:solidFill>
              </a:rPr>
              <a:t> [</a:t>
            </a:r>
            <a:r>
              <a:rPr lang="en-US" sz="1600" dirty="0" err="1">
                <a:solidFill>
                  <a:srgbClr val="00AB72"/>
                </a:solidFill>
              </a:rPr>
              <a:t>formControl</a:t>
            </a:r>
            <a:r>
              <a:rPr lang="en-US" sz="1600" dirty="0">
                <a:solidFill>
                  <a:srgbClr val="00AB72"/>
                </a:solidFill>
              </a:rPr>
              <a:t>]</a:t>
            </a:r>
            <a:r>
              <a:rPr lang="en-US" sz="1600" dirty="0">
                <a:solidFill>
                  <a:schemeClr val="bg1"/>
                </a:solidFill>
              </a:rPr>
              <a:t>=”</a:t>
            </a:r>
            <a:r>
              <a:rPr lang="en-US" sz="1600" dirty="0" err="1">
                <a:solidFill>
                  <a:schemeClr val="bg1"/>
                </a:solidFill>
              </a:rPr>
              <a:t>addressForm.get</a:t>
            </a:r>
            <a:r>
              <a:rPr lang="en-US" sz="1600" dirty="0">
                <a:solidFill>
                  <a:schemeClr val="bg1"/>
                </a:solidFill>
              </a:rPr>
              <a:t>(’</a:t>
            </a:r>
            <a:r>
              <a:rPr lang="en-US" sz="1600" dirty="0" err="1">
                <a:solidFill>
                  <a:schemeClr val="bg1"/>
                </a:solidFill>
              </a:rPr>
              <a:t>firstname</a:t>
            </a:r>
            <a:r>
              <a:rPr lang="en-US" sz="1600" dirty="0">
                <a:solidFill>
                  <a:schemeClr val="bg1"/>
                </a:solidFill>
              </a:rPr>
              <a:t>')"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</a:t>
            </a:r>
            <a:r>
              <a:rPr lang="en-US" sz="1600" dirty="0">
                <a:solidFill>
                  <a:srgbClr val="00AB72"/>
                </a:solidFill>
              </a:rPr>
              <a:t>[(</a:t>
            </a:r>
            <a:r>
              <a:rPr lang="en-US" sz="1600" dirty="0" err="1">
                <a:solidFill>
                  <a:srgbClr val="00AB72"/>
                </a:solidFill>
              </a:rPr>
              <a:t>ngModel</a:t>
            </a:r>
            <a:r>
              <a:rPr lang="en-US" sz="1600" dirty="0">
                <a:solidFill>
                  <a:srgbClr val="00AB72"/>
                </a:solidFill>
              </a:rPr>
              <a:t>)]</a:t>
            </a:r>
            <a:r>
              <a:rPr lang="en-US" sz="1600" dirty="0">
                <a:solidFill>
                  <a:schemeClr val="bg1"/>
                </a:solidFill>
              </a:rPr>
              <a:t>=”</a:t>
            </a:r>
            <a:r>
              <a:rPr lang="en-US" sz="1600" dirty="0" err="1">
                <a:solidFill>
                  <a:schemeClr val="bg1"/>
                </a:solidFill>
              </a:rPr>
              <a:t>firstname</a:t>
            </a:r>
            <a:r>
              <a:rPr lang="en-US" sz="1600" dirty="0">
                <a:solidFill>
                  <a:schemeClr val="bg1"/>
                </a:solidFill>
              </a:rPr>
              <a:t>"&gt; 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750" y="5624483"/>
            <a:ext cx="8626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7"/>
              </a:rPr>
              <a:t>https://</a:t>
            </a:r>
            <a:r>
              <a:rPr lang="en-US" sz="1400" dirty="0" err="1">
                <a:hlinkClick r:id="rId7"/>
              </a:rPr>
              <a:t>blog.thoughtram.io</a:t>
            </a:r>
            <a:r>
              <a:rPr lang="en-US" sz="1400" dirty="0">
                <a:hlinkClick r:id="rId7"/>
              </a:rPr>
              <a:t>/angular/2016/10/13/two-way-data-binding-in-angular-2.html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46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 defTabSz="895350" eaLnBrk="0" hangingPunct="0">
              <a:defRPr/>
            </a:pPr>
            <a:r>
              <a:rPr lang="en-US" sz="2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</a:t>
            </a:r>
          </a:p>
          <a:p>
            <a:pPr algn="ctr" defTabSz="895350" eaLnBrk="0" hangingPunct="0">
              <a:defRPr/>
            </a:pPr>
            <a:r>
              <a:rPr lang="en-US" sz="2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Services, Observables &amp; Forms</a:t>
            </a: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2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5504688"/>
            <a:ext cx="8961438" cy="8054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2151401" y="5729278"/>
            <a:ext cx="4658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</a:t>
            </a:r>
            <a:endParaRPr lang="en-US" sz="16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190" y="66692"/>
            <a:ext cx="856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Open Sans"/>
              </a:rPr>
              <a:t>Resources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6190" y="478826"/>
            <a:ext cx="848637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Injectable (Service)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7"/>
              </a:rPr>
              <a:t>Tutorial: https://angular.io/docs/ts/latest/tutorial/toh-pt4.html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7"/>
              </a:rPr>
              <a:t>Dependency Injection: https://angular.io/docs/ts/latest/guide/dependency-injection.html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Understanding Injectable: </a:t>
            </a:r>
            <a:br>
              <a:rPr lang="en-US" sz="1400" dirty="0"/>
            </a:br>
            <a:r>
              <a:rPr lang="en-US" sz="1400" dirty="0">
                <a:hlinkClick r:id="rId8"/>
              </a:rPr>
              <a:t>https://blog.thoughtram.io/angular/2015/09/17/resolve-service-dependencies-in-angular-2.html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Observables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Intro to Reactive Programming: </a:t>
            </a:r>
            <a:r>
              <a:rPr lang="en-US" sz="1600" dirty="0">
                <a:hlinkClick r:id="rId9"/>
              </a:rPr>
              <a:t>https://gist.github.com/staltz/868e7e9bc2a7b8c1f754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Learning Observables: </a:t>
            </a:r>
            <a:r>
              <a:rPr lang="en-US" sz="1600" dirty="0">
                <a:hlinkClick r:id="rId10"/>
              </a:rPr>
              <a:t>https://www.youtube.com/watch?v=KOOT7BArVHQ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Search using Observables: </a:t>
            </a:r>
            <a:br>
              <a:rPr lang="en-US" sz="1600" dirty="0"/>
            </a:br>
            <a:r>
              <a:rPr lang="en-US" sz="1600" dirty="0">
                <a:hlinkClick r:id="rId11"/>
              </a:rPr>
              <a:t>https://blog.thoughtram.io/angular/2016/01/06/taking-advantage-of-observables-in-angular2.html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http with observables: </a:t>
            </a:r>
            <a:br>
              <a:rPr lang="en-US" sz="1600" dirty="0"/>
            </a:br>
            <a:r>
              <a:rPr lang="en-US" sz="1600" dirty="0">
                <a:hlinkClick r:id="rId12"/>
              </a:rPr>
              <a:t>https://scotch.io/tutorials/angular-2-http-requests-with-observables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13"/>
              </a:rPr>
              <a:t>Forms: https://angular.io/docs/ts/latest/guide/forms.html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14"/>
              </a:rPr>
              <a:t>Reactive-Forms: https://toddmotto.com/angular-2-forms-reactive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Validation: </a:t>
            </a:r>
            <a:r>
              <a:rPr lang="en-US" sz="1600" dirty="0">
                <a:hlinkClick r:id="rId15"/>
              </a:rPr>
              <a:t>https://scotch.io/tutorials/angular-2-form-validation</a:t>
            </a:r>
            <a:endParaRPr lang="en-US" sz="1600" dirty="0"/>
          </a:p>
          <a:p>
            <a:pPr lvl="1"/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Services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Angular Service, a Singleton Class for encapsulating and sharing logic.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104" y="985448"/>
            <a:ext cx="4403911" cy="9144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angular-cli generate a service called data</a:t>
            </a:r>
          </a:p>
          <a:p>
            <a:r>
              <a:rPr lang="en-US" sz="1600" dirty="0">
                <a:solidFill>
                  <a:schemeClr val="bg1"/>
                </a:solidFill>
              </a:rPr>
              <a:t>&gt; ng g service “data”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4701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Create a new class as an Injectable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Edit the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data.service.ts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81104" y="3074428"/>
            <a:ext cx="4403911" cy="227754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An Angular 2 Service (Injectable)</a:t>
            </a:r>
          </a:p>
          <a:p>
            <a:r>
              <a:rPr lang="en-US" sz="1600" dirty="0">
                <a:solidFill>
                  <a:schemeClr val="bg1"/>
                </a:solidFill>
              </a:rPr>
              <a:t>import { Injectable } from '@angular/core';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@Injectable()export class </a:t>
            </a:r>
            <a:r>
              <a:rPr lang="en-US" sz="1600" dirty="0" err="1">
                <a:solidFill>
                  <a:srgbClr val="1AB076"/>
                </a:solidFill>
              </a:rPr>
              <a:t>DataService</a:t>
            </a:r>
            <a:r>
              <a:rPr lang="en-US" sz="1600" dirty="0">
                <a:solidFill>
                  <a:srgbClr val="1AB076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constructor() { }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8477" y="2429570"/>
            <a:ext cx="40669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@Injectable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376451" y="2923035"/>
            <a:ext cx="4701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 from @angular/core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@Injectable Annotation (Typescript)</a:t>
            </a:r>
            <a:b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tells angular how this class behaves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Angular-cli (ng) named it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DataService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80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Services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How to use a Service/Injectable?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76450" y="783136"/>
            <a:ext cx="897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Service lifetime is related to the Module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Service behaves like a Singleton shared within its module.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3628" y="2398068"/>
            <a:ext cx="4591387" cy="19202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>
                <a:solidFill>
                  <a:srgbClr val="1AB076"/>
                </a:solidFill>
                <a:latin typeface="Source Code Pro"/>
              </a:rPr>
              <a:t>app.module.ts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- Import and Declare Service in Module</a:t>
            </a:r>
          </a:p>
          <a:p>
            <a:r>
              <a:rPr lang="en-US" sz="1600" dirty="0">
                <a:solidFill>
                  <a:schemeClr val="bg1"/>
                </a:solidFill>
              </a:rPr>
              <a:t>import { </a:t>
            </a:r>
            <a:r>
              <a:rPr lang="en-US" sz="1600" dirty="0" err="1">
                <a:solidFill>
                  <a:srgbClr val="1AB076"/>
                </a:solidFill>
              </a:rPr>
              <a:t>DataService</a:t>
            </a:r>
            <a:r>
              <a:rPr lang="en-US" sz="1600" dirty="0">
                <a:solidFill>
                  <a:srgbClr val="1AB076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} from './</a:t>
            </a:r>
            <a:r>
              <a:rPr lang="en-US" sz="1600" dirty="0" err="1">
                <a:solidFill>
                  <a:schemeClr val="bg1"/>
                </a:solidFill>
              </a:rPr>
              <a:t>data.service</a:t>
            </a:r>
            <a:r>
              <a:rPr lang="en-US" sz="1600" dirty="0">
                <a:solidFill>
                  <a:schemeClr val="bg1"/>
                </a:solidFill>
              </a:rPr>
              <a:t>';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@</a:t>
            </a:r>
            <a:r>
              <a:rPr lang="en-US" sz="1600" dirty="0" err="1">
                <a:solidFill>
                  <a:schemeClr val="bg1"/>
                </a:solidFill>
              </a:rPr>
              <a:t>NgModule</a:t>
            </a:r>
            <a:r>
              <a:rPr lang="en-US" sz="1600" dirty="0">
                <a:solidFill>
                  <a:schemeClr val="bg1"/>
                </a:solidFill>
              </a:rPr>
              <a:t>({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providers: [</a:t>
            </a:r>
            <a:r>
              <a:rPr lang="en-US" sz="1600" dirty="0" err="1">
                <a:solidFill>
                  <a:srgbClr val="1AB076"/>
                </a:solidFill>
              </a:rPr>
              <a:t>DataService</a:t>
            </a:r>
            <a:r>
              <a:rPr lang="en-US" sz="1600" dirty="0">
                <a:solidFill>
                  <a:schemeClr val="bg1"/>
                </a:solidFill>
              </a:rPr>
              <a:t>]</a:t>
            </a:r>
          </a:p>
          <a:p>
            <a:r>
              <a:rPr lang="en-US" sz="1600" dirty="0">
                <a:solidFill>
                  <a:schemeClr val="bg1"/>
                </a:solidFill>
              </a:rPr>
              <a:t>})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77" y="2247568"/>
            <a:ext cx="40669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App Service? Add to App Module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376451" y="2646432"/>
            <a:ext cx="4701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Edit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app.module.ts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data.service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 it to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ngModule’s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providers.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93628" y="4365534"/>
            <a:ext cx="4586137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>
                <a:solidFill>
                  <a:srgbClr val="1AB076"/>
                </a:solidFill>
                <a:latin typeface="Source Code Pro"/>
              </a:rPr>
              <a:t>list.component.ts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Inject Service into Component constructor</a:t>
            </a:r>
          </a:p>
          <a:p>
            <a:r>
              <a:rPr lang="en-US" sz="1600" dirty="0">
                <a:solidFill>
                  <a:schemeClr val="bg1"/>
                </a:solidFill>
              </a:rPr>
              <a:t>import { </a:t>
            </a:r>
            <a:r>
              <a:rPr lang="en-US" sz="1600" dirty="0" err="1">
                <a:solidFill>
                  <a:srgbClr val="1AB076"/>
                </a:solidFill>
              </a:rPr>
              <a:t>DataService</a:t>
            </a:r>
            <a:r>
              <a:rPr lang="en-US" sz="1600" dirty="0">
                <a:solidFill>
                  <a:srgbClr val="1AB076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} from ’../</a:t>
            </a:r>
            <a:r>
              <a:rPr lang="en-US" sz="1600" dirty="0" err="1">
                <a:solidFill>
                  <a:schemeClr val="bg1"/>
                </a:solidFill>
              </a:rPr>
              <a:t>data.service</a:t>
            </a:r>
            <a:r>
              <a:rPr lang="en-US" sz="1600" dirty="0">
                <a:solidFill>
                  <a:schemeClr val="bg1"/>
                </a:solidFill>
              </a:rPr>
              <a:t>';</a:t>
            </a:r>
          </a:p>
          <a:p>
            <a:r>
              <a:rPr lang="mr-IN" sz="1600" dirty="0">
                <a:solidFill>
                  <a:schemeClr val="bg1"/>
                </a:solidFill>
              </a:rPr>
              <a:t>…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constructor(private </a:t>
            </a:r>
            <a:r>
              <a:rPr lang="en-US" sz="1600" dirty="0" err="1">
                <a:solidFill>
                  <a:schemeClr val="bg1"/>
                </a:solidFill>
              </a:rPr>
              <a:t>dataService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rgbClr val="1AB076"/>
                </a:solidFill>
              </a:rPr>
              <a:t>DataService</a:t>
            </a:r>
            <a:r>
              <a:rPr lang="en-US" sz="1600" dirty="0">
                <a:solidFill>
                  <a:schemeClr val="bg1"/>
                </a:solidFill>
              </a:rPr>
              <a:t>)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3227" y="4256591"/>
            <a:ext cx="40669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Inject the Service into Component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381701" y="4655455"/>
            <a:ext cx="4701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 use the Service in a Component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Inject it into the constructor</a:t>
            </a:r>
          </a:p>
        </p:txBody>
      </p:sp>
    </p:spTree>
    <p:extLst>
      <p:ext uri="{BB962C8B-B14F-4D97-AF65-F5344CB8AC3E}">
        <p14:creationId xmlns:p14="http://schemas.microsoft.com/office/powerpoint/2010/main" val="53814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– Observables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Observables and </a:t>
            </a:r>
            <a:r>
              <a:rPr 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rxjs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help us handle streams of events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376450" y="1045892"/>
            <a:ext cx="91630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Using Observables to structure our data is called </a:t>
            </a:r>
            <a:r>
              <a:rPr lang="en-US" sz="1800" b="1" dirty="0"/>
              <a:t>Reactive Programming</a:t>
            </a:r>
            <a:r>
              <a:rPr lang="en-US" sz="18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Reactive Programming = Working with asynchronous streams of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/>
              <a:t>Rxjs</a:t>
            </a:r>
            <a:r>
              <a:rPr lang="en-US" sz="1800" dirty="0"/>
              <a:t> provides tools to work with Observables like: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Observables are based on the Observer Design Pattern</a:t>
            </a:r>
            <a:br>
              <a:rPr lang="en-US" sz="1800" dirty="0"/>
            </a:br>
            <a:r>
              <a:rPr lang="en-US" sz="1800" dirty="0">
                <a:hlinkClick r:id="rId7"/>
              </a:rPr>
              <a:t>https://en.wikipedia.org/wiki/Observer_pattern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2239963" y="2083466"/>
            <a:ext cx="1785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8"/>
              </a:rPr>
              <a:t>Static Operators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210648" y="2078216"/>
            <a:ext cx="1785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8"/>
              </a:rPr>
              <a:t>Instance Operators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1213" y="3132395"/>
            <a:ext cx="5959557" cy="303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Observables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HTTP </a:t>
            </a:r>
            <a:r>
              <a:rPr lang="mr-IN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Angular Service </a:t>
            </a:r>
            <a:r>
              <a:rPr lang="mr-IN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returns an Observable.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76450" y="1098445"/>
            <a:ext cx="4701921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Edit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data.service.ts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 HTTP from angular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inject HTTP service into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data.service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3628" y="1182571"/>
            <a:ext cx="4591387" cy="13716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>
                <a:solidFill>
                  <a:srgbClr val="1AB076"/>
                </a:solidFill>
                <a:latin typeface="Source Code Pro"/>
              </a:rPr>
              <a:t>data.service.ts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import { Http } from '@angular/http';</a:t>
            </a:r>
          </a:p>
          <a:p>
            <a:r>
              <a:rPr lang="mr-IN" sz="1600" dirty="0">
                <a:solidFill>
                  <a:schemeClr val="bg1"/>
                </a:solidFill>
              </a:rPr>
              <a:t>…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constructor(private http: </a:t>
            </a:r>
            <a:r>
              <a:rPr lang="en-US" sz="1600" dirty="0">
                <a:solidFill>
                  <a:srgbClr val="00AB72"/>
                </a:solidFill>
              </a:rPr>
              <a:t>Http</a:t>
            </a:r>
            <a:r>
              <a:rPr lang="en-US" sz="1600" dirty="0">
                <a:solidFill>
                  <a:schemeClr val="bg1"/>
                </a:solidFill>
              </a:rPr>
              <a:t>) { }</a:t>
            </a:r>
          </a:p>
          <a:p>
            <a:r>
              <a:rPr lang="mr-IN" sz="1600" dirty="0">
                <a:solidFill>
                  <a:schemeClr val="bg1"/>
                </a:solidFill>
              </a:rPr>
              <a:t>…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35384" y="4124451"/>
            <a:ext cx="633276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>
                <a:solidFill>
                  <a:srgbClr val="1AB076"/>
                </a:solidFill>
                <a:latin typeface="Source Code Pro"/>
              </a:rPr>
              <a:t>data.service.ts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getDataObservable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(): </a:t>
            </a:r>
            <a:r>
              <a:rPr lang="en-US" sz="1400" dirty="0">
                <a:solidFill>
                  <a:srgbClr val="00AB72"/>
                </a:solidFill>
                <a:latin typeface="Source Code Pro"/>
              </a:rPr>
              <a:t>Observable&lt;Item[]&gt;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{        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</a:t>
            </a:r>
            <a:r>
              <a:rPr lang="en-US" sz="1400" dirty="0">
                <a:solidFill>
                  <a:srgbClr val="00AB72"/>
                </a:solidFill>
                <a:latin typeface="Source Code Pro"/>
              </a:rPr>
              <a:t>return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</a:t>
            </a:r>
            <a:r>
              <a:rPr lang="en-US" sz="1400" dirty="0" err="1">
                <a:solidFill>
                  <a:srgbClr val="00AB72"/>
                </a:solidFill>
                <a:latin typeface="Source Code Pro"/>
              </a:rPr>
              <a:t>http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.get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environment.dataUrl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)      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             .map(response =&gt;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response.json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())</a:t>
            </a:r>
            <a:br>
              <a:rPr lang="en-US" sz="1400" dirty="0">
                <a:solidFill>
                  <a:schemeClr val="bg1"/>
                </a:solidFill>
                <a:latin typeface="Source Code Pro"/>
              </a:rPr>
            </a:br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             .map(items =&gt;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items.map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(item =&gt; {        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                 return new Item(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item.id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item.name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);      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             }));  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3227" y="2781076"/>
            <a:ext cx="51500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Return an Observable from data service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381701" y="3215099"/>
            <a:ext cx="4701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Subscribe to HTTP’s Observable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And return your own Observable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Note: 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map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is an </a:t>
            </a:r>
            <a:b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rxjs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69726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Observables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How to subscribe Observers to an Observable?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76450" y="1098445"/>
            <a:ext cx="4701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 need to subscribe to the Observable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 need to provide Observers (functions)</a:t>
            </a:r>
            <a:b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 get/catch the Observer’s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Events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Errors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Completed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3628" y="1182571"/>
            <a:ext cx="4591387" cy="30162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>
                <a:solidFill>
                  <a:srgbClr val="1AB076"/>
                </a:solidFill>
                <a:latin typeface="Source Code Pro"/>
              </a:rPr>
              <a:t>list.component.ts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mr-IN" sz="1600" dirty="0">
                <a:solidFill>
                  <a:schemeClr val="bg1"/>
                </a:solidFill>
              </a:rPr>
              <a:t>…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ngOnInit</a:t>
            </a:r>
            <a:r>
              <a:rPr lang="en-US" sz="1600" dirty="0">
                <a:solidFill>
                  <a:schemeClr val="bg1"/>
                </a:solidFill>
              </a:rPr>
              <a:t>()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</a:t>
            </a:r>
            <a:r>
              <a:rPr lang="en-US" sz="1600" dirty="0" err="1">
                <a:solidFill>
                  <a:schemeClr val="bg1"/>
                </a:solidFill>
              </a:rPr>
              <a:t>this.dataService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.</a:t>
            </a:r>
            <a:r>
              <a:rPr lang="en-US" sz="1600" dirty="0" err="1">
                <a:solidFill>
                  <a:schemeClr val="bg1"/>
                </a:solidFill>
              </a:rPr>
              <a:t>getDataObservable</a:t>
            </a:r>
            <a:r>
              <a:rPr lang="en-US" sz="1600" dirty="0">
                <a:solidFill>
                  <a:schemeClr val="bg1"/>
                </a:solidFill>
              </a:rPr>
              <a:t>()       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  .</a:t>
            </a:r>
            <a:r>
              <a:rPr lang="en-US" sz="1600" dirty="0">
                <a:solidFill>
                  <a:srgbClr val="00AB72"/>
                </a:solidFill>
              </a:rPr>
              <a:t>subscribe</a:t>
            </a:r>
            <a:r>
              <a:rPr lang="en-US" sz="1600" dirty="0">
                <a:solidFill>
                  <a:schemeClr val="bg1"/>
                </a:solidFill>
              </a:rPr>
              <a:t>(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       list =&gt; </a:t>
            </a:r>
            <a:r>
              <a:rPr lang="en-US" sz="1600" dirty="0" err="1">
                <a:solidFill>
                  <a:schemeClr val="bg1"/>
                </a:solidFill>
              </a:rPr>
              <a:t>this.list</a:t>
            </a:r>
            <a:r>
              <a:rPr lang="en-US" sz="1600" dirty="0">
                <a:solidFill>
                  <a:schemeClr val="bg1"/>
                </a:solidFill>
              </a:rPr>
              <a:t> = list,       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       error =&gt; </a:t>
            </a:r>
            <a:r>
              <a:rPr lang="en-US" sz="1600" dirty="0" err="1">
                <a:solidFill>
                  <a:schemeClr val="bg1"/>
                </a:solidFill>
              </a:rPr>
              <a:t>console.error</a:t>
            </a:r>
            <a:r>
              <a:rPr lang="en-US" sz="1600" dirty="0">
                <a:solidFill>
                  <a:schemeClr val="bg1"/>
                </a:solidFill>
              </a:rPr>
              <a:t>("Error", error),      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       () =&gt; </a:t>
            </a:r>
            <a:r>
              <a:rPr lang="en-US" sz="1600" dirty="0" err="1">
                <a:solidFill>
                  <a:schemeClr val="bg1"/>
                </a:solidFill>
              </a:rPr>
              <a:t>console.log</a:t>
            </a:r>
            <a:r>
              <a:rPr lang="en-US" sz="1600" dirty="0">
                <a:solidFill>
                  <a:schemeClr val="bg1"/>
                </a:solidFill>
              </a:rPr>
              <a:t>('Done')       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   ); 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r>
              <a:rPr lang="mr-IN" sz="1600" dirty="0">
                <a:solidFill>
                  <a:schemeClr val="bg1"/>
                </a:solidFill>
              </a:rPr>
              <a:t>…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3227" y="3643529"/>
            <a:ext cx="40669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List component subscriber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381701" y="4042393"/>
            <a:ext cx="4701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List</a:t>
            </a:r>
            <a:r>
              <a:rPr lang="mr-IN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…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success/events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Observer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Error</a:t>
            </a:r>
            <a:r>
              <a:rPr lang="mr-IN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…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error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Observer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() </a:t>
            </a:r>
            <a:r>
              <a:rPr lang="mr-IN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…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completed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Observer</a:t>
            </a:r>
          </a:p>
        </p:txBody>
      </p:sp>
    </p:spTree>
    <p:extLst>
      <p:ext uri="{BB962C8B-B14F-4D97-AF65-F5344CB8AC3E}">
        <p14:creationId xmlns:p14="http://schemas.microsoft.com/office/powerpoint/2010/main" val="34180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 </a:t>
            </a:r>
            <a:r>
              <a:rPr lang="mr-IN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Forms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What does a Form need to do?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750" y="955935"/>
            <a:ext cx="8775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Provide the user with the ability to 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Edit Values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Offer facilities to handle 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Input Validation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Present visual queues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when values are required, invalid, wrong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etc</a:t>
            </a:r>
            <a:r>
              <a:rPr lang="mr-IN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…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Perform complex validation between fields </a:t>
            </a:r>
            <a:r>
              <a:rPr lang="mr-IN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form level validation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Handle the state of the form: Read, Edit, New</a:t>
            </a:r>
            <a:r>
              <a:rPr lang="mr-IN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…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And more</a:t>
            </a:r>
            <a:r>
              <a:rPr lang="mr-IN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…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750" y="5727425"/>
            <a:ext cx="6191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7"/>
              </a:rPr>
              <a:t>https://</a:t>
            </a:r>
            <a:r>
              <a:rPr lang="en-US" sz="1600" dirty="0" err="1">
                <a:hlinkClick r:id="rId7"/>
              </a:rPr>
              <a:t>scotch.io</a:t>
            </a:r>
            <a:r>
              <a:rPr lang="en-US" sz="1600" dirty="0">
                <a:hlinkClick r:id="rId7"/>
              </a:rPr>
              <a:t>/tutorials/angular-2-form-validation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61" y="2638097"/>
            <a:ext cx="2764226" cy="34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3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 </a:t>
            </a:r>
            <a:r>
              <a:rPr lang="mr-IN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Forms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Adding Angular Form Module(s) to our application.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750" y="955935"/>
            <a:ext cx="8775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FormsModule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And/Or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ReactiveFormsModule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 them to your App Module’s imports </a:t>
            </a:r>
            <a:r>
              <a:rPr lang="mr-IN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this makes all Angular Form feature available.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5177" y="2882876"/>
            <a:ext cx="8693513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import { </a:t>
            </a:r>
            <a:r>
              <a:rPr lang="en-US" sz="1400" dirty="0" err="1">
                <a:solidFill>
                  <a:srgbClr val="00AB72"/>
                </a:solidFill>
                <a:latin typeface="Source Code Pro"/>
              </a:rPr>
              <a:t>FormsModule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, </a:t>
            </a:r>
            <a:r>
              <a:rPr lang="en-US" sz="1400" dirty="0" err="1">
                <a:solidFill>
                  <a:srgbClr val="00AB72"/>
                </a:solidFill>
                <a:latin typeface="Source Code Pro"/>
              </a:rPr>
              <a:t>ReactiveFormsModule</a:t>
            </a:r>
            <a:r>
              <a:rPr lang="en-US" sz="1400" dirty="0">
                <a:solidFill>
                  <a:srgbClr val="00AB72"/>
                </a:solidFill>
                <a:latin typeface="Source Code Pro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} from '@angular/forms';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// farther down...</a:t>
            </a:r>
          </a:p>
          <a:p>
            <a:r>
              <a:rPr lang="en-US" sz="1400" dirty="0">
                <a:solidFill>
                  <a:srgbClr val="00AB72"/>
                </a:solidFill>
                <a:latin typeface="Source Code Pro"/>
              </a:rPr>
              <a:t>@</a:t>
            </a:r>
            <a:r>
              <a:rPr lang="en-US" sz="1400" dirty="0" err="1">
                <a:solidFill>
                  <a:srgbClr val="00AB72"/>
                </a:solidFill>
                <a:latin typeface="Source Code Pro"/>
              </a:rPr>
              <a:t>NgModule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declarations: [</a:t>
            </a:r>
            <a:r>
              <a:rPr lang="mr-IN" sz="1400" dirty="0">
                <a:solidFill>
                  <a:schemeClr val="bg1"/>
                </a:solidFill>
                <a:latin typeface="Source Code Pro"/>
              </a:rPr>
              <a:t>…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], 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imports: [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BrowserModule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</a:t>
            </a:r>
            <a:r>
              <a:rPr lang="en-US" sz="1400" dirty="0" err="1">
                <a:solidFill>
                  <a:srgbClr val="00AB72"/>
                </a:solidFill>
                <a:latin typeface="Source Code Pro"/>
              </a:rPr>
              <a:t>FormsModule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, 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</a:t>
            </a:r>
            <a:r>
              <a:rPr lang="en-US" sz="1400" dirty="0" err="1">
                <a:solidFill>
                  <a:srgbClr val="00AB72"/>
                </a:solidFill>
                <a:latin typeface="Source Code Pro"/>
              </a:rPr>
              <a:t>ReactiveFormsModule</a:t>
            </a:r>
            <a:endParaRPr lang="en-US" sz="1400" dirty="0">
              <a:solidFill>
                <a:srgbClr val="00AB72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],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bootstrap: [ </a:t>
            </a:r>
            <a:r>
              <a:rPr lang="mr-IN" sz="1400" dirty="0">
                <a:solidFill>
                  <a:schemeClr val="bg1"/>
                </a:solidFill>
                <a:latin typeface="Source Code Pro"/>
              </a:rPr>
              <a:t>…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]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})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class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AppModule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11098342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yQEOhmo0yoXtBH9v7N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0w0Rqd1EWAdsIs.DKG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IyNF3XQU6VUsqwt6XQ7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EhuXSXCv02BtSb9WqDaW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uqa6T31ZkyIpHmPjOWrb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C4FSd1bEGrXPDg7r9l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rng42mWU06kGTlh8o6u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etuqFKRE.t5O59xIr.r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V.nAH37Eu2eiPx2JXY6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5ygypYv0SY6kBwsRd8aA"/>
</p:tagLst>
</file>

<file path=ppt/theme/theme1.xml><?xml version="1.0" encoding="utf-8"?>
<a:theme xmlns:a="http://schemas.openxmlformats.org/drawingml/2006/main" name="29_Firm Format - English (US)">
  <a:themeElements>
    <a:clrScheme name="29_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29_Firm Format - English (US)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עיצוב מותאם אישית">
  <a:themeElements>
    <a:clrScheme name="1_עיצוב מותאם אישית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עיצוב מותאם אישית">
      <a:majorFont>
        <a:latin typeface="Californian FB"/>
        <a:ea typeface=""/>
        <a:cs typeface="Arial"/>
      </a:majorFont>
      <a:minorFont>
        <a:latin typeface="Californian FB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עיצוב מותאם אישית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irm Format - English (US)">
  <a:themeElements>
    <a:clrScheme name="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Firm Format - English (US)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21739</TotalTime>
  <Words>2257</Words>
  <Application>Microsoft Office PowerPoint</Application>
  <PresentationFormat>Custom</PresentationFormat>
  <Paragraphs>377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MS PGothic</vt:lpstr>
      <vt:lpstr>Arial</vt:lpstr>
      <vt:lpstr>Bariol Regular</vt:lpstr>
      <vt:lpstr>Californian FB</vt:lpstr>
      <vt:lpstr>Georgia</vt:lpstr>
      <vt:lpstr>Open Sans</vt:lpstr>
      <vt:lpstr>Source Code Pro</vt:lpstr>
      <vt:lpstr>29_Firm Format - English (US)</vt:lpstr>
      <vt:lpstr>Custom Design</vt:lpstr>
      <vt:lpstr>1_עיצוב מותאם אישית</vt:lpstr>
      <vt:lpstr>Firm Format - English (US)</vt:lpstr>
      <vt:lpstr>think-cell Slide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OWApps,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Training</dc:title>
  <dc:subject>OWApps AngularJS Training</dc:subject>
  <dc:creator>jonathan.wax@owapps.com</dc:creator>
  <cp:lastModifiedBy>Jonathan Wax</cp:lastModifiedBy>
  <cp:revision>694</cp:revision>
  <cp:lastPrinted>2008-09-19T11:06:26Z</cp:lastPrinted>
  <dcterms:created xsi:type="dcterms:W3CDTF">2010-01-27T21:29:29Z</dcterms:created>
  <dcterms:modified xsi:type="dcterms:W3CDTF">2017-10-31T19:15:49Z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DocID">
    <vt:lpwstr/>
  </property>
  <property fmtid="{D5CDD505-2E9C-101B-9397-08002B2CF9AE}" pid="6" name="DocIDinTitle">
    <vt:bool>true</vt:bool>
  </property>
  <property fmtid="{D5CDD505-2E9C-101B-9397-08002B2CF9AE}" pid="7" name="DocIDinSlide">
    <vt:bool>true</vt:bool>
  </property>
  <property fmtid="{D5CDD505-2E9C-101B-9397-08002B2CF9AE}" pid="8" name="DocIDPosition">
    <vt:i4>1</vt:i4>
  </property>
  <property fmtid="{D5CDD505-2E9C-101B-9397-08002B2CF9AE}" pid="9" name="Final">
    <vt:bool>true</vt:bool>
  </property>
  <property fmtid="{D5CDD505-2E9C-101B-9397-08002B2CF9AE}" pid="10" name="Title">
    <vt:lpwstr>Title</vt:lpwstr>
  </property>
  <property fmtid="{D5CDD505-2E9C-101B-9397-08002B2CF9AE}" pid="11" name="Event">
    <vt:lpwstr/>
  </property>
  <property fmtid="{D5CDD505-2E9C-101B-9397-08002B2CF9AE}" pid="12" name="Delivery Date">
    <vt:lpwstr/>
  </property>
</Properties>
</file>