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12"/>
  </p:notesMasterIdLst>
  <p:handoutMasterIdLst>
    <p:handoutMasterId r:id="rId13"/>
  </p:handoutMasterIdLst>
  <p:sldIdLst>
    <p:sldId id="470" r:id="rId5"/>
    <p:sldId id="524" r:id="rId6"/>
    <p:sldId id="530" r:id="rId7"/>
    <p:sldId id="537" r:id="rId8"/>
    <p:sldId id="552" r:id="rId9"/>
    <p:sldId id="553" r:id="rId10"/>
    <p:sldId id="444" r:id="rId11"/>
  </p:sldIdLst>
  <p:sldSz cx="8961438" cy="6721475"/>
  <p:notesSz cx="6743700" cy="9906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B076"/>
    <a:srgbClr val="00AB72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3" autoAdjust="0"/>
    <p:restoredTop sz="94906" autoAdjust="0"/>
  </p:normalViewPr>
  <p:slideViewPr>
    <p:cSldViewPr snapToGrid="0" snapToObjects="1">
      <p:cViewPr varScale="1">
        <p:scale>
          <a:sx n="92" d="100"/>
          <a:sy n="92" d="100"/>
        </p:scale>
        <p:origin x="1224" y="84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561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876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AAaaa </a:t>
            </a:r>
            <a:r>
              <a:rPr lang="he-IL"/>
              <a:t>לחץ כדי לערוך סגנונות טקסט של תבנית בסיס</a:t>
            </a:r>
            <a:endParaRPr lang="en-US"/>
          </a:p>
          <a:p>
            <a:pPr lvl="1"/>
            <a:r>
              <a:rPr lang="he-IL"/>
              <a:t>רמה שנייה</a:t>
            </a:r>
            <a:endParaRPr lang="en-US"/>
          </a:p>
          <a:p>
            <a:pPr lvl="2"/>
            <a:r>
              <a:rPr lang="he-IL"/>
              <a:t>רמה שלישית</a:t>
            </a:r>
            <a:endParaRPr lang="en-US"/>
          </a:p>
          <a:p>
            <a:pPr lvl="3"/>
            <a:r>
              <a:rPr lang="he-IL"/>
              <a:t>רמה רביעית</a:t>
            </a:r>
            <a:endParaRPr lang="en-US"/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cli.angular.io/" TargetMode="Externa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Relationship Id="rId9" Type="http://schemas.openxmlformats.org/officeDocument/2006/relationships/hyperlink" Target="https://angular.io/guide/quickstar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angular.io/guide/styleguide" TargetMode="Externa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li.angular.io/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angular.io/" TargetMode="Externa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11" Type="http://schemas.openxmlformats.org/officeDocument/2006/relationships/hyperlink" Target="https://thinkster.io/tutorials/learn-angular-2" TargetMode="External"/><Relationship Id="rId5" Type="http://schemas.openxmlformats.org/officeDocument/2006/relationships/oleObject" Target="../embeddings/oleObject7.bin"/><Relationship Id="rId10" Type="http://schemas.openxmlformats.org/officeDocument/2006/relationships/hyperlink" Target="https://www.angularconnect.com/" TargetMode="External"/><Relationship Id="rId4" Type="http://schemas.openxmlformats.org/officeDocument/2006/relationships/notesSlide" Target="../notesSlides/notesSlide7.xml"/><Relationship Id="rId9" Type="http://schemas.openxmlformats.org/officeDocument/2006/relationships/hyperlink" Target="https://www.ng-conf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Build your first Angular2+ App</a:t>
            </a: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Angular2 – Your first App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 CLI (Command Line Interface)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5471" y="3510759"/>
            <a:ext cx="440391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Source Code Pro"/>
              </a:rPr>
              <a:t>// install angular-cli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&gt; </a:t>
            </a:r>
            <a:r>
              <a:rPr lang="en-US" sz="1400" dirty="0" err="1">
                <a:solidFill>
                  <a:srgbClr val="FFFFFF"/>
                </a:solidFill>
                <a:latin typeface="Source Code Pro"/>
              </a:rPr>
              <a:t>npm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install –g @angular/cli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00B050"/>
                </a:solidFill>
                <a:latin typeface="Source Code Pro"/>
              </a:rPr>
              <a:t>// create new angular project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&gt; ng new &lt;</a:t>
            </a:r>
            <a:r>
              <a:rPr lang="en-US" sz="1400" dirty="0" err="1">
                <a:solidFill>
                  <a:srgbClr val="FFFFFF"/>
                </a:solidFill>
                <a:latin typeface="Source Code Pro"/>
              </a:rPr>
              <a:t>yourappname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&gt;</a:t>
            </a:r>
            <a:br>
              <a:rPr lang="en-US" sz="1400" dirty="0">
                <a:solidFill>
                  <a:srgbClr val="FFFFFF"/>
                </a:solidFill>
                <a:latin typeface="Source Code Pro"/>
              </a:rPr>
            </a:br>
            <a:r>
              <a:rPr lang="en-US" sz="1400" dirty="0">
                <a:solidFill>
                  <a:srgbClr val="FFFFFF"/>
                </a:solidFill>
                <a:latin typeface="Source Code Pro"/>
              </a:rPr>
              <a:t>&gt; cd &lt;</a:t>
            </a:r>
            <a:r>
              <a:rPr lang="en-US" sz="1400" dirty="0" err="1">
                <a:solidFill>
                  <a:srgbClr val="FFFFFF"/>
                </a:solidFill>
                <a:latin typeface="Source Code Pro"/>
              </a:rPr>
              <a:t>yourappname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&gt;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00B050"/>
                </a:solidFill>
                <a:latin typeface="Source Code Pro"/>
              </a:rPr>
              <a:t>// run angular project</a:t>
            </a:r>
          </a:p>
          <a:p>
            <a:r>
              <a:rPr lang="en-US" sz="1400" dirty="0" err="1">
                <a:solidFill>
                  <a:srgbClr val="FFFFFF"/>
                </a:solidFill>
                <a:latin typeface="Source Code Pro"/>
              </a:rPr>
              <a:t>yourappname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&gt; ng serve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4701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https://cli.angular.io/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Prerequisites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nodejs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(6+) +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npm</a:t>
            </a:r>
            <a:b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8"/>
              </a:rPr>
              <a:t>https://nodejs.org/en/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(LTS version)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Local Admin rights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Getting Started</a:t>
            </a:r>
            <a:b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9"/>
              </a:rPr>
              <a:t>https://angular.io/guide/quickstart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Install angular-cli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 new angular project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Run angular project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Angular2 – Your first App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Project Folder/Structure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4051" y="645782"/>
            <a:ext cx="4190294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Angular Project Structure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.angular-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cli.json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.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editorconfig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.</a:t>
            </a:r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gitignore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e2e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karma.conf.js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package.json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protractor.conf.js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README.md</a:t>
            </a: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src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tsconfig.json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Source Code Pro"/>
              </a:rPr>
              <a:t>tslint.json</a:t>
            </a:r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49" y="1045892"/>
            <a:ext cx="4701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Angular Style Guide</a:t>
            </a:r>
            <a:b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  <a:hlinkClick r:id="rId7"/>
              </a:rPr>
              <a:t>https://angular.io/guide/styleguide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Angular CLI uses Style Guide</a:t>
            </a:r>
          </a:p>
        </p:txBody>
      </p:sp>
    </p:spTree>
    <p:extLst>
      <p:ext uri="{BB962C8B-B14F-4D97-AF65-F5344CB8AC3E}">
        <p14:creationId xmlns:p14="http://schemas.microsoft.com/office/powerpoint/2010/main" val="21082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Angular2 – Your first App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ReadMe.md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927" y="914715"/>
            <a:ext cx="8623583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</a:rPr>
              <a:t>Jerusalapp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This project was generated with [Angular CLI](</a:t>
            </a:r>
            <a:r>
              <a:rPr lang="en-US" sz="1100" u="sng" dirty="0">
                <a:solidFill>
                  <a:schemeClr val="bg1"/>
                </a:solidFill>
              </a:rPr>
              <a:t>https://github.com/angular/angular-cli</a:t>
            </a:r>
            <a:r>
              <a:rPr lang="en-US" sz="1100" dirty="0">
                <a:solidFill>
                  <a:schemeClr val="bg1"/>
                </a:solidFill>
              </a:rPr>
              <a:t>) version 1.4.7.</a:t>
            </a: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## Development server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Run `ng serve` for a dev server. Navigate to `http://localhost:4200/`. The app will automatically reload if you change any of the source files.</a:t>
            </a: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## Code scaffolding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Run `ng generate component component-name` to generate a new component. You can also use `ng generate </a:t>
            </a:r>
            <a:r>
              <a:rPr lang="en-US" sz="1100" dirty="0" err="1">
                <a:solidFill>
                  <a:schemeClr val="bg1"/>
                </a:solidFill>
              </a:rPr>
              <a:t>directive|pipe|service|class|guard|interface|enum|module</a:t>
            </a:r>
            <a:r>
              <a:rPr lang="en-US" sz="1100" dirty="0">
                <a:solidFill>
                  <a:schemeClr val="bg1"/>
                </a:solidFill>
              </a:rPr>
              <a:t>`.</a:t>
            </a: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## Build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Run `ng build` to build the project. The build artifacts will be stored in the `</a:t>
            </a:r>
            <a:r>
              <a:rPr lang="en-US" sz="1100" dirty="0" err="1">
                <a:solidFill>
                  <a:schemeClr val="bg1"/>
                </a:solidFill>
              </a:rPr>
              <a:t>dist</a:t>
            </a:r>
            <a:r>
              <a:rPr lang="en-US" sz="1100" dirty="0">
                <a:solidFill>
                  <a:schemeClr val="bg1"/>
                </a:solidFill>
              </a:rPr>
              <a:t>/` directory. Use the `-prod` flag for a production build.</a:t>
            </a: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## Running unit tests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Run `ng test` to execute the unit tests via [Karma](</a:t>
            </a:r>
            <a:r>
              <a:rPr lang="en-US" sz="1100" u="sng" dirty="0">
                <a:solidFill>
                  <a:schemeClr val="bg1"/>
                </a:solidFill>
              </a:rPr>
              <a:t>https://karma-runner.github.io</a:t>
            </a:r>
            <a:r>
              <a:rPr lang="en-US" sz="1100" dirty="0">
                <a:solidFill>
                  <a:schemeClr val="bg1"/>
                </a:solidFill>
              </a:rPr>
              <a:t>).</a:t>
            </a: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## Running end-to-end tests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Run `ng e2e` to execute the end-to-end tests via [Protractor](</a:t>
            </a:r>
            <a:r>
              <a:rPr lang="en-US" sz="1100" u="sng" dirty="0">
                <a:solidFill>
                  <a:schemeClr val="bg1"/>
                </a:solidFill>
              </a:rPr>
              <a:t>http://www.protractortest.org/</a:t>
            </a:r>
            <a:r>
              <a:rPr lang="en-US" sz="1100" dirty="0">
                <a:solidFill>
                  <a:schemeClr val="bg1"/>
                </a:solidFill>
              </a:rPr>
              <a:t>).</a:t>
            </a: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## Further help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To get more help on the Angular CLI use `ng help` or go check out the [Angular CLI README](</a:t>
            </a:r>
            <a:r>
              <a:rPr lang="en-US" sz="1100" u="sng" dirty="0">
                <a:solidFill>
                  <a:schemeClr val="bg1"/>
                </a:solidFill>
              </a:rPr>
              <a:t>https://github.com/angular/angular-cli/blob/master/README.md</a:t>
            </a:r>
            <a:r>
              <a:rPr lang="en-US" sz="1100" dirty="0">
                <a:solidFill>
                  <a:schemeClr val="bg1"/>
                </a:solidFill>
              </a:rPr>
              <a:t>).</a:t>
            </a:r>
          </a:p>
          <a:p>
            <a:endParaRPr lang="en-US" sz="600" dirty="0">
              <a:solidFill>
                <a:schemeClr val="bg1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09670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Angular2 – Your first App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Running/Testing/Build your app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4051" y="645782"/>
            <a:ext cx="4190294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AB076"/>
                </a:solidFill>
                <a:latin typeface="Source Code Pro"/>
              </a:rPr>
              <a:t>// Run your app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&gt; ng serve</a:t>
            </a:r>
            <a:br>
              <a:rPr lang="en-US" sz="1400" dirty="0">
                <a:solidFill>
                  <a:schemeClr val="bg1"/>
                </a:solidFill>
                <a:latin typeface="Source Code Pro"/>
              </a:rPr>
            </a:br>
            <a:br>
              <a:rPr lang="en-US" sz="1400" dirty="0">
                <a:solidFill>
                  <a:schemeClr val="bg1"/>
                </a:solidFill>
                <a:latin typeface="Source Code Pro"/>
              </a:rPr>
            </a:br>
            <a:r>
              <a:rPr lang="en-US" sz="1400" dirty="0">
                <a:solidFill>
                  <a:srgbClr val="00B050"/>
                </a:solidFill>
                <a:latin typeface="Source Code Pro"/>
              </a:rPr>
              <a:t>// Unit Test your app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&gt; ng test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00B050"/>
                </a:solidFill>
                <a:latin typeface="Source Code Pro"/>
              </a:rPr>
              <a:t>// End-To-End Test your app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&gt; ng e2e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00B050"/>
                </a:solidFill>
                <a:latin typeface="Source Code Pro"/>
              </a:rPr>
              <a:t>// Build your app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&gt; ng build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49" y="1045892"/>
            <a:ext cx="4701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Nodejs +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webpack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– like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iisexpress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Test: karma, jasmine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e2e: selenium/protractor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Build: </a:t>
            </a: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webpack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(--eject option)</a:t>
            </a:r>
          </a:p>
        </p:txBody>
      </p:sp>
    </p:spTree>
    <p:extLst>
      <p:ext uri="{BB962C8B-B14F-4D97-AF65-F5344CB8AC3E}">
        <p14:creationId xmlns:p14="http://schemas.microsoft.com/office/powerpoint/2010/main" val="215626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951785"/>
            <a:ext cx="65938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Angular Official Site – </a:t>
            </a:r>
            <a:r>
              <a:rPr lang="en-US" sz="1600" dirty="0">
                <a:hlinkClick r:id="rId7"/>
              </a:rPr>
              <a:t>http://angular.io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Angular CLI – </a:t>
            </a:r>
            <a:r>
              <a:rPr lang="en-US" sz="1600" dirty="0">
                <a:hlinkClick r:id="rId8"/>
              </a:rPr>
              <a:t>http://cli.angular.io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9"/>
              </a:rPr>
              <a:t>https://www.ng-conf.org/</a:t>
            </a:r>
            <a:r>
              <a:rPr lang="en-US" sz="1600" dirty="0"/>
              <a:t> - Original Angular 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0"/>
              </a:rPr>
              <a:t>https://www.angularconnect.com/</a:t>
            </a:r>
            <a:r>
              <a:rPr lang="en-US" sz="1600" dirty="0"/>
              <a:t> - Angular Connect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11"/>
              </a:rPr>
              <a:t>https://thinkster.io/tutorials/learn-angular-2</a:t>
            </a:r>
            <a:r>
              <a:rPr lang="en-US" sz="1600" dirty="0"/>
              <a:t> - Free Course.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14606</TotalTime>
  <Words>265</Words>
  <Application>Microsoft Office PowerPoint</Application>
  <PresentationFormat>Custom</PresentationFormat>
  <Paragraphs>99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MS PGothic</vt:lpstr>
      <vt:lpstr>Arial</vt:lpstr>
      <vt:lpstr>Bariol Regular</vt:lpstr>
      <vt:lpstr>Californian FB</vt:lpstr>
      <vt:lpstr>Georgia</vt:lpstr>
      <vt:lpstr>Open Sans</vt:lpstr>
      <vt:lpstr>Source Code Pro</vt:lpstr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Jonathan Wax</cp:lastModifiedBy>
  <cp:revision>652</cp:revision>
  <cp:lastPrinted>2008-09-19T11:06:26Z</cp:lastPrinted>
  <dcterms:created xsi:type="dcterms:W3CDTF">2010-01-27T21:29:29Z</dcterms:created>
  <dcterms:modified xsi:type="dcterms:W3CDTF">2017-10-17T18:34:24Z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