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heme/theme5.xml" ContentType="application/vnd.openxmlformats-officedocument.theme+xml"/>
  <Override PartName="/ppt/theme/theme6.xml" ContentType="application/vnd.openxmlformats-officedocument.theme+xml"/>
  <Override PartName="/ppt/tags/tag15.xml" ContentType="application/vnd.openxmlformats-officedocument.presentationml.tags+xml"/>
  <Override PartName="/ppt/notesSlides/notesSlide1.xml" ContentType="application/vnd.openxmlformats-officedocument.presentationml.notesSlide+xml"/>
  <Override PartName="/ppt/tags/tag16.xml" ContentType="application/vnd.openxmlformats-officedocument.presentationml.tags+xml"/>
  <Override PartName="/ppt/notesSlides/notesSlide2.xml" ContentType="application/vnd.openxmlformats-officedocument.presentationml.notesSlide+xml"/>
  <Override PartName="/ppt/tags/tag17.xml" ContentType="application/vnd.openxmlformats-officedocument.presentationml.tags+xml"/>
  <Override PartName="/ppt/notesSlides/notesSlide3.xml" ContentType="application/vnd.openxmlformats-officedocument.presentationml.notesSlide+xml"/>
  <Override PartName="/ppt/tags/tag18.xml" ContentType="application/vnd.openxmlformats-officedocument.presentationml.tags+xml"/>
  <Override PartName="/ppt/notesSlides/notesSlide4.xml" ContentType="application/vnd.openxmlformats-officedocument.presentationml.notesSlide+xml"/>
  <Override PartName="/ppt/tags/tag19.xml" ContentType="application/vnd.openxmlformats-officedocument.presentationml.tags+xml"/>
  <Override PartName="/ppt/notesSlides/notesSlide5.xml" ContentType="application/vnd.openxmlformats-officedocument.presentationml.notesSlide+xml"/>
  <Override PartName="/ppt/tags/tag20.xml" ContentType="application/vnd.openxmlformats-officedocument.presentationml.tags+xml"/>
  <Override PartName="/ppt/notesSlides/notesSlide6.xml" ContentType="application/vnd.openxmlformats-officedocument.presentationml.notesSlide+xml"/>
  <Override PartName="/ppt/tags/tag21.xml" ContentType="application/vnd.openxmlformats-officedocument.presentationml.tags+xml"/>
  <Override PartName="/ppt/notesSlides/notesSlide7.xml" ContentType="application/vnd.openxmlformats-officedocument.presentationml.notesSlide+xml"/>
  <Override PartName="/ppt/tags/tag22.xml" ContentType="application/vnd.openxmlformats-officedocument.presentationml.tags+xml"/>
  <Override PartName="/ppt/notesSlides/notesSlide8.xml" ContentType="application/vnd.openxmlformats-officedocument.presentationml.notesSlide+xml"/>
  <Override PartName="/ppt/tags/tag23.xml" ContentType="application/vnd.openxmlformats-officedocument.presentationml.tags+xml"/>
  <Override PartName="/ppt/notesSlides/notesSlide9.xml" ContentType="application/vnd.openxmlformats-officedocument.presentationml.notesSlide+xml"/>
  <Override PartName="/ppt/tags/tag24.xml" ContentType="application/vnd.openxmlformats-officedocument.presentationml.tags+xml"/>
  <Override PartName="/ppt/notesSlides/notesSlide10.xml" ContentType="application/vnd.openxmlformats-officedocument.presentationml.notesSlide+xml"/>
  <Override PartName="/ppt/tags/tag25.xml" ContentType="application/vnd.openxmlformats-officedocument.presentationml.tags+xml"/>
  <Override PartName="/ppt/notesSlides/notesSlide11.xml" ContentType="application/vnd.openxmlformats-officedocument.presentationml.notesSlide+xml"/>
  <Override PartName="/ppt/tags/tag26.xml" ContentType="application/vnd.openxmlformats-officedocument.presentationml.tags+xml"/>
  <Override PartName="/ppt/notesSlides/notesSlide12.xml" ContentType="application/vnd.openxmlformats-officedocument.presentationml.notesSlide+xml"/>
  <Override PartName="/ppt/tags/tag27.xml" ContentType="application/vnd.openxmlformats-officedocument.presentationml.tags+xml"/>
  <Override PartName="/ppt/notesSlides/notesSlide13.xml" ContentType="application/vnd.openxmlformats-officedocument.presentationml.notesSlide+xml"/>
  <Override PartName="/ppt/tags/tag28.xml" ContentType="application/vnd.openxmlformats-officedocument.presentationml.tags+xml"/>
  <Override PartName="/ppt/notesSlides/notesSlide14.xml" ContentType="application/vnd.openxmlformats-officedocument.presentationml.notesSlide+xml"/>
  <Override PartName="/ppt/tags/tag29.xml" ContentType="application/vnd.openxmlformats-officedocument.presentationml.tags+xml"/>
  <Override PartName="/ppt/notesSlides/notesSlide15.xml" ContentType="application/vnd.openxmlformats-officedocument.presentationml.notesSlide+xml"/>
  <Override PartName="/ppt/tags/tag30.xml" ContentType="application/vnd.openxmlformats-officedocument.presentationml.tags+xml"/>
  <Override PartName="/ppt/notesSlides/notesSlide16.xml" ContentType="application/vnd.openxmlformats-officedocument.presentationml.notesSlide+xml"/>
  <Override PartName="/ppt/tags/tag31.xml" ContentType="application/vnd.openxmlformats-officedocument.presentationml.tags+xml"/>
  <Override PartName="/ppt/notesSlides/notesSlide17.xml" ContentType="application/vnd.openxmlformats-officedocument.presentationml.notesSlide+xml"/>
  <Override PartName="/ppt/tags/tag32.xml" ContentType="application/vnd.openxmlformats-officedocument.presentationml.tags+xml"/>
  <Override PartName="/ppt/notesSlides/notesSlide18.xml" ContentType="application/vnd.openxmlformats-officedocument.presentationml.notesSlide+xml"/>
  <Override PartName="/ppt/tags/tag33.xml" ContentType="application/vnd.openxmlformats-officedocument.presentationml.tags+xml"/>
  <Override PartName="/ppt/notesSlides/notesSlide19.xml" ContentType="application/vnd.openxmlformats-officedocument.presentationml.notesSlide+xml"/>
  <Override PartName="/ppt/tags/tag34.xml" ContentType="application/vnd.openxmlformats-officedocument.presentationml.tags+xml"/>
  <Override PartName="/ppt/notesSlides/notesSlide20.xml" ContentType="application/vnd.openxmlformats-officedocument.presentationml.notesSlide+xml"/>
  <Override PartName="/ppt/tags/tag35.xml" ContentType="application/vnd.openxmlformats-officedocument.presentationml.tags+xml"/>
  <Override PartName="/ppt/notesSlides/notesSlide2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36.xml" ContentType="application/vnd.openxmlformats-officedocument.presentationml.tags+xml"/>
  <Override PartName="/ppt/notesSlides/notesSlide22.xml" ContentType="application/vnd.openxmlformats-officedocument.presentationml.notesSlide+xml"/>
  <Override PartName="/ppt/tags/tag37.xml" ContentType="application/vnd.openxmlformats-officedocument.presentationml.tags+xml"/>
  <Override PartName="/ppt/notesSlides/notesSlide23.xml" ContentType="application/vnd.openxmlformats-officedocument.presentationml.notesSlide+xml"/>
  <Override PartName="/ppt/tags/tag38.xml" ContentType="application/vnd.openxmlformats-officedocument.presentationml.tags+xml"/>
  <Override PartName="/ppt/notesSlides/notesSlide24.xml" ContentType="application/vnd.openxmlformats-officedocument.presentationml.notesSlide+xml"/>
  <Override PartName="/ppt/tags/tag39.xml" ContentType="application/vnd.openxmlformats-officedocument.presentationml.tags+xml"/>
  <Override PartName="/ppt/notesSlides/notesSlide25.xml" ContentType="application/vnd.openxmlformats-officedocument.presentationml.notesSlide+xml"/>
  <Override PartName="/ppt/tags/tag40.xml" ContentType="application/vnd.openxmlformats-officedocument.presentationml.tags+xml"/>
  <Override PartName="/ppt/notesSlides/notesSlide26.xml" ContentType="application/vnd.openxmlformats-officedocument.presentationml.notesSlide+xml"/>
  <Override PartName="/ppt/tags/tag41.xml" ContentType="application/vnd.openxmlformats-officedocument.presentationml.tags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 autoCompressPictures="0">
  <p:sldMasterIdLst>
    <p:sldMasterId id="2147484101" r:id="rId1"/>
    <p:sldMasterId id="2147484103" r:id="rId2"/>
    <p:sldMasterId id="2147484102" r:id="rId3"/>
    <p:sldMasterId id="2147484104" r:id="rId4"/>
  </p:sldMasterIdLst>
  <p:notesMasterIdLst>
    <p:notesMasterId r:id="rId32"/>
  </p:notesMasterIdLst>
  <p:handoutMasterIdLst>
    <p:handoutMasterId r:id="rId33"/>
  </p:handoutMasterIdLst>
  <p:sldIdLst>
    <p:sldId id="470" r:id="rId5"/>
    <p:sldId id="524" r:id="rId6"/>
    <p:sldId id="530" r:id="rId7"/>
    <p:sldId id="531" r:id="rId8"/>
    <p:sldId id="532" r:id="rId9"/>
    <p:sldId id="533" r:id="rId10"/>
    <p:sldId id="534" r:id="rId11"/>
    <p:sldId id="535" r:id="rId12"/>
    <p:sldId id="536" r:id="rId13"/>
    <p:sldId id="538" r:id="rId14"/>
    <p:sldId id="537" r:id="rId15"/>
    <p:sldId id="550" r:id="rId16"/>
    <p:sldId id="549" r:id="rId17"/>
    <p:sldId id="551" r:id="rId18"/>
    <p:sldId id="552" r:id="rId19"/>
    <p:sldId id="553" r:id="rId20"/>
    <p:sldId id="554" r:id="rId21"/>
    <p:sldId id="540" r:id="rId22"/>
    <p:sldId id="541" r:id="rId23"/>
    <p:sldId id="542" r:id="rId24"/>
    <p:sldId id="543" r:id="rId25"/>
    <p:sldId id="544" r:id="rId26"/>
    <p:sldId id="548" r:id="rId27"/>
    <p:sldId id="546" r:id="rId28"/>
    <p:sldId id="545" r:id="rId29"/>
    <p:sldId id="547" r:id="rId30"/>
    <p:sldId id="444" r:id="rId31"/>
  </p:sldIdLst>
  <p:sldSz cx="8961438" cy="6721475"/>
  <p:notesSz cx="6743700" cy="9906000"/>
  <p:custDataLst>
    <p:tags r:id="rId34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MS PGothic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MS PGothic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MS PGothic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MS PGothic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MS PGothic"/>
        <a:cs typeface="Arial" charset="0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" charset="0"/>
        <a:ea typeface="MS PGothic"/>
        <a:cs typeface="Arial" charset="0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" charset="0"/>
        <a:ea typeface="MS PGothic"/>
        <a:cs typeface="Arial" charset="0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" charset="0"/>
        <a:ea typeface="MS PGothic"/>
        <a:cs typeface="Arial" charset="0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" charset="0"/>
        <a:ea typeface="MS PGothic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4233">
          <p15:clr>
            <a:srgbClr val="A4A3A4"/>
          </p15:clr>
        </p15:guide>
        <p15:guide id="2" pos="564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0">
          <p15:clr>
            <a:srgbClr val="A4A3A4"/>
          </p15:clr>
        </p15:guide>
        <p15:guide id="2" pos="212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1AB076"/>
    <a:srgbClr val="00AB72"/>
    <a:srgbClr val="5D727C"/>
    <a:srgbClr val="A5E2CE"/>
    <a:srgbClr val="33CC33"/>
    <a:srgbClr val="CCEFE3"/>
    <a:srgbClr val="666699"/>
    <a:srgbClr val="B83A08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313" autoAdjust="0"/>
    <p:restoredTop sz="94906" autoAdjust="0"/>
  </p:normalViewPr>
  <p:slideViewPr>
    <p:cSldViewPr snapToGrid="0" snapToObjects="1">
      <p:cViewPr varScale="1">
        <p:scale>
          <a:sx n="94" d="100"/>
          <a:sy n="94" d="100"/>
        </p:scale>
        <p:origin x="1596" y="84"/>
      </p:cViewPr>
      <p:guideLst>
        <p:guide orient="horz" pos="4233"/>
        <p:guide pos="564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7" d="100"/>
          <a:sy n="87" d="100"/>
        </p:scale>
        <p:origin x="-3546" y="-78"/>
      </p:cViewPr>
      <p:guideLst>
        <p:guide orient="horz" pos="3120"/>
        <p:guide pos="21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tags" Target="tags/tag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handoutMaster" Target="handoutMasters/handoutMaster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slideMaster" Target="slideMasters/slideMaster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4B3462A-5230-4D3C-B1A8-F33CAD980E40}" type="doc">
      <dgm:prSet loTypeId="urn:microsoft.com/office/officeart/2005/8/layout/venn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D6384B5-A1BD-435B-8DD7-EE78E2494854}">
      <dgm:prSet phldrT="[Text]" custT="1"/>
      <dgm:spPr>
        <a:solidFill>
          <a:schemeClr val="accent2"/>
        </a:solidFill>
      </dgm:spPr>
      <dgm:t>
        <a:bodyPr/>
        <a:lstStyle/>
        <a:p>
          <a:r>
            <a:rPr lang="en-US" sz="1600" dirty="0" smtClean="0"/>
            <a:t>Typescript</a:t>
          </a:r>
          <a:br>
            <a:rPr lang="en-US" sz="1600" dirty="0" smtClean="0"/>
          </a:br>
          <a:r>
            <a:rPr lang="en-US" sz="1600" dirty="0" smtClean="0"/>
            <a:t>types + annotations</a:t>
          </a:r>
          <a:endParaRPr lang="en-US" sz="1600" dirty="0"/>
        </a:p>
      </dgm:t>
    </dgm:pt>
    <dgm:pt modelId="{CA61253C-B9EF-46DC-84E7-B20110D4AEF3}" type="parTrans" cxnId="{E6316409-E564-4641-9777-1C0FA11B3958}">
      <dgm:prSet/>
      <dgm:spPr/>
      <dgm:t>
        <a:bodyPr/>
        <a:lstStyle/>
        <a:p>
          <a:endParaRPr lang="en-US"/>
        </a:p>
      </dgm:t>
    </dgm:pt>
    <dgm:pt modelId="{4E2A169B-BFDC-4BBA-BE06-A6D6C8927065}" type="sibTrans" cxnId="{E6316409-E564-4641-9777-1C0FA11B3958}">
      <dgm:prSet/>
      <dgm:spPr/>
      <dgm:t>
        <a:bodyPr/>
        <a:lstStyle/>
        <a:p>
          <a:endParaRPr lang="en-US"/>
        </a:p>
      </dgm:t>
    </dgm:pt>
    <dgm:pt modelId="{E90E4CAA-C402-4131-A320-131A7B54893E}">
      <dgm:prSet phldrT="[Text]" custT="1"/>
      <dgm:spPr>
        <a:solidFill>
          <a:srgbClr val="92D050"/>
        </a:solidFill>
      </dgm:spPr>
      <dgm:t>
        <a:bodyPr/>
        <a:lstStyle/>
        <a:p>
          <a:r>
            <a:rPr lang="en-US" sz="1800" dirty="0" smtClean="0"/>
            <a:t>ES6</a:t>
          </a:r>
          <a:br>
            <a:rPr lang="en-US" sz="1800" dirty="0" smtClean="0"/>
          </a:br>
          <a:r>
            <a:rPr lang="en-US" sz="1800" dirty="0" smtClean="0"/>
            <a:t>classes + modules</a:t>
          </a:r>
          <a:endParaRPr lang="en-US" sz="1800" dirty="0"/>
        </a:p>
      </dgm:t>
    </dgm:pt>
    <dgm:pt modelId="{AB7FCD95-F024-480F-9C00-B64370B21759}" type="parTrans" cxnId="{248E3898-BC65-4ABC-B634-CBB09C60A525}">
      <dgm:prSet/>
      <dgm:spPr/>
      <dgm:t>
        <a:bodyPr/>
        <a:lstStyle/>
        <a:p>
          <a:endParaRPr lang="en-US"/>
        </a:p>
      </dgm:t>
    </dgm:pt>
    <dgm:pt modelId="{8345EA76-9FDA-48E0-9A97-00C24B3661EC}" type="sibTrans" cxnId="{248E3898-BC65-4ABC-B634-CBB09C60A525}">
      <dgm:prSet/>
      <dgm:spPr/>
      <dgm:t>
        <a:bodyPr/>
        <a:lstStyle/>
        <a:p>
          <a:endParaRPr lang="en-US"/>
        </a:p>
      </dgm:t>
    </dgm:pt>
    <dgm:pt modelId="{9918B2C4-9E04-4730-ADA0-71D40C58F275}">
      <dgm:prSet phldrT="[Text]" custT="1"/>
      <dgm:spPr>
        <a:solidFill>
          <a:schemeClr val="bg1"/>
        </a:solidFill>
      </dgm:spPr>
      <dgm:t>
        <a:bodyPr/>
        <a:lstStyle/>
        <a:p>
          <a:r>
            <a:rPr lang="en-US" sz="2400" dirty="0" smtClean="0">
              <a:solidFill>
                <a:schemeClr val="tx1"/>
              </a:solidFill>
            </a:rPr>
            <a:t>ES5</a:t>
          </a:r>
          <a:endParaRPr lang="en-US" sz="2400" dirty="0">
            <a:solidFill>
              <a:schemeClr val="tx1"/>
            </a:solidFill>
          </a:endParaRPr>
        </a:p>
      </dgm:t>
    </dgm:pt>
    <dgm:pt modelId="{42256EE0-2D68-4D50-BF01-5179BA4E6432}" type="parTrans" cxnId="{BB49726E-FE1F-425E-AB83-C46F96A0C7E0}">
      <dgm:prSet/>
      <dgm:spPr/>
      <dgm:t>
        <a:bodyPr/>
        <a:lstStyle/>
        <a:p>
          <a:endParaRPr lang="en-US"/>
        </a:p>
      </dgm:t>
    </dgm:pt>
    <dgm:pt modelId="{7EC0709D-DD50-4950-A9AD-68E72A6D6A0F}" type="sibTrans" cxnId="{BB49726E-FE1F-425E-AB83-C46F96A0C7E0}">
      <dgm:prSet/>
      <dgm:spPr/>
      <dgm:t>
        <a:bodyPr/>
        <a:lstStyle/>
        <a:p>
          <a:endParaRPr lang="en-US"/>
        </a:p>
      </dgm:t>
    </dgm:pt>
    <dgm:pt modelId="{EB4C3840-C39D-400D-A1DE-2BF7C0EA4BF8}" type="pres">
      <dgm:prSet presAssocID="{A4B3462A-5230-4D3C-B1A8-F33CAD980E40}" presName="Name0" presStyleCnt="0">
        <dgm:presLayoutVars>
          <dgm:chMax val="7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0E8C5DA-9D4F-439D-AB62-389BAFFD87EF}" type="pres">
      <dgm:prSet presAssocID="{A4B3462A-5230-4D3C-B1A8-F33CAD980E40}" presName="comp1" presStyleCnt="0"/>
      <dgm:spPr/>
    </dgm:pt>
    <dgm:pt modelId="{1A97FE47-7B84-495F-BFCD-7FE99F8EAB54}" type="pres">
      <dgm:prSet presAssocID="{A4B3462A-5230-4D3C-B1A8-F33CAD980E40}" presName="circle1" presStyleLbl="node1" presStyleIdx="0" presStyleCnt="3"/>
      <dgm:spPr/>
      <dgm:t>
        <a:bodyPr/>
        <a:lstStyle/>
        <a:p>
          <a:endParaRPr lang="en-US"/>
        </a:p>
      </dgm:t>
    </dgm:pt>
    <dgm:pt modelId="{A9F87F2F-9AEC-47A5-A367-D5184AE8408F}" type="pres">
      <dgm:prSet presAssocID="{A4B3462A-5230-4D3C-B1A8-F33CAD980E40}" presName="c1text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D947938-66C1-422C-8DE4-8E24F3FEDF17}" type="pres">
      <dgm:prSet presAssocID="{A4B3462A-5230-4D3C-B1A8-F33CAD980E40}" presName="comp2" presStyleCnt="0"/>
      <dgm:spPr/>
    </dgm:pt>
    <dgm:pt modelId="{BBB1C4BA-0715-4E13-A5ED-C1CD0E73F2F6}" type="pres">
      <dgm:prSet presAssocID="{A4B3462A-5230-4D3C-B1A8-F33CAD980E40}" presName="circle2" presStyleLbl="node1" presStyleIdx="1" presStyleCnt="3"/>
      <dgm:spPr/>
      <dgm:t>
        <a:bodyPr/>
        <a:lstStyle/>
        <a:p>
          <a:endParaRPr lang="en-US"/>
        </a:p>
      </dgm:t>
    </dgm:pt>
    <dgm:pt modelId="{673103AC-CB5F-441D-89EE-D7C02110BFCB}" type="pres">
      <dgm:prSet presAssocID="{A4B3462A-5230-4D3C-B1A8-F33CAD980E40}" presName="c2text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6A8448E-9562-4031-9F5D-21E0E5F4B1C0}" type="pres">
      <dgm:prSet presAssocID="{A4B3462A-5230-4D3C-B1A8-F33CAD980E40}" presName="comp3" presStyleCnt="0"/>
      <dgm:spPr/>
    </dgm:pt>
    <dgm:pt modelId="{DD06AB4E-2A6D-47F7-8552-2BBAB37740F8}" type="pres">
      <dgm:prSet presAssocID="{A4B3462A-5230-4D3C-B1A8-F33CAD980E40}" presName="circle3" presStyleLbl="node1" presStyleIdx="2" presStyleCnt="3"/>
      <dgm:spPr/>
      <dgm:t>
        <a:bodyPr/>
        <a:lstStyle/>
        <a:p>
          <a:endParaRPr lang="en-US"/>
        </a:p>
      </dgm:t>
    </dgm:pt>
    <dgm:pt modelId="{45D77AC8-16AE-4F8C-9133-2D8C91455FAD}" type="pres">
      <dgm:prSet presAssocID="{A4B3462A-5230-4D3C-B1A8-F33CAD980E40}" presName="c3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4705F71-31FB-49F1-AA41-C193C8C6F8AE}" type="presOf" srcId="{9918B2C4-9E04-4730-ADA0-71D40C58F275}" destId="{DD06AB4E-2A6D-47F7-8552-2BBAB37740F8}" srcOrd="0" destOrd="0" presId="urn:microsoft.com/office/officeart/2005/8/layout/venn2"/>
    <dgm:cxn modelId="{93DEDF8D-5BD1-4A3C-B731-14F123B80BCC}" type="presOf" srcId="{E90E4CAA-C402-4131-A320-131A7B54893E}" destId="{BBB1C4BA-0715-4E13-A5ED-C1CD0E73F2F6}" srcOrd="0" destOrd="0" presId="urn:microsoft.com/office/officeart/2005/8/layout/venn2"/>
    <dgm:cxn modelId="{BB49726E-FE1F-425E-AB83-C46F96A0C7E0}" srcId="{A4B3462A-5230-4D3C-B1A8-F33CAD980E40}" destId="{9918B2C4-9E04-4730-ADA0-71D40C58F275}" srcOrd="2" destOrd="0" parTransId="{42256EE0-2D68-4D50-BF01-5179BA4E6432}" sibTransId="{7EC0709D-DD50-4950-A9AD-68E72A6D6A0F}"/>
    <dgm:cxn modelId="{E6316409-E564-4641-9777-1C0FA11B3958}" srcId="{A4B3462A-5230-4D3C-B1A8-F33CAD980E40}" destId="{9D6384B5-A1BD-435B-8DD7-EE78E2494854}" srcOrd="0" destOrd="0" parTransId="{CA61253C-B9EF-46DC-84E7-B20110D4AEF3}" sibTransId="{4E2A169B-BFDC-4BBA-BE06-A6D6C8927065}"/>
    <dgm:cxn modelId="{248E3898-BC65-4ABC-B634-CBB09C60A525}" srcId="{A4B3462A-5230-4D3C-B1A8-F33CAD980E40}" destId="{E90E4CAA-C402-4131-A320-131A7B54893E}" srcOrd="1" destOrd="0" parTransId="{AB7FCD95-F024-480F-9C00-B64370B21759}" sibTransId="{8345EA76-9FDA-48E0-9A97-00C24B3661EC}"/>
    <dgm:cxn modelId="{232587D0-7822-4A87-861F-7672E7500080}" type="presOf" srcId="{E90E4CAA-C402-4131-A320-131A7B54893E}" destId="{673103AC-CB5F-441D-89EE-D7C02110BFCB}" srcOrd="1" destOrd="0" presId="urn:microsoft.com/office/officeart/2005/8/layout/venn2"/>
    <dgm:cxn modelId="{2F0A4C52-456A-4919-9673-5C23C072E4EE}" type="presOf" srcId="{9918B2C4-9E04-4730-ADA0-71D40C58F275}" destId="{45D77AC8-16AE-4F8C-9133-2D8C91455FAD}" srcOrd="1" destOrd="0" presId="urn:microsoft.com/office/officeart/2005/8/layout/venn2"/>
    <dgm:cxn modelId="{6AC3F773-4B31-4ACC-B8F7-58A4D196589A}" type="presOf" srcId="{9D6384B5-A1BD-435B-8DD7-EE78E2494854}" destId="{1A97FE47-7B84-495F-BFCD-7FE99F8EAB54}" srcOrd="0" destOrd="0" presId="urn:microsoft.com/office/officeart/2005/8/layout/venn2"/>
    <dgm:cxn modelId="{C556AA68-AA54-4A66-B0BB-AF525933AC4C}" type="presOf" srcId="{A4B3462A-5230-4D3C-B1A8-F33CAD980E40}" destId="{EB4C3840-C39D-400D-A1DE-2BF7C0EA4BF8}" srcOrd="0" destOrd="0" presId="urn:microsoft.com/office/officeart/2005/8/layout/venn2"/>
    <dgm:cxn modelId="{91E54D60-BF33-4AFD-B5E3-C1B50B5F3A31}" type="presOf" srcId="{9D6384B5-A1BD-435B-8DD7-EE78E2494854}" destId="{A9F87F2F-9AEC-47A5-A367-D5184AE8408F}" srcOrd="1" destOrd="0" presId="urn:microsoft.com/office/officeart/2005/8/layout/venn2"/>
    <dgm:cxn modelId="{576FA9BB-A683-4DBF-9A77-E28A6D3E400B}" type="presParOf" srcId="{EB4C3840-C39D-400D-A1DE-2BF7C0EA4BF8}" destId="{40E8C5DA-9D4F-439D-AB62-389BAFFD87EF}" srcOrd="0" destOrd="0" presId="urn:microsoft.com/office/officeart/2005/8/layout/venn2"/>
    <dgm:cxn modelId="{081522A9-AD07-4E03-8620-3824E9B4C198}" type="presParOf" srcId="{40E8C5DA-9D4F-439D-AB62-389BAFFD87EF}" destId="{1A97FE47-7B84-495F-BFCD-7FE99F8EAB54}" srcOrd="0" destOrd="0" presId="urn:microsoft.com/office/officeart/2005/8/layout/venn2"/>
    <dgm:cxn modelId="{63C9FD11-FE4F-495C-884A-537157DB616E}" type="presParOf" srcId="{40E8C5DA-9D4F-439D-AB62-389BAFFD87EF}" destId="{A9F87F2F-9AEC-47A5-A367-D5184AE8408F}" srcOrd="1" destOrd="0" presId="urn:microsoft.com/office/officeart/2005/8/layout/venn2"/>
    <dgm:cxn modelId="{E596DC1B-5CC4-4511-8663-E1D28C938E94}" type="presParOf" srcId="{EB4C3840-C39D-400D-A1DE-2BF7C0EA4BF8}" destId="{5D947938-66C1-422C-8DE4-8E24F3FEDF17}" srcOrd="1" destOrd="0" presId="urn:microsoft.com/office/officeart/2005/8/layout/venn2"/>
    <dgm:cxn modelId="{456FC9A2-025F-4DA4-89AC-711482502C68}" type="presParOf" srcId="{5D947938-66C1-422C-8DE4-8E24F3FEDF17}" destId="{BBB1C4BA-0715-4E13-A5ED-C1CD0E73F2F6}" srcOrd="0" destOrd="0" presId="urn:microsoft.com/office/officeart/2005/8/layout/venn2"/>
    <dgm:cxn modelId="{F6A83C10-1101-4395-BFA4-F8B3CA3DA308}" type="presParOf" srcId="{5D947938-66C1-422C-8DE4-8E24F3FEDF17}" destId="{673103AC-CB5F-441D-89EE-D7C02110BFCB}" srcOrd="1" destOrd="0" presId="urn:microsoft.com/office/officeart/2005/8/layout/venn2"/>
    <dgm:cxn modelId="{EC1E772B-5F76-4CF4-B8E6-1615BEFE379B}" type="presParOf" srcId="{EB4C3840-C39D-400D-A1DE-2BF7C0EA4BF8}" destId="{16A8448E-9562-4031-9F5D-21E0E5F4B1C0}" srcOrd="2" destOrd="0" presId="urn:microsoft.com/office/officeart/2005/8/layout/venn2"/>
    <dgm:cxn modelId="{AD0A767A-E0AA-42EB-9718-957EF67B574E}" type="presParOf" srcId="{16A8448E-9562-4031-9F5D-21E0E5F4B1C0}" destId="{DD06AB4E-2A6D-47F7-8552-2BBAB37740F8}" srcOrd="0" destOrd="0" presId="urn:microsoft.com/office/officeart/2005/8/layout/venn2"/>
    <dgm:cxn modelId="{22E8039A-14F4-4A35-B6BA-EA77AC5235B8}" type="presParOf" srcId="{16A8448E-9562-4031-9F5D-21E0E5F4B1C0}" destId="{45D77AC8-16AE-4F8C-9133-2D8C91455FAD}" srcOrd="1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97FE47-7B84-495F-BFCD-7FE99F8EAB54}">
      <dsp:nvSpPr>
        <dsp:cNvPr id="0" name=""/>
        <dsp:cNvSpPr/>
      </dsp:nvSpPr>
      <dsp:spPr>
        <a:xfrm>
          <a:off x="995715" y="0"/>
          <a:ext cx="3982861" cy="3982861"/>
        </a:xfrm>
        <a:prstGeom prst="ellipse">
          <a:avLst/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Typescript</a:t>
          </a:r>
          <a:br>
            <a:rPr lang="en-US" sz="1600" kern="1200" dirty="0" smtClean="0"/>
          </a:br>
          <a:r>
            <a:rPr lang="en-US" sz="1600" kern="1200" dirty="0" smtClean="0"/>
            <a:t>types + annotations</a:t>
          </a:r>
          <a:endParaRPr lang="en-US" sz="1600" kern="1200" dirty="0"/>
        </a:p>
      </dsp:txBody>
      <dsp:txXfrm>
        <a:off x="2291141" y="199143"/>
        <a:ext cx="1392009" cy="597429"/>
      </dsp:txXfrm>
    </dsp:sp>
    <dsp:sp modelId="{BBB1C4BA-0715-4E13-A5ED-C1CD0E73F2F6}">
      <dsp:nvSpPr>
        <dsp:cNvPr id="0" name=""/>
        <dsp:cNvSpPr/>
      </dsp:nvSpPr>
      <dsp:spPr>
        <a:xfrm>
          <a:off x="1493573" y="995715"/>
          <a:ext cx="2987145" cy="2987145"/>
        </a:xfrm>
        <a:prstGeom prst="ellipse">
          <a:avLst/>
        </a:prstGeom>
        <a:solidFill>
          <a:srgbClr val="92D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ES6</a:t>
          </a:r>
          <a:br>
            <a:rPr lang="en-US" sz="1800" kern="1200" dirty="0" smtClean="0"/>
          </a:br>
          <a:r>
            <a:rPr lang="en-US" sz="1800" kern="1200" dirty="0" smtClean="0"/>
            <a:t>classes + modules</a:t>
          </a:r>
          <a:endParaRPr lang="en-US" sz="1800" kern="1200" dirty="0"/>
        </a:p>
      </dsp:txBody>
      <dsp:txXfrm>
        <a:off x="2291141" y="1182411"/>
        <a:ext cx="1392009" cy="560089"/>
      </dsp:txXfrm>
    </dsp:sp>
    <dsp:sp modelId="{DD06AB4E-2A6D-47F7-8552-2BBAB37740F8}">
      <dsp:nvSpPr>
        <dsp:cNvPr id="0" name=""/>
        <dsp:cNvSpPr/>
      </dsp:nvSpPr>
      <dsp:spPr>
        <a:xfrm>
          <a:off x="1991430" y="1991430"/>
          <a:ext cx="1991430" cy="1991430"/>
        </a:xfrm>
        <a:prstGeom prst="ellipse">
          <a:avLst/>
        </a:prstGeom>
        <a:solidFill>
          <a:schemeClr val="bg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chemeClr val="tx1"/>
              </a:solidFill>
            </a:rPr>
            <a:t>ES5</a:t>
          </a:r>
          <a:endParaRPr lang="en-US" sz="2400" kern="1200" dirty="0">
            <a:solidFill>
              <a:schemeClr val="tx1"/>
            </a:solidFill>
          </a:endParaRPr>
        </a:p>
      </dsp:txBody>
      <dsp:txXfrm>
        <a:off x="2283068" y="2489288"/>
        <a:ext cx="1408154" cy="9957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32399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914" name="AutoShap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68313" y="620713"/>
            <a:ext cx="5813425" cy="43592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</p:sp>
      <p:sp>
        <p:nvSpPr>
          <p:cNvPr id="5123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46100" y="5322888"/>
            <a:ext cx="5746750" cy="1222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018213" y="9528175"/>
            <a:ext cx="534987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1200"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7CE82E61-B7E2-4FD0-A53F-829A7DAE4E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128" name="doc id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6257925" y="111125"/>
            <a:ext cx="295275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800">
                <a:ea typeface="+mn-ea"/>
                <a:cs typeface="+mn-cs"/>
              </a:defRPr>
            </a:lvl1pPr>
          </a:lstStyle>
          <a:p>
            <a:pPr>
              <a:defRPr/>
            </a:pPr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042614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defRPr sz="1600" kern="1200">
        <a:solidFill>
          <a:schemeClr val="tx1"/>
        </a:solidFill>
        <a:latin typeface="Arial" charset="0"/>
        <a:ea typeface="MS PGothic" pitchFamily="34" charset="-128"/>
        <a:cs typeface="Arial" charset="0"/>
      </a:defRPr>
    </a:lvl1pPr>
    <a:lvl2pPr marL="117475" indent="-115888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SzPct val="120000"/>
      <a:buFont typeface="Arial" charset="0"/>
      <a:buChar char="▪"/>
      <a:defRPr sz="1600" kern="1200">
        <a:solidFill>
          <a:schemeClr val="tx1"/>
        </a:solidFill>
        <a:latin typeface="Arial" charset="0"/>
        <a:ea typeface="MS PGothic" pitchFamily="34" charset="-128"/>
        <a:cs typeface="Arial" charset="0"/>
      </a:defRPr>
    </a:lvl2pPr>
    <a:lvl3pPr marL="300038" indent="-180975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SzPct val="120000"/>
      <a:buFont typeface="Arial" charset="0"/>
      <a:buChar char="–"/>
      <a:defRPr sz="1600" kern="1200">
        <a:solidFill>
          <a:schemeClr val="tx1"/>
        </a:solidFill>
        <a:latin typeface="Arial" charset="0"/>
        <a:ea typeface="MS PGothic" pitchFamily="34" charset="-128"/>
        <a:cs typeface="Arial" charset="0"/>
      </a:defRPr>
    </a:lvl3pPr>
    <a:lvl4pPr marL="427038" indent="-125413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Font typeface="Arial" charset="0"/>
      <a:buChar char="▫"/>
      <a:defRPr sz="1600" kern="1200">
        <a:solidFill>
          <a:schemeClr val="tx1"/>
        </a:solidFill>
        <a:latin typeface="Arial" charset="0"/>
        <a:ea typeface="MS PGothic" pitchFamily="34" charset="-128"/>
        <a:cs typeface="Arial" charset="0"/>
      </a:defRPr>
    </a:lvl4pPr>
    <a:lvl5pPr marL="542925" indent="-114300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SzPct val="89000"/>
      <a:buFont typeface="Arial" charset="0"/>
      <a:buChar char="-"/>
      <a:defRPr sz="1600" kern="1200">
        <a:solidFill>
          <a:schemeClr val="tx1"/>
        </a:solidFill>
        <a:latin typeface="Arial" charset="0"/>
        <a:ea typeface="MS PGothic" pitchFamily="34" charset="-128"/>
        <a:cs typeface="Arial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6100" y="5322888"/>
            <a:ext cx="5746750" cy="244475"/>
          </a:xfrm>
          <a:noFill/>
          <a:ln/>
        </p:spPr>
        <p:txBody>
          <a:bodyPr/>
          <a:lstStyle/>
          <a:p>
            <a:pPr eaLnBrk="1" hangingPunct="1"/>
            <a:endParaRPr lang="cs-CZ" dirty="0" smtClean="0">
              <a:ea typeface="MS PGothic"/>
            </a:endParaRPr>
          </a:p>
        </p:txBody>
      </p:sp>
    </p:spTree>
    <p:extLst>
      <p:ext uri="{BB962C8B-B14F-4D97-AF65-F5344CB8AC3E}">
        <p14:creationId xmlns:p14="http://schemas.microsoft.com/office/powerpoint/2010/main" val="2904909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6100" y="5322888"/>
            <a:ext cx="5746750" cy="244475"/>
          </a:xfrm>
          <a:noFill/>
          <a:ln/>
        </p:spPr>
        <p:txBody>
          <a:bodyPr/>
          <a:lstStyle/>
          <a:p>
            <a:pPr eaLnBrk="1" hangingPunct="1"/>
            <a:endParaRPr lang="cs-CZ" dirty="0" smtClean="0">
              <a:ea typeface="MS PGothic"/>
            </a:endParaRPr>
          </a:p>
        </p:txBody>
      </p:sp>
    </p:spTree>
    <p:extLst>
      <p:ext uri="{BB962C8B-B14F-4D97-AF65-F5344CB8AC3E}">
        <p14:creationId xmlns:p14="http://schemas.microsoft.com/office/powerpoint/2010/main" val="18700641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6100" y="5322888"/>
            <a:ext cx="5746750" cy="244475"/>
          </a:xfrm>
          <a:noFill/>
          <a:ln/>
        </p:spPr>
        <p:txBody>
          <a:bodyPr/>
          <a:lstStyle/>
          <a:p>
            <a:pPr eaLnBrk="1" hangingPunct="1"/>
            <a:endParaRPr lang="cs-CZ" dirty="0" smtClean="0">
              <a:ea typeface="MS PGothic"/>
            </a:endParaRPr>
          </a:p>
        </p:txBody>
      </p:sp>
    </p:spTree>
    <p:extLst>
      <p:ext uri="{BB962C8B-B14F-4D97-AF65-F5344CB8AC3E}">
        <p14:creationId xmlns:p14="http://schemas.microsoft.com/office/powerpoint/2010/main" val="18187327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6100" y="5322888"/>
            <a:ext cx="5746750" cy="244475"/>
          </a:xfrm>
          <a:noFill/>
          <a:ln/>
        </p:spPr>
        <p:txBody>
          <a:bodyPr/>
          <a:lstStyle/>
          <a:p>
            <a:pPr eaLnBrk="1" hangingPunct="1"/>
            <a:endParaRPr lang="cs-CZ" dirty="0" smtClean="0">
              <a:ea typeface="MS PGothic"/>
            </a:endParaRPr>
          </a:p>
        </p:txBody>
      </p:sp>
    </p:spTree>
    <p:extLst>
      <p:ext uri="{BB962C8B-B14F-4D97-AF65-F5344CB8AC3E}">
        <p14:creationId xmlns:p14="http://schemas.microsoft.com/office/powerpoint/2010/main" val="10604748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6100" y="5322888"/>
            <a:ext cx="5746750" cy="244475"/>
          </a:xfrm>
          <a:noFill/>
          <a:ln/>
        </p:spPr>
        <p:txBody>
          <a:bodyPr/>
          <a:lstStyle/>
          <a:p>
            <a:pPr eaLnBrk="1" hangingPunct="1"/>
            <a:endParaRPr lang="cs-CZ" dirty="0" smtClean="0">
              <a:ea typeface="MS PGothic"/>
            </a:endParaRPr>
          </a:p>
        </p:txBody>
      </p:sp>
    </p:spTree>
    <p:extLst>
      <p:ext uri="{BB962C8B-B14F-4D97-AF65-F5344CB8AC3E}">
        <p14:creationId xmlns:p14="http://schemas.microsoft.com/office/powerpoint/2010/main" val="41186182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6100" y="5322888"/>
            <a:ext cx="5746750" cy="244475"/>
          </a:xfrm>
          <a:noFill/>
          <a:ln/>
        </p:spPr>
        <p:txBody>
          <a:bodyPr/>
          <a:lstStyle/>
          <a:p>
            <a:pPr eaLnBrk="1" hangingPunct="1"/>
            <a:endParaRPr lang="cs-CZ" dirty="0" smtClean="0">
              <a:ea typeface="MS PGothic"/>
            </a:endParaRPr>
          </a:p>
        </p:txBody>
      </p:sp>
    </p:spTree>
    <p:extLst>
      <p:ext uri="{BB962C8B-B14F-4D97-AF65-F5344CB8AC3E}">
        <p14:creationId xmlns:p14="http://schemas.microsoft.com/office/powerpoint/2010/main" val="42756565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6100" y="5322888"/>
            <a:ext cx="5746750" cy="244475"/>
          </a:xfrm>
          <a:noFill/>
          <a:ln/>
        </p:spPr>
        <p:txBody>
          <a:bodyPr/>
          <a:lstStyle/>
          <a:p>
            <a:pPr eaLnBrk="1" hangingPunct="1"/>
            <a:endParaRPr lang="cs-CZ" dirty="0" smtClean="0">
              <a:ea typeface="MS PGothic"/>
            </a:endParaRPr>
          </a:p>
        </p:txBody>
      </p:sp>
    </p:spTree>
    <p:extLst>
      <p:ext uri="{BB962C8B-B14F-4D97-AF65-F5344CB8AC3E}">
        <p14:creationId xmlns:p14="http://schemas.microsoft.com/office/powerpoint/2010/main" val="18356178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6100" y="5322888"/>
            <a:ext cx="5746750" cy="244475"/>
          </a:xfrm>
          <a:noFill/>
          <a:ln/>
        </p:spPr>
        <p:txBody>
          <a:bodyPr/>
          <a:lstStyle/>
          <a:p>
            <a:pPr eaLnBrk="1" hangingPunct="1"/>
            <a:endParaRPr lang="cs-CZ" dirty="0" smtClean="0">
              <a:ea typeface="MS PGothic"/>
            </a:endParaRPr>
          </a:p>
        </p:txBody>
      </p:sp>
    </p:spTree>
    <p:extLst>
      <p:ext uri="{BB962C8B-B14F-4D97-AF65-F5344CB8AC3E}">
        <p14:creationId xmlns:p14="http://schemas.microsoft.com/office/powerpoint/2010/main" val="32850559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6100" y="5322888"/>
            <a:ext cx="5746750" cy="244475"/>
          </a:xfrm>
          <a:noFill/>
          <a:ln/>
        </p:spPr>
        <p:txBody>
          <a:bodyPr/>
          <a:lstStyle/>
          <a:p>
            <a:pPr eaLnBrk="1" hangingPunct="1"/>
            <a:endParaRPr lang="cs-CZ" dirty="0" smtClean="0">
              <a:ea typeface="MS PGothic"/>
            </a:endParaRPr>
          </a:p>
        </p:txBody>
      </p:sp>
    </p:spTree>
    <p:extLst>
      <p:ext uri="{BB962C8B-B14F-4D97-AF65-F5344CB8AC3E}">
        <p14:creationId xmlns:p14="http://schemas.microsoft.com/office/powerpoint/2010/main" val="33964997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6100" y="5322888"/>
            <a:ext cx="5746750" cy="244475"/>
          </a:xfrm>
          <a:noFill/>
          <a:ln/>
        </p:spPr>
        <p:txBody>
          <a:bodyPr/>
          <a:lstStyle/>
          <a:p>
            <a:pPr eaLnBrk="1" hangingPunct="1"/>
            <a:endParaRPr lang="cs-CZ" dirty="0" smtClean="0">
              <a:ea typeface="MS PGothic"/>
            </a:endParaRPr>
          </a:p>
        </p:txBody>
      </p:sp>
    </p:spTree>
    <p:extLst>
      <p:ext uri="{BB962C8B-B14F-4D97-AF65-F5344CB8AC3E}">
        <p14:creationId xmlns:p14="http://schemas.microsoft.com/office/powerpoint/2010/main" val="187006412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6100" y="5322888"/>
            <a:ext cx="5746750" cy="244475"/>
          </a:xfrm>
          <a:noFill/>
          <a:ln/>
        </p:spPr>
        <p:txBody>
          <a:bodyPr/>
          <a:lstStyle/>
          <a:p>
            <a:pPr eaLnBrk="1" hangingPunct="1"/>
            <a:endParaRPr lang="cs-CZ" dirty="0" smtClean="0">
              <a:ea typeface="MS PGothic"/>
            </a:endParaRPr>
          </a:p>
        </p:txBody>
      </p:sp>
    </p:spTree>
    <p:extLst>
      <p:ext uri="{BB962C8B-B14F-4D97-AF65-F5344CB8AC3E}">
        <p14:creationId xmlns:p14="http://schemas.microsoft.com/office/powerpoint/2010/main" val="18187327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6100" y="5322888"/>
            <a:ext cx="5746750" cy="244475"/>
          </a:xfrm>
          <a:noFill/>
          <a:ln/>
        </p:spPr>
        <p:txBody>
          <a:bodyPr/>
          <a:lstStyle/>
          <a:p>
            <a:pPr eaLnBrk="1" hangingPunct="1"/>
            <a:endParaRPr lang="cs-CZ" dirty="0" smtClean="0">
              <a:ea typeface="MS PGothic"/>
            </a:endParaRPr>
          </a:p>
        </p:txBody>
      </p:sp>
    </p:spTree>
    <p:extLst>
      <p:ext uri="{BB962C8B-B14F-4D97-AF65-F5344CB8AC3E}">
        <p14:creationId xmlns:p14="http://schemas.microsoft.com/office/powerpoint/2010/main" val="187006412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6100" y="5322888"/>
            <a:ext cx="5746750" cy="244475"/>
          </a:xfrm>
          <a:noFill/>
          <a:ln/>
        </p:spPr>
        <p:txBody>
          <a:bodyPr/>
          <a:lstStyle/>
          <a:p>
            <a:pPr eaLnBrk="1" hangingPunct="1"/>
            <a:endParaRPr lang="cs-CZ" dirty="0" smtClean="0">
              <a:ea typeface="MS PGothic"/>
            </a:endParaRPr>
          </a:p>
        </p:txBody>
      </p:sp>
    </p:spTree>
    <p:extLst>
      <p:ext uri="{BB962C8B-B14F-4D97-AF65-F5344CB8AC3E}">
        <p14:creationId xmlns:p14="http://schemas.microsoft.com/office/powerpoint/2010/main" val="154595239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6100" y="5322888"/>
            <a:ext cx="5746750" cy="244475"/>
          </a:xfrm>
          <a:noFill/>
          <a:ln/>
        </p:spPr>
        <p:txBody>
          <a:bodyPr/>
          <a:lstStyle/>
          <a:p>
            <a:pPr eaLnBrk="1" hangingPunct="1"/>
            <a:endParaRPr lang="cs-CZ" dirty="0" smtClean="0">
              <a:ea typeface="MS PGothic"/>
            </a:endParaRPr>
          </a:p>
        </p:txBody>
      </p:sp>
    </p:spTree>
    <p:extLst>
      <p:ext uri="{BB962C8B-B14F-4D97-AF65-F5344CB8AC3E}">
        <p14:creationId xmlns:p14="http://schemas.microsoft.com/office/powerpoint/2010/main" val="281487382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6100" y="5322888"/>
            <a:ext cx="5746750" cy="244475"/>
          </a:xfrm>
          <a:noFill/>
          <a:ln/>
        </p:spPr>
        <p:txBody>
          <a:bodyPr/>
          <a:lstStyle/>
          <a:p>
            <a:pPr eaLnBrk="1" hangingPunct="1"/>
            <a:endParaRPr lang="cs-CZ" dirty="0" smtClean="0">
              <a:ea typeface="MS PGothic"/>
            </a:endParaRPr>
          </a:p>
        </p:txBody>
      </p:sp>
    </p:spTree>
    <p:extLst>
      <p:ext uri="{BB962C8B-B14F-4D97-AF65-F5344CB8AC3E}">
        <p14:creationId xmlns:p14="http://schemas.microsoft.com/office/powerpoint/2010/main" val="93485799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6100" y="5322888"/>
            <a:ext cx="5746750" cy="244475"/>
          </a:xfrm>
          <a:noFill/>
          <a:ln/>
        </p:spPr>
        <p:txBody>
          <a:bodyPr/>
          <a:lstStyle/>
          <a:p>
            <a:pPr eaLnBrk="1" hangingPunct="1"/>
            <a:endParaRPr lang="cs-CZ" dirty="0" smtClean="0">
              <a:ea typeface="MS PGothic"/>
            </a:endParaRPr>
          </a:p>
        </p:txBody>
      </p:sp>
    </p:spTree>
    <p:extLst>
      <p:ext uri="{BB962C8B-B14F-4D97-AF65-F5344CB8AC3E}">
        <p14:creationId xmlns:p14="http://schemas.microsoft.com/office/powerpoint/2010/main" val="30296941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6100" y="5322888"/>
            <a:ext cx="5746750" cy="244475"/>
          </a:xfrm>
          <a:noFill/>
          <a:ln/>
        </p:spPr>
        <p:txBody>
          <a:bodyPr/>
          <a:lstStyle/>
          <a:p>
            <a:pPr eaLnBrk="1" hangingPunct="1"/>
            <a:endParaRPr lang="cs-CZ" dirty="0" smtClean="0">
              <a:ea typeface="MS PGothic"/>
            </a:endParaRPr>
          </a:p>
        </p:txBody>
      </p:sp>
    </p:spTree>
    <p:extLst>
      <p:ext uri="{BB962C8B-B14F-4D97-AF65-F5344CB8AC3E}">
        <p14:creationId xmlns:p14="http://schemas.microsoft.com/office/powerpoint/2010/main" val="80179755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6100" y="5322888"/>
            <a:ext cx="5746750" cy="244475"/>
          </a:xfrm>
          <a:noFill/>
          <a:ln/>
        </p:spPr>
        <p:txBody>
          <a:bodyPr/>
          <a:lstStyle/>
          <a:p>
            <a:pPr eaLnBrk="1" hangingPunct="1"/>
            <a:endParaRPr lang="cs-CZ" dirty="0" smtClean="0">
              <a:ea typeface="MS PGothic"/>
            </a:endParaRPr>
          </a:p>
        </p:txBody>
      </p:sp>
    </p:spTree>
    <p:extLst>
      <p:ext uri="{BB962C8B-B14F-4D97-AF65-F5344CB8AC3E}">
        <p14:creationId xmlns:p14="http://schemas.microsoft.com/office/powerpoint/2010/main" val="397798405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6100" y="5322888"/>
            <a:ext cx="5746750" cy="244475"/>
          </a:xfrm>
          <a:noFill/>
          <a:ln/>
        </p:spPr>
        <p:txBody>
          <a:bodyPr/>
          <a:lstStyle/>
          <a:p>
            <a:pPr eaLnBrk="1" hangingPunct="1"/>
            <a:endParaRPr lang="cs-CZ" dirty="0" smtClean="0">
              <a:ea typeface="MS PGothic"/>
            </a:endParaRPr>
          </a:p>
        </p:txBody>
      </p:sp>
    </p:spTree>
    <p:extLst>
      <p:ext uri="{BB962C8B-B14F-4D97-AF65-F5344CB8AC3E}">
        <p14:creationId xmlns:p14="http://schemas.microsoft.com/office/powerpoint/2010/main" val="267040400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6100" y="5322888"/>
            <a:ext cx="5746750" cy="244475"/>
          </a:xfrm>
          <a:noFill/>
          <a:ln/>
        </p:spPr>
        <p:txBody>
          <a:bodyPr/>
          <a:lstStyle/>
          <a:p>
            <a:pPr eaLnBrk="1" hangingPunct="1"/>
            <a:endParaRPr lang="cs-CZ" dirty="0" smtClean="0">
              <a:ea typeface="MS PGothic"/>
            </a:endParaRPr>
          </a:p>
        </p:txBody>
      </p:sp>
    </p:spTree>
    <p:extLst>
      <p:ext uri="{BB962C8B-B14F-4D97-AF65-F5344CB8AC3E}">
        <p14:creationId xmlns:p14="http://schemas.microsoft.com/office/powerpoint/2010/main" val="2210165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6100" y="5322888"/>
            <a:ext cx="5746750" cy="244475"/>
          </a:xfrm>
          <a:noFill/>
          <a:ln/>
        </p:spPr>
        <p:txBody>
          <a:bodyPr/>
          <a:lstStyle/>
          <a:p>
            <a:pPr eaLnBrk="1" hangingPunct="1"/>
            <a:endParaRPr lang="cs-CZ" dirty="0" smtClean="0">
              <a:ea typeface="MS PGothic"/>
            </a:endParaRPr>
          </a:p>
        </p:txBody>
      </p:sp>
    </p:spTree>
    <p:extLst>
      <p:ext uri="{BB962C8B-B14F-4D97-AF65-F5344CB8AC3E}">
        <p14:creationId xmlns:p14="http://schemas.microsoft.com/office/powerpoint/2010/main" val="18187327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6100" y="5322888"/>
            <a:ext cx="5746750" cy="244475"/>
          </a:xfrm>
          <a:noFill/>
          <a:ln/>
        </p:spPr>
        <p:txBody>
          <a:bodyPr/>
          <a:lstStyle/>
          <a:p>
            <a:pPr eaLnBrk="1" hangingPunct="1"/>
            <a:endParaRPr lang="cs-CZ" dirty="0" smtClean="0">
              <a:ea typeface="MS PGothic"/>
            </a:endParaRPr>
          </a:p>
        </p:txBody>
      </p:sp>
    </p:spTree>
    <p:extLst>
      <p:ext uri="{BB962C8B-B14F-4D97-AF65-F5344CB8AC3E}">
        <p14:creationId xmlns:p14="http://schemas.microsoft.com/office/powerpoint/2010/main" val="18187327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6100" y="5322888"/>
            <a:ext cx="5746750" cy="244475"/>
          </a:xfrm>
          <a:noFill/>
          <a:ln/>
        </p:spPr>
        <p:txBody>
          <a:bodyPr/>
          <a:lstStyle/>
          <a:p>
            <a:pPr eaLnBrk="1" hangingPunct="1"/>
            <a:endParaRPr lang="cs-CZ" dirty="0" smtClean="0">
              <a:ea typeface="MS PGothic"/>
            </a:endParaRPr>
          </a:p>
        </p:txBody>
      </p:sp>
    </p:spTree>
    <p:extLst>
      <p:ext uri="{BB962C8B-B14F-4D97-AF65-F5344CB8AC3E}">
        <p14:creationId xmlns:p14="http://schemas.microsoft.com/office/powerpoint/2010/main" val="18187327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6100" y="5322888"/>
            <a:ext cx="5746750" cy="244475"/>
          </a:xfrm>
          <a:noFill/>
          <a:ln/>
        </p:spPr>
        <p:txBody>
          <a:bodyPr/>
          <a:lstStyle/>
          <a:p>
            <a:pPr eaLnBrk="1" hangingPunct="1"/>
            <a:endParaRPr lang="cs-CZ" dirty="0" smtClean="0">
              <a:ea typeface="MS PGothic"/>
            </a:endParaRPr>
          </a:p>
        </p:txBody>
      </p:sp>
    </p:spTree>
    <p:extLst>
      <p:ext uri="{BB962C8B-B14F-4D97-AF65-F5344CB8AC3E}">
        <p14:creationId xmlns:p14="http://schemas.microsoft.com/office/powerpoint/2010/main" val="18187327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6100" y="5322888"/>
            <a:ext cx="5746750" cy="244475"/>
          </a:xfrm>
          <a:noFill/>
          <a:ln/>
        </p:spPr>
        <p:txBody>
          <a:bodyPr/>
          <a:lstStyle/>
          <a:p>
            <a:pPr eaLnBrk="1" hangingPunct="1"/>
            <a:endParaRPr lang="cs-CZ" dirty="0" smtClean="0">
              <a:ea typeface="MS PGothic"/>
            </a:endParaRPr>
          </a:p>
        </p:txBody>
      </p:sp>
    </p:spTree>
    <p:extLst>
      <p:ext uri="{BB962C8B-B14F-4D97-AF65-F5344CB8AC3E}">
        <p14:creationId xmlns:p14="http://schemas.microsoft.com/office/powerpoint/2010/main" val="18187327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6100" y="5322888"/>
            <a:ext cx="5746750" cy="244475"/>
          </a:xfrm>
          <a:noFill/>
          <a:ln/>
        </p:spPr>
        <p:txBody>
          <a:bodyPr/>
          <a:lstStyle/>
          <a:p>
            <a:pPr eaLnBrk="1" hangingPunct="1"/>
            <a:endParaRPr lang="cs-CZ" dirty="0" smtClean="0">
              <a:ea typeface="MS PGothic"/>
            </a:endParaRPr>
          </a:p>
        </p:txBody>
      </p:sp>
    </p:spTree>
    <p:extLst>
      <p:ext uri="{BB962C8B-B14F-4D97-AF65-F5344CB8AC3E}">
        <p14:creationId xmlns:p14="http://schemas.microsoft.com/office/powerpoint/2010/main" val="18187327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6100" y="5322888"/>
            <a:ext cx="5746750" cy="244475"/>
          </a:xfrm>
          <a:noFill/>
          <a:ln/>
        </p:spPr>
        <p:txBody>
          <a:bodyPr/>
          <a:lstStyle/>
          <a:p>
            <a:pPr eaLnBrk="1" hangingPunct="1"/>
            <a:endParaRPr lang="cs-CZ" dirty="0" smtClean="0">
              <a:ea typeface="MS PGothic"/>
            </a:endParaRPr>
          </a:p>
        </p:txBody>
      </p:sp>
    </p:spTree>
    <p:extLst>
      <p:ext uri="{BB962C8B-B14F-4D97-AF65-F5344CB8AC3E}">
        <p14:creationId xmlns:p14="http://schemas.microsoft.com/office/powerpoint/2010/main" val="18187327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1513" y="2087563"/>
            <a:ext cx="7618412" cy="1441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4613" y="3808413"/>
            <a:ext cx="6272212" cy="17176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83363" y="230188"/>
            <a:ext cx="2154237" cy="29432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9063" y="230188"/>
            <a:ext cx="6311900" cy="29432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1513" y="2087563"/>
            <a:ext cx="7618412" cy="14414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4613" y="3808413"/>
            <a:ext cx="6272212" cy="17176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675" y="269875"/>
            <a:ext cx="8066088" cy="111918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675" y="1568450"/>
            <a:ext cx="8066088" cy="44354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025" y="4319588"/>
            <a:ext cx="7616825" cy="1335087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8025" y="2849563"/>
            <a:ext cx="7616825" cy="14700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675" y="269875"/>
            <a:ext cx="8066088" cy="111918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7675" y="1568450"/>
            <a:ext cx="3956050" cy="44354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56125" y="1568450"/>
            <a:ext cx="3957638" cy="44354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675" y="269875"/>
            <a:ext cx="8066088" cy="11191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7675" y="1504950"/>
            <a:ext cx="3959225" cy="6270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7675" y="2132013"/>
            <a:ext cx="3959225" cy="3871912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2950" y="1504950"/>
            <a:ext cx="3960813" cy="6270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2950" y="2132013"/>
            <a:ext cx="3960813" cy="3871912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675" y="269875"/>
            <a:ext cx="8066088" cy="111918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675" y="268288"/>
            <a:ext cx="2947988" cy="113823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03613" y="268288"/>
            <a:ext cx="5010150" cy="5735637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7675" y="1406525"/>
            <a:ext cx="2947988" cy="4597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5775" y="4705350"/>
            <a:ext cx="5376863" cy="555625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55775" y="600075"/>
            <a:ext cx="5376863" cy="40338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55775" y="5260975"/>
            <a:ext cx="5376863" cy="7889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675" y="269875"/>
            <a:ext cx="8066088" cy="111918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7675" y="1568450"/>
            <a:ext cx="8066088" cy="44354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97638" y="269875"/>
            <a:ext cx="2016125" cy="5734050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7675" y="269875"/>
            <a:ext cx="5897563" cy="57340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1513" y="2087563"/>
            <a:ext cx="7618412" cy="1441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4613" y="3808413"/>
            <a:ext cx="6272212" cy="17176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025" y="4319588"/>
            <a:ext cx="7616825" cy="133508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8025" y="2849563"/>
            <a:ext cx="7616825" cy="147002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0" y="1395413"/>
            <a:ext cx="3956050" cy="44354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6450" y="1395413"/>
            <a:ext cx="3957638" cy="44354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675" y="269875"/>
            <a:ext cx="8066088" cy="111918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7675" y="1504950"/>
            <a:ext cx="3959225" cy="6270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7675" y="2132013"/>
            <a:ext cx="3959225" cy="38719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2950" y="1504950"/>
            <a:ext cx="3960813" cy="6270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2950" y="2132013"/>
            <a:ext cx="3960813" cy="38719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025" y="4319588"/>
            <a:ext cx="7616825" cy="1335087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8025" y="2849563"/>
            <a:ext cx="7616825" cy="147002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675" y="268288"/>
            <a:ext cx="2947988" cy="11382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03613" y="268288"/>
            <a:ext cx="5010150" cy="57356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7675" y="1406525"/>
            <a:ext cx="2947988" cy="45974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5775" y="4705350"/>
            <a:ext cx="5376863" cy="5556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55775" y="600075"/>
            <a:ext cx="5376863" cy="40338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55775" y="5260975"/>
            <a:ext cx="5376863" cy="7889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7963" y="263525"/>
            <a:ext cx="2016125" cy="55673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0" y="263525"/>
            <a:ext cx="5897563" cy="55673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TitleBottomBarBW" hidden="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73913" y="6443663"/>
            <a:ext cx="1636712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" name="Group 3"/>
          <p:cNvGrpSpPr>
            <a:grpSpLocks/>
          </p:cNvGrpSpPr>
          <p:nvPr userDrawn="1"/>
        </p:nvGrpSpPr>
        <p:grpSpPr bwMode="auto">
          <a:xfrm>
            <a:off x="-36513" y="5830888"/>
            <a:ext cx="9034463" cy="890587"/>
            <a:chOff x="-23" y="3673"/>
            <a:chExt cx="5691" cy="561"/>
          </a:xfrm>
        </p:grpSpPr>
        <p:grpSp>
          <p:nvGrpSpPr>
            <p:cNvPr id="4" name="Group 4"/>
            <p:cNvGrpSpPr>
              <a:grpSpLocks/>
            </p:cNvGrpSpPr>
            <p:nvPr userDrawn="1"/>
          </p:nvGrpSpPr>
          <p:grpSpPr bwMode="auto">
            <a:xfrm>
              <a:off x="-23" y="3673"/>
              <a:ext cx="5691" cy="561"/>
              <a:chOff x="-23" y="3673"/>
              <a:chExt cx="5691" cy="561"/>
            </a:xfrm>
          </p:grpSpPr>
          <p:sp>
            <p:nvSpPr>
              <p:cNvPr id="6" name="Freeform 5"/>
              <p:cNvSpPr>
                <a:spLocks/>
              </p:cNvSpPr>
              <p:nvPr userDrawn="1"/>
            </p:nvSpPr>
            <p:spPr bwMode="auto">
              <a:xfrm>
                <a:off x="-1" y="3673"/>
                <a:ext cx="5646" cy="488"/>
              </a:xfrm>
              <a:custGeom>
                <a:avLst/>
                <a:gdLst>
                  <a:gd name="T0" fmla="*/ 0 w 5761"/>
                  <a:gd name="T1" fmla="*/ 408 h 544"/>
                  <a:gd name="T2" fmla="*/ 409 w 5761"/>
                  <a:gd name="T3" fmla="*/ 453 h 544"/>
                  <a:gd name="T4" fmla="*/ 862 w 5761"/>
                  <a:gd name="T5" fmla="*/ 499 h 544"/>
                  <a:gd name="T6" fmla="*/ 1543 w 5761"/>
                  <a:gd name="T7" fmla="*/ 544 h 544"/>
                  <a:gd name="T8" fmla="*/ 2677 w 5761"/>
                  <a:gd name="T9" fmla="*/ 499 h 544"/>
                  <a:gd name="T10" fmla="*/ 4264 w 5761"/>
                  <a:gd name="T11" fmla="*/ 317 h 544"/>
                  <a:gd name="T12" fmla="*/ 5171 w 5761"/>
                  <a:gd name="T13" fmla="*/ 136 h 544"/>
                  <a:gd name="T14" fmla="*/ 5761 w 5761"/>
                  <a:gd name="T15" fmla="*/ 0 h 54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5761"/>
                  <a:gd name="T25" fmla="*/ 0 h 544"/>
                  <a:gd name="T26" fmla="*/ 5761 w 5761"/>
                  <a:gd name="T27" fmla="*/ 544 h 544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5761" h="544">
                    <a:moveTo>
                      <a:pt x="0" y="408"/>
                    </a:moveTo>
                    <a:cubicBezTo>
                      <a:pt x="132" y="423"/>
                      <a:pt x="265" y="438"/>
                      <a:pt x="409" y="453"/>
                    </a:cubicBezTo>
                    <a:cubicBezTo>
                      <a:pt x="553" y="468"/>
                      <a:pt x="673" y="484"/>
                      <a:pt x="862" y="499"/>
                    </a:cubicBezTo>
                    <a:cubicBezTo>
                      <a:pt x="1051" y="514"/>
                      <a:pt x="1241" y="544"/>
                      <a:pt x="1543" y="544"/>
                    </a:cubicBezTo>
                    <a:cubicBezTo>
                      <a:pt x="1845" y="544"/>
                      <a:pt x="2224" y="537"/>
                      <a:pt x="2677" y="499"/>
                    </a:cubicBezTo>
                    <a:cubicBezTo>
                      <a:pt x="3130" y="461"/>
                      <a:pt x="3848" y="378"/>
                      <a:pt x="4264" y="317"/>
                    </a:cubicBezTo>
                    <a:cubicBezTo>
                      <a:pt x="4680" y="256"/>
                      <a:pt x="4921" y="189"/>
                      <a:pt x="5171" y="136"/>
                    </a:cubicBezTo>
                    <a:cubicBezTo>
                      <a:pt x="5421" y="83"/>
                      <a:pt x="5670" y="15"/>
                      <a:pt x="5761" y="0"/>
                    </a:cubicBezTo>
                  </a:path>
                </a:pathLst>
              </a:custGeom>
              <a:noFill/>
              <a:ln w="9525">
                <a:solidFill>
                  <a:srgbClr val="A10A00"/>
                </a:solidFill>
                <a:round/>
                <a:headEnd/>
                <a:tailEnd/>
              </a:ln>
            </p:spPr>
            <p:txBody>
              <a:bodyPr lIns="89611" tIns="44806" rIns="89611" bIns="44806"/>
              <a:lstStyle/>
              <a:p>
                <a:pPr defTabSz="895350">
                  <a:defRPr/>
                </a:pPr>
                <a:endParaRPr lang="en-US" sz="3100">
                  <a:ea typeface="MS PGothic" pitchFamily="34" charset="-128"/>
                </a:endParaRPr>
              </a:p>
            </p:txBody>
          </p:sp>
          <p:sp>
            <p:nvSpPr>
              <p:cNvPr id="7" name="Freeform 8"/>
              <p:cNvSpPr>
                <a:spLocks/>
              </p:cNvSpPr>
              <p:nvPr userDrawn="1"/>
            </p:nvSpPr>
            <p:spPr bwMode="auto">
              <a:xfrm>
                <a:off x="-23" y="3745"/>
                <a:ext cx="5691" cy="489"/>
              </a:xfrm>
              <a:custGeom>
                <a:avLst/>
                <a:gdLst>
                  <a:gd name="T0" fmla="*/ 0 w 7530"/>
                  <a:gd name="T1" fmla="*/ 1451 h 1995"/>
                  <a:gd name="T2" fmla="*/ 272 w 7530"/>
                  <a:gd name="T3" fmla="*/ 1587 h 1995"/>
                  <a:gd name="T4" fmla="*/ 590 w 7530"/>
                  <a:gd name="T5" fmla="*/ 1678 h 1995"/>
                  <a:gd name="T6" fmla="*/ 907 w 7530"/>
                  <a:gd name="T7" fmla="*/ 1769 h 1995"/>
                  <a:gd name="T8" fmla="*/ 1134 w 7530"/>
                  <a:gd name="T9" fmla="*/ 1814 h 1995"/>
                  <a:gd name="T10" fmla="*/ 1452 w 7530"/>
                  <a:gd name="T11" fmla="*/ 1859 h 1995"/>
                  <a:gd name="T12" fmla="*/ 2177 w 7530"/>
                  <a:gd name="T13" fmla="*/ 1905 h 1995"/>
                  <a:gd name="T14" fmla="*/ 2449 w 7530"/>
                  <a:gd name="T15" fmla="*/ 1905 h 1995"/>
                  <a:gd name="T16" fmla="*/ 2948 w 7530"/>
                  <a:gd name="T17" fmla="*/ 1859 h 1995"/>
                  <a:gd name="T18" fmla="*/ 3447 w 7530"/>
                  <a:gd name="T19" fmla="*/ 1769 h 1995"/>
                  <a:gd name="T20" fmla="*/ 3946 w 7530"/>
                  <a:gd name="T21" fmla="*/ 1678 h 1995"/>
                  <a:gd name="T22" fmla="*/ 4445 w 7530"/>
                  <a:gd name="T23" fmla="*/ 1542 h 1995"/>
                  <a:gd name="T24" fmla="*/ 5080 w 7530"/>
                  <a:gd name="T25" fmla="*/ 1315 h 1995"/>
                  <a:gd name="T26" fmla="*/ 5625 w 7530"/>
                  <a:gd name="T27" fmla="*/ 1088 h 1995"/>
                  <a:gd name="T28" fmla="*/ 6260 w 7530"/>
                  <a:gd name="T29" fmla="*/ 771 h 1995"/>
                  <a:gd name="T30" fmla="*/ 7031 w 7530"/>
                  <a:gd name="T31" fmla="*/ 317 h 1995"/>
                  <a:gd name="T32" fmla="*/ 7394 w 7530"/>
                  <a:gd name="T33" fmla="*/ 90 h 1995"/>
                  <a:gd name="T34" fmla="*/ 7530 w 7530"/>
                  <a:gd name="T35" fmla="*/ 0 h 1995"/>
                  <a:gd name="T36" fmla="*/ 7530 w 7530"/>
                  <a:gd name="T37" fmla="*/ 1995 h 1995"/>
                  <a:gd name="T38" fmla="*/ 0 w 7530"/>
                  <a:gd name="T39" fmla="*/ 1995 h 1995"/>
                  <a:gd name="T40" fmla="*/ 0 w 7530"/>
                  <a:gd name="T41" fmla="*/ 1451 h 1995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7530"/>
                  <a:gd name="T64" fmla="*/ 0 h 1995"/>
                  <a:gd name="T65" fmla="*/ 7530 w 7530"/>
                  <a:gd name="T66" fmla="*/ 1995 h 1995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7530" h="1995">
                    <a:moveTo>
                      <a:pt x="0" y="1451"/>
                    </a:moveTo>
                    <a:lnTo>
                      <a:pt x="272" y="1587"/>
                    </a:lnTo>
                    <a:lnTo>
                      <a:pt x="590" y="1678"/>
                    </a:lnTo>
                    <a:lnTo>
                      <a:pt x="907" y="1769"/>
                    </a:lnTo>
                    <a:lnTo>
                      <a:pt x="1134" y="1814"/>
                    </a:lnTo>
                    <a:lnTo>
                      <a:pt x="1452" y="1859"/>
                    </a:lnTo>
                    <a:lnTo>
                      <a:pt x="2177" y="1905"/>
                    </a:lnTo>
                    <a:lnTo>
                      <a:pt x="2449" y="1905"/>
                    </a:lnTo>
                    <a:lnTo>
                      <a:pt x="2948" y="1859"/>
                    </a:lnTo>
                    <a:lnTo>
                      <a:pt x="3447" y="1769"/>
                    </a:lnTo>
                    <a:lnTo>
                      <a:pt x="3946" y="1678"/>
                    </a:lnTo>
                    <a:lnTo>
                      <a:pt x="4445" y="1542"/>
                    </a:lnTo>
                    <a:lnTo>
                      <a:pt x="5080" y="1315"/>
                    </a:lnTo>
                    <a:lnTo>
                      <a:pt x="5625" y="1088"/>
                    </a:lnTo>
                    <a:lnTo>
                      <a:pt x="6260" y="771"/>
                    </a:lnTo>
                    <a:lnTo>
                      <a:pt x="7031" y="317"/>
                    </a:lnTo>
                    <a:lnTo>
                      <a:pt x="7394" y="90"/>
                    </a:lnTo>
                    <a:lnTo>
                      <a:pt x="7530" y="0"/>
                    </a:lnTo>
                    <a:lnTo>
                      <a:pt x="7530" y="1995"/>
                    </a:lnTo>
                    <a:lnTo>
                      <a:pt x="0" y="1995"/>
                    </a:lnTo>
                    <a:lnTo>
                      <a:pt x="0" y="1451"/>
                    </a:lnTo>
                    <a:close/>
                  </a:path>
                </a:pathLst>
              </a:custGeom>
              <a:solidFill>
                <a:srgbClr val="A10A00"/>
              </a:solidFill>
              <a:ln w="9525">
                <a:noFill/>
                <a:round/>
                <a:headEnd/>
                <a:tailEnd/>
              </a:ln>
            </p:spPr>
            <p:txBody>
              <a:bodyPr lIns="89611" tIns="44806" rIns="89611" bIns="44806" anchor="ctr"/>
              <a:lstStyle/>
              <a:p>
                <a:pPr defTabSz="895350">
                  <a:defRPr/>
                </a:pPr>
                <a:endParaRPr lang="en-US" sz="3100">
                  <a:ea typeface="MS PGothic" pitchFamily="34" charset="-128"/>
                </a:endParaRPr>
              </a:p>
            </p:txBody>
          </p:sp>
        </p:grpSp>
        <p:sp>
          <p:nvSpPr>
            <p:cNvPr id="5" name="Text Box 10"/>
            <p:cNvSpPr txBox="1">
              <a:spLocks noChangeArrowheads="1"/>
            </p:cNvSpPr>
            <p:nvPr userDrawn="1"/>
          </p:nvSpPr>
          <p:spPr bwMode="auto">
            <a:xfrm>
              <a:off x="337" y="3712"/>
              <a:ext cx="1933" cy="17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lIns="89583" tIns="44792" rIns="89583" bIns="44792">
              <a:spAutoFit/>
            </a:bodyPr>
            <a:lstStyle/>
            <a:p>
              <a:pPr algn="ctr" defTabSz="895350" rtl="1">
                <a:spcBef>
                  <a:spcPct val="50000"/>
                </a:spcBef>
                <a:defRPr/>
              </a:pPr>
              <a:r>
                <a:rPr lang="en-US" sz="1200">
                  <a:solidFill>
                    <a:schemeClr val="tx2"/>
                  </a:solidFill>
                  <a:latin typeface="Georgia" pitchFamily="18" charset="0"/>
                  <a:ea typeface="MS PGothic" pitchFamily="34" charset="-128"/>
                </a:rPr>
                <a:t>Private and Confidential</a:t>
              </a:r>
            </a:p>
          </p:txBody>
        </p:sp>
      </p:grp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69C18D-7E1B-48C4-91C2-0CEA81302A66}" type="slidenum">
              <a:rPr lang="en-US"/>
              <a:pPr>
                <a:defRPr/>
              </a:pPr>
              <a:t>‹#›</a:t>
            </a:fld>
            <a:r>
              <a:rPr lang="en-US"/>
              <a:t> </a:t>
            </a: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025" y="4319588"/>
            <a:ext cx="7616825" cy="1335087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8025" y="2849563"/>
            <a:ext cx="7616825" cy="147002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161E28-45DF-487F-BEB9-211EC56010DE}" type="slidenum">
              <a:rPr lang="en-US"/>
              <a:pPr>
                <a:defRPr/>
              </a:pPr>
              <a:t>‹#›</a:t>
            </a:fld>
            <a:r>
              <a:rPr lang="en-US"/>
              <a:t> </a:t>
            </a: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52563" y="1951038"/>
            <a:ext cx="2074862" cy="1222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79825" y="1951038"/>
            <a:ext cx="2074863" cy="1222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DEB3D-3997-44E4-88FB-46EC40B138F5}" type="slidenum">
              <a:rPr lang="en-US"/>
              <a:pPr>
                <a:defRPr/>
              </a:pPr>
              <a:t>‹#›</a:t>
            </a:fld>
            <a:r>
              <a:rPr lang="en-US"/>
              <a:t> </a:t>
            </a: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675" y="269875"/>
            <a:ext cx="8066088" cy="111918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7675" y="1504950"/>
            <a:ext cx="3959225" cy="6270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7675" y="2132013"/>
            <a:ext cx="3959225" cy="38719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2950" y="1504950"/>
            <a:ext cx="3960813" cy="6270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2950" y="2132013"/>
            <a:ext cx="3960813" cy="38719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03EC39-C108-481E-9494-8D1232F538F2}" type="slidenum">
              <a:rPr lang="en-US"/>
              <a:pPr>
                <a:defRPr/>
              </a:pPr>
              <a:t>‹#›</a:t>
            </a:fld>
            <a:r>
              <a:rPr lang="en-US"/>
              <a:t> </a:t>
            </a: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B0AA9F-F62D-4B54-BC62-9CA8A5D1B46F}" type="slidenum">
              <a:rPr lang="en-US"/>
              <a:pPr>
                <a:defRPr/>
              </a:pPr>
              <a:t>‹#›</a:t>
            </a:fld>
            <a:r>
              <a:rPr lang="en-US"/>
              <a:t> 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52563" y="1951038"/>
            <a:ext cx="2074862" cy="1222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79825" y="1951038"/>
            <a:ext cx="2074863" cy="1222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56EA3E-A40E-457F-8AD7-17D62A1A0031}" type="slidenum">
              <a:rPr lang="en-US"/>
              <a:pPr>
                <a:defRPr/>
              </a:pPr>
              <a:t>‹#›</a:t>
            </a:fld>
            <a:r>
              <a:rPr lang="en-US"/>
              <a:t> </a:t>
            </a: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675" y="268288"/>
            <a:ext cx="2947988" cy="11382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03613" y="268288"/>
            <a:ext cx="5010150" cy="57356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7675" y="1406525"/>
            <a:ext cx="2947988" cy="45974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078858-DDDF-4233-8920-E5D2F37D97F0}" type="slidenum">
              <a:rPr lang="en-US"/>
              <a:pPr>
                <a:defRPr/>
              </a:pPr>
              <a:t>‹#›</a:t>
            </a:fld>
            <a:r>
              <a:rPr lang="en-US"/>
              <a:t> </a:t>
            </a: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5775" y="4705350"/>
            <a:ext cx="5376863" cy="5556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55775" y="600075"/>
            <a:ext cx="5376863" cy="40338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55775" y="5260975"/>
            <a:ext cx="5376863" cy="7889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6701DF-A01B-4EFE-9DAC-FE629210FE96}" type="slidenum">
              <a:rPr lang="en-US"/>
              <a:pPr>
                <a:defRPr/>
              </a:pPr>
              <a:t>‹#›</a:t>
            </a:fld>
            <a:r>
              <a:rPr lang="en-US"/>
              <a:t> </a:t>
            </a: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C12B62-812A-4F71-8E90-2965942D1F81}" type="slidenum">
              <a:rPr lang="en-US"/>
              <a:pPr>
                <a:defRPr/>
              </a:pPr>
              <a:t>‹#›</a:t>
            </a:fld>
            <a:r>
              <a:rPr lang="en-US"/>
              <a:t> </a:t>
            </a: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83363" y="230188"/>
            <a:ext cx="2154237" cy="29432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9063" y="230188"/>
            <a:ext cx="6311900" cy="29432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3D73FD-30BC-413B-A5A6-815AD9CE400D}" type="slidenum">
              <a:rPr lang="en-US"/>
              <a:pPr>
                <a:defRPr/>
              </a:pPr>
              <a:t>‹#›</a:t>
            </a:fld>
            <a:r>
              <a:rPr lang="en-US"/>
              <a:t> 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675" y="269875"/>
            <a:ext cx="8066088" cy="111918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7675" y="1504950"/>
            <a:ext cx="3959225" cy="6270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7675" y="2132013"/>
            <a:ext cx="3959225" cy="38719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2950" y="1504950"/>
            <a:ext cx="3960813" cy="6270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2950" y="2132013"/>
            <a:ext cx="3960813" cy="38719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675" y="268288"/>
            <a:ext cx="2947988" cy="11382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03613" y="268288"/>
            <a:ext cx="5010150" cy="57356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7675" y="1406525"/>
            <a:ext cx="2947988" cy="45974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5775" y="4705350"/>
            <a:ext cx="5376863" cy="5556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55775" y="600075"/>
            <a:ext cx="5376863" cy="40338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55775" y="5260975"/>
            <a:ext cx="5376863" cy="7889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18" Type="http://schemas.openxmlformats.org/officeDocument/2006/relationships/tags" Target="../tags/tag6.xml"/><Relationship Id="rId26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9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tags" Target="../tags/tag5.xml"/><Relationship Id="rId25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4.xml"/><Relationship Id="rId20" Type="http://schemas.openxmlformats.org/officeDocument/2006/relationships/tags" Target="../tags/tag8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ags" Target="../tags/tag12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3.xml"/><Relationship Id="rId23" Type="http://schemas.openxmlformats.org/officeDocument/2006/relationships/tags" Target="../tags/tag11.xml"/><Relationship Id="rId28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19" Type="http://schemas.openxmlformats.org/officeDocument/2006/relationships/tags" Target="../tags/tag7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Relationship Id="rId22" Type="http://schemas.openxmlformats.org/officeDocument/2006/relationships/tags" Target="../tags/tag10.xml"/><Relationship Id="rId27" Type="http://schemas.openxmlformats.org/officeDocument/2006/relationships/oleObject" Target="../embeddings/oleObject2.bin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tags" Target="../tags/tag13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tags" Target="../tags/tag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3762" name="Rectangle 2" hidden="1"/>
          <p:cNvGraphicFramePr>
            <a:graphicFrameLocks/>
          </p:cNvGraphicFramePr>
          <p:nvPr>
            <p:custDataLst>
              <p:tags r:id="rId14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3" name="think-cell Slide" r:id="rId25" imgW="0" imgH="0" progId="">
                  <p:embed/>
                </p:oleObj>
              </mc:Choice>
              <mc:Fallback>
                <p:oleObj name="think-cell Slide" r:id="rId25" imgW="0" imgH="0" progId="">
                  <p:embed/>
                  <p:pic>
                    <p:nvPicPr>
                      <p:cNvPr id="373762" name="Rectangle 2" hidden="1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19" name="Rectangle 295"/>
          <p:cNvSpPr>
            <a:spLocks noChangeArrowheads="1"/>
          </p:cNvSpPr>
          <p:nvPr userDrawn="1">
            <p:custDataLst>
              <p:tags r:id="rId15"/>
            </p:custDataLst>
          </p:nvPr>
        </p:nvSpPr>
        <p:spPr bwMode="auto">
          <a:xfrm>
            <a:off x="0" y="0"/>
            <a:ext cx="8961438" cy="1044575"/>
          </a:xfrm>
          <a:prstGeom prst="rect">
            <a:avLst/>
          </a:prstGeom>
          <a:gradFill rotWithShape="1">
            <a:gsLst>
              <a:gs pos="0">
                <a:srgbClr val="EAEAEA"/>
              </a:gs>
              <a:gs pos="100000">
                <a:schemeClr val="bg2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1600">
              <a:ea typeface="+mn-ea"/>
              <a:cs typeface="+mn-cs"/>
            </a:endParaRPr>
          </a:p>
        </p:txBody>
      </p:sp>
      <p:sp>
        <p:nvSpPr>
          <p:cNvPr id="1320" name="Line 296"/>
          <p:cNvSpPr>
            <a:spLocks noChangeShapeType="1"/>
          </p:cNvSpPr>
          <p:nvPr userDrawn="1">
            <p:custDataLst>
              <p:tags r:id="rId16"/>
            </p:custDataLst>
          </p:nvPr>
        </p:nvSpPr>
        <p:spPr bwMode="auto">
          <a:xfrm>
            <a:off x="0" y="39688"/>
            <a:ext cx="8961438" cy="0"/>
          </a:xfrm>
          <a:prstGeom prst="line">
            <a:avLst/>
          </a:prstGeom>
          <a:noFill/>
          <a:ln w="76200">
            <a:solidFill>
              <a:srgbClr val="A5002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sz="1600">
              <a:ea typeface="+mn-ea"/>
              <a:cs typeface="+mn-cs"/>
            </a:endParaRPr>
          </a:p>
        </p:txBody>
      </p:sp>
      <p:sp>
        <p:nvSpPr>
          <p:cNvPr id="373784" name="McK 2. Slide Title"/>
          <p:cNvSpPr>
            <a:spLocks noGrp="1" noChangeArrowheads="1"/>
          </p:cNvSpPr>
          <p:nvPr>
            <p:ph type="title"/>
            <p:custDataLst>
              <p:tags r:id="rId17"/>
            </p:custDataLst>
          </p:nvPr>
        </p:nvSpPr>
        <p:spPr bwMode="auto">
          <a:xfrm>
            <a:off x="119063" y="230188"/>
            <a:ext cx="86185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76" name="McK 1. On-page tracker" hidden="1"/>
          <p:cNvSpPr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119063" y="26988"/>
            <a:ext cx="850900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1400">
                <a:solidFill>
                  <a:srgbClr val="808080"/>
                </a:solidFill>
                <a:ea typeface="+mn-ea"/>
                <a:cs typeface="+mn-cs"/>
              </a:rPr>
              <a:t>TRACKER</a:t>
            </a:r>
          </a:p>
        </p:txBody>
      </p:sp>
      <p:sp>
        <p:nvSpPr>
          <p:cNvPr id="1032" name="McK 3. Unit of measure" hidden="1"/>
          <p:cNvSpPr txBox="1"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119063" y="531813"/>
            <a:ext cx="3656012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defTabSz="895350">
              <a:defRPr/>
            </a:pPr>
            <a:r>
              <a:rPr lang="en-US" sz="1400">
                <a:solidFill>
                  <a:srgbClr val="808080"/>
                </a:solidFill>
                <a:ea typeface="+mn-ea"/>
                <a:cs typeface="+mn-cs"/>
              </a:rPr>
              <a:t>Unit of measure</a:t>
            </a:r>
          </a:p>
        </p:txBody>
      </p:sp>
      <p:grpSp>
        <p:nvGrpSpPr>
          <p:cNvPr id="373787" name="McK Slide Elements"/>
          <p:cNvGrpSpPr>
            <a:grpSpLocks/>
          </p:cNvGrpSpPr>
          <p:nvPr userDrawn="1"/>
        </p:nvGrpSpPr>
        <p:grpSpPr bwMode="auto">
          <a:xfrm>
            <a:off x="119063" y="6080125"/>
            <a:ext cx="8548687" cy="508000"/>
            <a:chOff x="75" y="3830"/>
            <a:chExt cx="5385" cy="320"/>
          </a:xfrm>
        </p:grpSpPr>
        <p:sp>
          <p:nvSpPr>
            <p:cNvPr id="1151" name="McK 4. Footnote" hidden="1"/>
            <p:cNvSpPr txBox="1">
              <a:spLocks noChangeArrowheads="1"/>
            </p:cNvSpPr>
            <p:nvPr userDrawn="1"/>
          </p:nvSpPr>
          <p:spPr bwMode="auto">
            <a:xfrm>
              <a:off x="75" y="3830"/>
              <a:ext cx="5385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 anchor="b">
              <a:spAutoFit/>
            </a:bodyPr>
            <a:lstStyle/>
            <a:p>
              <a:pPr marL="104775" indent="-104775" defTabSz="895350">
                <a:defRPr/>
              </a:pPr>
              <a:r>
                <a:rPr lang="en-US" sz="1000">
                  <a:ea typeface="+mn-ea"/>
                  <a:cs typeface="+mn-cs"/>
                </a:rPr>
                <a:t>1 Footnote</a:t>
              </a:r>
            </a:p>
          </p:txBody>
        </p:sp>
        <p:sp>
          <p:nvSpPr>
            <p:cNvPr id="1154" name="McK 5. Source" hidden="1"/>
            <p:cNvSpPr>
              <a:spLocks noChangeArrowheads="1"/>
            </p:cNvSpPr>
            <p:nvPr userDrawn="1"/>
          </p:nvSpPr>
          <p:spPr bwMode="auto">
            <a:xfrm>
              <a:off x="75" y="4054"/>
              <a:ext cx="4323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 anchor="ctr">
              <a:spAutoFit/>
            </a:bodyPr>
            <a:lstStyle/>
            <a:p>
              <a:pPr marL="609600" indent="-609600" defTabSz="895350">
                <a:tabLst>
                  <a:tab pos="612775" algn="l"/>
                </a:tabLst>
                <a:defRPr/>
              </a:pPr>
              <a:r>
                <a:rPr lang="en-US" sz="1000">
                  <a:solidFill>
                    <a:srgbClr val="000000"/>
                  </a:solidFill>
                  <a:ea typeface="+mn-ea"/>
                  <a:cs typeface="+mn-cs"/>
                </a:rPr>
                <a:t>SOURCE: Source</a:t>
              </a:r>
            </a:p>
          </p:txBody>
        </p:sp>
      </p:grpSp>
      <p:grpSp>
        <p:nvGrpSpPr>
          <p:cNvPr id="373788" name="ACET" hidden="1"/>
          <p:cNvGrpSpPr>
            <a:grpSpLocks/>
          </p:cNvGrpSpPr>
          <p:nvPr>
            <p:custDataLst>
              <p:tags r:id="rId20"/>
            </p:custDataLst>
          </p:nvPr>
        </p:nvGrpSpPr>
        <p:grpSpPr bwMode="auto">
          <a:xfrm>
            <a:off x="1452563" y="1127125"/>
            <a:ext cx="4264025" cy="508000"/>
            <a:chOff x="915" y="710"/>
            <a:chExt cx="2686" cy="320"/>
          </a:xfrm>
        </p:grpSpPr>
        <p:cxnSp>
          <p:nvCxnSpPr>
            <p:cNvPr id="373793" name="AutoShape 249" hidden="1"/>
            <p:cNvCxnSpPr>
              <a:cxnSpLocks noChangeShapeType="1"/>
              <a:stCxn id="1274" idx="4"/>
              <a:endCxn id="1274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1274" name="AutoShape 250" hidden="1"/>
            <p:cNvSpPr>
              <a:spLocks noChangeArrowheads="1"/>
            </p:cNvSpPr>
            <p:nvPr/>
          </p:nvSpPr>
          <p:spPr bwMode="auto">
            <a:xfrm>
              <a:off x="915" y="710"/>
              <a:ext cx="2686" cy="320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18288" anchor="b">
              <a:spAutoFit/>
            </a:bodyPr>
            <a:lstStyle/>
            <a:p>
              <a:pPr>
                <a:defRPr/>
              </a:pPr>
              <a:r>
                <a:rPr lang="en-US" sz="1600" b="1">
                  <a:ea typeface="+mn-ea"/>
                  <a:cs typeface="+mn-cs"/>
                </a:rPr>
                <a:t>Title</a:t>
              </a:r>
            </a:p>
            <a:p>
              <a:pPr>
                <a:defRPr/>
              </a:pPr>
              <a:r>
                <a:rPr lang="en-US" sz="1600">
                  <a:solidFill>
                    <a:srgbClr val="808080"/>
                  </a:solidFill>
                  <a:ea typeface="+mn-ea"/>
                  <a:cs typeface="+mn-cs"/>
                </a:rPr>
                <a:t>Unit of measure</a:t>
              </a:r>
            </a:p>
          </p:txBody>
        </p:sp>
      </p:grpSp>
      <p:sp>
        <p:nvSpPr>
          <p:cNvPr id="1306" name="doc id"/>
          <p:cNvSpPr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8081963" y="36513"/>
            <a:ext cx="657225" cy="122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/>
          <a:lstStyle/>
          <a:p>
            <a:pPr algn="r" defTabSz="895350">
              <a:defRPr/>
            </a:pPr>
            <a:endParaRPr lang="cs-CZ" sz="800">
              <a:solidFill>
                <a:srgbClr val="000000"/>
              </a:solidFill>
              <a:ea typeface="+mn-ea"/>
              <a:cs typeface="+mn-cs"/>
            </a:endParaRPr>
          </a:p>
        </p:txBody>
      </p:sp>
      <p:sp>
        <p:nvSpPr>
          <p:cNvPr id="373790" name="Rectangle 286"/>
          <p:cNvSpPr>
            <a:spLocks noGrp="1" noChangeArrowheads="1"/>
          </p:cNvSpPr>
          <p:nvPr>
            <p:ph type="body" idx="1"/>
            <p:custDataLst>
              <p:tags r:id="rId22"/>
            </p:custDataLst>
          </p:nvPr>
        </p:nvSpPr>
        <p:spPr bwMode="auto">
          <a:xfrm>
            <a:off x="1452563" y="1951038"/>
            <a:ext cx="4302125" cy="1222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316" name="Line 292"/>
          <p:cNvSpPr>
            <a:spLocks noChangeShapeType="1"/>
          </p:cNvSpPr>
          <p:nvPr userDrawn="1">
            <p:custDataLst>
              <p:tags r:id="rId23"/>
            </p:custDataLst>
          </p:nvPr>
        </p:nvSpPr>
        <p:spPr bwMode="auto">
          <a:xfrm>
            <a:off x="1277938" y="6203950"/>
            <a:ext cx="6438900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sz="1600">
              <a:ea typeface="+mn-ea"/>
              <a:cs typeface="+mn-cs"/>
            </a:endParaRPr>
          </a:p>
        </p:txBody>
      </p:sp>
      <p:pic>
        <p:nvPicPr>
          <p:cNvPr id="373792" name="Picture 294" descr="pitango_logo"/>
          <p:cNvPicPr>
            <a:picLocks noChangeAspect="1" noChangeArrowheads="1"/>
          </p:cNvPicPr>
          <p:nvPr userDrawn="1">
            <p:custDataLst>
              <p:tags r:id="rId24"/>
            </p:custDataLst>
          </p:nvPr>
        </p:nvPicPr>
        <p:blipFill>
          <a:blip r:embed="rId2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303" t="28952" r="10431" b="27167"/>
          <a:stretch>
            <a:fillRect/>
          </a:stretch>
        </p:blipFill>
        <p:spPr bwMode="auto">
          <a:xfrm>
            <a:off x="7747000" y="6027738"/>
            <a:ext cx="1182688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373780" name="Object 20"/>
          <p:cNvGraphicFramePr>
            <a:graphicFrameLocks noChangeAspect="1"/>
          </p:cNvGraphicFramePr>
          <p:nvPr/>
        </p:nvGraphicFramePr>
        <p:xfrm>
          <a:off x="33338" y="6073775"/>
          <a:ext cx="1244600" cy="261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4" name="Acrobat Document" r:id="rId27" imgW="12966480" imgH="8997120" progId="AcroExch.Document.11">
                  <p:embed/>
                </p:oleObj>
              </mc:Choice>
              <mc:Fallback>
                <p:oleObj name="Acrobat Document" r:id="rId27" imgW="12966480" imgH="8997120" progId="AcroExch.Document.11">
                  <p:embed/>
                  <p:pic>
                    <p:nvPicPr>
                      <p:cNvPr id="37378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15956" t="35126" r="12169" b="42209"/>
                      <a:stretch>
                        <a:fillRect/>
                      </a:stretch>
                    </p:blipFill>
                    <p:spPr bwMode="auto">
                      <a:xfrm>
                        <a:off x="33338" y="6073775"/>
                        <a:ext cx="1244600" cy="261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7E0FB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FFFFFF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4116" r:id="rId1"/>
    <p:sldLayoutId id="2147484115" r:id="rId2"/>
    <p:sldLayoutId id="2147484114" r:id="rId3"/>
    <p:sldLayoutId id="2147484113" r:id="rId4"/>
    <p:sldLayoutId id="2147484112" r:id="rId5"/>
    <p:sldLayoutId id="2147484111" r:id="rId6"/>
    <p:sldLayoutId id="2147484110" r:id="rId7"/>
    <p:sldLayoutId id="2147484109" r:id="rId8"/>
    <p:sldLayoutId id="2147484108" r:id="rId9"/>
    <p:sldLayoutId id="2147484107" r:id="rId10"/>
    <p:sldLayoutId id="2147484106" r:id="rId11"/>
  </p:sldLayoutIdLst>
  <p:txStyles>
    <p:titleStyle>
      <a:lvl1pPr algn="ctr" defTabSz="895350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+mj-lt"/>
          <a:ea typeface="+mj-ea"/>
          <a:cs typeface="+mj-cs"/>
        </a:defRPr>
      </a:lvl1pPr>
      <a:lvl2pPr algn="ctr" defTabSz="895350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MS PGothic" pitchFamily="34" charset="-128"/>
          <a:cs typeface="Arial" charset="0"/>
        </a:defRPr>
      </a:lvl2pPr>
      <a:lvl3pPr algn="ctr" defTabSz="895350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MS PGothic" pitchFamily="34" charset="-128"/>
          <a:cs typeface="Arial" charset="0"/>
        </a:defRPr>
      </a:lvl3pPr>
      <a:lvl4pPr algn="ctr" defTabSz="895350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MS PGothic" pitchFamily="34" charset="-128"/>
          <a:cs typeface="Arial" charset="0"/>
        </a:defRPr>
      </a:lvl4pPr>
      <a:lvl5pPr algn="ctr" defTabSz="895350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MS PGothic" pitchFamily="34" charset="-128"/>
          <a:cs typeface="Arial" charset="0"/>
        </a:defRPr>
      </a:lvl5pPr>
      <a:lvl6pPr marL="457200" algn="ctr" defTabSz="895350" rtl="0" fontAlgn="base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MS PGothic" pitchFamily="34" charset="-128"/>
          <a:cs typeface="Arial" charset="0"/>
        </a:defRPr>
      </a:lvl6pPr>
      <a:lvl7pPr marL="914400" algn="ctr" defTabSz="895350" rtl="0" fontAlgn="base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MS PGothic" pitchFamily="34" charset="-128"/>
          <a:cs typeface="Arial" charset="0"/>
        </a:defRPr>
      </a:lvl7pPr>
      <a:lvl8pPr marL="1371600" algn="ctr" defTabSz="895350" rtl="0" fontAlgn="base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MS PGothic" pitchFamily="34" charset="-128"/>
          <a:cs typeface="Arial" charset="0"/>
        </a:defRPr>
      </a:lvl8pPr>
      <a:lvl9pPr marL="1828800" algn="ctr" defTabSz="895350" rtl="0" fontAlgn="base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MS PGothic" pitchFamily="34" charset="-128"/>
          <a:cs typeface="Arial" charset="0"/>
        </a:defRPr>
      </a:lvl9pPr>
    </p:titleStyle>
    <p:bodyStyle>
      <a:lvl1pPr marL="342900" indent="-342900" algn="l" defTabSz="895350" rtl="0" eaLnBrk="0" fontAlgn="base" hangingPunct="0">
        <a:spcBef>
          <a:spcPct val="0"/>
        </a:spcBef>
        <a:spcAft>
          <a:spcPct val="0"/>
        </a:spcAft>
        <a:buClr>
          <a:schemeClr val="tx2"/>
        </a:buClr>
        <a:defRPr sz="1600">
          <a:solidFill>
            <a:schemeClr val="tx2"/>
          </a:solidFill>
          <a:latin typeface="+mn-lt"/>
          <a:ea typeface="+mn-ea"/>
          <a:cs typeface="+mn-cs"/>
        </a:defRPr>
      </a:lvl1pPr>
      <a:lvl2pPr marL="193675" indent="-192088" algn="l" defTabSz="895350" rtl="0" eaLnBrk="0" fontAlgn="base" hangingPunct="0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sz="1600">
          <a:solidFill>
            <a:schemeClr val="tx2"/>
          </a:solidFill>
          <a:latin typeface="+mn-lt"/>
          <a:ea typeface="+mn-ea"/>
          <a:cs typeface="+mn-cs"/>
        </a:defRPr>
      </a:lvl2pPr>
      <a:lvl3pPr marL="457200" indent="-261938" algn="l" defTabSz="895350" rtl="0" eaLnBrk="0" fontAlgn="base" hangingPunct="0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600">
          <a:solidFill>
            <a:schemeClr val="tx2"/>
          </a:solidFill>
          <a:latin typeface="+mn-lt"/>
          <a:ea typeface="+mn-ea"/>
          <a:cs typeface="+mn-cs"/>
        </a:defRPr>
      </a:lvl3pPr>
      <a:lvl4pPr marL="614363" indent="-155575" algn="l" defTabSz="895350" rtl="0" eaLnBrk="0" fontAlgn="base" hangingPunct="0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sz="1600">
          <a:solidFill>
            <a:schemeClr val="tx2"/>
          </a:solidFill>
          <a:latin typeface="+mn-lt"/>
          <a:ea typeface="+mn-ea"/>
          <a:cs typeface="+mn-cs"/>
        </a:defRPr>
      </a:lvl4pPr>
      <a:lvl5pPr marL="746125" indent="-130175" algn="l" defTabSz="895350" rtl="0" eaLnBrk="0" fontAlgn="base" hangingPunct="0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>
          <a:solidFill>
            <a:schemeClr val="tx2"/>
          </a:solidFill>
          <a:latin typeface="+mn-lt"/>
          <a:ea typeface="+mn-ea"/>
          <a:cs typeface="+mn-cs"/>
        </a:defRPr>
      </a:lvl5pPr>
      <a:lvl6pPr marL="1203325" indent="-130175" algn="l" defTabSz="895350" rtl="0" fontAlgn="base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>
          <a:solidFill>
            <a:schemeClr val="tx2"/>
          </a:solidFill>
          <a:latin typeface="+mn-lt"/>
          <a:ea typeface="+mn-ea"/>
          <a:cs typeface="+mn-cs"/>
        </a:defRPr>
      </a:lvl6pPr>
      <a:lvl7pPr marL="1660525" indent="-130175" algn="l" defTabSz="895350" rtl="0" fontAlgn="base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>
          <a:solidFill>
            <a:schemeClr val="tx2"/>
          </a:solidFill>
          <a:latin typeface="+mn-lt"/>
          <a:ea typeface="+mn-ea"/>
          <a:cs typeface="+mn-cs"/>
        </a:defRPr>
      </a:lvl7pPr>
      <a:lvl8pPr marL="2117725" indent="-130175" algn="l" defTabSz="895350" rtl="0" fontAlgn="base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>
          <a:solidFill>
            <a:schemeClr val="tx2"/>
          </a:solidFill>
          <a:latin typeface="+mn-lt"/>
          <a:ea typeface="+mn-ea"/>
          <a:cs typeface="+mn-cs"/>
        </a:defRPr>
      </a:lvl8pPr>
      <a:lvl9pPr marL="2574925" indent="-130175" algn="l" defTabSz="895350" rtl="0" fontAlgn="base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4127" r:id="rId1"/>
    <p:sldLayoutId id="2147484126" r:id="rId2"/>
    <p:sldLayoutId id="2147484125" r:id="rId3"/>
    <p:sldLayoutId id="2147484124" r:id="rId4"/>
    <p:sldLayoutId id="2147484123" r:id="rId5"/>
    <p:sldLayoutId id="2147484122" r:id="rId6"/>
    <p:sldLayoutId id="2147484121" r:id="rId7"/>
    <p:sldLayoutId id="2147484120" r:id="rId8"/>
    <p:sldLayoutId id="2147484119" r:id="rId9"/>
    <p:sldLayoutId id="2147484118" r:id="rId10"/>
    <p:sldLayoutId id="2147484117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33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8000" y="1395413"/>
            <a:ext cx="8066088" cy="443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9583" tIns="44792" rIns="89583" bIns="4479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AAaaa </a:t>
            </a:r>
            <a:r>
              <a:rPr lang="he-IL" smtClean="0"/>
              <a:t>לחץ כדי לערוך סגנונות טקסט של תבנית בסיס</a:t>
            </a:r>
            <a:endParaRPr lang="en-US" smtClean="0"/>
          </a:p>
          <a:p>
            <a:pPr lvl="1"/>
            <a:r>
              <a:rPr lang="he-IL" smtClean="0"/>
              <a:t>רמה שנייה</a:t>
            </a:r>
            <a:endParaRPr lang="en-US" smtClean="0"/>
          </a:p>
          <a:p>
            <a:pPr lvl="2"/>
            <a:r>
              <a:rPr lang="he-IL" smtClean="0"/>
              <a:t>רמה שלישית</a:t>
            </a:r>
            <a:endParaRPr lang="en-US" smtClean="0"/>
          </a:p>
          <a:p>
            <a:pPr lvl="3"/>
            <a:r>
              <a:rPr lang="he-IL" smtClean="0"/>
              <a:t>רמה רביעית</a:t>
            </a:r>
            <a:endParaRPr lang="en-US" smtClean="0"/>
          </a:p>
          <a:p>
            <a:pPr lvl="4"/>
            <a:r>
              <a:rPr lang="he-IL" smtClean="0"/>
              <a:t>רמה חמישית</a:t>
            </a:r>
            <a:endParaRPr lang="en-US" smtClean="0"/>
          </a:p>
        </p:txBody>
      </p:sp>
      <p:sp>
        <p:nvSpPr>
          <p:cNvPr id="115715" name="Rectangle 3"/>
          <p:cNvSpPr>
            <a:spLocks noChangeArrowheads="1"/>
          </p:cNvSpPr>
          <p:nvPr userDrawn="1"/>
        </p:nvSpPr>
        <p:spPr bwMode="auto">
          <a:xfrm>
            <a:off x="6583363" y="5407025"/>
            <a:ext cx="237807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9583" tIns="44792" rIns="89583" bIns="44792"/>
          <a:lstStyle/>
          <a:p>
            <a:pPr algn="ctr" defTabSz="895350" eaLnBrk="0" hangingPunct="0">
              <a:defRPr/>
            </a:pPr>
            <a:endParaRPr lang="en-US" sz="1400" b="1">
              <a:solidFill>
                <a:schemeClr val="bg1"/>
              </a:solidFill>
              <a:latin typeface="Georgia" pitchFamily="18" charset="0"/>
              <a:ea typeface="MS PGothic" pitchFamily="34" charset="-128"/>
            </a:endParaRPr>
          </a:p>
        </p:txBody>
      </p:sp>
      <p:sp>
        <p:nvSpPr>
          <p:cNvPr id="115716" name="Rectangle 4"/>
          <p:cNvSpPr>
            <a:spLocks noChangeArrowheads="1"/>
          </p:cNvSpPr>
          <p:nvPr userDrawn="1"/>
        </p:nvSpPr>
        <p:spPr bwMode="auto">
          <a:xfrm>
            <a:off x="2574925" y="327025"/>
            <a:ext cx="6386513" cy="635000"/>
          </a:xfrm>
          <a:prstGeom prst="rect">
            <a:avLst/>
          </a:prstGeom>
          <a:solidFill>
            <a:srgbClr val="A10A00"/>
          </a:solidFill>
          <a:ln w="9525" algn="ctr">
            <a:noFill/>
            <a:miter lim="800000"/>
            <a:headEnd/>
            <a:tailEnd/>
          </a:ln>
        </p:spPr>
        <p:txBody>
          <a:bodyPr wrap="none" lIns="89611" tIns="44806" rIns="89611" bIns="44806" anchor="ctr"/>
          <a:lstStyle/>
          <a:p>
            <a:pPr defTabSz="895350">
              <a:defRPr/>
            </a:pPr>
            <a:endParaRPr lang="en-US" sz="3100">
              <a:ea typeface="MS PGothic" pitchFamily="34" charset="-128"/>
            </a:endParaRPr>
          </a:p>
        </p:txBody>
      </p:sp>
      <p:sp>
        <p:nvSpPr>
          <p:cNvPr id="398341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2717800" y="263525"/>
            <a:ext cx="3668713" cy="76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9583" tIns="44792" rIns="89583" bIns="4479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AAA</a:t>
            </a:r>
          </a:p>
        </p:txBody>
      </p:sp>
      <p:sp>
        <p:nvSpPr>
          <p:cNvPr id="115719" name="Line 7"/>
          <p:cNvSpPr>
            <a:spLocks noChangeShapeType="1"/>
          </p:cNvSpPr>
          <p:nvPr userDrawn="1"/>
        </p:nvSpPr>
        <p:spPr bwMode="auto">
          <a:xfrm>
            <a:off x="0" y="1031875"/>
            <a:ext cx="8961438" cy="0"/>
          </a:xfrm>
          <a:prstGeom prst="line">
            <a:avLst/>
          </a:prstGeom>
          <a:noFill/>
          <a:ln w="12700">
            <a:solidFill>
              <a:srgbClr val="A30A00"/>
            </a:solidFill>
            <a:round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endParaRPr lang="en-US">
              <a:ea typeface="+mn-ea"/>
            </a:endParaRPr>
          </a:p>
        </p:txBody>
      </p:sp>
      <p:grpSp>
        <p:nvGrpSpPr>
          <p:cNvPr id="398343" name="Group 11"/>
          <p:cNvGrpSpPr>
            <a:grpSpLocks/>
          </p:cNvGrpSpPr>
          <p:nvPr userDrawn="1"/>
        </p:nvGrpSpPr>
        <p:grpSpPr bwMode="auto">
          <a:xfrm>
            <a:off x="-36513" y="5830888"/>
            <a:ext cx="9034463" cy="890587"/>
            <a:chOff x="-23" y="3673"/>
            <a:chExt cx="5691" cy="561"/>
          </a:xfrm>
        </p:grpSpPr>
        <p:grpSp>
          <p:nvGrpSpPr>
            <p:cNvPr id="398344" name="Group 10"/>
            <p:cNvGrpSpPr>
              <a:grpSpLocks/>
            </p:cNvGrpSpPr>
            <p:nvPr userDrawn="1"/>
          </p:nvGrpSpPr>
          <p:grpSpPr bwMode="auto">
            <a:xfrm>
              <a:off x="-23" y="3673"/>
              <a:ext cx="5691" cy="561"/>
              <a:chOff x="-23" y="3673"/>
              <a:chExt cx="5691" cy="561"/>
            </a:xfrm>
          </p:grpSpPr>
          <p:sp>
            <p:nvSpPr>
              <p:cNvPr id="115717" name="Freeform 5"/>
              <p:cNvSpPr>
                <a:spLocks/>
              </p:cNvSpPr>
              <p:nvPr userDrawn="1"/>
            </p:nvSpPr>
            <p:spPr bwMode="auto">
              <a:xfrm>
                <a:off x="-1" y="3673"/>
                <a:ext cx="5646" cy="488"/>
              </a:xfrm>
              <a:custGeom>
                <a:avLst/>
                <a:gdLst>
                  <a:gd name="T0" fmla="*/ 0 w 5761"/>
                  <a:gd name="T1" fmla="*/ 408 h 544"/>
                  <a:gd name="T2" fmla="*/ 409 w 5761"/>
                  <a:gd name="T3" fmla="*/ 453 h 544"/>
                  <a:gd name="T4" fmla="*/ 862 w 5761"/>
                  <a:gd name="T5" fmla="*/ 499 h 544"/>
                  <a:gd name="T6" fmla="*/ 1543 w 5761"/>
                  <a:gd name="T7" fmla="*/ 544 h 544"/>
                  <a:gd name="T8" fmla="*/ 2677 w 5761"/>
                  <a:gd name="T9" fmla="*/ 499 h 544"/>
                  <a:gd name="T10" fmla="*/ 4264 w 5761"/>
                  <a:gd name="T11" fmla="*/ 317 h 544"/>
                  <a:gd name="T12" fmla="*/ 5171 w 5761"/>
                  <a:gd name="T13" fmla="*/ 136 h 544"/>
                  <a:gd name="T14" fmla="*/ 5761 w 5761"/>
                  <a:gd name="T15" fmla="*/ 0 h 54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5761"/>
                  <a:gd name="T25" fmla="*/ 0 h 544"/>
                  <a:gd name="T26" fmla="*/ 5761 w 5761"/>
                  <a:gd name="T27" fmla="*/ 544 h 544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5761" h="544">
                    <a:moveTo>
                      <a:pt x="0" y="408"/>
                    </a:moveTo>
                    <a:cubicBezTo>
                      <a:pt x="132" y="423"/>
                      <a:pt x="265" y="438"/>
                      <a:pt x="409" y="453"/>
                    </a:cubicBezTo>
                    <a:cubicBezTo>
                      <a:pt x="553" y="468"/>
                      <a:pt x="673" y="484"/>
                      <a:pt x="862" y="499"/>
                    </a:cubicBezTo>
                    <a:cubicBezTo>
                      <a:pt x="1051" y="514"/>
                      <a:pt x="1241" y="544"/>
                      <a:pt x="1543" y="544"/>
                    </a:cubicBezTo>
                    <a:cubicBezTo>
                      <a:pt x="1845" y="544"/>
                      <a:pt x="2224" y="537"/>
                      <a:pt x="2677" y="499"/>
                    </a:cubicBezTo>
                    <a:cubicBezTo>
                      <a:pt x="3130" y="461"/>
                      <a:pt x="3848" y="378"/>
                      <a:pt x="4264" y="317"/>
                    </a:cubicBezTo>
                    <a:cubicBezTo>
                      <a:pt x="4680" y="256"/>
                      <a:pt x="4921" y="189"/>
                      <a:pt x="5171" y="136"/>
                    </a:cubicBezTo>
                    <a:cubicBezTo>
                      <a:pt x="5421" y="83"/>
                      <a:pt x="5670" y="15"/>
                      <a:pt x="5761" y="0"/>
                    </a:cubicBezTo>
                  </a:path>
                </a:pathLst>
              </a:custGeom>
              <a:noFill/>
              <a:ln w="9525">
                <a:solidFill>
                  <a:srgbClr val="A10A00"/>
                </a:solidFill>
                <a:round/>
                <a:headEnd/>
                <a:tailEnd/>
              </a:ln>
            </p:spPr>
            <p:txBody>
              <a:bodyPr lIns="89611" tIns="44806" rIns="89611" bIns="44806"/>
              <a:lstStyle/>
              <a:p>
                <a:pPr defTabSz="895350">
                  <a:defRPr/>
                </a:pPr>
                <a:endParaRPr lang="en-US" sz="3100">
                  <a:ea typeface="MS PGothic" pitchFamily="34" charset="-128"/>
                </a:endParaRPr>
              </a:p>
            </p:txBody>
          </p:sp>
          <p:sp>
            <p:nvSpPr>
              <p:cNvPr id="115720" name="Freeform 8"/>
              <p:cNvSpPr>
                <a:spLocks/>
              </p:cNvSpPr>
              <p:nvPr userDrawn="1"/>
            </p:nvSpPr>
            <p:spPr bwMode="auto">
              <a:xfrm>
                <a:off x="-23" y="3745"/>
                <a:ext cx="5691" cy="489"/>
              </a:xfrm>
              <a:custGeom>
                <a:avLst/>
                <a:gdLst>
                  <a:gd name="T0" fmla="*/ 0 w 7530"/>
                  <a:gd name="T1" fmla="*/ 1451 h 1995"/>
                  <a:gd name="T2" fmla="*/ 272 w 7530"/>
                  <a:gd name="T3" fmla="*/ 1587 h 1995"/>
                  <a:gd name="T4" fmla="*/ 590 w 7530"/>
                  <a:gd name="T5" fmla="*/ 1678 h 1995"/>
                  <a:gd name="T6" fmla="*/ 907 w 7530"/>
                  <a:gd name="T7" fmla="*/ 1769 h 1995"/>
                  <a:gd name="T8" fmla="*/ 1134 w 7530"/>
                  <a:gd name="T9" fmla="*/ 1814 h 1995"/>
                  <a:gd name="T10" fmla="*/ 1452 w 7530"/>
                  <a:gd name="T11" fmla="*/ 1859 h 1995"/>
                  <a:gd name="T12" fmla="*/ 2177 w 7530"/>
                  <a:gd name="T13" fmla="*/ 1905 h 1995"/>
                  <a:gd name="T14" fmla="*/ 2449 w 7530"/>
                  <a:gd name="T15" fmla="*/ 1905 h 1995"/>
                  <a:gd name="T16" fmla="*/ 2948 w 7530"/>
                  <a:gd name="T17" fmla="*/ 1859 h 1995"/>
                  <a:gd name="T18" fmla="*/ 3447 w 7530"/>
                  <a:gd name="T19" fmla="*/ 1769 h 1995"/>
                  <a:gd name="T20" fmla="*/ 3946 w 7530"/>
                  <a:gd name="T21" fmla="*/ 1678 h 1995"/>
                  <a:gd name="T22" fmla="*/ 4445 w 7530"/>
                  <a:gd name="T23" fmla="*/ 1542 h 1995"/>
                  <a:gd name="T24" fmla="*/ 5080 w 7530"/>
                  <a:gd name="T25" fmla="*/ 1315 h 1995"/>
                  <a:gd name="T26" fmla="*/ 5625 w 7530"/>
                  <a:gd name="T27" fmla="*/ 1088 h 1995"/>
                  <a:gd name="T28" fmla="*/ 6260 w 7530"/>
                  <a:gd name="T29" fmla="*/ 771 h 1995"/>
                  <a:gd name="T30" fmla="*/ 7031 w 7530"/>
                  <a:gd name="T31" fmla="*/ 317 h 1995"/>
                  <a:gd name="T32" fmla="*/ 7394 w 7530"/>
                  <a:gd name="T33" fmla="*/ 90 h 1995"/>
                  <a:gd name="T34" fmla="*/ 7530 w 7530"/>
                  <a:gd name="T35" fmla="*/ 0 h 1995"/>
                  <a:gd name="T36" fmla="*/ 7530 w 7530"/>
                  <a:gd name="T37" fmla="*/ 1995 h 1995"/>
                  <a:gd name="T38" fmla="*/ 0 w 7530"/>
                  <a:gd name="T39" fmla="*/ 1995 h 1995"/>
                  <a:gd name="T40" fmla="*/ 0 w 7530"/>
                  <a:gd name="T41" fmla="*/ 1451 h 1995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7530"/>
                  <a:gd name="T64" fmla="*/ 0 h 1995"/>
                  <a:gd name="T65" fmla="*/ 7530 w 7530"/>
                  <a:gd name="T66" fmla="*/ 1995 h 1995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7530" h="1995">
                    <a:moveTo>
                      <a:pt x="0" y="1451"/>
                    </a:moveTo>
                    <a:lnTo>
                      <a:pt x="272" y="1587"/>
                    </a:lnTo>
                    <a:lnTo>
                      <a:pt x="590" y="1678"/>
                    </a:lnTo>
                    <a:lnTo>
                      <a:pt x="907" y="1769"/>
                    </a:lnTo>
                    <a:lnTo>
                      <a:pt x="1134" y="1814"/>
                    </a:lnTo>
                    <a:lnTo>
                      <a:pt x="1452" y="1859"/>
                    </a:lnTo>
                    <a:lnTo>
                      <a:pt x="2177" y="1905"/>
                    </a:lnTo>
                    <a:lnTo>
                      <a:pt x="2449" y="1905"/>
                    </a:lnTo>
                    <a:lnTo>
                      <a:pt x="2948" y="1859"/>
                    </a:lnTo>
                    <a:lnTo>
                      <a:pt x="3447" y="1769"/>
                    </a:lnTo>
                    <a:lnTo>
                      <a:pt x="3946" y="1678"/>
                    </a:lnTo>
                    <a:lnTo>
                      <a:pt x="4445" y="1542"/>
                    </a:lnTo>
                    <a:lnTo>
                      <a:pt x="5080" y="1315"/>
                    </a:lnTo>
                    <a:lnTo>
                      <a:pt x="5625" y="1088"/>
                    </a:lnTo>
                    <a:lnTo>
                      <a:pt x="6260" y="771"/>
                    </a:lnTo>
                    <a:lnTo>
                      <a:pt x="7031" y="317"/>
                    </a:lnTo>
                    <a:lnTo>
                      <a:pt x="7394" y="90"/>
                    </a:lnTo>
                    <a:lnTo>
                      <a:pt x="7530" y="0"/>
                    </a:lnTo>
                    <a:lnTo>
                      <a:pt x="7530" y="1995"/>
                    </a:lnTo>
                    <a:lnTo>
                      <a:pt x="0" y="1995"/>
                    </a:lnTo>
                    <a:lnTo>
                      <a:pt x="0" y="1451"/>
                    </a:lnTo>
                    <a:close/>
                  </a:path>
                </a:pathLst>
              </a:custGeom>
              <a:solidFill>
                <a:srgbClr val="A10A00"/>
              </a:solidFill>
              <a:ln w="9525">
                <a:noFill/>
                <a:round/>
                <a:headEnd/>
                <a:tailEnd/>
              </a:ln>
            </p:spPr>
            <p:txBody>
              <a:bodyPr lIns="89611" tIns="44806" rIns="89611" bIns="44806" anchor="ctr"/>
              <a:lstStyle/>
              <a:p>
                <a:pPr defTabSz="895350">
                  <a:defRPr/>
                </a:pPr>
                <a:endParaRPr lang="en-US" sz="3100">
                  <a:ea typeface="MS PGothic" pitchFamily="34" charset="-128"/>
                </a:endParaRPr>
              </a:p>
            </p:txBody>
          </p:sp>
        </p:grpSp>
        <p:sp>
          <p:nvSpPr>
            <p:cNvPr id="115722" name="Text Box 10"/>
            <p:cNvSpPr txBox="1">
              <a:spLocks noChangeArrowheads="1"/>
            </p:cNvSpPr>
            <p:nvPr userDrawn="1"/>
          </p:nvSpPr>
          <p:spPr bwMode="auto">
            <a:xfrm>
              <a:off x="337" y="3712"/>
              <a:ext cx="1933" cy="17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lIns="89583" tIns="44792" rIns="89583" bIns="44792">
              <a:spAutoFit/>
            </a:bodyPr>
            <a:lstStyle/>
            <a:p>
              <a:pPr algn="ctr" defTabSz="895350" rtl="1">
                <a:spcBef>
                  <a:spcPct val="50000"/>
                </a:spcBef>
                <a:defRPr/>
              </a:pPr>
              <a:r>
                <a:rPr lang="en-US" sz="1200">
                  <a:solidFill>
                    <a:schemeClr val="tx2"/>
                  </a:solidFill>
                  <a:latin typeface="Georgia" pitchFamily="18" charset="0"/>
                  <a:ea typeface="MS PGothic" pitchFamily="34" charset="-128"/>
                </a:rPr>
                <a:t>Private and Confidential</a:t>
              </a: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38" r:id="rId1"/>
    <p:sldLayoutId id="2147484137" r:id="rId2"/>
    <p:sldLayoutId id="2147484136" r:id="rId3"/>
    <p:sldLayoutId id="2147484135" r:id="rId4"/>
    <p:sldLayoutId id="2147484134" r:id="rId5"/>
    <p:sldLayoutId id="2147484133" r:id="rId6"/>
    <p:sldLayoutId id="2147484132" r:id="rId7"/>
    <p:sldLayoutId id="2147484131" r:id="rId8"/>
    <p:sldLayoutId id="2147484130" r:id="rId9"/>
    <p:sldLayoutId id="2147484129" r:id="rId10"/>
    <p:sldLayoutId id="2147484128" r:id="rId11"/>
  </p:sldLayoutIdLst>
  <p:txStyles>
    <p:titleStyle>
      <a:lvl1pPr algn="l" defTabSz="895350" rtl="0" eaLnBrk="0" fontAlgn="base" hangingPunct="0">
        <a:spcBef>
          <a:spcPct val="0"/>
        </a:spcBef>
        <a:spcAft>
          <a:spcPct val="0"/>
        </a:spcAft>
        <a:defRPr sz="3100" b="1">
          <a:solidFill>
            <a:schemeClr val="bg1"/>
          </a:solidFill>
          <a:latin typeface="+mj-lt"/>
          <a:ea typeface="+mj-ea"/>
          <a:cs typeface="+mj-cs"/>
        </a:defRPr>
      </a:lvl1pPr>
      <a:lvl2pPr algn="l" defTabSz="895350" rtl="0" eaLnBrk="0" fontAlgn="base" hangingPunct="0">
        <a:spcBef>
          <a:spcPct val="0"/>
        </a:spcBef>
        <a:spcAft>
          <a:spcPct val="0"/>
        </a:spcAft>
        <a:defRPr sz="3100" b="1">
          <a:solidFill>
            <a:schemeClr val="bg1"/>
          </a:solidFill>
          <a:latin typeface="Californian FB" pitchFamily="18" charset="0"/>
          <a:cs typeface="Arial" charset="0"/>
        </a:defRPr>
      </a:lvl2pPr>
      <a:lvl3pPr algn="l" defTabSz="895350" rtl="0" eaLnBrk="0" fontAlgn="base" hangingPunct="0">
        <a:spcBef>
          <a:spcPct val="0"/>
        </a:spcBef>
        <a:spcAft>
          <a:spcPct val="0"/>
        </a:spcAft>
        <a:defRPr sz="3100" b="1">
          <a:solidFill>
            <a:schemeClr val="bg1"/>
          </a:solidFill>
          <a:latin typeface="Californian FB" pitchFamily="18" charset="0"/>
          <a:cs typeface="Arial" charset="0"/>
        </a:defRPr>
      </a:lvl3pPr>
      <a:lvl4pPr algn="l" defTabSz="895350" rtl="0" eaLnBrk="0" fontAlgn="base" hangingPunct="0">
        <a:spcBef>
          <a:spcPct val="0"/>
        </a:spcBef>
        <a:spcAft>
          <a:spcPct val="0"/>
        </a:spcAft>
        <a:defRPr sz="3100" b="1">
          <a:solidFill>
            <a:schemeClr val="bg1"/>
          </a:solidFill>
          <a:latin typeface="Californian FB" pitchFamily="18" charset="0"/>
          <a:cs typeface="Arial" charset="0"/>
        </a:defRPr>
      </a:lvl4pPr>
      <a:lvl5pPr algn="l" defTabSz="895350" rtl="0" eaLnBrk="0" fontAlgn="base" hangingPunct="0">
        <a:spcBef>
          <a:spcPct val="0"/>
        </a:spcBef>
        <a:spcAft>
          <a:spcPct val="0"/>
        </a:spcAft>
        <a:defRPr sz="3100" b="1">
          <a:solidFill>
            <a:schemeClr val="bg1"/>
          </a:solidFill>
          <a:latin typeface="Californian FB" pitchFamily="18" charset="0"/>
          <a:cs typeface="Arial" charset="0"/>
        </a:defRPr>
      </a:lvl5pPr>
      <a:lvl6pPr marL="457200" algn="l" defTabSz="895350" rtl="0" fontAlgn="base">
        <a:spcBef>
          <a:spcPct val="0"/>
        </a:spcBef>
        <a:spcAft>
          <a:spcPct val="0"/>
        </a:spcAft>
        <a:defRPr sz="3100" b="1">
          <a:solidFill>
            <a:schemeClr val="bg1"/>
          </a:solidFill>
          <a:latin typeface="Californian FB" pitchFamily="18" charset="0"/>
          <a:cs typeface="Arial" charset="0"/>
        </a:defRPr>
      </a:lvl6pPr>
      <a:lvl7pPr marL="914400" algn="l" defTabSz="895350" rtl="0" fontAlgn="base">
        <a:spcBef>
          <a:spcPct val="0"/>
        </a:spcBef>
        <a:spcAft>
          <a:spcPct val="0"/>
        </a:spcAft>
        <a:defRPr sz="3100" b="1">
          <a:solidFill>
            <a:schemeClr val="bg1"/>
          </a:solidFill>
          <a:latin typeface="Californian FB" pitchFamily="18" charset="0"/>
          <a:cs typeface="Arial" charset="0"/>
        </a:defRPr>
      </a:lvl7pPr>
      <a:lvl8pPr marL="1371600" algn="l" defTabSz="895350" rtl="0" fontAlgn="base">
        <a:spcBef>
          <a:spcPct val="0"/>
        </a:spcBef>
        <a:spcAft>
          <a:spcPct val="0"/>
        </a:spcAft>
        <a:defRPr sz="3100" b="1">
          <a:solidFill>
            <a:schemeClr val="bg1"/>
          </a:solidFill>
          <a:latin typeface="Californian FB" pitchFamily="18" charset="0"/>
          <a:cs typeface="Arial" charset="0"/>
        </a:defRPr>
      </a:lvl8pPr>
      <a:lvl9pPr marL="1828800" algn="l" defTabSz="895350" rtl="0" fontAlgn="base">
        <a:spcBef>
          <a:spcPct val="0"/>
        </a:spcBef>
        <a:spcAft>
          <a:spcPct val="0"/>
        </a:spcAft>
        <a:defRPr sz="3100" b="1">
          <a:solidFill>
            <a:schemeClr val="bg1"/>
          </a:solidFill>
          <a:latin typeface="Californian FB" pitchFamily="18" charset="0"/>
          <a:cs typeface="Arial" charset="0"/>
        </a:defRPr>
      </a:lvl9pPr>
    </p:titleStyle>
    <p:bodyStyle>
      <a:lvl1pPr marL="336550" indent="-336550" algn="l" defTabSz="895350" rtl="0" eaLnBrk="0" fontAlgn="base" hangingPunct="0">
        <a:spcBef>
          <a:spcPct val="20000"/>
        </a:spcBef>
        <a:spcAft>
          <a:spcPct val="0"/>
        </a:spcAft>
        <a:buClr>
          <a:srgbClr val="CC3300"/>
        </a:buClr>
        <a:buSzPct val="65000"/>
        <a:buChar char="•"/>
        <a:defRPr kumimoji="1" sz="2400">
          <a:solidFill>
            <a:srgbClr val="000066"/>
          </a:solidFill>
          <a:latin typeface="+mn-lt"/>
          <a:ea typeface="+mn-ea"/>
          <a:cs typeface="+mn-cs"/>
        </a:defRPr>
      </a:lvl1pPr>
      <a:lvl2pPr marL="728663" indent="-280988" algn="l" defTabSz="895350" rtl="0" eaLnBrk="0" fontAlgn="base" hangingPunct="0">
        <a:spcBef>
          <a:spcPct val="20000"/>
        </a:spcBef>
        <a:spcAft>
          <a:spcPct val="0"/>
        </a:spcAft>
        <a:buClr>
          <a:srgbClr val="CC3300"/>
        </a:buClr>
        <a:buSzPct val="65000"/>
        <a:buChar char="•"/>
        <a:defRPr kumimoji="1" sz="2400">
          <a:solidFill>
            <a:srgbClr val="000066"/>
          </a:solidFill>
          <a:latin typeface="+mn-lt"/>
          <a:cs typeface="+mn-cs"/>
        </a:defRPr>
      </a:lvl2pPr>
      <a:lvl3pPr marL="1120775" indent="-225425" algn="l" defTabSz="895350" rtl="0" eaLnBrk="0" fontAlgn="base" hangingPunct="0">
        <a:spcBef>
          <a:spcPct val="20000"/>
        </a:spcBef>
        <a:spcAft>
          <a:spcPct val="0"/>
        </a:spcAft>
        <a:buClr>
          <a:srgbClr val="CC3300"/>
        </a:buClr>
        <a:buSzPct val="65000"/>
        <a:buChar char="•"/>
        <a:defRPr kumimoji="1" sz="2400">
          <a:solidFill>
            <a:srgbClr val="000066"/>
          </a:solidFill>
          <a:latin typeface="+mn-lt"/>
          <a:cs typeface="+mn-cs"/>
        </a:defRPr>
      </a:lvl3pPr>
      <a:lvl4pPr marL="1568450" indent="-223838" algn="l" defTabSz="895350" rtl="0" eaLnBrk="0" fontAlgn="base" hangingPunct="0">
        <a:spcBef>
          <a:spcPct val="20000"/>
        </a:spcBef>
        <a:spcAft>
          <a:spcPct val="0"/>
        </a:spcAft>
        <a:buFont typeface="Californian FB" pitchFamily="18" charset="0"/>
        <a:buChar char="-"/>
        <a:defRPr kumimoji="1" sz="2400">
          <a:solidFill>
            <a:srgbClr val="000066"/>
          </a:solidFill>
          <a:latin typeface="+mn-lt"/>
          <a:cs typeface="+mn-cs"/>
        </a:defRPr>
      </a:lvl4pPr>
      <a:lvl5pPr marL="2016125" indent="-223838" algn="l" defTabSz="895350" rtl="0" eaLnBrk="0" fontAlgn="base" hangingPunct="0">
        <a:spcBef>
          <a:spcPct val="20000"/>
        </a:spcBef>
        <a:spcAft>
          <a:spcPct val="0"/>
        </a:spcAft>
        <a:buFont typeface="Californian FB" pitchFamily="18" charset="0"/>
        <a:buChar char="-"/>
        <a:defRPr kumimoji="1" sz="2400">
          <a:solidFill>
            <a:srgbClr val="000066"/>
          </a:solidFill>
          <a:latin typeface="+mn-lt"/>
          <a:cs typeface="+mn-cs"/>
        </a:defRPr>
      </a:lvl5pPr>
      <a:lvl6pPr marL="2473325" indent="-223838" algn="l" defTabSz="895350" rtl="0" fontAlgn="base">
        <a:spcBef>
          <a:spcPct val="20000"/>
        </a:spcBef>
        <a:spcAft>
          <a:spcPct val="0"/>
        </a:spcAft>
        <a:buFont typeface="Californian FB" pitchFamily="18" charset="0"/>
        <a:buChar char="-"/>
        <a:defRPr kumimoji="1" sz="2400">
          <a:solidFill>
            <a:srgbClr val="000066"/>
          </a:solidFill>
          <a:latin typeface="+mn-lt"/>
          <a:cs typeface="+mn-cs"/>
        </a:defRPr>
      </a:lvl6pPr>
      <a:lvl7pPr marL="2930525" indent="-223838" algn="l" defTabSz="895350" rtl="0" fontAlgn="base">
        <a:spcBef>
          <a:spcPct val="20000"/>
        </a:spcBef>
        <a:spcAft>
          <a:spcPct val="0"/>
        </a:spcAft>
        <a:buFont typeface="Californian FB" pitchFamily="18" charset="0"/>
        <a:buChar char="-"/>
        <a:defRPr kumimoji="1" sz="2400">
          <a:solidFill>
            <a:srgbClr val="000066"/>
          </a:solidFill>
          <a:latin typeface="+mn-lt"/>
          <a:cs typeface="+mn-cs"/>
        </a:defRPr>
      </a:lvl7pPr>
      <a:lvl8pPr marL="3387725" indent="-223838" algn="l" defTabSz="895350" rtl="0" fontAlgn="base">
        <a:spcBef>
          <a:spcPct val="20000"/>
        </a:spcBef>
        <a:spcAft>
          <a:spcPct val="0"/>
        </a:spcAft>
        <a:buFont typeface="Californian FB" pitchFamily="18" charset="0"/>
        <a:buChar char="-"/>
        <a:defRPr kumimoji="1" sz="2400">
          <a:solidFill>
            <a:srgbClr val="000066"/>
          </a:solidFill>
          <a:latin typeface="+mn-lt"/>
          <a:cs typeface="+mn-cs"/>
        </a:defRPr>
      </a:lvl8pPr>
      <a:lvl9pPr marL="3844925" indent="-223838" algn="l" defTabSz="895350" rtl="0" fontAlgn="base">
        <a:spcBef>
          <a:spcPct val="20000"/>
        </a:spcBef>
        <a:spcAft>
          <a:spcPct val="0"/>
        </a:spcAft>
        <a:buFont typeface="Californian FB" pitchFamily="18" charset="0"/>
        <a:buChar char="-"/>
        <a:defRPr kumimoji="1" sz="2400">
          <a:solidFill>
            <a:srgbClr val="000066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722" name="SlideBottomBar"/>
          <p:cNvSpPr>
            <a:spLocks noChangeArrowheads="1"/>
          </p:cNvSpPr>
          <p:nvPr/>
        </p:nvSpPr>
        <p:spPr bwMode="auto">
          <a:xfrm>
            <a:off x="0" y="6300788"/>
            <a:ext cx="8961438" cy="422275"/>
          </a:xfrm>
          <a:prstGeom prst="rect">
            <a:avLst/>
          </a:prstGeom>
          <a:solidFill>
            <a:srgbClr val="C7DFFB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1600">
              <a:ea typeface="MS PGothic" pitchFamily="34" charset="-128"/>
              <a:cs typeface="+mn-cs"/>
            </a:endParaRPr>
          </a:p>
        </p:txBody>
      </p:sp>
      <p:sp>
        <p:nvSpPr>
          <p:cNvPr id="410627" name="McK 2. Slide Title"/>
          <p:cNvSpPr>
            <a:spLocks noGrp="1" noChangeArrowheads="1"/>
          </p:cNvSpPr>
          <p:nvPr>
            <p:ph type="title"/>
          </p:nvPr>
        </p:nvSpPr>
        <p:spPr bwMode="auto">
          <a:xfrm>
            <a:off x="119063" y="230188"/>
            <a:ext cx="8618537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414724" name="SlideLogoText"/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7088188" y="6435725"/>
            <a:ext cx="1244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>
            <a:spAutoFit/>
          </a:bodyPr>
          <a:lstStyle/>
          <a:p>
            <a:pPr algn="r" defTabSz="895350">
              <a:defRPr/>
            </a:pPr>
            <a:r>
              <a:rPr lang="en-US" sz="1000">
                <a:ea typeface="MS PGothic" pitchFamily="34" charset="-128"/>
                <a:cs typeface="+mn-cs"/>
              </a:rPr>
              <a:t>McKinsey &amp; Company</a:t>
            </a:r>
          </a:p>
        </p:txBody>
      </p:sp>
      <p:sp>
        <p:nvSpPr>
          <p:cNvPr id="414725" name="McK 1. On-page tracker" hidden="1"/>
          <p:cNvSpPr>
            <a:spLocks noChangeArrowheads="1"/>
          </p:cNvSpPr>
          <p:nvPr/>
        </p:nvSpPr>
        <p:spPr bwMode="auto">
          <a:xfrm>
            <a:off x="119063" y="26988"/>
            <a:ext cx="850900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1400">
                <a:solidFill>
                  <a:srgbClr val="808080"/>
                </a:solidFill>
                <a:ea typeface="MS PGothic" pitchFamily="34" charset="-128"/>
                <a:cs typeface="+mn-cs"/>
              </a:rPr>
              <a:t>TRACKER</a:t>
            </a:r>
          </a:p>
        </p:txBody>
      </p:sp>
      <p:sp>
        <p:nvSpPr>
          <p:cNvPr id="414726" name="McK 3. Unit of measure" hidden="1"/>
          <p:cNvSpPr txBox="1">
            <a:spLocks noChangeArrowheads="1"/>
          </p:cNvSpPr>
          <p:nvPr/>
        </p:nvSpPr>
        <p:spPr bwMode="auto">
          <a:xfrm>
            <a:off x="119063" y="531813"/>
            <a:ext cx="3656012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defTabSz="895350">
              <a:defRPr/>
            </a:pPr>
            <a:r>
              <a:rPr lang="en-US" sz="1400">
                <a:solidFill>
                  <a:srgbClr val="808080"/>
                </a:solidFill>
                <a:ea typeface="MS PGothic" pitchFamily="34" charset="-128"/>
                <a:cs typeface="+mn-cs"/>
              </a:rPr>
              <a:t>Unit of measure</a:t>
            </a:r>
          </a:p>
        </p:txBody>
      </p:sp>
      <p:grpSp>
        <p:nvGrpSpPr>
          <p:cNvPr id="410631" name="McK Slide Elements"/>
          <p:cNvGrpSpPr>
            <a:grpSpLocks/>
          </p:cNvGrpSpPr>
          <p:nvPr/>
        </p:nvGrpSpPr>
        <p:grpSpPr bwMode="auto">
          <a:xfrm>
            <a:off x="119063" y="6080125"/>
            <a:ext cx="8548687" cy="508000"/>
            <a:chOff x="75" y="3830"/>
            <a:chExt cx="5385" cy="320"/>
          </a:xfrm>
        </p:grpSpPr>
        <p:sp>
          <p:nvSpPr>
            <p:cNvPr id="414728" name="McK 4. Footnote" hidden="1"/>
            <p:cNvSpPr txBox="1">
              <a:spLocks noChangeArrowheads="1"/>
            </p:cNvSpPr>
            <p:nvPr userDrawn="1"/>
          </p:nvSpPr>
          <p:spPr bwMode="auto">
            <a:xfrm>
              <a:off x="75" y="3830"/>
              <a:ext cx="5385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 anchor="b">
              <a:spAutoFit/>
            </a:bodyPr>
            <a:lstStyle/>
            <a:p>
              <a:pPr marL="104775" indent="-104775" defTabSz="895350">
                <a:defRPr/>
              </a:pPr>
              <a:r>
                <a:rPr lang="en-US" sz="1000">
                  <a:ea typeface="MS PGothic" pitchFamily="34" charset="-128"/>
                  <a:cs typeface="+mn-cs"/>
                </a:rPr>
                <a:t>1 Footnote</a:t>
              </a:r>
            </a:p>
          </p:txBody>
        </p:sp>
        <p:sp>
          <p:nvSpPr>
            <p:cNvPr id="414729" name="McK 5. Source" hidden="1"/>
            <p:cNvSpPr>
              <a:spLocks noChangeArrowheads="1"/>
            </p:cNvSpPr>
            <p:nvPr userDrawn="1"/>
          </p:nvSpPr>
          <p:spPr bwMode="auto">
            <a:xfrm>
              <a:off x="75" y="4054"/>
              <a:ext cx="4323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 anchor="ctr">
              <a:spAutoFit/>
            </a:bodyPr>
            <a:lstStyle/>
            <a:p>
              <a:pPr marL="609600" indent="-609600" defTabSz="895350">
                <a:tabLst>
                  <a:tab pos="612775" algn="l"/>
                </a:tabLst>
                <a:defRPr/>
              </a:pPr>
              <a:r>
                <a:rPr lang="en-US" sz="1000">
                  <a:solidFill>
                    <a:srgbClr val="000000"/>
                  </a:solidFill>
                  <a:ea typeface="MS PGothic" pitchFamily="34" charset="-128"/>
                  <a:cs typeface="+mn-cs"/>
                </a:rPr>
                <a:t>SOURCE: Source</a:t>
              </a:r>
            </a:p>
          </p:txBody>
        </p:sp>
      </p:grpSp>
      <p:grpSp>
        <p:nvGrpSpPr>
          <p:cNvPr id="410632" name="ACET" hidden="1"/>
          <p:cNvGrpSpPr>
            <a:grpSpLocks/>
          </p:cNvGrpSpPr>
          <p:nvPr/>
        </p:nvGrpSpPr>
        <p:grpSpPr bwMode="auto">
          <a:xfrm>
            <a:off x="1452563" y="1127125"/>
            <a:ext cx="4264025" cy="508000"/>
            <a:chOff x="915" y="710"/>
            <a:chExt cx="2686" cy="320"/>
          </a:xfrm>
        </p:grpSpPr>
        <p:cxnSp>
          <p:nvCxnSpPr>
            <p:cNvPr id="410639" name="AutoShape 11" hidden="1"/>
            <p:cNvCxnSpPr>
              <a:cxnSpLocks noChangeShapeType="1"/>
              <a:stCxn id="414732" idx="4"/>
              <a:endCxn id="414732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414732" name="AutoShape 12" hidden="1"/>
            <p:cNvSpPr>
              <a:spLocks noChangeArrowheads="1"/>
            </p:cNvSpPr>
            <p:nvPr/>
          </p:nvSpPr>
          <p:spPr bwMode="auto">
            <a:xfrm>
              <a:off x="915" y="710"/>
              <a:ext cx="2686" cy="320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18288" anchor="b">
              <a:spAutoFit/>
            </a:bodyPr>
            <a:lstStyle/>
            <a:p>
              <a:pPr>
                <a:defRPr/>
              </a:pPr>
              <a:r>
                <a:rPr lang="en-US" sz="1600" b="1">
                  <a:ea typeface="MS PGothic" pitchFamily="34" charset="-128"/>
                  <a:cs typeface="+mn-cs"/>
                </a:rPr>
                <a:t>Title</a:t>
              </a:r>
            </a:p>
            <a:p>
              <a:pPr>
                <a:defRPr/>
              </a:pPr>
              <a:r>
                <a:rPr lang="en-US" sz="1600">
                  <a:solidFill>
                    <a:srgbClr val="808080"/>
                  </a:solidFill>
                  <a:ea typeface="MS PGothic" pitchFamily="34" charset="-128"/>
                  <a:cs typeface="+mn-cs"/>
                </a:rPr>
                <a:t>Unit of measure</a:t>
              </a:r>
            </a:p>
          </p:txBody>
        </p:sp>
      </p:grpSp>
      <p:sp>
        <p:nvSpPr>
          <p:cNvPr id="414733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45513" y="6435725"/>
            <a:ext cx="195262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000000"/>
                </a:solidFill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67544FCE-F1B0-40E2-8568-E3C6D011395C}" type="slidenum">
              <a:rPr lang="en-US"/>
              <a:pPr>
                <a:defRPr/>
              </a:pPr>
              <a:t>‹#›</a:t>
            </a:fld>
            <a:r>
              <a:rPr lang="en-US"/>
              <a:t> </a:t>
            </a:r>
          </a:p>
        </p:txBody>
      </p:sp>
      <p:sp>
        <p:nvSpPr>
          <p:cNvPr id="414734" name="doc id"/>
          <p:cNvSpPr>
            <a:spLocks noChangeArrowheads="1"/>
          </p:cNvSpPr>
          <p:nvPr/>
        </p:nvSpPr>
        <p:spPr bwMode="auto">
          <a:xfrm>
            <a:off x="8081963" y="36513"/>
            <a:ext cx="657225" cy="122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/>
          <a:lstStyle/>
          <a:p>
            <a:pPr algn="r" defTabSz="895350">
              <a:defRPr/>
            </a:pPr>
            <a:endParaRPr lang="cs-CZ" sz="800">
              <a:solidFill>
                <a:srgbClr val="000000"/>
              </a:solidFill>
              <a:ea typeface="MS PGothic" pitchFamily="34" charset="-128"/>
              <a:cs typeface="+mn-cs"/>
            </a:endParaRPr>
          </a:p>
        </p:txBody>
      </p:sp>
      <p:sp>
        <p:nvSpPr>
          <p:cNvPr id="414735" name="Working Draft"/>
          <p:cNvSpPr txBox="1">
            <a:spLocks noChangeArrowheads="1"/>
          </p:cNvSpPr>
          <p:nvPr/>
        </p:nvSpPr>
        <p:spPr bwMode="auto">
          <a:xfrm rot="5400000">
            <a:off x="8397081" y="2359819"/>
            <a:ext cx="989013" cy="9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600">
                <a:ea typeface="MS PGothic" pitchFamily="34" charset="-128"/>
                <a:cs typeface="+mn-cs"/>
              </a:rPr>
              <a:t>Working Draft - Last Modified</a:t>
            </a:r>
            <a:endParaRPr lang="en-US" sz="1600">
              <a:ea typeface="MS PGothic" pitchFamily="34" charset="-128"/>
              <a:cs typeface="+mn-cs"/>
            </a:endParaRPr>
          </a:p>
        </p:txBody>
      </p:sp>
      <p:sp>
        <p:nvSpPr>
          <p:cNvPr id="414736" name="Printed"/>
          <p:cNvSpPr txBox="1">
            <a:spLocks noChangeArrowheads="1"/>
          </p:cNvSpPr>
          <p:nvPr/>
        </p:nvSpPr>
        <p:spPr bwMode="auto">
          <a:xfrm rot="5400000">
            <a:off x="8770144" y="3852069"/>
            <a:ext cx="242887" cy="9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600">
                <a:ea typeface="MS PGothic" pitchFamily="34" charset="-128"/>
                <a:cs typeface="+mn-cs"/>
              </a:rPr>
              <a:t>Printed</a:t>
            </a:r>
            <a:endParaRPr lang="en-US" sz="1600">
              <a:ea typeface="MS PGothic" pitchFamily="34" charset="-128"/>
              <a:cs typeface="+mn-cs"/>
            </a:endParaRPr>
          </a:p>
        </p:txBody>
      </p:sp>
      <p:sp>
        <p:nvSpPr>
          <p:cNvPr id="410637" name="Rectangle 1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52563" y="1951038"/>
            <a:ext cx="4302125" cy="1222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14738" name="SlideLogoSeparator"/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8418513" y="6403975"/>
            <a:ext cx="39687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>
            <a:spAutoFit/>
          </a:bodyPr>
          <a:lstStyle/>
          <a:p>
            <a:pPr algn="r" defTabSz="895350">
              <a:defRPr/>
            </a:pPr>
            <a:r>
              <a:rPr lang="en-US" sz="1200">
                <a:ea typeface="MS PGothic" pitchFamily="34" charset="-128"/>
                <a:cs typeface="+mn-cs"/>
              </a:rPr>
              <a:t>|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49" r:id="rId1"/>
    <p:sldLayoutId id="2147484148" r:id="rId2"/>
    <p:sldLayoutId id="2147484147" r:id="rId3"/>
    <p:sldLayoutId id="2147484146" r:id="rId4"/>
    <p:sldLayoutId id="2147484145" r:id="rId5"/>
    <p:sldLayoutId id="2147484144" r:id="rId6"/>
    <p:sldLayoutId id="2147484143" r:id="rId7"/>
    <p:sldLayoutId id="2147484142" r:id="rId8"/>
    <p:sldLayoutId id="2147484141" r:id="rId9"/>
    <p:sldLayoutId id="2147484140" r:id="rId10"/>
    <p:sldLayoutId id="2147484139" r:id="rId11"/>
  </p:sldLayoutIdLst>
  <p:txStyles>
    <p:titleStyle>
      <a:lvl1pPr algn="l" defTabSz="895350" rtl="0" eaLnBrk="0" fontAlgn="base" hangingPunct="0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+mj-lt"/>
          <a:ea typeface="+mj-ea"/>
          <a:cs typeface="+mj-cs"/>
        </a:defRPr>
      </a:lvl1pPr>
      <a:lvl2pPr algn="l" defTabSz="895350" rtl="0" eaLnBrk="0" fontAlgn="base" hangingPunct="0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  <a:cs typeface="Arial" charset="0"/>
        </a:defRPr>
      </a:lvl2pPr>
      <a:lvl3pPr algn="l" defTabSz="895350" rtl="0" eaLnBrk="0" fontAlgn="base" hangingPunct="0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  <a:cs typeface="Arial" charset="0"/>
        </a:defRPr>
      </a:lvl3pPr>
      <a:lvl4pPr algn="l" defTabSz="895350" rtl="0" eaLnBrk="0" fontAlgn="base" hangingPunct="0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  <a:cs typeface="Arial" charset="0"/>
        </a:defRPr>
      </a:lvl4pPr>
      <a:lvl5pPr algn="l" defTabSz="895350" rtl="0" eaLnBrk="0" fontAlgn="base" hangingPunct="0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  <a:cs typeface="Arial" charset="0"/>
        </a:defRPr>
      </a:lvl5pPr>
      <a:lvl6pPr marL="457200" algn="l" defTabSz="895350" rtl="0" fontAlgn="base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  <a:cs typeface="Arial" charset="0"/>
        </a:defRPr>
      </a:lvl6pPr>
      <a:lvl7pPr marL="914400" algn="l" defTabSz="895350" rtl="0" fontAlgn="base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  <a:cs typeface="Arial" charset="0"/>
        </a:defRPr>
      </a:lvl7pPr>
      <a:lvl8pPr marL="1371600" algn="l" defTabSz="895350" rtl="0" fontAlgn="base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  <a:cs typeface="Arial" charset="0"/>
        </a:defRPr>
      </a:lvl8pPr>
      <a:lvl9pPr marL="1828800" algn="l" defTabSz="895350" rtl="0" fontAlgn="base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defTabSz="895350" rtl="0" eaLnBrk="0" fontAlgn="base" hangingPunct="0">
        <a:spcBef>
          <a:spcPct val="0"/>
        </a:spcBef>
        <a:spcAft>
          <a:spcPct val="0"/>
        </a:spcAft>
        <a:buClr>
          <a:schemeClr val="tx2"/>
        </a:buClr>
        <a:defRPr sz="1600">
          <a:solidFill>
            <a:schemeClr val="tx1"/>
          </a:solidFill>
          <a:latin typeface="+mn-lt"/>
          <a:ea typeface="+mn-ea"/>
          <a:cs typeface="+mn-cs"/>
        </a:defRPr>
      </a:lvl1pPr>
      <a:lvl2pPr marL="193675" indent="-192088" algn="l" defTabSz="895350" rtl="0" eaLnBrk="0" fontAlgn="base" hangingPunct="0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sz="1600">
          <a:solidFill>
            <a:schemeClr val="tx1"/>
          </a:solidFill>
          <a:latin typeface="+mn-lt"/>
          <a:cs typeface="+mn-cs"/>
        </a:defRPr>
      </a:lvl2pPr>
      <a:lvl3pPr marL="457200" indent="-261938" algn="l" defTabSz="895350" rtl="0" eaLnBrk="0" fontAlgn="base" hangingPunct="0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600">
          <a:solidFill>
            <a:schemeClr val="tx1"/>
          </a:solidFill>
          <a:latin typeface="+mn-lt"/>
          <a:cs typeface="+mn-cs"/>
        </a:defRPr>
      </a:lvl3pPr>
      <a:lvl4pPr marL="614363" indent="-155575" algn="l" defTabSz="895350" rtl="0" eaLnBrk="0" fontAlgn="base" hangingPunct="0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sz="1600">
          <a:solidFill>
            <a:schemeClr val="tx1"/>
          </a:solidFill>
          <a:latin typeface="+mn-lt"/>
          <a:cs typeface="+mn-cs"/>
        </a:defRPr>
      </a:lvl4pPr>
      <a:lvl5pPr marL="746125" indent="-130175" algn="l" defTabSz="895350" rtl="0" eaLnBrk="0" fontAlgn="base" hangingPunct="0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>
          <a:solidFill>
            <a:schemeClr val="tx1"/>
          </a:solidFill>
          <a:latin typeface="+mn-lt"/>
          <a:cs typeface="+mn-cs"/>
        </a:defRPr>
      </a:lvl5pPr>
      <a:lvl6pPr marL="1203325" indent="-130175" algn="l" defTabSz="895350" rtl="0" fontAlgn="base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>
          <a:solidFill>
            <a:schemeClr val="tx1"/>
          </a:solidFill>
          <a:latin typeface="+mn-lt"/>
          <a:cs typeface="+mn-cs"/>
        </a:defRPr>
      </a:lvl6pPr>
      <a:lvl7pPr marL="1660525" indent="-130175" algn="l" defTabSz="895350" rtl="0" fontAlgn="base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>
          <a:solidFill>
            <a:schemeClr val="tx1"/>
          </a:solidFill>
          <a:latin typeface="+mn-lt"/>
          <a:cs typeface="+mn-cs"/>
        </a:defRPr>
      </a:lvl7pPr>
      <a:lvl8pPr marL="2117725" indent="-130175" algn="l" defTabSz="895350" rtl="0" fontAlgn="base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>
          <a:solidFill>
            <a:schemeClr val="tx1"/>
          </a:solidFill>
          <a:latin typeface="+mn-lt"/>
          <a:cs typeface="+mn-cs"/>
        </a:defRPr>
      </a:lvl8pPr>
      <a:lvl9pPr marL="2574925" indent="-130175" algn="l" defTabSz="895350" rtl="0" fontAlgn="base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0.xml"/><Relationship Id="rId7" Type="http://schemas.openxmlformats.org/officeDocument/2006/relationships/image" Target="../media/image5.png"/><Relationship Id="rId2" Type="http://schemas.openxmlformats.org/officeDocument/2006/relationships/tags" Target="../tags/tag15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png"/><Relationship Id="rId5" Type="http://schemas.openxmlformats.org/officeDocument/2006/relationships/oleObject" Target="../embeddings/oleObject3.bin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4.xml"/><Relationship Id="rId7" Type="http://schemas.openxmlformats.org/officeDocument/2006/relationships/image" Target="../media/image5.png"/><Relationship Id="rId2" Type="http://schemas.openxmlformats.org/officeDocument/2006/relationships/tags" Target="../tags/tag24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4.png"/><Relationship Id="rId5" Type="http://schemas.openxmlformats.org/officeDocument/2006/relationships/oleObject" Target="../embeddings/oleObject12.bin"/><Relationship Id="rId4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4.xml"/><Relationship Id="rId7" Type="http://schemas.openxmlformats.org/officeDocument/2006/relationships/hyperlink" Target="https://developer.mozilla.org/en/docs/Web/JavaScript/Reference/Statements/let" TargetMode="External"/><Relationship Id="rId2" Type="http://schemas.openxmlformats.org/officeDocument/2006/relationships/tags" Target="../tags/tag25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5.png"/><Relationship Id="rId5" Type="http://schemas.openxmlformats.org/officeDocument/2006/relationships/oleObject" Target="../embeddings/oleObject13.bin"/><Relationship Id="rId4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4.xml"/><Relationship Id="rId7" Type="http://schemas.openxmlformats.org/officeDocument/2006/relationships/hyperlink" Target="http://es6-features.org/" TargetMode="External"/><Relationship Id="rId2" Type="http://schemas.openxmlformats.org/officeDocument/2006/relationships/tags" Target="../tags/tag26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5.png"/><Relationship Id="rId5" Type="http://schemas.openxmlformats.org/officeDocument/2006/relationships/oleObject" Target="../embeddings/oleObject13.bin"/><Relationship Id="rId4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4.xml"/><Relationship Id="rId7" Type="http://schemas.openxmlformats.org/officeDocument/2006/relationships/hyperlink" Target="http://es6-features.org/" TargetMode="External"/><Relationship Id="rId2" Type="http://schemas.openxmlformats.org/officeDocument/2006/relationships/tags" Target="../tags/tag2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5.png"/><Relationship Id="rId5" Type="http://schemas.openxmlformats.org/officeDocument/2006/relationships/oleObject" Target="../embeddings/oleObject13.bin"/><Relationship Id="rId4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4.xml"/><Relationship Id="rId7" Type="http://schemas.openxmlformats.org/officeDocument/2006/relationships/hyperlink" Target="https://googlechrome.github.io/samples/arrows-es6/" TargetMode="External"/><Relationship Id="rId2" Type="http://schemas.openxmlformats.org/officeDocument/2006/relationships/tags" Target="../tags/tag28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5.png"/><Relationship Id="rId5" Type="http://schemas.openxmlformats.org/officeDocument/2006/relationships/oleObject" Target="../embeddings/oleObject13.bin"/><Relationship Id="rId4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4.xml"/><Relationship Id="rId7" Type="http://schemas.openxmlformats.org/officeDocument/2006/relationships/hyperlink" Target="http://exploringjs.com/es6/ch_promises.html" TargetMode="External"/><Relationship Id="rId2" Type="http://schemas.openxmlformats.org/officeDocument/2006/relationships/tags" Target="../tags/tag29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5.png"/><Relationship Id="rId5" Type="http://schemas.openxmlformats.org/officeDocument/2006/relationships/oleObject" Target="../embeddings/oleObject13.bin"/><Relationship Id="rId4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4.xml"/><Relationship Id="rId7" Type="http://schemas.openxmlformats.org/officeDocument/2006/relationships/hyperlink" Target="http://es6-features.org/#ClassDefinition" TargetMode="External"/><Relationship Id="rId2" Type="http://schemas.openxmlformats.org/officeDocument/2006/relationships/tags" Target="../tags/tag30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5.png"/><Relationship Id="rId5" Type="http://schemas.openxmlformats.org/officeDocument/2006/relationships/oleObject" Target="../embeddings/oleObject13.bin"/><Relationship Id="rId4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4.xml"/><Relationship Id="rId7" Type="http://schemas.openxmlformats.org/officeDocument/2006/relationships/hyperlink" Target="http://es6-features.org/#ValueExportImport" TargetMode="External"/><Relationship Id="rId2" Type="http://schemas.openxmlformats.org/officeDocument/2006/relationships/tags" Target="../tags/tag31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5.png"/><Relationship Id="rId5" Type="http://schemas.openxmlformats.org/officeDocument/2006/relationships/oleObject" Target="../embeddings/oleObject13.bin"/><Relationship Id="rId4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4.xml"/><Relationship Id="rId7" Type="http://schemas.openxmlformats.org/officeDocument/2006/relationships/image" Target="../media/image5.png"/><Relationship Id="rId2" Type="http://schemas.openxmlformats.org/officeDocument/2006/relationships/tags" Target="../tags/tag32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4.png"/><Relationship Id="rId5" Type="http://schemas.openxmlformats.org/officeDocument/2006/relationships/oleObject" Target="../embeddings/oleObject14.bin"/><Relationship Id="rId4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4.xml"/><Relationship Id="rId7" Type="http://schemas.openxmlformats.org/officeDocument/2006/relationships/hyperlink" Target="https://developer.mozilla.org/en/docs/Web/HTML/Element/noscript" TargetMode="External"/><Relationship Id="rId2" Type="http://schemas.openxmlformats.org/officeDocument/2006/relationships/tags" Target="../tags/tag33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5.png"/><Relationship Id="rId5" Type="http://schemas.openxmlformats.org/officeDocument/2006/relationships/oleObject" Target="../embeddings/oleObject15.bin"/><Relationship Id="rId4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4.xml"/><Relationship Id="rId7" Type="http://schemas.openxmlformats.org/officeDocument/2006/relationships/image" Target="../media/image5.png"/><Relationship Id="rId2" Type="http://schemas.openxmlformats.org/officeDocument/2006/relationships/tags" Target="../tags/tag16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4.png"/><Relationship Id="rId5" Type="http://schemas.openxmlformats.org/officeDocument/2006/relationships/oleObject" Target="../embeddings/oleObject4.bin"/><Relationship Id="rId4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4.xml"/><Relationship Id="rId7" Type="http://schemas.openxmlformats.org/officeDocument/2006/relationships/image" Target="../media/image5.png"/><Relationship Id="rId2" Type="http://schemas.openxmlformats.org/officeDocument/2006/relationships/tags" Target="../tags/tag34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4.png"/><Relationship Id="rId5" Type="http://schemas.openxmlformats.org/officeDocument/2006/relationships/oleObject" Target="../embeddings/oleObject14.bin"/><Relationship Id="rId4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.xml"/><Relationship Id="rId3" Type="http://schemas.openxmlformats.org/officeDocument/2006/relationships/slideLayout" Target="../slideLayouts/slideLayout34.xml"/><Relationship Id="rId7" Type="http://schemas.openxmlformats.org/officeDocument/2006/relationships/diagramData" Target="../diagrams/data1.xml"/><Relationship Id="rId12" Type="http://schemas.openxmlformats.org/officeDocument/2006/relationships/hyperlink" Target="http://www.typescriptlang.org/" TargetMode="External"/><Relationship Id="rId2" Type="http://schemas.openxmlformats.org/officeDocument/2006/relationships/tags" Target="../tags/tag35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5.png"/><Relationship Id="rId11" Type="http://schemas.microsoft.com/office/2007/relationships/diagramDrawing" Target="../diagrams/drawing1.xml"/><Relationship Id="rId5" Type="http://schemas.openxmlformats.org/officeDocument/2006/relationships/oleObject" Target="../embeddings/oleObject15.bin"/><Relationship Id="rId10" Type="http://schemas.openxmlformats.org/officeDocument/2006/relationships/diagramColors" Target="../diagrams/colors1.xml"/><Relationship Id="rId4" Type="http://schemas.openxmlformats.org/officeDocument/2006/relationships/notesSlide" Target="../notesSlides/notesSlide21.xml"/><Relationship Id="rId9" Type="http://schemas.openxmlformats.org/officeDocument/2006/relationships/diagramQuickStyle" Target="../diagrams/quickStyle1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Layout" Target="../slideLayouts/slideLayout34.xml"/><Relationship Id="rId7" Type="http://schemas.openxmlformats.org/officeDocument/2006/relationships/image" Target="../media/image5.png"/><Relationship Id="rId2" Type="http://schemas.openxmlformats.org/officeDocument/2006/relationships/tags" Target="../tags/tag36.xml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15.bin"/><Relationship Id="rId5" Type="http://schemas.openxmlformats.org/officeDocument/2006/relationships/hyperlink" Target="https://www.typescriptlang.org/play/index.html" TargetMode="External"/><Relationship Id="rId4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0.xml"/><Relationship Id="rId7" Type="http://schemas.openxmlformats.org/officeDocument/2006/relationships/hyperlink" Target="https://nodejs.org/" TargetMode="External"/><Relationship Id="rId2" Type="http://schemas.openxmlformats.org/officeDocument/2006/relationships/tags" Target="../tags/tag37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5.png"/><Relationship Id="rId5" Type="http://schemas.openxmlformats.org/officeDocument/2006/relationships/oleObject" Target="../embeddings/oleObject15.bin"/><Relationship Id="rId4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4.xml"/><Relationship Id="rId7" Type="http://schemas.openxmlformats.org/officeDocument/2006/relationships/hyperlink" Target="https://nodejs.org/" TargetMode="External"/><Relationship Id="rId2" Type="http://schemas.openxmlformats.org/officeDocument/2006/relationships/tags" Target="../tags/tag38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5.png"/><Relationship Id="rId5" Type="http://schemas.openxmlformats.org/officeDocument/2006/relationships/oleObject" Target="../embeddings/oleObject15.bin"/><Relationship Id="rId4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4.xml"/><Relationship Id="rId2" Type="http://schemas.openxmlformats.org/officeDocument/2006/relationships/tags" Target="../tags/tag39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5.png"/><Relationship Id="rId5" Type="http://schemas.openxmlformats.org/officeDocument/2006/relationships/oleObject" Target="../embeddings/oleObject15.bin"/><Relationship Id="rId4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4.xml"/><Relationship Id="rId7" Type="http://schemas.openxmlformats.org/officeDocument/2006/relationships/image" Target="../media/image5.png"/><Relationship Id="rId2" Type="http://schemas.openxmlformats.org/officeDocument/2006/relationships/tags" Target="../tags/tag40.xml"/><Relationship Id="rId1" Type="http://schemas.openxmlformats.org/officeDocument/2006/relationships/vmlDrawing" Target="../drawings/vmlDrawing27.vml"/><Relationship Id="rId6" Type="http://schemas.openxmlformats.org/officeDocument/2006/relationships/oleObject" Target="../embeddings/oleObject15.bin"/><Relationship Id="rId5" Type="http://schemas.openxmlformats.org/officeDocument/2006/relationships/hyperlink" Target="https://www.typescriptlang.org/docs/handbook/basic-types.html" TargetMode="External"/><Relationship Id="rId4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hyperlink" Target="http://domenlightenment.com/" TargetMode="External"/><Relationship Id="rId3" Type="http://schemas.openxmlformats.org/officeDocument/2006/relationships/slideLayout" Target="../slideLayouts/slideLayout34.xml"/><Relationship Id="rId7" Type="http://schemas.openxmlformats.org/officeDocument/2006/relationships/hyperlink" Target="http://jsbooks.revolunet.com/" TargetMode="External"/><Relationship Id="rId2" Type="http://schemas.openxmlformats.org/officeDocument/2006/relationships/tags" Target="../tags/tag41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5.png"/><Relationship Id="rId11" Type="http://schemas.openxmlformats.org/officeDocument/2006/relationships/hyperlink" Target="https://www.typescriptlang.org/" TargetMode="External"/><Relationship Id="rId5" Type="http://schemas.openxmlformats.org/officeDocument/2006/relationships/oleObject" Target="../embeddings/oleObject16.bin"/><Relationship Id="rId10" Type="http://schemas.openxmlformats.org/officeDocument/2006/relationships/hyperlink" Target="http://overapi.com/html-dom/" TargetMode="External"/><Relationship Id="rId4" Type="http://schemas.openxmlformats.org/officeDocument/2006/relationships/notesSlide" Target="../notesSlides/notesSlide27.xml"/><Relationship Id="rId9" Type="http://schemas.openxmlformats.org/officeDocument/2006/relationships/hyperlink" Target="http://overapi.com/javascript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4.xml"/><Relationship Id="rId2" Type="http://schemas.openxmlformats.org/officeDocument/2006/relationships/tags" Target="../tags/tag1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5.png"/><Relationship Id="rId5" Type="http://schemas.openxmlformats.org/officeDocument/2006/relationships/oleObject" Target="../embeddings/oleObject5.bin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4.xml"/><Relationship Id="rId2" Type="http://schemas.openxmlformats.org/officeDocument/2006/relationships/tags" Target="../tags/tag18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5.png"/><Relationship Id="rId5" Type="http://schemas.openxmlformats.org/officeDocument/2006/relationships/oleObject" Target="../embeddings/oleObject6.bin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4.xml"/><Relationship Id="rId2" Type="http://schemas.openxmlformats.org/officeDocument/2006/relationships/tags" Target="../tags/tag19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5.png"/><Relationship Id="rId5" Type="http://schemas.openxmlformats.org/officeDocument/2006/relationships/oleObject" Target="../embeddings/oleObject7.bin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4.xml"/><Relationship Id="rId2" Type="http://schemas.openxmlformats.org/officeDocument/2006/relationships/tags" Target="../tags/tag20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5.png"/><Relationship Id="rId5" Type="http://schemas.openxmlformats.org/officeDocument/2006/relationships/oleObject" Target="../embeddings/oleObject8.bin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4.xml"/><Relationship Id="rId2" Type="http://schemas.openxmlformats.org/officeDocument/2006/relationships/tags" Target="../tags/tag21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5.png"/><Relationship Id="rId5" Type="http://schemas.openxmlformats.org/officeDocument/2006/relationships/oleObject" Target="../embeddings/oleObject9.bin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4.xml"/><Relationship Id="rId2" Type="http://schemas.openxmlformats.org/officeDocument/2006/relationships/tags" Target="../tags/tag2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5.png"/><Relationship Id="rId5" Type="http://schemas.openxmlformats.org/officeDocument/2006/relationships/oleObject" Target="../embeddings/oleObject10.bin"/><Relationship Id="rId4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4.xml"/><Relationship Id="rId2" Type="http://schemas.openxmlformats.org/officeDocument/2006/relationships/tags" Target="../tags/tag23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5.png"/><Relationship Id="rId5" Type="http://schemas.openxmlformats.org/officeDocument/2006/relationships/oleObject" Target="../embeddings/oleObject11.bin"/><Relationship Id="rId4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6774" name="Rectangle 6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3" name="think-cell Slide" r:id="rId5" imgW="0" imgH="0" progId="">
                  <p:embed/>
                </p:oleObj>
              </mc:Choice>
              <mc:Fallback>
                <p:oleObj name="think-cell Slide" r:id="rId5" imgW="0" imgH="0" progId="">
                  <p:embed/>
                  <p:pic>
                    <p:nvPicPr>
                      <p:cNvPr id="416774" name="Rectangle 6" hidden="1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15"/>
          <p:cNvSpPr/>
          <p:nvPr/>
        </p:nvSpPr>
        <p:spPr>
          <a:xfrm>
            <a:off x="0" y="-1"/>
            <a:ext cx="8961438" cy="457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8429626" y="177995"/>
            <a:ext cx="361950" cy="35242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4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Bariol Regular" pitchFamily="50" charset="0"/>
              <a:ea typeface="+mj-ea"/>
              <a:cs typeface="+mj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6675333"/>
            <a:ext cx="8961438" cy="45719"/>
          </a:xfrm>
          <a:prstGeom prst="rect">
            <a:avLst/>
          </a:prstGeom>
          <a:solidFill>
            <a:srgbClr val="082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6286501"/>
            <a:ext cx="8961438" cy="43497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7295534" y="6334125"/>
            <a:ext cx="1642469" cy="37593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+972.52.530.7939</a:t>
            </a:r>
          </a:p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jwax@prodware.fr  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pic>
        <p:nvPicPr>
          <p:cNvPr id="25" name="Picture 2" descr="OWPlatForm creates your business apps quickly and easily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10587" y="1531653"/>
            <a:ext cx="7153767" cy="2071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" name="Title 1"/>
          <p:cNvSpPr txBox="1">
            <a:spLocks/>
          </p:cNvSpPr>
          <p:nvPr/>
        </p:nvSpPr>
        <p:spPr>
          <a:xfrm>
            <a:off x="1133259" y="4117034"/>
            <a:ext cx="6831095" cy="439769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lvl="0" algn="ctr" defTabSz="895350" eaLnBrk="0" hangingPunct="0">
              <a:defRPr/>
            </a:pPr>
            <a:r>
              <a:rPr lang="en-US" sz="2400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Course:</a:t>
            </a:r>
          </a:p>
          <a:p>
            <a:pPr lvl="0" algn="ctr" defTabSz="895350" eaLnBrk="0" hangingPunct="0">
              <a:defRPr/>
            </a:pPr>
            <a:r>
              <a:rPr lang="en-US" sz="2400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Become a Full-stack Developer</a:t>
            </a:r>
            <a:endParaRPr lang="en-US" sz="2400" b="1" kern="0" dirty="0">
              <a:solidFill>
                <a:schemeClr val="tx2">
                  <a:lumMod val="75000"/>
                  <a:lumOff val="25000"/>
                </a:schemeClr>
              </a:solidFill>
              <a:latin typeface="Open Sans"/>
              <a:ea typeface="+mj-ea"/>
              <a:cs typeface="+mj-cs"/>
            </a:endParaRPr>
          </a:p>
          <a:p>
            <a:pPr marR="0" lvl="0" algn="ctr" defTabSz="8953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Open Sans"/>
              <a:ea typeface="+mj-ea"/>
              <a:cs typeface="+mj-cs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459843" y="6340976"/>
            <a:ext cx="4796117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1400" kern="0" dirty="0" smtClean="0">
                <a:latin typeface="Open Sans"/>
                <a:ea typeface="+mj-ea"/>
                <a:cs typeface="+mj-cs"/>
              </a:rPr>
              <a:t>Become a Full-stack Developer</a:t>
            </a:r>
            <a:endParaRPr lang="en-US" sz="14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5177" y="6380296"/>
            <a:ext cx="795294" cy="246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842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6774" name="Rectangle 6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21" name="think-cell Slide" r:id="rId5" imgW="0" imgH="0" progId="">
                  <p:embed/>
                </p:oleObj>
              </mc:Choice>
              <mc:Fallback>
                <p:oleObj name="think-cell Slide" r:id="rId5" imgW="0" imgH="0" progId="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2" descr="OWPlatForm creates your business apps quickly and easily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10587" y="1531653"/>
            <a:ext cx="7153767" cy="2071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itle 1"/>
          <p:cNvSpPr txBox="1">
            <a:spLocks/>
          </p:cNvSpPr>
          <p:nvPr/>
        </p:nvSpPr>
        <p:spPr>
          <a:xfrm>
            <a:off x="1133259" y="4117034"/>
            <a:ext cx="6831095" cy="439769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algn="ctr" defTabSz="895350" eaLnBrk="0" hangingPunct="0">
              <a:defRPr/>
            </a:pPr>
            <a:r>
              <a:rPr lang="en-US" sz="2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ES6 – What’s </a:t>
            </a:r>
            <a:r>
              <a:rPr lang="en-US" sz="2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new highlights</a:t>
            </a:r>
            <a:endParaRPr lang="en-US" sz="2400" b="1" kern="0" dirty="0">
              <a:solidFill>
                <a:schemeClr val="tx2">
                  <a:lumMod val="75000"/>
                  <a:lumOff val="25000"/>
                </a:schemeClr>
              </a:solidFill>
              <a:latin typeface="Open Sans"/>
              <a:ea typeface="+mj-ea"/>
              <a:cs typeface="+mj-cs"/>
            </a:endParaRPr>
          </a:p>
          <a:p>
            <a:pPr marR="0" lvl="0" algn="ctr" defTabSz="8953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Open Sans"/>
              <a:ea typeface="+mj-ea"/>
              <a:cs typeface="+mj-cs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6675333"/>
            <a:ext cx="8961438" cy="45719"/>
          </a:xfrm>
          <a:prstGeom prst="rect">
            <a:avLst/>
          </a:prstGeom>
          <a:solidFill>
            <a:srgbClr val="082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0" y="6286501"/>
            <a:ext cx="8961438" cy="43497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7295534" y="6334125"/>
            <a:ext cx="1642469" cy="37593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+972.52.530.7939</a:t>
            </a:r>
          </a:p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jwax@prodware.fr  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59843" y="6340976"/>
            <a:ext cx="4796117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1400" kern="0" dirty="0" smtClean="0">
                <a:latin typeface="Open Sans"/>
                <a:ea typeface="+mj-ea"/>
                <a:cs typeface="+mj-cs"/>
              </a:rPr>
              <a:t>Become a Full-stack Developer</a:t>
            </a:r>
            <a:endParaRPr lang="en-US" sz="1400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5177" y="6380296"/>
            <a:ext cx="795294" cy="246541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0" y="-1"/>
            <a:ext cx="8961438" cy="457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197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6774" name="Rectangle 6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46" name="think-cell Slide" r:id="rId5" imgW="0" imgH="0" progId="">
                  <p:embed/>
                </p:oleObj>
              </mc:Choice>
              <mc:Fallback>
                <p:oleObj name="think-cell Slide" r:id="rId5" imgW="0" imgH="0" progId="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1"/>
          <p:cNvSpPr txBox="1">
            <a:spLocks/>
          </p:cNvSpPr>
          <p:nvPr/>
        </p:nvSpPr>
        <p:spPr>
          <a:xfrm>
            <a:off x="158750" y="73816"/>
            <a:ext cx="6831095" cy="439769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lvl="0" defTabSz="895350" eaLnBrk="0" hangingPunct="0">
              <a:defRPr/>
            </a:pPr>
            <a:r>
              <a:rPr lang="en-US" sz="20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ES6 (JavaScript 2015) – What’s new?</a:t>
            </a:r>
          </a:p>
          <a:p>
            <a:pPr lvl="0" defTabSz="895350" eaLnBrk="0" hangingPunct="0">
              <a:defRPr/>
            </a:pPr>
            <a:endParaRPr lang="en-US" sz="2000" b="1" kern="0" dirty="0">
              <a:solidFill>
                <a:schemeClr val="tx2">
                  <a:lumMod val="75000"/>
                  <a:lumOff val="25000"/>
                </a:schemeClr>
              </a:solidFill>
              <a:latin typeface="Open Sans"/>
              <a:ea typeface="+mj-ea"/>
              <a:cs typeface="+mj-cs"/>
            </a:endParaRPr>
          </a:p>
          <a:p>
            <a:pPr marR="0" lvl="0" defTabSz="8953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US" sz="2000" b="1" i="0" u="none" strike="noStrike" kern="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Open Sans"/>
              <a:ea typeface="+mj-ea"/>
              <a:cs typeface="+mj-cs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0" y="6675333"/>
            <a:ext cx="8961438" cy="45719"/>
          </a:xfrm>
          <a:prstGeom prst="rect">
            <a:avLst/>
          </a:prstGeom>
          <a:solidFill>
            <a:srgbClr val="082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0" y="6286501"/>
            <a:ext cx="8961438" cy="43497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7295534" y="6334125"/>
            <a:ext cx="1642469" cy="37593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+972.52.530.7939</a:t>
            </a:r>
          </a:p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jwax@prodware.fr  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459843" y="6340976"/>
            <a:ext cx="4796117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1400" kern="0" dirty="0" smtClean="0">
                <a:latin typeface="Open Sans"/>
                <a:ea typeface="+mj-ea"/>
                <a:cs typeface="+mj-cs"/>
              </a:rPr>
              <a:t>Become a Full-stack Developer</a:t>
            </a:r>
            <a:endParaRPr lang="en-US" sz="1400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5177" y="6380296"/>
            <a:ext cx="795294" cy="246541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0" y="-1"/>
            <a:ext cx="8961438" cy="457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58750" y="446849"/>
            <a:ext cx="8444484" cy="456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let – block scoped variables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35178" y="3663783"/>
            <a:ext cx="4190294" cy="203132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1AB076"/>
                </a:solidFill>
                <a:latin typeface="Source Code Pro"/>
              </a:rPr>
              <a:t>// old - </a:t>
            </a:r>
            <a:r>
              <a:rPr lang="en-US" sz="1400" dirty="0" err="1" smtClean="0">
                <a:solidFill>
                  <a:srgbClr val="1AB076"/>
                </a:solidFill>
                <a:latin typeface="Source Code Pro"/>
              </a:rPr>
              <a:t>var</a:t>
            </a:r>
            <a:endParaRPr lang="en-US" sz="1400" dirty="0" smtClean="0">
              <a:solidFill>
                <a:srgbClr val="1AB076"/>
              </a:solidFill>
              <a:latin typeface="Source Code Pro"/>
            </a:endParaRPr>
          </a:p>
          <a:p>
            <a:r>
              <a:rPr lang="en-US" sz="1400" dirty="0">
                <a:solidFill>
                  <a:schemeClr val="bg1"/>
                </a:solidFill>
                <a:latin typeface="Source Code Pro"/>
              </a:rPr>
              <a:t>function </a:t>
            </a:r>
            <a:r>
              <a:rPr lang="en-US" sz="1400" dirty="0" err="1">
                <a:solidFill>
                  <a:schemeClr val="bg1"/>
                </a:solidFill>
                <a:latin typeface="Source Code Pro"/>
              </a:rPr>
              <a:t>varTest</a:t>
            </a:r>
            <a:r>
              <a:rPr lang="en-US" sz="1400" dirty="0">
                <a:solidFill>
                  <a:schemeClr val="bg1"/>
                </a:solidFill>
                <a:latin typeface="Source Code Pro"/>
              </a:rPr>
              <a:t>() {</a:t>
            </a:r>
          </a:p>
          <a:p>
            <a:r>
              <a:rPr lang="en-US" sz="1400" dirty="0">
                <a:solidFill>
                  <a:schemeClr val="bg1"/>
                </a:solidFill>
                <a:latin typeface="Source Code Pro"/>
              </a:rPr>
              <a:t>  </a:t>
            </a:r>
            <a:r>
              <a:rPr lang="en-US" sz="1400" dirty="0" err="1">
                <a:solidFill>
                  <a:schemeClr val="bg1"/>
                </a:solidFill>
                <a:latin typeface="Source Code Pro"/>
              </a:rPr>
              <a:t>var</a:t>
            </a:r>
            <a:r>
              <a:rPr lang="en-US" sz="1400" dirty="0">
                <a:solidFill>
                  <a:schemeClr val="bg1"/>
                </a:solidFill>
                <a:latin typeface="Source Code Pro"/>
              </a:rPr>
              <a:t> x = 1;</a:t>
            </a:r>
          </a:p>
          <a:p>
            <a:r>
              <a:rPr lang="en-US" sz="1400" dirty="0">
                <a:solidFill>
                  <a:schemeClr val="bg1"/>
                </a:solidFill>
                <a:latin typeface="Source Code Pro"/>
              </a:rPr>
              <a:t>  if (true) {</a:t>
            </a:r>
          </a:p>
          <a:p>
            <a:r>
              <a:rPr lang="en-US" sz="1400" dirty="0">
                <a:solidFill>
                  <a:schemeClr val="bg1"/>
                </a:solidFill>
                <a:latin typeface="Source Code Pro"/>
              </a:rPr>
              <a:t>    </a:t>
            </a:r>
            <a:r>
              <a:rPr lang="en-US" sz="1400" dirty="0" err="1">
                <a:solidFill>
                  <a:schemeClr val="bg1"/>
                </a:solidFill>
                <a:latin typeface="Source Code Pro"/>
              </a:rPr>
              <a:t>var</a:t>
            </a:r>
            <a:r>
              <a:rPr lang="en-US" sz="1400" dirty="0">
                <a:solidFill>
                  <a:schemeClr val="bg1"/>
                </a:solidFill>
                <a:latin typeface="Source Code Pro"/>
              </a:rPr>
              <a:t> x = 2;  // same variable!</a:t>
            </a:r>
          </a:p>
          <a:p>
            <a:r>
              <a:rPr lang="en-US" sz="1400" dirty="0">
                <a:solidFill>
                  <a:schemeClr val="bg1"/>
                </a:solidFill>
                <a:latin typeface="Source Code Pro"/>
              </a:rPr>
              <a:t>    console.log(x);  // 2</a:t>
            </a:r>
          </a:p>
          <a:p>
            <a:r>
              <a:rPr lang="en-US" sz="1400" dirty="0">
                <a:solidFill>
                  <a:schemeClr val="bg1"/>
                </a:solidFill>
                <a:latin typeface="Source Code Pro"/>
              </a:rPr>
              <a:t>  }</a:t>
            </a:r>
          </a:p>
          <a:p>
            <a:r>
              <a:rPr lang="en-US" sz="1400" dirty="0">
                <a:solidFill>
                  <a:schemeClr val="bg1"/>
                </a:solidFill>
                <a:latin typeface="Source Code Pro"/>
              </a:rPr>
              <a:t>  console.log(x);  // 2</a:t>
            </a:r>
          </a:p>
          <a:p>
            <a:r>
              <a:rPr lang="en-US" sz="1400" dirty="0">
                <a:solidFill>
                  <a:schemeClr val="bg1"/>
                </a:solidFill>
                <a:latin typeface="Source Code Pro"/>
              </a:rPr>
              <a:t>}</a:t>
            </a:r>
            <a:endParaRPr lang="en-US" sz="1400" dirty="0" smtClean="0">
              <a:solidFill>
                <a:schemeClr val="bg1"/>
              </a:solidFill>
              <a:latin typeface="Source Code Pro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-376450" y="1045892"/>
            <a:ext cx="922997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err="1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var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in </a:t>
            </a:r>
            <a:r>
              <a:rPr lang="en-US" sz="1600" dirty="0" err="1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javascript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doesn’t do exactly what you think – not always scoped where it is declared.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let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– a new keyword you can use instead of </a:t>
            </a:r>
            <a:r>
              <a:rPr lang="en-US" sz="1600" dirty="0" err="1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var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which properly scopes the variable.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 err="1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const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– like let but cannot be assigned to (directly) in runtime – caution you can change it’s object’s/array’s properties…</a:t>
            </a:r>
            <a:endParaRPr lang="en-US" sz="1600" dirty="0">
              <a:solidFill>
                <a:srgbClr val="37515F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551680" y="3663360"/>
            <a:ext cx="4301849" cy="203132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1AB076"/>
                </a:solidFill>
                <a:latin typeface="Source Code Pro"/>
              </a:rPr>
              <a:t>// ES6 – let</a:t>
            </a:r>
          </a:p>
          <a:p>
            <a:r>
              <a:rPr lang="en-US" sz="1400" dirty="0">
                <a:solidFill>
                  <a:schemeClr val="bg1"/>
                </a:solidFill>
                <a:latin typeface="Source Code Pro"/>
              </a:rPr>
              <a:t>function </a:t>
            </a:r>
            <a:r>
              <a:rPr lang="en-US" sz="1400" dirty="0" err="1">
                <a:solidFill>
                  <a:schemeClr val="bg1"/>
                </a:solidFill>
                <a:latin typeface="Source Code Pro"/>
              </a:rPr>
              <a:t>letTest</a:t>
            </a:r>
            <a:r>
              <a:rPr lang="en-US" sz="1400" dirty="0">
                <a:solidFill>
                  <a:schemeClr val="bg1"/>
                </a:solidFill>
                <a:latin typeface="Source Code Pro"/>
              </a:rPr>
              <a:t>() {</a:t>
            </a:r>
          </a:p>
          <a:p>
            <a:r>
              <a:rPr lang="en-US" sz="1400" dirty="0">
                <a:solidFill>
                  <a:schemeClr val="bg1"/>
                </a:solidFill>
                <a:latin typeface="Source Code Pro"/>
              </a:rPr>
              <a:t>  let x = 1;</a:t>
            </a:r>
          </a:p>
          <a:p>
            <a:r>
              <a:rPr lang="en-US" sz="1400" dirty="0">
                <a:solidFill>
                  <a:schemeClr val="bg1"/>
                </a:solidFill>
                <a:latin typeface="Source Code Pro"/>
              </a:rPr>
              <a:t>  if (true) {</a:t>
            </a:r>
          </a:p>
          <a:p>
            <a:r>
              <a:rPr lang="en-US" sz="1400" dirty="0">
                <a:solidFill>
                  <a:schemeClr val="bg1"/>
                </a:solidFill>
                <a:latin typeface="Source Code Pro"/>
              </a:rPr>
              <a:t>    let x = 2;  // different variable</a:t>
            </a:r>
          </a:p>
          <a:p>
            <a:r>
              <a:rPr lang="en-US" sz="1400" dirty="0">
                <a:solidFill>
                  <a:schemeClr val="bg1"/>
                </a:solidFill>
                <a:latin typeface="Source Code Pro"/>
              </a:rPr>
              <a:t>    console.log(x);  // 2</a:t>
            </a:r>
          </a:p>
          <a:p>
            <a:r>
              <a:rPr lang="en-US" sz="1400" dirty="0">
                <a:solidFill>
                  <a:schemeClr val="bg1"/>
                </a:solidFill>
                <a:latin typeface="Source Code Pro"/>
              </a:rPr>
              <a:t>  }</a:t>
            </a:r>
          </a:p>
          <a:p>
            <a:r>
              <a:rPr lang="en-US" sz="1400" dirty="0">
                <a:solidFill>
                  <a:schemeClr val="bg1"/>
                </a:solidFill>
                <a:latin typeface="Source Code Pro"/>
              </a:rPr>
              <a:t>  console.log(x);  // 1</a:t>
            </a:r>
          </a:p>
          <a:p>
            <a:r>
              <a:rPr lang="en-US" sz="1400" dirty="0">
                <a:solidFill>
                  <a:schemeClr val="bg1"/>
                </a:solidFill>
                <a:latin typeface="Source Code Pro"/>
              </a:rPr>
              <a:t>}</a:t>
            </a:r>
          </a:p>
        </p:txBody>
      </p:sp>
      <p:sp>
        <p:nvSpPr>
          <p:cNvPr id="2" name="Rectangle 1"/>
          <p:cNvSpPr/>
          <p:nvPr/>
        </p:nvSpPr>
        <p:spPr>
          <a:xfrm>
            <a:off x="790766" y="5914663"/>
            <a:ext cx="737990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hlinkClick r:id="rId7"/>
              </a:rPr>
              <a:t>https://developer.mozilla.org/en/docs/Web/JavaScript/Reference/Statements/let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108279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6774" name="Rectangle 6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14" name="think-cell Slide" r:id="rId5" imgW="0" imgH="0" progId="">
                  <p:embed/>
                </p:oleObj>
              </mc:Choice>
              <mc:Fallback>
                <p:oleObj name="think-cell Slide" r:id="rId5" imgW="0" imgH="0" progId="">
                  <p:embed/>
                  <p:pic>
                    <p:nvPicPr>
                      <p:cNvPr id="416774" name="Rectangle 6" hidden="1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1"/>
          <p:cNvSpPr txBox="1">
            <a:spLocks/>
          </p:cNvSpPr>
          <p:nvPr/>
        </p:nvSpPr>
        <p:spPr>
          <a:xfrm>
            <a:off x="158750" y="73816"/>
            <a:ext cx="6831095" cy="439769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lvl="0" defTabSz="895350" eaLnBrk="0" hangingPunct="0">
              <a:defRPr/>
            </a:pPr>
            <a:r>
              <a:rPr lang="en-US" sz="20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ES6 (JavaScript 2015) – What’s new?</a:t>
            </a:r>
          </a:p>
          <a:p>
            <a:pPr lvl="0" defTabSz="895350" eaLnBrk="0" hangingPunct="0">
              <a:defRPr/>
            </a:pPr>
            <a:endParaRPr lang="en-US" sz="2000" b="1" kern="0" dirty="0">
              <a:solidFill>
                <a:schemeClr val="tx2">
                  <a:lumMod val="75000"/>
                  <a:lumOff val="25000"/>
                </a:schemeClr>
              </a:solidFill>
              <a:latin typeface="Open Sans"/>
              <a:ea typeface="+mj-ea"/>
              <a:cs typeface="+mj-cs"/>
            </a:endParaRPr>
          </a:p>
          <a:p>
            <a:pPr marR="0" lvl="0" defTabSz="8953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US" sz="2000" b="1" i="0" u="none" strike="noStrike" kern="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Open Sans"/>
              <a:ea typeface="+mj-ea"/>
              <a:cs typeface="+mj-cs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0" y="6675333"/>
            <a:ext cx="8961438" cy="45719"/>
          </a:xfrm>
          <a:prstGeom prst="rect">
            <a:avLst/>
          </a:prstGeom>
          <a:solidFill>
            <a:srgbClr val="082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0" y="6286501"/>
            <a:ext cx="8961438" cy="43497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7295534" y="6334125"/>
            <a:ext cx="1642469" cy="37593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+972.52.530.7939</a:t>
            </a:r>
          </a:p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jwax@prodware.fr  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459843" y="6340976"/>
            <a:ext cx="4796117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1400" kern="0" dirty="0" smtClean="0">
                <a:latin typeface="Open Sans"/>
                <a:ea typeface="+mj-ea"/>
                <a:cs typeface="+mj-cs"/>
              </a:rPr>
              <a:t>Become a Full-stack Developer</a:t>
            </a:r>
            <a:endParaRPr lang="en-US" sz="1400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5177" y="6380296"/>
            <a:ext cx="795294" cy="246541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0" y="-1"/>
            <a:ext cx="8961438" cy="457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58750" y="446849"/>
            <a:ext cx="8444484" cy="456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Default Parameters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35178" y="3663783"/>
            <a:ext cx="4190294" cy="178510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1AB076"/>
                </a:solidFill>
                <a:latin typeface="Source Code Pro"/>
              </a:rPr>
              <a:t>// old</a:t>
            </a:r>
          </a:p>
          <a:p>
            <a:r>
              <a:rPr lang="en-US" sz="1600" dirty="0" smtClean="0">
                <a:solidFill>
                  <a:srgbClr val="FFFFFF"/>
                </a:solidFill>
              </a:rPr>
              <a:t>function </a:t>
            </a:r>
            <a:r>
              <a:rPr lang="en-US" sz="1600" dirty="0" err="1" smtClean="0">
                <a:solidFill>
                  <a:srgbClr val="FFFFFF"/>
                </a:solidFill>
              </a:rPr>
              <a:t>myFunc</a:t>
            </a:r>
            <a:r>
              <a:rPr lang="en-US" sz="1600" dirty="0" smtClean="0">
                <a:solidFill>
                  <a:srgbClr val="FFFFFF"/>
                </a:solidFill>
              </a:rPr>
              <a:t>(message){</a:t>
            </a:r>
          </a:p>
          <a:p>
            <a:endParaRPr lang="en-US" sz="1600" dirty="0">
              <a:solidFill>
                <a:srgbClr val="FFFFFF"/>
              </a:solidFill>
            </a:endParaRPr>
          </a:p>
          <a:p>
            <a:r>
              <a:rPr lang="en-US" sz="1600" dirty="0">
                <a:solidFill>
                  <a:srgbClr val="FFFFFF"/>
                </a:solidFill>
              </a:rPr>
              <a:t> </a:t>
            </a:r>
            <a:r>
              <a:rPr lang="en-US" sz="1600" dirty="0" smtClean="0">
                <a:solidFill>
                  <a:srgbClr val="FFFFFF"/>
                </a:solidFill>
              </a:rPr>
              <a:t>   </a:t>
            </a:r>
            <a:r>
              <a:rPr lang="en-US" sz="1400" dirty="0">
                <a:solidFill>
                  <a:srgbClr val="1AB076"/>
                </a:solidFill>
                <a:latin typeface="Source Code Pro"/>
              </a:rPr>
              <a:t>// old style input validation</a:t>
            </a:r>
          </a:p>
          <a:p>
            <a:r>
              <a:rPr lang="en-US" sz="1600" dirty="0">
                <a:solidFill>
                  <a:srgbClr val="FFFFFF"/>
                </a:solidFill>
              </a:rPr>
              <a:t> </a:t>
            </a:r>
            <a:r>
              <a:rPr lang="en-US" sz="1600" dirty="0" smtClean="0">
                <a:solidFill>
                  <a:srgbClr val="FFFFFF"/>
                </a:solidFill>
              </a:rPr>
              <a:t>   </a:t>
            </a:r>
            <a:r>
              <a:rPr lang="en-US" sz="1600" dirty="0" err="1" smtClean="0">
                <a:solidFill>
                  <a:srgbClr val="FFFFFF"/>
                </a:solidFill>
              </a:rPr>
              <a:t>var</a:t>
            </a:r>
            <a:r>
              <a:rPr lang="en-US" sz="1600" dirty="0" smtClean="0">
                <a:solidFill>
                  <a:srgbClr val="FFFFFF"/>
                </a:solidFill>
              </a:rPr>
              <a:t> message = message || “”;</a:t>
            </a:r>
          </a:p>
          <a:p>
            <a:endParaRPr lang="en-US" sz="1600" dirty="0" smtClean="0">
              <a:solidFill>
                <a:srgbClr val="FFFFFF"/>
              </a:solidFill>
            </a:endParaRPr>
          </a:p>
          <a:p>
            <a:r>
              <a:rPr lang="en-US" sz="1600" dirty="0" smtClean="0">
                <a:solidFill>
                  <a:srgbClr val="FFFFFF"/>
                </a:solidFill>
                <a:latin typeface="Source Code Pro"/>
              </a:rPr>
              <a:t>}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-376450" y="1045892"/>
            <a:ext cx="9229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It is now possible to default values for input parameters.</a:t>
            </a:r>
            <a:endParaRPr lang="en-US" sz="1600" dirty="0">
              <a:solidFill>
                <a:srgbClr val="37515F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551680" y="3663360"/>
            <a:ext cx="4301849" cy="104644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1AB076"/>
                </a:solidFill>
                <a:latin typeface="Source Code Pro"/>
              </a:rPr>
              <a:t>// ES6</a:t>
            </a:r>
            <a:endParaRPr lang="en-US" sz="1400" dirty="0">
              <a:solidFill>
                <a:srgbClr val="1AB076"/>
              </a:solidFill>
              <a:latin typeface="Source Code Pro"/>
            </a:endParaRPr>
          </a:p>
          <a:p>
            <a:r>
              <a:rPr lang="en-US" sz="1600" dirty="0" smtClean="0">
                <a:solidFill>
                  <a:srgbClr val="FFFFFF"/>
                </a:solidFill>
              </a:rPr>
              <a:t>function myFuncES6(message = “”){</a:t>
            </a:r>
          </a:p>
          <a:p>
            <a:endParaRPr lang="en-US" sz="1600" dirty="0" smtClean="0">
              <a:solidFill>
                <a:srgbClr val="FFFFFF"/>
              </a:solidFill>
            </a:endParaRPr>
          </a:p>
          <a:p>
            <a:r>
              <a:rPr lang="en-US" sz="1600" dirty="0" smtClean="0">
                <a:solidFill>
                  <a:srgbClr val="FFFFFF"/>
                </a:solidFill>
                <a:latin typeface="Source Code Pro"/>
              </a:rPr>
              <a:t>}</a:t>
            </a:r>
          </a:p>
        </p:txBody>
      </p:sp>
      <p:sp>
        <p:nvSpPr>
          <p:cNvPr id="2" name="Rectangle 1"/>
          <p:cNvSpPr/>
          <p:nvPr/>
        </p:nvSpPr>
        <p:spPr>
          <a:xfrm>
            <a:off x="3254032" y="5878609"/>
            <a:ext cx="225414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hlinkClick r:id="rId7"/>
              </a:rPr>
              <a:t>http://es6-features.org/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772750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6774" name="Rectangle 6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93" name="think-cell Slide" r:id="rId5" imgW="0" imgH="0" progId="">
                  <p:embed/>
                </p:oleObj>
              </mc:Choice>
              <mc:Fallback>
                <p:oleObj name="think-cell Slide" r:id="rId5" imgW="0" imgH="0" progId="">
                  <p:embed/>
                  <p:pic>
                    <p:nvPicPr>
                      <p:cNvPr id="416774" name="Rectangle 6" hidden="1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1"/>
          <p:cNvSpPr txBox="1">
            <a:spLocks/>
          </p:cNvSpPr>
          <p:nvPr/>
        </p:nvSpPr>
        <p:spPr>
          <a:xfrm>
            <a:off x="158750" y="73816"/>
            <a:ext cx="6831095" cy="439769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lvl="0" defTabSz="895350" eaLnBrk="0" hangingPunct="0">
              <a:defRPr/>
            </a:pPr>
            <a:r>
              <a:rPr lang="en-US" sz="20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ES6 (JavaScript 2015) – What’s new?</a:t>
            </a:r>
          </a:p>
          <a:p>
            <a:pPr lvl="0" defTabSz="895350" eaLnBrk="0" hangingPunct="0">
              <a:defRPr/>
            </a:pPr>
            <a:endParaRPr lang="en-US" sz="2000" b="1" kern="0" dirty="0">
              <a:solidFill>
                <a:schemeClr val="tx2">
                  <a:lumMod val="75000"/>
                  <a:lumOff val="25000"/>
                </a:schemeClr>
              </a:solidFill>
              <a:latin typeface="Open Sans"/>
              <a:ea typeface="+mj-ea"/>
              <a:cs typeface="+mj-cs"/>
            </a:endParaRPr>
          </a:p>
          <a:p>
            <a:pPr marR="0" lvl="0" defTabSz="8953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US" sz="2000" b="1" i="0" u="none" strike="noStrike" kern="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Open Sans"/>
              <a:ea typeface="+mj-ea"/>
              <a:cs typeface="+mj-cs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0" y="6675333"/>
            <a:ext cx="8961438" cy="45719"/>
          </a:xfrm>
          <a:prstGeom prst="rect">
            <a:avLst/>
          </a:prstGeom>
          <a:solidFill>
            <a:srgbClr val="082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0" y="6286501"/>
            <a:ext cx="8961438" cy="43497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7295534" y="6334125"/>
            <a:ext cx="1642469" cy="37593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+972.52.530.7939</a:t>
            </a:r>
          </a:p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jwax@prodware.fr  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459843" y="6340976"/>
            <a:ext cx="4796117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1400" kern="0" dirty="0" smtClean="0">
                <a:latin typeface="Open Sans"/>
                <a:ea typeface="+mj-ea"/>
                <a:cs typeface="+mj-cs"/>
              </a:rPr>
              <a:t>Become a Full-stack Developer</a:t>
            </a:r>
            <a:endParaRPr lang="en-US" sz="1400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5177" y="6380296"/>
            <a:ext cx="795294" cy="246541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0" y="-1"/>
            <a:ext cx="8961438" cy="457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58750" y="446849"/>
            <a:ext cx="844448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Multi-line strings &amp; Template Literals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58750" y="3286288"/>
            <a:ext cx="4190294" cy="249299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1AB076"/>
                </a:solidFill>
                <a:latin typeface="Source Code Pro"/>
              </a:rPr>
              <a:t>// old – multi line string</a:t>
            </a:r>
          </a:p>
          <a:p>
            <a:r>
              <a:rPr lang="en-US" sz="1600" dirty="0" err="1" smtClean="0">
                <a:solidFill>
                  <a:srgbClr val="FFFFFF"/>
                </a:solidFill>
              </a:rPr>
              <a:t>var</a:t>
            </a:r>
            <a:r>
              <a:rPr lang="en-US" sz="1600" dirty="0" smtClean="0">
                <a:solidFill>
                  <a:srgbClr val="FFFFFF"/>
                </a:solidFill>
              </a:rPr>
              <a:t> </a:t>
            </a:r>
            <a:r>
              <a:rPr lang="en-US" sz="1600" dirty="0" err="1" smtClean="0">
                <a:solidFill>
                  <a:srgbClr val="FFFFFF"/>
                </a:solidFill>
              </a:rPr>
              <a:t>myString</a:t>
            </a:r>
            <a:r>
              <a:rPr lang="en-US" sz="1600" dirty="0" smtClean="0">
                <a:solidFill>
                  <a:srgbClr val="FFFFFF"/>
                </a:solidFill>
              </a:rPr>
              <a:t> = “first line\n” </a:t>
            </a:r>
          </a:p>
          <a:p>
            <a:r>
              <a:rPr lang="en-US" sz="1600" dirty="0">
                <a:solidFill>
                  <a:srgbClr val="FFFFFF"/>
                </a:solidFill>
                <a:latin typeface="Source Code Pro"/>
              </a:rPr>
              <a:t> </a:t>
            </a:r>
            <a:r>
              <a:rPr lang="en-US" sz="1600" dirty="0" smtClean="0">
                <a:solidFill>
                  <a:srgbClr val="FFFFFF"/>
                </a:solidFill>
                <a:latin typeface="Source Code Pro"/>
              </a:rPr>
              <a:t>                     +”second line\n” </a:t>
            </a:r>
          </a:p>
          <a:p>
            <a:r>
              <a:rPr lang="en-US" sz="1600" dirty="0">
                <a:solidFill>
                  <a:srgbClr val="FFFFFF"/>
                </a:solidFill>
                <a:latin typeface="Source Code Pro"/>
              </a:rPr>
              <a:t> </a:t>
            </a:r>
            <a:r>
              <a:rPr lang="en-US" sz="1600" dirty="0" smtClean="0">
                <a:solidFill>
                  <a:srgbClr val="FFFFFF"/>
                </a:solidFill>
                <a:latin typeface="Source Code Pro"/>
              </a:rPr>
              <a:t>                     +”third line”;</a:t>
            </a:r>
          </a:p>
          <a:p>
            <a:endParaRPr lang="en-US" sz="1600" dirty="0">
              <a:solidFill>
                <a:srgbClr val="FFFFFF"/>
              </a:solidFill>
              <a:latin typeface="Source Code Pro"/>
            </a:endParaRPr>
          </a:p>
          <a:p>
            <a:endParaRPr lang="en-US" sz="1600" dirty="0" smtClean="0">
              <a:solidFill>
                <a:srgbClr val="FFFFFF"/>
              </a:solidFill>
              <a:latin typeface="Source Code Pro"/>
            </a:endParaRPr>
          </a:p>
          <a:p>
            <a:endParaRPr lang="en-US" sz="1600" dirty="0" smtClean="0">
              <a:solidFill>
                <a:srgbClr val="FFFFFF"/>
              </a:solidFill>
              <a:latin typeface="Source Code Pro"/>
            </a:endParaRPr>
          </a:p>
          <a:p>
            <a:r>
              <a:rPr lang="en-US" sz="1400" dirty="0">
                <a:solidFill>
                  <a:srgbClr val="1AB076"/>
                </a:solidFill>
                <a:latin typeface="Source Code Pro"/>
              </a:rPr>
              <a:t>// old concatenate </a:t>
            </a:r>
            <a:r>
              <a:rPr lang="en-US" sz="1400" dirty="0" smtClean="0">
                <a:solidFill>
                  <a:srgbClr val="1AB076"/>
                </a:solidFill>
                <a:latin typeface="Source Code Pro"/>
              </a:rPr>
              <a:t>strings</a:t>
            </a:r>
            <a:endParaRPr lang="en-US" sz="1400" dirty="0">
              <a:solidFill>
                <a:srgbClr val="1AB076"/>
              </a:solidFill>
              <a:latin typeface="Source Code Pro"/>
            </a:endParaRPr>
          </a:p>
          <a:p>
            <a:r>
              <a:rPr lang="en-US" sz="1600" dirty="0" err="1">
                <a:solidFill>
                  <a:srgbClr val="FFFFFF"/>
                </a:solidFill>
              </a:rPr>
              <a:t>var</a:t>
            </a:r>
            <a:r>
              <a:rPr lang="en-US" sz="1600" dirty="0">
                <a:solidFill>
                  <a:srgbClr val="FFFFFF"/>
                </a:solidFill>
              </a:rPr>
              <a:t> name = “my name”;</a:t>
            </a:r>
          </a:p>
          <a:p>
            <a:r>
              <a:rPr lang="en-US" sz="1600" dirty="0" err="1" smtClean="0">
                <a:solidFill>
                  <a:srgbClr val="FFFFFF"/>
                </a:solidFill>
                <a:latin typeface="Source Code Pro"/>
              </a:rPr>
              <a:t>var</a:t>
            </a:r>
            <a:r>
              <a:rPr lang="en-US" sz="1600" dirty="0" smtClean="0">
                <a:solidFill>
                  <a:srgbClr val="FFFFFF"/>
                </a:solidFill>
                <a:latin typeface="Source Code Pro"/>
              </a:rPr>
              <a:t> </a:t>
            </a:r>
            <a:r>
              <a:rPr lang="en-US" sz="1600" dirty="0" err="1" smtClean="0">
                <a:solidFill>
                  <a:srgbClr val="FFFFFF"/>
                </a:solidFill>
                <a:latin typeface="Source Code Pro"/>
              </a:rPr>
              <a:t>myConcatString</a:t>
            </a:r>
            <a:r>
              <a:rPr lang="en-US" sz="1600" dirty="0" smtClean="0">
                <a:solidFill>
                  <a:srgbClr val="FFFFFF"/>
                </a:solidFill>
                <a:latin typeface="Source Code Pro"/>
              </a:rPr>
              <a:t> = “hello Mr. “ + name;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-376450" y="1045892"/>
            <a:ext cx="9229979" cy="4160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It is now possible to define multi-line strings easily using “back ticks”</a:t>
            </a:r>
            <a:endParaRPr lang="en-US" sz="1600" dirty="0">
              <a:solidFill>
                <a:srgbClr val="37515F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480484" y="3286288"/>
            <a:ext cx="4301849" cy="243143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1AB076"/>
                </a:solidFill>
                <a:latin typeface="Source Code Pro"/>
              </a:rPr>
              <a:t>// ES6 – using back ticks</a:t>
            </a:r>
            <a:endParaRPr lang="en-US" sz="1400" dirty="0">
              <a:solidFill>
                <a:srgbClr val="1AB076"/>
              </a:solidFill>
              <a:latin typeface="Source Code Pro"/>
            </a:endParaRPr>
          </a:p>
          <a:p>
            <a:r>
              <a:rPr lang="en-US" sz="1600" dirty="0" err="1" smtClean="0">
                <a:solidFill>
                  <a:srgbClr val="FFFFFF"/>
                </a:solidFill>
              </a:rPr>
              <a:t>var</a:t>
            </a:r>
            <a:r>
              <a:rPr lang="en-US" sz="1600" dirty="0" smtClean="0">
                <a:solidFill>
                  <a:srgbClr val="FFFFFF"/>
                </a:solidFill>
              </a:rPr>
              <a:t> myStringES6 = `</a:t>
            </a:r>
          </a:p>
          <a:p>
            <a:r>
              <a:rPr lang="en-US" sz="1600" dirty="0" smtClean="0">
                <a:solidFill>
                  <a:srgbClr val="FFFFFF"/>
                </a:solidFill>
              </a:rPr>
              <a:t>first line</a:t>
            </a:r>
          </a:p>
          <a:p>
            <a:r>
              <a:rPr lang="en-US" sz="1600" dirty="0" smtClean="0">
                <a:solidFill>
                  <a:srgbClr val="FFFFFF"/>
                </a:solidFill>
              </a:rPr>
              <a:t>second line</a:t>
            </a:r>
          </a:p>
          <a:p>
            <a:r>
              <a:rPr lang="en-US" sz="1600" dirty="0" smtClean="0">
                <a:solidFill>
                  <a:srgbClr val="FFFFFF"/>
                </a:solidFill>
              </a:rPr>
              <a:t>third line.</a:t>
            </a:r>
          </a:p>
          <a:p>
            <a:r>
              <a:rPr lang="en-US" sz="1600" dirty="0" smtClean="0">
                <a:solidFill>
                  <a:srgbClr val="FFFFFF"/>
                </a:solidFill>
                <a:latin typeface="Source Code Pro"/>
              </a:rPr>
              <a:t>`;</a:t>
            </a:r>
          </a:p>
          <a:p>
            <a:endParaRPr lang="en-US" sz="1600" dirty="0">
              <a:solidFill>
                <a:srgbClr val="FFFFFF"/>
              </a:solidFill>
              <a:latin typeface="Source Code Pro"/>
            </a:endParaRPr>
          </a:p>
          <a:p>
            <a:r>
              <a:rPr lang="en-US" sz="1400" dirty="0">
                <a:solidFill>
                  <a:srgbClr val="1AB076"/>
                </a:solidFill>
                <a:latin typeface="Source Code Pro"/>
              </a:rPr>
              <a:t>// ES6 – Template </a:t>
            </a:r>
            <a:r>
              <a:rPr lang="en-US" sz="1400" dirty="0" smtClean="0">
                <a:solidFill>
                  <a:srgbClr val="1AB076"/>
                </a:solidFill>
                <a:latin typeface="Source Code Pro"/>
              </a:rPr>
              <a:t>Literals</a:t>
            </a:r>
          </a:p>
          <a:p>
            <a:r>
              <a:rPr lang="en-US" sz="1400" dirty="0" err="1">
                <a:solidFill>
                  <a:srgbClr val="FFFFFF"/>
                </a:solidFill>
              </a:rPr>
              <a:t>var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smtClean="0">
                <a:solidFill>
                  <a:srgbClr val="FFFFFF"/>
                </a:solidFill>
              </a:rPr>
              <a:t>name = “my name”;</a:t>
            </a:r>
          </a:p>
          <a:p>
            <a:r>
              <a:rPr lang="en-US" sz="1400" dirty="0" err="1" smtClean="0">
                <a:solidFill>
                  <a:srgbClr val="FFFFFF"/>
                </a:solidFill>
              </a:rPr>
              <a:t>var</a:t>
            </a:r>
            <a:r>
              <a:rPr lang="en-US" sz="1400" dirty="0" smtClean="0">
                <a:solidFill>
                  <a:srgbClr val="FFFFFF"/>
                </a:solidFill>
              </a:rPr>
              <a:t> </a:t>
            </a:r>
            <a:r>
              <a:rPr lang="en-US" sz="1400" dirty="0" err="1" smtClean="0">
                <a:solidFill>
                  <a:srgbClr val="FFFFFF"/>
                </a:solidFill>
              </a:rPr>
              <a:t>myTemplate</a:t>
            </a:r>
            <a:r>
              <a:rPr lang="en-US" sz="1400" dirty="0" smtClean="0">
                <a:solidFill>
                  <a:srgbClr val="FFFFFF"/>
                </a:solidFill>
              </a:rPr>
              <a:t> = `hello Mr. ${name}`;</a:t>
            </a:r>
            <a:endParaRPr lang="en-US" sz="1400" dirty="0" smtClean="0">
              <a:solidFill>
                <a:srgbClr val="1AB076"/>
              </a:solidFill>
              <a:latin typeface="Source Code Pro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254032" y="5878609"/>
            <a:ext cx="225414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hlinkClick r:id="rId7"/>
              </a:rPr>
              <a:t>http://es6-features.org/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045718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6774" name="Rectangle 6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40" name="think-cell Slide" r:id="rId5" imgW="0" imgH="0" progId="">
                  <p:embed/>
                </p:oleObj>
              </mc:Choice>
              <mc:Fallback>
                <p:oleObj name="think-cell Slide" r:id="rId5" imgW="0" imgH="0" progId="">
                  <p:embed/>
                  <p:pic>
                    <p:nvPicPr>
                      <p:cNvPr id="416774" name="Rectangle 6" hidden="1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1"/>
          <p:cNvSpPr txBox="1">
            <a:spLocks/>
          </p:cNvSpPr>
          <p:nvPr/>
        </p:nvSpPr>
        <p:spPr>
          <a:xfrm>
            <a:off x="158750" y="73816"/>
            <a:ext cx="6831095" cy="439769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lvl="0" defTabSz="895350" eaLnBrk="0" hangingPunct="0">
              <a:defRPr/>
            </a:pPr>
            <a:r>
              <a:rPr lang="en-US" sz="20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ES6 (JavaScript 2015) – What’s new?</a:t>
            </a:r>
          </a:p>
          <a:p>
            <a:pPr lvl="0" defTabSz="895350" eaLnBrk="0" hangingPunct="0">
              <a:defRPr/>
            </a:pPr>
            <a:endParaRPr lang="en-US" sz="2000" b="1" kern="0" dirty="0">
              <a:solidFill>
                <a:schemeClr val="tx2">
                  <a:lumMod val="75000"/>
                  <a:lumOff val="25000"/>
                </a:schemeClr>
              </a:solidFill>
              <a:latin typeface="Open Sans"/>
              <a:ea typeface="+mj-ea"/>
              <a:cs typeface="+mj-cs"/>
            </a:endParaRPr>
          </a:p>
          <a:p>
            <a:pPr marR="0" lvl="0" defTabSz="8953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US" sz="2000" b="1" i="0" u="none" strike="noStrike" kern="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Open Sans"/>
              <a:ea typeface="+mj-ea"/>
              <a:cs typeface="+mj-cs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0" y="6675333"/>
            <a:ext cx="8961438" cy="45719"/>
          </a:xfrm>
          <a:prstGeom prst="rect">
            <a:avLst/>
          </a:prstGeom>
          <a:solidFill>
            <a:srgbClr val="082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0" y="6286501"/>
            <a:ext cx="8961438" cy="43497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7295534" y="6334125"/>
            <a:ext cx="1642469" cy="37593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+972.52.530.7939</a:t>
            </a:r>
          </a:p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jwax@prodware.fr  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459843" y="6340976"/>
            <a:ext cx="4796117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1400" kern="0" dirty="0" smtClean="0">
                <a:latin typeface="Open Sans"/>
                <a:ea typeface="+mj-ea"/>
                <a:cs typeface="+mj-cs"/>
              </a:rPr>
              <a:t>Become a Full-stack Developer</a:t>
            </a:r>
            <a:endParaRPr lang="en-US" sz="1400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5177" y="6380296"/>
            <a:ext cx="795294" cy="246541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0" y="-1"/>
            <a:ext cx="8961438" cy="457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58750" y="446849"/>
            <a:ext cx="8444484" cy="456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Arrow functions ()=&gt;{ … }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58750" y="2971328"/>
            <a:ext cx="4190294" cy="289310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1AB076"/>
                </a:solidFill>
                <a:latin typeface="Source Code Pro"/>
              </a:rPr>
              <a:t>// old – bind, or </a:t>
            </a:r>
            <a:r>
              <a:rPr lang="en-US" sz="1400" dirty="0" err="1" smtClean="0">
                <a:solidFill>
                  <a:srgbClr val="1AB076"/>
                </a:solidFill>
                <a:latin typeface="Source Code Pro"/>
              </a:rPr>
              <a:t>var</a:t>
            </a:r>
            <a:r>
              <a:rPr lang="en-US" sz="1400" dirty="0" smtClean="0">
                <a:solidFill>
                  <a:srgbClr val="1AB076"/>
                </a:solidFill>
                <a:latin typeface="Source Code Pro"/>
              </a:rPr>
              <a:t> that = this…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Source Code Pro"/>
              </a:rPr>
              <a:t>function </a:t>
            </a:r>
            <a:r>
              <a:rPr lang="en-US" sz="1400" dirty="0">
                <a:solidFill>
                  <a:schemeClr val="bg1"/>
                </a:solidFill>
                <a:latin typeface="Source Code Pro"/>
              </a:rPr>
              <a:t>CounterES5() {</a:t>
            </a:r>
          </a:p>
          <a:p>
            <a:r>
              <a:rPr lang="en-US" sz="1400" dirty="0">
                <a:solidFill>
                  <a:schemeClr val="bg1"/>
                </a:solidFill>
                <a:latin typeface="Source Code Pro"/>
              </a:rPr>
              <a:t>  </a:t>
            </a:r>
            <a:r>
              <a:rPr lang="en-US" sz="1400" dirty="0" err="1">
                <a:solidFill>
                  <a:schemeClr val="bg1"/>
                </a:solidFill>
                <a:latin typeface="Source Code Pro"/>
              </a:rPr>
              <a:t>this.seconds</a:t>
            </a:r>
            <a:r>
              <a:rPr lang="en-US" sz="1400" dirty="0">
                <a:solidFill>
                  <a:schemeClr val="bg1"/>
                </a:solidFill>
                <a:latin typeface="Source Code Pro"/>
              </a:rPr>
              <a:t> = 0;</a:t>
            </a:r>
          </a:p>
          <a:p>
            <a:r>
              <a:rPr lang="en-US" sz="1400" dirty="0">
                <a:solidFill>
                  <a:schemeClr val="bg1"/>
                </a:solidFill>
                <a:latin typeface="Source Code Pro"/>
              </a:rPr>
              <a:t>  </a:t>
            </a:r>
            <a:r>
              <a:rPr lang="en-US" sz="1400" dirty="0" err="1">
                <a:solidFill>
                  <a:schemeClr val="bg1"/>
                </a:solidFill>
                <a:latin typeface="Source Code Pro"/>
              </a:rPr>
              <a:t>window.setInterval</a:t>
            </a:r>
            <a:r>
              <a:rPr lang="en-US" sz="1400" dirty="0">
                <a:solidFill>
                  <a:schemeClr val="bg1"/>
                </a:solidFill>
                <a:latin typeface="Source Code Pro"/>
              </a:rPr>
              <a:t>(function() {</a:t>
            </a:r>
          </a:p>
          <a:p>
            <a:r>
              <a:rPr lang="en-US" sz="1400" dirty="0">
                <a:solidFill>
                  <a:schemeClr val="bg1"/>
                </a:solidFill>
                <a:latin typeface="Source Code Pro"/>
              </a:rPr>
              <a:t>    </a:t>
            </a:r>
            <a:r>
              <a:rPr lang="en-US" sz="1400" dirty="0" err="1">
                <a:solidFill>
                  <a:schemeClr val="bg1"/>
                </a:solidFill>
                <a:latin typeface="Source Code Pro"/>
              </a:rPr>
              <a:t>this.seconds</a:t>
            </a:r>
            <a:r>
              <a:rPr lang="en-US" sz="1400" dirty="0">
                <a:solidFill>
                  <a:schemeClr val="bg1"/>
                </a:solidFill>
                <a:latin typeface="Source Code Pro"/>
              </a:rPr>
              <a:t>++;</a:t>
            </a:r>
          </a:p>
          <a:p>
            <a:r>
              <a:rPr lang="en-US" sz="1400" dirty="0">
                <a:solidFill>
                  <a:schemeClr val="bg1"/>
                </a:solidFill>
                <a:latin typeface="Source Code Pro"/>
              </a:rPr>
              <a:t>  }.bind(this), 1000); // or }.bind(this), 1000) and skip that = this</a:t>
            </a:r>
          </a:p>
          <a:p>
            <a:r>
              <a:rPr lang="en-US" sz="1400" dirty="0">
                <a:solidFill>
                  <a:schemeClr val="bg1"/>
                </a:solidFill>
                <a:latin typeface="Source Code Pro"/>
              </a:rPr>
              <a:t>}</a:t>
            </a:r>
          </a:p>
          <a:p>
            <a:endParaRPr lang="en-US" sz="1400" dirty="0">
              <a:solidFill>
                <a:schemeClr val="bg1"/>
              </a:solidFill>
              <a:latin typeface="Source Code Pro"/>
            </a:endParaRPr>
          </a:p>
          <a:p>
            <a:r>
              <a:rPr lang="en-US" sz="1400" dirty="0" err="1">
                <a:solidFill>
                  <a:schemeClr val="bg1"/>
                </a:solidFill>
                <a:latin typeface="Source Code Pro"/>
              </a:rPr>
              <a:t>var</a:t>
            </a:r>
            <a:r>
              <a:rPr lang="en-US" sz="1400" dirty="0">
                <a:solidFill>
                  <a:schemeClr val="bg1"/>
                </a:solidFill>
                <a:latin typeface="Source Code Pro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Code Pro"/>
              </a:rPr>
              <a:t>counterA</a:t>
            </a:r>
            <a:r>
              <a:rPr lang="en-US" sz="1400" dirty="0">
                <a:solidFill>
                  <a:schemeClr val="bg1"/>
                </a:solidFill>
                <a:latin typeface="Source Code Pro"/>
              </a:rPr>
              <a:t> = new CounterES5();</a:t>
            </a:r>
          </a:p>
          <a:p>
            <a:r>
              <a:rPr lang="en-US" sz="1400" dirty="0" err="1">
                <a:solidFill>
                  <a:schemeClr val="bg1"/>
                </a:solidFill>
                <a:latin typeface="Source Code Pro"/>
              </a:rPr>
              <a:t>window.setTimeout</a:t>
            </a:r>
            <a:r>
              <a:rPr lang="en-US" sz="1400" dirty="0">
                <a:solidFill>
                  <a:schemeClr val="bg1"/>
                </a:solidFill>
                <a:latin typeface="Source Code Pro"/>
              </a:rPr>
              <a:t>(function() {</a:t>
            </a:r>
          </a:p>
          <a:p>
            <a:r>
              <a:rPr lang="en-US" sz="1400" dirty="0">
                <a:solidFill>
                  <a:schemeClr val="bg1"/>
                </a:solidFill>
                <a:latin typeface="Source Code Pro"/>
              </a:rPr>
              <a:t>  ChromeSamples.log(</a:t>
            </a:r>
            <a:r>
              <a:rPr lang="en-US" sz="1400" dirty="0" err="1">
                <a:solidFill>
                  <a:schemeClr val="bg1"/>
                </a:solidFill>
                <a:latin typeface="Source Code Pro"/>
              </a:rPr>
              <a:t>counterA.seconds</a:t>
            </a:r>
            <a:r>
              <a:rPr lang="en-US" sz="1400" dirty="0">
                <a:solidFill>
                  <a:schemeClr val="bg1"/>
                </a:solidFill>
                <a:latin typeface="Source Code Pro"/>
              </a:rPr>
              <a:t>);</a:t>
            </a:r>
          </a:p>
          <a:p>
            <a:r>
              <a:rPr lang="en-US" sz="1400" dirty="0">
                <a:solidFill>
                  <a:schemeClr val="bg1"/>
                </a:solidFill>
                <a:latin typeface="Source Code Pro"/>
              </a:rPr>
              <a:t>}, 1200);</a:t>
            </a:r>
            <a:endParaRPr lang="en-US" sz="1400" dirty="0" smtClean="0">
              <a:solidFill>
                <a:schemeClr val="bg1"/>
              </a:solidFill>
              <a:latin typeface="Source Code Pro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-376450" y="1045892"/>
            <a:ext cx="922997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function(arguments) { expression } becomes (arguments) =&gt; { expression }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Arrow </a:t>
            </a:r>
            <a:r>
              <a:rPr lang="en-US" sz="16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functions are always 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anonymous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lexically bind the this value</a:t>
            </a:r>
            <a:endParaRPr lang="en-US" sz="1600" dirty="0" smtClean="0">
              <a:solidFill>
                <a:srgbClr val="37515F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and </a:t>
            </a:r>
            <a:r>
              <a:rPr lang="en-US" sz="16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effectively turn function (arguments) { expression } into arguments =&gt; 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expression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If using an expression after an arrow, the return is implicit, so no return is required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480484" y="2971328"/>
            <a:ext cx="4301849" cy="203132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1AB076"/>
                </a:solidFill>
                <a:latin typeface="Source Code Pro"/>
              </a:rPr>
              <a:t>// ES6 – arrow function handles this, lexical scope…</a:t>
            </a:r>
          </a:p>
          <a:p>
            <a:r>
              <a:rPr lang="en-US" sz="1400" dirty="0">
                <a:solidFill>
                  <a:schemeClr val="bg1"/>
                </a:solidFill>
                <a:latin typeface="Source Code Pro"/>
              </a:rPr>
              <a:t>function CounterES6() {</a:t>
            </a:r>
          </a:p>
          <a:p>
            <a:r>
              <a:rPr lang="en-US" sz="1400" dirty="0">
                <a:solidFill>
                  <a:schemeClr val="bg1"/>
                </a:solidFill>
                <a:latin typeface="Source Code Pro"/>
              </a:rPr>
              <a:t>  </a:t>
            </a:r>
            <a:r>
              <a:rPr lang="en-US" sz="1400" dirty="0" err="1">
                <a:solidFill>
                  <a:schemeClr val="bg1"/>
                </a:solidFill>
                <a:latin typeface="Source Code Pro"/>
              </a:rPr>
              <a:t>this.seconds</a:t>
            </a:r>
            <a:r>
              <a:rPr lang="en-US" sz="1400" dirty="0">
                <a:solidFill>
                  <a:schemeClr val="bg1"/>
                </a:solidFill>
                <a:latin typeface="Source Code Pro"/>
              </a:rPr>
              <a:t> = 0;</a:t>
            </a:r>
          </a:p>
          <a:p>
            <a:r>
              <a:rPr lang="en-US" sz="1400" dirty="0">
                <a:solidFill>
                  <a:schemeClr val="bg1"/>
                </a:solidFill>
                <a:latin typeface="Source Code Pro"/>
              </a:rPr>
              <a:t>  </a:t>
            </a:r>
            <a:r>
              <a:rPr lang="en-US" sz="1400" dirty="0" err="1">
                <a:solidFill>
                  <a:schemeClr val="bg1"/>
                </a:solidFill>
                <a:latin typeface="Source Code Pro"/>
              </a:rPr>
              <a:t>window.setInterval</a:t>
            </a:r>
            <a:r>
              <a:rPr lang="en-US" sz="1400" dirty="0">
                <a:solidFill>
                  <a:schemeClr val="bg1"/>
                </a:solidFill>
                <a:latin typeface="Source Code Pro"/>
              </a:rPr>
              <a:t>(() =&gt; </a:t>
            </a:r>
            <a:r>
              <a:rPr lang="en-US" sz="1400" dirty="0" err="1">
                <a:solidFill>
                  <a:schemeClr val="bg1"/>
                </a:solidFill>
                <a:latin typeface="Source Code Pro"/>
              </a:rPr>
              <a:t>this.seconds</a:t>
            </a:r>
            <a:r>
              <a:rPr lang="en-US" sz="1400" dirty="0">
                <a:solidFill>
                  <a:schemeClr val="bg1"/>
                </a:solidFill>
                <a:latin typeface="Source Code Pro"/>
              </a:rPr>
              <a:t>++, 1000);</a:t>
            </a:r>
          </a:p>
          <a:p>
            <a:r>
              <a:rPr lang="en-US" sz="1400" dirty="0">
                <a:solidFill>
                  <a:schemeClr val="bg1"/>
                </a:solidFill>
                <a:latin typeface="Source Code Pro"/>
              </a:rPr>
              <a:t>}</a:t>
            </a:r>
          </a:p>
          <a:p>
            <a:endParaRPr lang="en-US" sz="1400" dirty="0">
              <a:solidFill>
                <a:schemeClr val="bg1"/>
              </a:solidFill>
              <a:latin typeface="Source Code Pro"/>
            </a:endParaRPr>
          </a:p>
          <a:p>
            <a:r>
              <a:rPr lang="en-US" sz="1400" dirty="0">
                <a:solidFill>
                  <a:schemeClr val="bg1"/>
                </a:solidFill>
                <a:latin typeface="Source Code Pro"/>
              </a:rPr>
              <a:t>let </a:t>
            </a:r>
            <a:r>
              <a:rPr lang="en-US" sz="1400" dirty="0" err="1">
                <a:solidFill>
                  <a:schemeClr val="bg1"/>
                </a:solidFill>
                <a:latin typeface="Source Code Pro"/>
              </a:rPr>
              <a:t>counterB</a:t>
            </a:r>
            <a:r>
              <a:rPr lang="en-US" sz="1400" dirty="0">
                <a:solidFill>
                  <a:schemeClr val="bg1"/>
                </a:solidFill>
                <a:latin typeface="Source Code Pro"/>
              </a:rPr>
              <a:t> = new CounterES6();</a:t>
            </a:r>
          </a:p>
          <a:p>
            <a:r>
              <a:rPr lang="en-US" sz="1400" dirty="0" err="1">
                <a:solidFill>
                  <a:schemeClr val="bg1"/>
                </a:solidFill>
                <a:latin typeface="Source Code Pro"/>
              </a:rPr>
              <a:t>window.setTimeout</a:t>
            </a:r>
            <a:r>
              <a:rPr lang="en-US" sz="1400" dirty="0">
                <a:solidFill>
                  <a:schemeClr val="bg1"/>
                </a:solidFill>
                <a:latin typeface="Source Code Pro"/>
              </a:rPr>
              <a:t>(() =&gt; ChromeSamples.log(</a:t>
            </a:r>
            <a:r>
              <a:rPr lang="en-US" sz="1400" dirty="0" err="1">
                <a:solidFill>
                  <a:schemeClr val="bg1"/>
                </a:solidFill>
                <a:latin typeface="Source Code Pro"/>
              </a:rPr>
              <a:t>counterB.seconds</a:t>
            </a:r>
            <a:r>
              <a:rPr lang="en-US" sz="1400" dirty="0">
                <a:solidFill>
                  <a:schemeClr val="bg1"/>
                </a:solidFill>
                <a:latin typeface="Source Code Pro"/>
              </a:rPr>
              <a:t>), 1200);</a:t>
            </a:r>
            <a:endParaRPr lang="en-US" sz="1400" dirty="0" smtClean="0">
              <a:solidFill>
                <a:schemeClr val="bg1"/>
              </a:solidFill>
              <a:latin typeface="Source Code Pro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038148" y="5894390"/>
            <a:ext cx="488467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hlinkClick r:id="rId7"/>
              </a:rPr>
              <a:t>https://googlechrome.github.io/samples/arrows-es6/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889977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6774" name="Rectangle 6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61" name="think-cell Slide" r:id="rId5" imgW="0" imgH="0" progId="">
                  <p:embed/>
                </p:oleObj>
              </mc:Choice>
              <mc:Fallback>
                <p:oleObj name="think-cell Slide" r:id="rId5" imgW="0" imgH="0" progId="">
                  <p:embed/>
                  <p:pic>
                    <p:nvPicPr>
                      <p:cNvPr id="416774" name="Rectangle 6" hidden="1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1"/>
          <p:cNvSpPr txBox="1">
            <a:spLocks/>
          </p:cNvSpPr>
          <p:nvPr/>
        </p:nvSpPr>
        <p:spPr>
          <a:xfrm>
            <a:off x="158750" y="73816"/>
            <a:ext cx="6831095" cy="439769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lvl="0" defTabSz="895350" eaLnBrk="0" hangingPunct="0">
              <a:defRPr/>
            </a:pPr>
            <a:r>
              <a:rPr lang="en-US" sz="20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ES6 (JavaScript 2015) – What’s new?</a:t>
            </a:r>
          </a:p>
          <a:p>
            <a:pPr lvl="0" defTabSz="895350" eaLnBrk="0" hangingPunct="0">
              <a:defRPr/>
            </a:pPr>
            <a:endParaRPr lang="en-US" sz="2000" b="1" kern="0" dirty="0">
              <a:solidFill>
                <a:schemeClr val="tx2">
                  <a:lumMod val="75000"/>
                  <a:lumOff val="25000"/>
                </a:schemeClr>
              </a:solidFill>
              <a:latin typeface="Open Sans"/>
              <a:ea typeface="+mj-ea"/>
              <a:cs typeface="+mj-cs"/>
            </a:endParaRPr>
          </a:p>
          <a:p>
            <a:pPr marR="0" lvl="0" defTabSz="8953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US" sz="2000" b="1" i="0" u="none" strike="noStrike" kern="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Open Sans"/>
              <a:ea typeface="+mj-ea"/>
              <a:cs typeface="+mj-cs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0" y="6675333"/>
            <a:ext cx="8961438" cy="45719"/>
          </a:xfrm>
          <a:prstGeom prst="rect">
            <a:avLst/>
          </a:prstGeom>
          <a:solidFill>
            <a:srgbClr val="082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0" y="6286501"/>
            <a:ext cx="8961438" cy="43497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7295534" y="6334125"/>
            <a:ext cx="1642469" cy="37593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+972.52.530.7939</a:t>
            </a:r>
          </a:p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jwax@prodware.fr  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459843" y="6340976"/>
            <a:ext cx="4796117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1400" kern="0" dirty="0" smtClean="0">
                <a:latin typeface="Open Sans"/>
                <a:ea typeface="+mj-ea"/>
                <a:cs typeface="+mj-cs"/>
              </a:rPr>
              <a:t>Become a Full-stack Developer</a:t>
            </a:r>
            <a:endParaRPr lang="en-US" sz="1400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5177" y="6380296"/>
            <a:ext cx="795294" cy="246541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0" y="-1"/>
            <a:ext cx="8961438" cy="457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58750" y="446849"/>
            <a:ext cx="8444484" cy="456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Promises – built in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-376450" y="1045892"/>
            <a:ext cx="922997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promise = new Promise(function() 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{});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Callbacks are functions, promises are 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objects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Callbacks are passed as arguments, promises are 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returned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Callbacks can represent multiple events, promises represent at most one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58750" y="2798608"/>
            <a:ext cx="8623583" cy="3108543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1AB076"/>
                </a:solidFill>
                <a:latin typeface="Source Code Pro"/>
              </a:rPr>
              <a:t>// ES6 – Promises</a:t>
            </a:r>
          </a:p>
          <a:p>
            <a:r>
              <a:rPr lang="en-US" sz="1400" dirty="0">
                <a:solidFill>
                  <a:schemeClr val="bg1"/>
                </a:solidFill>
                <a:latin typeface="Source Code Pro"/>
              </a:rPr>
              <a:t>function </a:t>
            </a:r>
            <a:r>
              <a:rPr lang="en-US" sz="1400" dirty="0" err="1">
                <a:solidFill>
                  <a:schemeClr val="bg1"/>
                </a:solidFill>
                <a:latin typeface="Source Code Pro"/>
              </a:rPr>
              <a:t>asyncFunc</a:t>
            </a:r>
            <a:r>
              <a:rPr lang="en-US" sz="1400" dirty="0">
                <a:solidFill>
                  <a:schemeClr val="bg1"/>
                </a:solidFill>
                <a:latin typeface="Source Code Pro"/>
              </a:rPr>
              <a:t>() {</a:t>
            </a:r>
          </a:p>
          <a:p>
            <a:r>
              <a:rPr lang="en-US" sz="1400" dirty="0">
                <a:solidFill>
                  <a:schemeClr val="bg1"/>
                </a:solidFill>
                <a:latin typeface="Source Code Pro"/>
              </a:rPr>
              <a:t>    return new Promise(</a:t>
            </a:r>
          </a:p>
          <a:p>
            <a:r>
              <a:rPr lang="en-US" sz="1400" dirty="0">
                <a:solidFill>
                  <a:schemeClr val="bg1"/>
                </a:solidFill>
                <a:latin typeface="Source Code Pro"/>
              </a:rPr>
              <a:t>        function (resolve, reject) {</a:t>
            </a:r>
          </a:p>
          <a:p>
            <a:r>
              <a:rPr lang="en-US" sz="1400" dirty="0">
                <a:solidFill>
                  <a:schemeClr val="bg1"/>
                </a:solidFill>
                <a:latin typeface="Source Code Pro"/>
              </a:rPr>
              <a:t>            ···</a:t>
            </a:r>
          </a:p>
          <a:p>
            <a:r>
              <a:rPr lang="en-US" sz="1400" dirty="0">
                <a:solidFill>
                  <a:schemeClr val="bg1"/>
                </a:solidFill>
                <a:latin typeface="Source Code Pro"/>
              </a:rPr>
              <a:t>            resolve(value); // success</a:t>
            </a:r>
          </a:p>
          <a:p>
            <a:r>
              <a:rPr lang="en-US" sz="1400" dirty="0">
                <a:solidFill>
                  <a:schemeClr val="bg1"/>
                </a:solidFill>
                <a:latin typeface="Source Code Pro"/>
              </a:rPr>
              <a:t>            ···</a:t>
            </a:r>
          </a:p>
          <a:p>
            <a:r>
              <a:rPr lang="en-US" sz="1400" dirty="0">
                <a:solidFill>
                  <a:schemeClr val="bg1"/>
                </a:solidFill>
                <a:latin typeface="Source Code Pro"/>
              </a:rPr>
              <a:t>            reject(error); // failure</a:t>
            </a:r>
          </a:p>
          <a:p>
            <a:r>
              <a:rPr lang="en-US" sz="1400" dirty="0">
                <a:solidFill>
                  <a:schemeClr val="bg1"/>
                </a:solidFill>
                <a:latin typeface="Source Code Pro"/>
              </a:rPr>
              <a:t>        });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Source Code Pro"/>
              </a:rPr>
              <a:t>}</a:t>
            </a:r>
          </a:p>
          <a:p>
            <a:r>
              <a:rPr lang="en-US" sz="1400" dirty="0">
                <a:solidFill>
                  <a:srgbClr val="1AB076"/>
                </a:solidFill>
                <a:latin typeface="Source Code Pro"/>
              </a:rPr>
              <a:t>// call function</a:t>
            </a:r>
          </a:p>
          <a:p>
            <a:r>
              <a:rPr lang="en-US" sz="1400" dirty="0" err="1">
                <a:solidFill>
                  <a:schemeClr val="bg1"/>
                </a:solidFill>
                <a:latin typeface="Source Code Pro"/>
              </a:rPr>
              <a:t>asyncFunc</a:t>
            </a:r>
            <a:r>
              <a:rPr lang="en-US" sz="1400" dirty="0">
                <a:solidFill>
                  <a:schemeClr val="bg1"/>
                </a:solidFill>
                <a:latin typeface="Source Code Pro"/>
              </a:rPr>
              <a:t>()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Source Code Pro"/>
              </a:rPr>
              <a:t>    .</a:t>
            </a:r>
            <a:r>
              <a:rPr lang="en-US" sz="1400" dirty="0">
                <a:solidFill>
                  <a:schemeClr val="bg1"/>
                </a:solidFill>
                <a:latin typeface="Source Code Pro"/>
              </a:rPr>
              <a:t>then(value =&gt; { /* success */ })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Source Code Pro"/>
              </a:rPr>
              <a:t>    .</a:t>
            </a:r>
            <a:r>
              <a:rPr lang="en-US" sz="1400" dirty="0">
                <a:solidFill>
                  <a:schemeClr val="bg1"/>
                </a:solidFill>
                <a:latin typeface="Source Code Pro"/>
              </a:rPr>
              <a:t>catch(error =&gt; { /* failure */ });</a:t>
            </a:r>
            <a:endParaRPr lang="en-US" sz="1400" dirty="0" smtClean="0">
              <a:solidFill>
                <a:schemeClr val="bg1"/>
              </a:solidFill>
              <a:latin typeface="Source Code Pro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647525" y="5945483"/>
            <a:ext cx="36663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hlinkClick r:id="rId7"/>
              </a:rPr>
              <a:t>http://exploringjs.com/es6/ch_promises.html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096704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6774" name="Rectangle 6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82" name="think-cell Slide" r:id="rId5" imgW="0" imgH="0" progId="">
                  <p:embed/>
                </p:oleObj>
              </mc:Choice>
              <mc:Fallback>
                <p:oleObj name="think-cell Slide" r:id="rId5" imgW="0" imgH="0" progId="">
                  <p:embed/>
                  <p:pic>
                    <p:nvPicPr>
                      <p:cNvPr id="416774" name="Rectangle 6" hidden="1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1"/>
          <p:cNvSpPr txBox="1">
            <a:spLocks/>
          </p:cNvSpPr>
          <p:nvPr/>
        </p:nvSpPr>
        <p:spPr>
          <a:xfrm>
            <a:off x="158750" y="73816"/>
            <a:ext cx="6831095" cy="439769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lvl="0" defTabSz="895350" eaLnBrk="0" hangingPunct="0">
              <a:defRPr/>
            </a:pPr>
            <a:r>
              <a:rPr lang="en-US" sz="20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ES6 (JavaScript 2015) – What’s new?</a:t>
            </a:r>
          </a:p>
          <a:p>
            <a:pPr lvl="0" defTabSz="895350" eaLnBrk="0" hangingPunct="0">
              <a:defRPr/>
            </a:pPr>
            <a:endParaRPr lang="en-US" sz="2000" b="1" kern="0" dirty="0">
              <a:solidFill>
                <a:schemeClr val="tx2">
                  <a:lumMod val="75000"/>
                  <a:lumOff val="25000"/>
                </a:schemeClr>
              </a:solidFill>
              <a:latin typeface="Open Sans"/>
              <a:ea typeface="+mj-ea"/>
              <a:cs typeface="+mj-cs"/>
            </a:endParaRPr>
          </a:p>
          <a:p>
            <a:pPr marR="0" lvl="0" defTabSz="8953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US" sz="2000" b="1" i="0" u="none" strike="noStrike" kern="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Open Sans"/>
              <a:ea typeface="+mj-ea"/>
              <a:cs typeface="+mj-cs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0" y="6675333"/>
            <a:ext cx="8961438" cy="45719"/>
          </a:xfrm>
          <a:prstGeom prst="rect">
            <a:avLst/>
          </a:prstGeom>
          <a:solidFill>
            <a:srgbClr val="082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0" y="6286501"/>
            <a:ext cx="8961438" cy="43497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7295534" y="6334125"/>
            <a:ext cx="1642469" cy="37593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+972.52.530.7939</a:t>
            </a:r>
          </a:p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jwax@prodware.fr  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459843" y="6340976"/>
            <a:ext cx="4796117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1400" kern="0" dirty="0" smtClean="0">
                <a:latin typeface="Open Sans"/>
                <a:ea typeface="+mj-ea"/>
                <a:cs typeface="+mj-cs"/>
              </a:rPr>
              <a:t>Become a Full-stack Developer</a:t>
            </a:r>
            <a:endParaRPr lang="en-US" sz="1400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5177" y="6380296"/>
            <a:ext cx="795294" cy="246541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0" y="-1"/>
            <a:ext cx="8961438" cy="457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58750" y="446849"/>
            <a:ext cx="8444484" cy="456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Class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323013" y="858881"/>
            <a:ext cx="443490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Classes are 1</a:t>
            </a:r>
            <a:r>
              <a:rPr lang="en-US" sz="1600" baseline="300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st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class citizens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Constructor() function available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public, private available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extends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– inheritance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super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– call super class</a:t>
            </a:r>
            <a:endParaRPr lang="en-US" sz="1600" dirty="0">
              <a:solidFill>
                <a:srgbClr val="37515F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35177" y="870906"/>
            <a:ext cx="4599383" cy="461664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1AB076"/>
                </a:solidFill>
                <a:latin typeface="Source Code Pro"/>
              </a:rPr>
              <a:t>// ES6 – Promises</a:t>
            </a:r>
          </a:p>
          <a:p>
            <a:r>
              <a:rPr lang="en-US" sz="1400" dirty="0">
                <a:solidFill>
                  <a:schemeClr val="bg1"/>
                </a:solidFill>
                <a:latin typeface="Source Code Pro"/>
              </a:rPr>
              <a:t>class Shape {</a:t>
            </a:r>
          </a:p>
          <a:p>
            <a:r>
              <a:rPr lang="en-US" sz="1400" dirty="0">
                <a:solidFill>
                  <a:schemeClr val="bg1"/>
                </a:solidFill>
                <a:latin typeface="Source Code Pro"/>
              </a:rPr>
              <a:t>    constructor (id, x, y) {</a:t>
            </a:r>
          </a:p>
          <a:p>
            <a:r>
              <a:rPr lang="en-US" sz="1400" dirty="0">
                <a:solidFill>
                  <a:schemeClr val="bg1"/>
                </a:solidFill>
                <a:latin typeface="Source Code Pro"/>
              </a:rPr>
              <a:t>        this.id = id;</a:t>
            </a:r>
          </a:p>
          <a:p>
            <a:r>
              <a:rPr lang="en-US" sz="1400" dirty="0">
                <a:solidFill>
                  <a:schemeClr val="bg1"/>
                </a:solidFill>
                <a:latin typeface="Source Code Pro"/>
              </a:rPr>
              <a:t>        </a:t>
            </a:r>
            <a:r>
              <a:rPr lang="en-US" sz="1400" dirty="0" err="1">
                <a:solidFill>
                  <a:schemeClr val="bg1"/>
                </a:solidFill>
                <a:latin typeface="Source Code Pro"/>
              </a:rPr>
              <a:t>this.move</a:t>
            </a:r>
            <a:r>
              <a:rPr lang="en-US" sz="1400" dirty="0">
                <a:solidFill>
                  <a:schemeClr val="bg1"/>
                </a:solidFill>
                <a:latin typeface="Source Code Pro"/>
              </a:rPr>
              <a:t>(x, y);</a:t>
            </a:r>
          </a:p>
          <a:p>
            <a:r>
              <a:rPr lang="en-US" sz="1400" dirty="0">
                <a:solidFill>
                  <a:schemeClr val="bg1"/>
                </a:solidFill>
                <a:latin typeface="Source Code Pro"/>
              </a:rPr>
              <a:t>    </a:t>
            </a:r>
            <a:r>
              <a:rPr lang="en-US" sz="1400" dirty="0" smtClean="0">
                <a:solidFill>
                  <a:schemeClr val="bg1"/>
                </a:solidFill>
                <a:latin typeface="Source Code Pro"/>
              </a:rPr>
              <a:t>}</a:t>
            </a:r>
          </a:p>
          <a:p>
            <a:r>
              <a:rPr lang="en-US" sz="1400" dirty="0">
                <a:solidFill>
                  <a:schemeClr val="bg1"/>
                </a:solidFill>
                <a:latin typeface="Source Code Pro"/>
              </a:rPr>
              <a:t>    </a:t>
            </a:r>
            <a:r>
              <a:rPr lang="en-US" sz="1400" dirty="0" smtClean="0">
                <a:solidFill>
                  <a:schemeClr val="bg1"/>
                </a:solidFill>
                <a:latin typeface="Source Code Pro"/>
              </a:rPr>
              <a:t>private set id  (id)  </a:t>
            </a:r>
            <a:r>
              <a:rPr lang="en-US" sz="1400" dirty="0">
                <a:solidFill>
                  <a:schemeClr val="bg1"/>
                </a:solidFill>
                <a:latin typeface="Source Code Pro"/>
              </a:rPr>
              <a:t>{ </a:t>
            </a:r>
            <a:r>
              <a:rPr lang="en-US" sz="1400" dirty="0" smtClean="0">
                <a:solidFill>
                  <a:schemeClr val="bg1"/>
                </a:solidFill>
                <a:latin typeface="Source Code Pro"/>
              </a:rPr>
              <a:t>this.id </a:t>
            </a:r>
            <a:r>
              <a:rPr lang="en-US" sz="1400" dirty="0">
                <a:solidFill>
                  <a:schemeClr val="bg1"/>
                </a:solidFill>
                <a:latin typeface="Source Code Pro"/>
              </a:rPr>
              <a:t>= </a:t>
            </a:r>
            <a:r>
              <a:rPr lang="en-US" sz="1400" dirty="0" smtClean="0">
                <a:solidFill>
                  <a:schemeClr val="bg1"/>
                </a:solidFill>
                <a:latin typeface="Source Code Pro"/>
              </a:rPr>
              <a:t>id;  }</a:t>
            </a:r>
            <a:endParaRPr lang="en-US" sz="1400" dirty="0">
              <a:solidFill>
                <a:schemeClr val="bg1"/>
              </a:solidFill>
              <a:latin typeface="Source Code Pro"/>
            </a:endParaRPr>
          </a:p>
          <a:p>
            <a:r>
              <a:rPr lang="en-US" sz="1400" dirty="0">
                <a:solidFill>
                  <a:schemeClr val="bg1"/>
                </a:solidFill>
                <a:latin typeface="Source Code Pro"/>
              </a:rPr>
              <a:t>    get </a:t>
            </a:r>
            <a:r>
              <a:rPr lang="en-US" sz="1400" dirty="0" smtClean="0">
                <a:solidFill>
                  <a:schemeClr val="bg1"/>
                </a:solidFill>
                <a:latin typeface="Source Code Pro"/>
              </a:rPr>
              <a:t>id  </a:t>
            </a:r>
            <a:r>
              <a:rPr lang="en-US" sz="1400" dirty="0">
                <a:solidFill>
                  <a:schemeClr val="bg1"/>
                </a:solidFill>
                <a:latin typeface="Source Code Pro"/>
              </a:rPr>
              <a:t>() </a:t>
            </a:r>
            <a:r>
              <a:rPr lang="en-US" sz="1400" dirty="0" smtClean="0">
                <a:solidFill>
                  <a:schemeClr val="bg1"/>
                </a:solidFill>
                <a:latin typeface="Source Code Pro"/>
              </a:rPr>
              <a:t>{ </a:t>
            </a:r>
            <a:r>
              <a:rPr lang="en-US" sz="1400" dirty="0">
                <a:solidFill>
                  <a:schemeClr val="bg1"/>
                </a:solidFill>
                <a:latin typeface="Source Code Pro"/>
              </a:rPr>
              <a:t>return </a:t>
            </a:r>
            <a:r>
              <a:rPr lang="en-US" sz="1400" dirty="0" smtClean="0">
                <a:solidFill>
                  <a:schemeClr val="bg1"/>
                </a:solidFill>
                <a:latin typeface="Source Code Pro"/>
              </a:rPr>
              <a:t>this.id;}</a:t>
            </a:r>
            <a:endParaRPr lang="en-US" sz="1400" dirty="0">
              <a:solidFill>
                <a:schemeClr val="bg1"/>
              </a:solidFill>
              <a:latin typeface="Source Code Pro"/>
            </a:endParaRPr>
          </a:p>
          <a:p>
            <a:r>
              <a:rPr lang="en-US" sz="1400" dirty="0">
                <a:solidFill>
                  <a:schemeClr val="bg1"/>
                </a:solidFill>
                <a:latin typeface="Source Code Pro"/>
              </a:rPr>
              <a:t>    move (x, y) {</a:t>
            </a:r>
          </a:p>
          <a:p>
            <a:r>
              <a:rPr lang="en-US" sz="1400" dirty="0">
                <a:solidFill>
                  <a:schemeClr val="bg1"/>
                </a:solidFill>
                <a:latin typeface="Source Code Pro"/>
              </a:rPr>
              <a:t>        </a:t>
            </a:r>
            <a:r>
              <a:rPr lang="en-US" sz="1400" dirty="0" err="1">
                <a:solidFill>
                  <a:schemeClr val="bg1"/>
                </a:solidFill>
                <a:latin typeface="Source Code Pro"/>
              </a:rPr>
              <a:t>this.x</a:t>
            </a:r>
            <a:r>
              <a:rPr lang="en-US" sz="1400" dirty="0">
                <a:solidFill>
                  <a:schemeClr val="bg1"/>
                </a:solidFill>
                <a:latin typeface="Source Code Pro"/>
              </a:rPr>
              <a:t> = x;</a:t>
            </a:r>
          </a:p>
          <a:p>
            <a:r>
              <a:rPr lang="en-US" sz="1400" dirty="0">
                <a:solidFill>
                  <a:schemeClr val="bg1"/>
                </a:solidFill>
                <a:latin typeface="Source Code Pro"/>
              </a:rPr>
              <a:t>        </a:t>
            </a:r>
            <a:r>
              <a:rPr lang="en-US" sz="1400" dirty="0" err="1">
                <a:solidFill>
                  <a:schemeClr val="bg1"/>
                </a:solidFill>
                <a:latin typeface="Source Code Pro"/>
              </a:rPr>
              <a:t>this.y</a:t>
            </a:r>
            <a:r>
              <a:rPr lang="en-US" sz="1400" dirty="0">
                <a:solidFill>
                  <a:schemeClr val="bg1"/>
                </a:solidFill>
                <a:latin typeface="Source Code Pro"/>
              </a:rPr>
              <a:t> = y;</a:t>
            </a:r>
          </a:p>
          <a:p>
            <a:r>
              <a:rPr lang="en-US" sz="1400" dirty="0">
                <a:solidFill>
                  <a:schemeClr val="bg1"/>
                </a:solidFill>
                <a:latin typeface="Source Code Pro"/>
              </a:rPr>
              <a:t>    }</a:t>
            </a:r>
          </a:p>
          <a:p>
            <a:r>
              <a:rPr lang="en-US" sz="1400" dirty="0">
                <a:solidFill>
                  <a:schemeClr val="bg1"/>
                </a:solidFill>
                <a:latin typeface="Source Code Pro"/>
              </a:rPr>
              <a:t>}</a:t>
            </a:r>
            <a:endParaRPr lang="en-US" sz="1400" dirty="0" smtClean="0">
              <a:solidFill>
                <a:schemeClr val="bg1"/>
              </a:solidFill>
              <a:latin typeface="Source Code Pro"/>
            </a:endParaRPr>
          </a:p>
          <a:p>
            <a:r>
              <a:rPr lang="en-US" sz="1400" dirty="0" smtClean="0">
                <a:solidFill>
                  <a:srgbClr val="1AB076"/>
                </a:solidFill>
                <a:latin typeface="Source Code Pro"/>
              </a:rPr>
              <a:t>// inheritance</a:t>
            </a:r>
            <a:endParaRPr lang="en-US" sz="1400" dirty="0">
              <a:solidFill>
                <a:srgbClr val="1AB076"/>
              </a:solidFill>
              <a:latin typeface="Source Code Pro"/>
            </a:endParaRPr>
          </a:p>
          <a:p>
            <a:r>
              <a:rPr lang="en-US" sz="1400" dirty="0">
                <a:solidFill>
                  <a:schemeClr val="bg1"/>
                </a:solidFill>
                <a:latin typeface="Source Code Pro"/>
              </a:rPr>
              <a:t>class Rectangle extends Shape {</a:t>
            </a:r>
          </a:p>
          <a:p>
            <a:r>
              <a:rPr lang="en-US" sz="1400" dirty="0">
                <a:solidFill>
                  <a:schemeClr val="bg1"/>
                </a:solidFill>
                <a:latin typeface="Source Code Pro"/>
              </a:rPr>
              <a:t>    constructor (id, x, y, width, height) {</a:t>
            </a:r>
          </a:p>
          <a:p>
            <a:r>
              <a:rPr lang="en-US" sz="1400" dirty="0">
                <a:solidFill>
                  <a:schemeClr val="bg1"/>
                </a:solidFill>
                <a:latin typeface="Source Code Pro"/>
              </a:rPr>
              <a:t>        super(id, x, y);</a:t>
            </a:r>
          </a:p>
          <a:p>
            <a:r>
              <a:rPr lang="en-US" sz="1400" dirty="0">
                <a:solidFill>
                  <a:schemeClr val="bg1"/>
                </a:solidFill>
                <a:latin typeface="Source Code Pro"/>
              </a:rPr>
              <a:t>        </a:t>
            </a:r>
            <a:r>
              <a:rPr lang="en-US" sz="1400" dirty="0" err="1">
                <a:solidFill>
                  <a:schemeClr val="bg1"/>
                </a:solidFill>
                <a:latin typeface="Source Code Pro"/>
              </a:rPr>
              <a:t>this.width</a:t>
            </a:r>
            <a:r>
              <a:rPr lang="en-US" sz="1400" dirty="0">
                <a:solidFill>
                  <a:schemeClr val="bg1"/>
                </a:solidFill>
                <a:latin typeface="Source Code Pro"/>
              </a:rPr>
              <a:t>  = width;</a:t>
            </a:r>
          </a:p>
          <a:p>
            <a:r>
              <a:rPr lang="en-US" sz="1400" dirty="0">
                <a:solidFill>
                  <a:schemeClr val="bg1"/>
                </a:solidFill>
                <a:latin typeface="Source Code Pro"/>
              </a:rPr>
              <a:t>        </a:t>
            </a:r>
            <a:r>
              <a:rPr lang="en-US" sz="1400" dirty="0" err="1">
                <a:solidFill>
                  <a:schemeClr val="bg1"/>
                </a:solidFill>
                <a:latin typeface="Source Code Pro"/>
              </a:rPr>
              <a:t>this.height</a:t>
            </a:r>
            <a:r>
              <a:rPr lang="en-US" sz="1400" dirty="0">
                <a:solidFill>
                  <a:schemeClr val="bg1"/>
                </a:solidFill>
                <a:latin typeface="Source Code Pro"/>
              </a:rPr>
              <a:t> = height;</a:t>
            </a:r>
          </a:p>
          <a:p>
            <a:r>
              <a:rPr lang="en-US" sz="1400" dirty="0">
                <a:solidFill>
                  <a:schemeClr val="bg1"/>
                </a:solidFill>
                <a:latin typeface="Source Code Pro"/>
              </a:rPr>
              <a:t>    }</a:t>
            </a:r>
          </a:p>
          <a:p>
            <a:r>
              <a:rPr lang="en-US" sz="1400" dirty="0">
                <a:solidFill>
                  <a:schemeClr val="bg1"/>
                </a:solidFill>
                <a:latin typeface="Source Code Pro"/>
              </a:rPr>
              <a:t>}</a:t>
            </a:r>
            <a:endParaRPr lang="en-US" sz="1400" dirty="0" smtClean="0">
              <a:solidFill>
                <a:schemeClr val="bg1"/>
              </a:solidFill>
              <a:latin typeface="Source Code Pro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647525" y="5945483"/>
            <a:ext cx="32784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hlinkClick r:id="rId7"/>
              </a:rPr>
              <a:t>http://es6-features.org/#ClassDefinition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839138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6774" name="Rectangle 6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03" name="think-cell Slide" r:id="rId5" imgW="0" imgH="0" progId="">
                  <p:embed/>
                </p:oleObj>
              </mc:Choice>
              <mc:Fallback>
                <p:oleObj name="think-cell Slide" r:id="rId5" imgW="0" imgH="0" progId="">
                  <p:embed/>
                  <p:pic>
                    <p:nvPicPr>
                      <p:cNvPr id="416774" name="Rectangle 6" hidden="1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1"/>
          <p:cNvSpPr txBox="1">
            <a:spLocks/>
          </p:cNvSpPr>
          <p:nvPr/>
        </p:nvSpPr>
        <p:spPr>
          <a:xfrm>
            <a:off x="158750" y="73816"/>
            <a:ext cx="6831095" cy="439769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lvl="0" defTabSz="895350" eaLnBrk="0" hangingPunct="0">
              <a:defRPr/>
            </a:pPr>
            <a:r>
              <a:rPr lang="en-US" sz="20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ES6 (JavaScript 2015) – What’s new?</a:t>
            </a:r>
          </a:p>
          <a:p>
            <a:pPr lvl="0" defTabSz="895350" eaLnBrk="0" hangingPunct="0">
              <a:defRPr/>
            </a:pPr>
            <a:endParaRPr lang="en-US" sz="2000" b="1" kern="0" dirty="0">
              <a:solidFill>
                <a:schemeClr val="tx2">
                  <a:lumMod val="75000"/>
                  <a:lumOff val="25000"/>
                </a:schemeClr>
              </a:solidFill>
              <a:latin typeface="Open Sans"/>
              <a:ea typeface="+mj-ea"/>
              <a:cs typeface="+mj-cs"/>
            </a:endParaRPr>
          </a:p>
          <a:p>
            <a:pPr marR="0" lvl="0" defTabSz="8953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US" sz="2000" b="1" i="0" u="none" strike="noStrike" kern="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Open Sans"/>
              <a:ea typeface="+mj-ea"/>
              <a:cs typeface="+mj-cs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0" y="6675333"/>
            <a:ext cx="8961438" cy="45719"/>
          </a:xfrm>
          <a:prstGeom prst="rect">
            <a:avLst/>
          </a:prstGeom>
          <a:solidFill>
            <a:srgbClr val="082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0" y="6286501"/>
            <a:ext cx="8961438" cy="43497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7295534" y="6334125"/>
            <a:ext cx="1642469" cy="37593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+972.52.530.7939</a:t>
            </a:r>
          </a:p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jwax@prodware.fr  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459843" y="6340976"/>
            <a:ext cx="4796117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1400" kern="0" dirty="0" smtClean="0">
                <a:latin typeface="Open Sans"/>
                <a:ea typeface="+mj-ea"/>
                <a:cs typeface="+mj-cs"/>
              </a:rPr>
              <a:t>Become a Full-stack Developer</a:t>
            </a:r>
            <a:endParaRPr lang="en-US" sz="1400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5177" y="6380296"/>
            <a:ext cx="795294" cy="246541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0" y="-1"/>
            <a:ext cx="8961438" cy="457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58750" y="446849"/>
            <a:ext cx="8444484" cy="456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Modules</a:t>
            </a:r>
            <a:endParaRPr lang="en-US" sz="1800" dirty="0" smtClean="0">
              <a:solidFill>
                <a:schemeClr val="tx2">
                  <a:lumMod val="75000"/>
                  <a:lumOff val="25000"/>
                </a:schemeClr>
              </a:solidFill>
              <a:latin typeface="Open San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323013" y="858881"/>
            <a:ext cx="4434907" cy="1154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No global namespace pollution.</a:t>
            </a:r>
            <a:endParaRPr lang="en-US" sz="1600" dirty="0" smtClean="0">
              <a:solidFill>
                <a:srgbClr val="37515F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export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makes a function public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import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from lib/file some or all exports</a:t>
            </a:r>
            <a:endParaRPr lang="en-US" sz="1600" dirty="0">
              <a:solidFill>
                <a:srgbClr val="37515F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35177" y="870906"/>
            <a:ext cx="4599383" cy="267765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1AB076"/>
                </a:solidFill>
                <a:latin typeface="Source Code Pro"/>
              </a:rPr>
              <a:t>// ES6 – </a:t>
            </a:r>
            <a:r>
              <a:rPr lang="en-US" sz="1400" dirty="0" smtClean="0">
                <a:solidFill>
                  <a:srgbClr val="1AB076"/>
                </a:solidFill>
                <a:latin typeface="Source Code Pro"/>
              </a:rPr>
              <a:t>Modules</a:t>
            </a:r>
            <a:endParaRPr lang="en-US" sz="1400" dirty="0" smtClean="0">
              <a:solidFill>
                <a:srgbClr val="1AB076"/>
              </a:solidFill>
              <a:latin typeface="Source Code Pro"/>
            </a:endParaRPr>
          </a:p>
          <a:p>
            <a:r>
              <a:rPr lang="en-US" sz="1400" dirty="0">
                <a:solidFill>
                  <a:srgbClr val="1AB076"/>
                </a:solidFill>
                <a:latin typeface="Source Code Pro"/>
              </a:rPr>
              <a:t>//  lib/math.js</a:t>
            </a:r>
          </a:p>
          <a:p>
            <a:r>
              <a:rPr lang="en-US" sz="1400" dirty="0">
                <a:solidFill>
                  <a:schemeClr val="bg1"/>
                </a:solidFill>
                <a:latin typeface="Source Code Pro"/>
              </a:rPr>
              <a:t>export function sum (x, y) { return x + y };</a:t>
            </a:r>
          </a:p>
          <a:p>
            <a:r>
              <a:rPr lang="en-US" sz="1400" dirty="0">
                <a:solidFill>
                  <a:schemeClr val="bg1"/>
                </a:solidFill>
                <a:latin typeface="Source Code Pro"/>
              </a:rPr>
              <a:t>export </a:t>
            </a:r>
            <a:r>
              <a:rPr lang="en-US" sz="1400" dirty="0" err="1">
                <a:solidFill>
                  <a:schemeClr val="bg1"/>
                </a:solidFill>
                <a:latin typeface="Source Code Pro"/>
              </a:rPr>
              <a:t>var</a:t>
            </a:r>
            <a:r>
              <a:rPr lang="en-US" sz="1400" dirty="0">
                <a:solidFill>
                  <a:schemeClr val="bg1"/>
                </a:solidFill>
                <a:latin typeface="Source Code Pro"/>
              </a:rPr>
              <a:t> pi = 3.141593;</a:t>
            </a:r>
          </a:p>
          <a:p>
            <a:endParaRPr lang="en-US" sz="1400" dirty="0">
              <a:solidFill>
                <a:schemeClr val="bg1"/>
              </a:solidFill>
              <a:latin typeface="Source Code Pro"/>
            </a:endParaRPr>
          </a:p>
          <a:p>
            <a:r>
              <a:rPr lang="en-US" sz="1400" dirty="0">
                <a:solidFill>
                  <a:srgbClr val="1AB076"/>
                </a:solidFill>
                <a:latin typeface="Source Code Pro"/>
              </a:rPr>
              <a:t>//  someApp.js</a:t>
            </a:r>
          </a:p>
          <a:p>
            <a:r>
              <a:rPr lang="en-US" sz="1400" dirty="0">
                <a:solidFill>
                  <a:schemeClr val="bg1"/>
                </a:solidFill>
                <a:latin typeface="Source Code Pro"/>
              </a:rPr>
              <a:t>import * as math from "lib/math";</a:t>
            </a:r>
          </a:p>
          <a:p>
            <a:r>
              <a:rPr lang="en-US" sz="1400" dirty="0">
                <a:solidFill>
                  <a:schemeClr val="bg1"/>
                </a:solidFill>
                <a:latin typeface="Source Code Pro"/>
              </a:rPr>
              <a:t>console.log("2</a:t>
            </a:r>
            <a:r>
              <a:rPr lang="el-GR" sz="1400" dirty="0">
                <a:solidFill>
                  <a:schemeClr val="bg1"/>
                </a:solidFill>
                <a:latin typeface="Source Code Pro"/>
              </a:rPr>
              <a:t>π = " + </a:t>
            </a:r>
            <a:r>
              <a:rPr lang="en-US" sz="1400" dirty="0" err="1">
                <a:solidFill>
                  <a:schemeClr val="bg1"/>
                </a:solidFill>
                <a:latin typeface="Source Code Pro"/>
              </a:rPr>
              <a:t>math.sum</a:t>
            </a:r>
            <a:r>
              <a:rPr lang="en-US" sz="1400" dirty="0">
                <a:solidFill>
                  <a:schemeClr val="bg1"/>
                </a:solidFill>
                <a:latin typeface="Source Code Pro"/>
              </a:rPr>
              <a:t>(</a:t>
            </a:r>
            <a:r>
              <a:rPr lang="en-US" sz="1400" dirty="0" err="1">
                <a:solidFill>
                  <a:schemeClr val="bg1"/>
                </a:solidFill>
                <a:latin typeface="Source Code Pro"/>
              </a:rPr>
              <a:t>math.pi</a:t>
            </a:r>
            <a:r>
              <a:rPr lang="en-US" sz="1400" dirty="0">
                <a:solidFill>
                  <a:schemeClr val="bg1"/>
                </a:solidFill>
                <a:latin typeface="Source Code Pro"/>
              </a:rPr>
              <a:t>, </a:t>
            </a:r>
            <a:r>
              <a:rPr lang="en-US" sz="1400" dirty="0" err="1">
                <a:solidFill>
                  <a:schemeClr val="bg1"/>
                </a:solidFill>
                <a:latin typeface="Source Code Pro"/>
              </a:rPr>
              <a:t>math.pi</a:t>
            </a:r>
            <a:r>
              <a:rPr lang="en-US" sz="1400" dirty="0">
                <a:solidFill>
                  <a:schemeClr val="bg1"/>
                </a:solidFill>
                <a:latin typeface="Source Code Pro"/>
              </a:rPr>
              <a:t>));</a:t>
            </a:r>
          </a:p>
          <a:p>
            <a:endParaRPr lang="en-US" sz="1400" dirty="0">
              <a:solidFill>
                <a:schemeClr val="bg1"/>
              </a:solidFill>
              <a:latin typeface="Source Code Pro"/>
            </a:endParaRPr>
          </a:p>
          <a:p>
            <a:r>
              <a:rPr lang="en-US" sz="1400" dirty="0">
                <a:solidFill>
                  <a:srgbClr val="1AB076"/>
                </a:solidFill>
                <a:latin typeface="Source Code Pro"/>
              </a:rPr>
              <a:t>//  otherApp.js</a:t>
            </a:r>
          </a:p>
          <a:p>
            <a:r>
              <a:rPr lang="en-US" sz="1400" dirty="0">
                <a:solidFill>
                  <a:schemeClr val="bg1"/>
                </a:solidFill>
                <a:latin typeface="Source Code Pro"/>
              </a:rPr>
              <a:t>import { sum, pi } from "lib/math";</a:t>
            </a:r>
          </a:p>
          <a:p>
            <a:r>
              <a:rPr lang="en-US" sz="1400" dirty="0">
                <a:solidFill>
                  <a:schemeClr val="bg1"/>
                </a:solidFill>
                <a:latin typeface="Source Code Pro"/>
              </a:rPr>
              <a:t>console.log("2</a:t>
            </a:r>
            <a:r>
              <a:rPr lang="el-GR" sz="1400" dirty="0">
                <a:solidFill>
                  <a:schemeClr val="bg1"/>
                </a:solidFill>
                <a:latin typeface="Source Code Pro"/>
              </a:rPr>
              <a:t>π = " + </a:t>
            </a:r>
            <a:r>
              <a:rPr lang="en-US" sz="1400" dirty="0">
                <a:solidFill>
                  <a:schemeClr val="bg1"/>
                </a:solidFill>
                <a:latin typeface="Source Code Pro"/>
              </a:rPr>
              <a:t>sum(pi, pi));</a:t>
            </a:r>
            <a:endParaRPr lang="en-US" sz="1400" dirty="0" smtClean="0">
              <a:solidFill>
                <a:schemeClr val="bg1"/>
              </a:solidFill>
              <a:latin typeface="Source Code Pro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647525" y="5945483"/>
            <a:ext cx="355206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hlinkClick r:id="rId7"/>
              </a:rPr>
              <a:t>http://es6-features.org/#ValueExportImport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33548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6774" name="Rectangle 6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91" name="think-cell Slide" r:id="rId5" imgW="0" imgH="0" progId="">
                  <p:embed/>
                </p:oleObj>
              </mc:Choice>
              <mc:Fallback>
                <p:oleObj name="think-cell Slide" r:id="rId5" imgW="0" imgH="0" progId="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2" descr="OWPlatForm creates your business apps quickly and easily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10587" y="1531653"/>
            <a:ext cx="7153767" cy="2071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itle 1"/>
          <p:cNvSpPr txBox="1">
            <a:spLocks/>
          </p:cNvSpPr>
          <p:nvPr/>
        </p:nvSpPr>
        <p:spPr>
          <a:xfrm>
            <a:off x="1133259" y="4117034"/>
            <a:ext cx="6831095" cy="439769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algn="ctr" defTabSz="895350" eaLnBrk="0" hangingPunct="0">
              <a:defRPr/>
            </a:pPr>
            <a:r>
              <a:rPr lang="en-US" sz="2400" b="1" kern="0" dirty="0" err="1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Javascript</a:t>
            </a:r>
            <a:r>
              <a:rPr lang="en-US" sz="2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 – Browser Support</a:t>
            </a:r>
            <a:endParaRPr lang="en-US" sz="2400" b="1" kern="0" dirty="0">
              <a:solidFill>
                <a:schemeClr val="tx2">
                  <a:lumMod val="75000"/>
                  <a:lumOff val="25000"/>
                </a:schemeClr>
              </a:solidFill>
              <a:latin typeface="Open Sans"/>
              <a:ea typeface="+mj-ea"/>
              <a:cs typeface="+mj-cs"/>
            </a:endParaRPr>
          </a:p>
          <a:p>
            <a:pPr marR="0" lvl="0" algn="ctr" defTabSz="8953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Open Sans"/>
              <a:ea typeface="+mj-ea"/>
              <a:cs typeface="+mj-cs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6675333"/>
            <a:ext cx="8961438" cy="45719"/>
          </a:xfrm>
          <a:prstGeom prst="rect">
            <a:avLst/>
          </a:prstGeom>
          <a:solidFill>
            <a:srgbClr val="082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0" y="6286501"/>
            <a:ext cx="8961438" cy="43497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7295534" y="6334125"/>
            <a:ext cx="1642469" cy="37593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+972.52.530.7939</a:t>
            </a:r>
          </a:p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jwax@prodware.fr  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59843" y="6340976"/>
            <a:ext cx="4796117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1400" kern="0" dirty="0" smtClean="0">
                <a:latin typeface="Open Sans"/>
                <a:ea typeface="+mj-ea"/>
                <a:cs typeface="+mj-cs"/>
              </a:rPr>
              <a:t>Become a Full-stack Developer</a:t>
            </a:r>
            <a:endParaRPr lang="en-US" sz="1400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5177" y="6380296"/>
            <a:ext cx="795294" cy="246541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0" y="-1"/>
            <a:ext cx="8961438" cy="457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14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6774" name="Rectangle 6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15" name="think-cell Slide" r:id="rId5" imgW="0" imgH="0" progId="">
                  <p:embed/>
                </p:oleObj>
              </mc:Choice>
              <mc:Fallback>
                <p:oleObj name="think-cell Slide" r:id="rId5" imgW="0" imgH="0" progId="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1"/>
          <p:cNvSpPr txBox="1">
            <a:spLocks/>
          </p:cNvSpPr>
          <p:nvPr/>
        </p:nvSpPr>
        <p:spPr>
          <a:xfrm>
            <a:off x="158750" y="73816"/>
            <a:ext cx="6831095" cy="439769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lvl="0" defTabSz="895350" eaLnBrk="0" hangingPunct="0">
              <a:defRPr/>
            </a:pPr>
            <a:r>
              <a:rPr lang="en-US" sz="2000" b="1" kern="0" dirty="0" err="1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Javascript</a:t>
            </a:r>
            <a:r>
              <a:rPr lang="en-US" sz="20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 Browser Support</a:t>
            </a:r>
          </a:p>
          <a:p>
            <a:pPr lvl="0" defTabSz="895350" eaLnBrk="0" hangingPunct="0">
              <a:defRPr/>
            </a:pPr>
            <a:endParaRPr lang="en-US" sz="2000" b="1" kern="0" dirty="0">
              <a:solidFill>
                <a:schemeClr val="tx2">
                  <a:lumMod val="75000"/>
                  <a:lumOff val="25000"/>
                </a:schemeClr>
              </a:solidFill>
              <a:latin typeface="Open Sans"/>
              <a:ea typeface="+mj-ea"/>
              <a:cs typeface="+mj-cs"/>
            </a:endParaRPr>
          </a:p>
          <a:p>
            <a:pPr marR="0" lvl="0" defTabSz="8953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US" sz="2000" b="1" i="0" u="none" strike="noStrike" kern="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Open Sans"/>
              <a:ea typeface="+mj-ea"/>
              <a:cs typeface="+mj-cs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0" y="6675333"/>
            <a:ext cx="8961438" cy="45719"/>
          </a:xfrm>
          <a:prstGeom prst="rect">
            <a:avLst/>
          </a:prstGeom>
          <a:solidFill>
            <a:srgbClr val="082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0" y="6286501"/>
            <a:ext cx="8961438" cy="43497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7295534" y="6334125"/>
            <a:ext cx="1642469" cy="37593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+972.52.530.7939</a:t>
            </a:r>
          </a:p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jwax@prodware.fr  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459843" y="6340976"/>
            <a:ext cx="4796117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1400" kern="0" dirty="0" smtClean="0">
                <a:latin typeface="Open Sans"/>
                <a:ea typeface="+mj-ea"/>
                <a:cs typeface="+mj-cs"/>
              </a:rPr>
              <a:t>Become a Full-stack Developer</a:t>
            </a:r>
            <a:endParaRPr lang="en-US" sz="1400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5177" y="6380296"/>
            <a:ext cx="795294" cy="246541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0" y="-1"/>
            <a:ext cx="8961438" cy="457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58750" y="446849"/>
            <a:ext cx="8444484" cy="456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&lt;no-script&gt;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381104" y="985448"/>
            <a:ext cx="4403911" cy="393954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1AB076"/>
                </a:solidFill>
                <a:latin typeface="Source Code Pro"/>
              </a:rPr>
              <a:t>// present content when </a:t>
            </a:r>
            <a:r>
              <a:rPr lang="en-US" sz="1400" dirty="0" err="1" smtClean="0">
                <a:solidFill>
                  <a:srgbClr val="1AB076"/>
                </a:solidFill>
                <a:latin typeface="Source Code Pro"/>
              </a:rPr>
              <a:t>javascript</a:t>
            </a:r>
            <a:r>
              <a:rPr lang="en-US" sz="1400" dirty="0" smtClean="0">
                <a:solidFill>
                  <a:srgbClr val="1AB076"/>
                </a:solidFill>
                <a:latin typeface="Source Code Pro"/>
              </a:rPr>
              <a:t> is OFF</a:t>
            </a:r>
          </a:p>
          <a:p>
            <a:r>
              <a:rPr lang="en-US" sz="1600" dirty="0">
                <a:solidFill>
                  <a:schemeClr val="bg1"/>
                </a:solidFill>
              </a:rPr>
              <a:t>&lt;</a:t>
            </a:r>
            <a:r>
              <a:rPr lang="en-US" sz="1600" dirty="0" err="1">
                <a:solidFill>
                  <a:schemeClr val="bg1"/>
                </a:solidFill>
              </a:rPr>
              <a:t>noscript</a:t>
            </a:r>
            <a:r>
              <a:rPr lang="en-US" sz="1600" dirty="0">
                <a:solidFill>
                  <a:schemeClr val="bg1"/>
                </a:solidFill>
              </a:rPr>
              <a:t>&gt; </a:t>
            </a:r>
            <a:r>
              <a:rPr lang="en-US" sz="1600" dirty="0" smtClean="0">
                <a:solidFill>
                  <a:schemeClr val="bg1"/>
                </a:solidFill>
              </a:rPr>
              <a:t/>
            </a:r>
            <a:br>
              <a:rPr lang="en-US" sz="1600" dirty="0" smtClean="0">
                <a:solidFill>
                  <a:schemeClr val="bg1"/>
                </a:solidFill>
              </a:rPr>
            </a:br>
            <a:r>
              <a:rPr lang="en-US" sz="1600" dirty="0" smtClean="0">
                <a:solidFill>
                  <a:schemeClr val="bg1"/>
                </a:solidFill>
              </a:rPr>
              <a:t>&lt;!-- </a:t>
            </a:r>
            <a:r>
              <a:rPr lang="en-US" sz="1600" dirty="0">
                <a:solidFill>
                  <a:schemeClr val="bg1"/>
                </a:solidFill>
              </a:rPr>
              <a:t>anchor linking to external file --&gt; </a:t>
            </a:r>
            <a:r>
              <a:rPr lang="en-US" sz="1600" dirty="0" smtClean="0">
                <a:solidFill>
                  <a:schemeClr val="bg1"/>
                </a:solidFill>
              </a:rPr>
              <a:t/>
            </a:r>
            <a:br>
              <a:rPr lang="en-US" sz="1600" dirty="0" smtClean="0">
                <a:solidFill>
                  <a:schemeClr val="bg1"/>
                </a:solidFill>
              </a:rPr>
            </a:br>
            <a:r>
              <a:rPr lang="en-US" sz="1600" dirty="0" smtClean="0">
                <a:solidFill>
                  <a:schemeClr val="bg1"/>
                </a:solidFill>
              </a:rPr>
              <a:t>&lt;</a:t>
            </a:r>
            <a:r>
              <a:rPr lang="en-US" sz="1600" dirty="0">
                <a:solidFill>
                  <a:schemeClr val="bg1"/>
                </a:solidFill>
              </a:rPr>
              <a:t>a </a:t>
            </a:r>
            <a:r>
              <a:rPr lang="en-US" sz="1600" dirty="0" err="1">
                <a:solidFill>
                  <a:schemeClr val="bg1"/>
                </a:solidFill>
              </a:rPr>
              <a:t>href</a:t>
            </a:r>
            <a:r>
              <a:rPr lang="en-US" sz="1600" dirty="0">
                <a:solidFill>
                  <a:schemeClr val="bg1"/>
                </a:solidFill>
              </a:rPr>
              <a:t>="http://www.mozilla.com/"&gt;External Link&lt;/a&gt; </a:t>
            </a:r>
            <a:r>
              <a:rPr lang="en-US" sz="1600" dirty="0" smtClean="0">
                <a:solidFill>
                  <a:schemeClr val="bg1"/>
                </a:solidFill>
              </a:rPr>
              <a:t/>
            </a:r>
            <a:br>
              <a:rPr lang="en-US" sz="1600" dirty="0" smtClean="0">
                <a:solidFill>
                  <a:schemeClr val="bg1"/>
                </a:solidFill>
              </a:rPr>
            </a:br>
            <a:r>
              <a:rPr lang="en-US" sz="1600" dirty="0" smtClean="0">
                <a:solidFill>
                  <a:schemeClr val="bg1"/>
                </a:solidFill>
              </a:rPr>
              <a:t>&lt;/</a:t>
            </a:r>
            <a:r>
              <a:rPr lang="en-US" sz="1600" dirty="0" err="1">
                <a:solidFill>
                  <a:schemeClr val="bg1"/>
                </a:solidFill>
              </a:rPr>
              <a:t>noscript</a:t>
            </a:r>
            <a:r>
              <a:rPr lang="en-US" sz="1600" dirty="0">
                <a:solidFill>
                  <a:schemeClr val="bg1"/>
                </a:solidFill>
              </a:rPr>
              <a:t>&gt; </a:t>
            </a:r>
            <a:r>
              <a:rPr lang="en-US" sz="1600" dirty="0" smtClean="0">
                <a:solidFill>
                  <a:schemeClr val="bg1"/>
                </a:solidFill>
              </a:rPr>
              <a:t/>
            </a:r>
            <a:br>
              <a:rPr lang="en-US" sz="1600" dirty="0" smtClean="0">
                <a:solidFill>
                  <a:schemeClr val="bg1"/>
                </a:solidFill>
              </a:rPr>
            </a:br>
            <a:r>
              <a:rPr lang="en-US" sz="1600" dirty="0" smtClean="0">
                <a:solidFill>
                  <a:schemeClr val="bg1"/>
                </a:solidFill>
              </a:rPr>
              <a:t>&lt;</a:t>
            </a:r>
            <a:r>
              <a:rPr lang="en-US" sz="1600" dirty="0">
                <a:solidFill>
                  <a:schemeClr val="bg1"/>
                </a:solidFill>
              </a:rPr>
              <a:t>p&gt;Rocks!&lt;/p</a:t>
            </a:r>
            <a:r>
              <a:rPr lang="en-US" sz="1600" dirty="0" smtClean="0">
                <a:solidFill>
                  <a:schemeClr val="bg1"/>
                </a:solidFill>
              </a:rPr>
              <a:t>&gt;</a:t>
            </a:r>
            <a:br>
              <a:rPr lang="en-US" sz="1600" dirty="0" smtClean="0">
                <a:solidFill>
                  <a:schemeClr val="bg1"/>
                </a:solidFill>
              </a:rPr>
            </a:br>
            <a:r>
              <a:rPr lang="en-US" sz="1400" dirty="0">
                <a:solidFill>
                  <a:srgbClr val="1AB076"/>
                </a:solidFill>
                <a:latin typeface="Source Code Pro"/>
              </a:rPr>
              <a:t>// option 2</a:t>
            </a:r>
            <a:r>
              <a:rPr lang="en-US" sz="1400" dirty="0" smtClean="0">
                <a:solidFill>
                  <a:schemeClr val="bg1"/>
                </a:solidFill>
              </a:rPr>
              <a:t/>
            </a:r>
            <a:br>
              <a:rPr lang="en-US" sz="1400" dirty="0" smtClean="0">
                <a:solidFill>
                  <a:schemeClr val="bg1"/>
                </a:solidFill>
              </a:rPr>
            </a:br>
            <a:r>
              <a:rPr lang="en-US" sz="1400" dirty="0">
                <a:solidFill>
                  <a:schemeClr val="bg1"/>
                </a:solidFill>
              </a:rPr>
              <a:t>&lt;body&gt; </a:t>
            </a:r>
            <a:r>
              <a:rPr lang="en-US" sz="1400" dirty="0" smtClean="0">
                <a:solidFill>
                  <a:schemeClr val="bg1"/>
                </a:solidFill>
              </a:rPr>
              <a:t/>
            </a:r>
            <a:br>
              <a:rPr lang="en-US" sz="1400" dirty="0" smtClean="0">
                <a:solidFill>
                  <a:schemeClr val="bg1"/>
                </a:solidFill>
              </a:rPr>
            </a:br>
            <a:r>
              <a:rPr lang="en-US" sz="1400" dirty="0" smtClean="0">
                <a:solidFill>
                  <a:schemeClr val="bg1"/>
                </a:solidFill>
              </a:rPr>
              <a:t>  &lt;</a:t>
            </a:r>
            <a:r>
              <a:rPr lang="en-US" sz="1400" dirty="0">
                <a:solidFill>
                  <a:schemeClr val="bg1"/>
                </a:solidFill>
              </a:rPr>
              <a:t>div id="</a:t>
            </a:r>
            <a:r>
              <a:rPr lang="en-US" sz="1400" dirty="0" err="1">
                <a:solidFill>
                  <a:schemeClr val="bg1"/>
                </a:solidFill>
              </a:rPr>
              <a:t>divMain</a:t>
            </a:r>
            <a:r>
              <a:rPr lang="en-US" sz="1400" dirty="0">
                <a:solidFill>
                  <a:schemeClr val="bg1"/>
                </a:solidFill>
              </a:rPr>
              <a:t>" style="display: none"&gt; </a:t>
            </a:r>
            <a:r>
              <a:rPr lang="en-US" sz="1400" dirty="0" smtClean="0">
                <a:solidFill>
                  <a:schemeClr val="bg1"/>
                </a:solidFill>
              </a:rPr>
              <a:t/>
            </a:r>
            <a:br>
              <a:rPr lang="en-US" sz="1400" dirty="0" smtClean="0">
                <a:solidFill>
                  <a:schemeClr val="bg1"/>
                </a:solidFill>
              </a:rPr>
            </a:br>
            <a:r>
              <a:rPr lang="en-US" sz="1400" dirty="0" smtClean="0">
                <a:solidFill>
                  <a:schemeClr val="bg1"/>
                </a:solidFill>
              </a:rPr>
              <a:t>   This </a:t>
            </a:r>
            <a:r>
              <a:rPr lang="en-US" sz="1400" dirty="0">
                <a:solidFill>
                  <a:schemeClr val="bg1"/>
                </a:solidFill>
              </a:rPr>
              <a:t>is content. &lt;/div&gt; </a:t>
            </a:r>
            <a:r>
              <a:rPr lang="en-US" sz="1400" dirty="0" smtClean="0">
                <a:solidFill>
                  <a:schemeClr val="bg1"/>
                </a:solidFill>
              </a:rPr>
              <a:t/>
            </a:r>
            <a:br>
              <a:rPr lang="en-US" sz="1400" dirty="0" smtClean="0">
                <a:solidFill>
                  <a:schemeClr val="bg1"/>
                </a:solidFill>
              </a:rPr>
            </a:br>
            <a:r>
              <a:rPr lang="en-US" sz="1400" dirty="0" smtClean="0">
                <a:solidFill>
                  <a:schemeClr val="bg1"/>
                </a:solidFill>
              </a:rPr>
              <a:t>  &lt;</a:t>
            </a:r>
            <a:r>
              <a:rPr lang="en-US" sz="1400" dirty="0" err="1">
                <a:solidFill>
                  <a:schemeClr val="bg1"/>
                </a:solidFill>
              </a:rPr>
              <a:t>noscript</a:t>
            </a:r>
            <a:r>
              <a:rPr lang="en-US" sz="1400" dirty="0">
                <a:solidFill>
                  <a:schemeClr val="bg1"/>
                </a:solidFill>
              </a:rPr>
              <a:t>&gt; JS not enabled &lt;/</a:t>
            </a:r>
            <a:r>
              <a:rPr lang="en-US" sz="1400" dirty="0" err="1">
                <a:solidFill>
                  <a:schemeClr val="bg1"/>
                </a:solidFill>
              </a:rPr>
              <a:t>noscript</a:t>
            </a:r>
            <a:r>
              <a:rPr lang="en-US" sz="1400" dirty="0">
                <a:solidFill>
                  <a:schemeClr val="bg1"/>
                </a:solidFill>
              </a:rPr>
              <a:t>&gt; </a:t>
            </a:r>
            <a:r>
              <a:rPr lang="en-US" sz="1400" dirty="0" smtClean="0">
                <a:solidFill>
                  <a:schemeClr val="bg1"/>
                </a:solidFill>
              </a:rPr>
              <a:t/>
            </a:r>
            <a:br>
              <a:rPr lang="en-US" sz="1400" dirty="0" smtClean="0">
                <a:solidFill>
                  <a:schemeClr val="bg1"/>
                </a:solidFill>
              </a:rPr>
            </a:br>
            <a:r>
              <a:rPr lang="en-US" sz="1400" dirty="0" smtClean="0">
                <a:solidFill>
                  <a:schemeClr val="bg1"/>
                </a:solidFill>
              </a:rPr>
              <a:t>  &lt;</a:t>
            </a:r>
            <a:r>
              <a:rPr lang="en-US" sz="1400" dirty="0">
                <a:solidFill>
                  <a:schemeClr val="bg1"/>
                </a:solidFill>
              </a:rPr>
              <a:t>script&gt; </a:t>
            </a:r>
            <a:r>
              <a:rPr lang="en-US" sz="1400" dirty="0" smtClean="0">
                <a:solidFill>
                  <a:schemeClr val="bg1"/>
                </a:solidFill>
              </a:rPr>
              <a:t>  </a:t>
            </a:r>
            <a:r>
              <a:rPr lang="en-US" sz="1400" dirty="0" err="1" smtClean="0">
                <a:solidFill>
                  <a:schemeClr val="bg1"/>
                </a:solidFill>
              </a:rPr>
              <a:t>document.getElementById</a:t>
            </a:r>
            <a:r>
              <a:rPr lang="en-US" sz="1400" dirty="0">
                <a:solidFill>
                  <a:schemeClr val="bg1"/>
                </a:solidFill>
              </a:rPr>
              <a:t>("</a:t>
            </a:r>
            <a:r>
              <a:rPr lang="en-US" sz="1400" dirty="0" err="1">
                <a:solidFill>
                  <a:schemeClr val="bg1"/>
                </a:solidFill>
              </a:rPr>
              <a:t>divMain</a:t>
            </a:r>
            <a:r>
              <a:rPr lang="en-US" sz="1400" dirty="0">
                <a:solidFill>
                  <a:schemeClr val="bg1"/>
                </a:solidFill>
              </a:rPr>
              <a:t>").</a:t>
            </a:r>
            <a:r>
              <a:rPr lang="en-US" sz="1400" dirty="0" err="1">
                <a:solidFill>
                  <a:schemeClr val="bg1"/>
                </a:solidFill>
              </a:rPr>
              <a:t>style.display</a:t>
            </a:r>
            <a:r>
              <a:rPr lang="en-US" sz="1400" dirty="0">
                <a:solidFill>
                  <a:schemeClr val="bg1"/>
                </a:solidFill>
              </a:rPr>
              <a:t> = "block"; </a:t>
            </a:r>
            <a:r>
              <a:rPr lang="en-US" sz="1400" dirty="0" smtClean="0">
                <a:solidFill>
                  <a:schemeClr val="bg1"/>
                </a:solidFill>
              </a:rPr>
              <a:t/>
            </a:r>
            <a:br>
              <a:rPr lang="en-US" sz="1400" dirty="0" smtClean="0">
                <a:solidFill>
                  <a:schemeClr val="bg1"/>
                </a:solidFill>
              </a:rPr>
            </a:br>
            <a:r>
              <a:rPr lang="en-US" sz="1400" dirty="0" smtClean="0">
                <a:solidFill>
                  <a:schemeClr val="bg1"/>
                </a:solidFill>
              </a:rPr>
              <a:t>  &lt;/</a:t>
            </a:r>
            <a:r>
              <a:rPr lang="en-US" sz="1400" dirty="0">
                <a:solidFill>
                  <a:schemeClr val="bg1"/>
                </a:solidFill>
              </a:rPr>
              <a:t>script&gt; </a:t>
            </a:r>
            <a:r>
              <a:rPr lang="en-US" sz="1400" dirty="0" smtClean="0">
                <a:solidFill>
                  <a:schemeClr val="bg1"/>
                </a:solidFill>
              </a:rPr>
              <a:t/>
            </a:r>
            <a:br>
              <a:rPr lang="en-US" sz="1400" dirty="0" smtClean="0">
                <a:solidFill>
                  <a:schemeClr val="bg1"/>
                </a:solidFill>
              </a:rPr>
            </a:br>
            <a:r>
              <a:rPr lang="en-US" sz="1400" dirty="0" smtClean="0">
                <a:solidFill>
                  <a:schemeClr val="bg1"/>
                </a:solidFill>
              </a:rPr>
              <a:t>&lt;/</a:t>
            </a:r>
            <a:r>
              <a:rPr lang="en-US" sz="1400" dirty="0">
                <a:solidFill>
                  <a:schemeClr val="bg1"/>
                </a:solidFill>
              </a:rPr>
              <a:t>body&gt;</a:t>
            </a:r>
            <a:endParaRPr lang="en-US" sz="1600" dirty="0" smtClean="0">
              <a:solidFill>
                <a:schemeClr val="bg1"/>
              </a:solidFill>
              <a:latin typeface="Source Code Pro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-376450" y="1045892"/>
            <a:ext cx="47019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An HTML element.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err="1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Appers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when ES/</a:t>
            </a:r>
            <a:r>
              <a:rPr lang="en-US" sz="1600" dirty="0" err="1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Javascript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is OFF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Can present HTML content.</a:t>
            </a:r>
            <a:endParaRPr lang="en-US" sz="1600" dirty="0">
              <a:solidFill>
                <a:srgbClr val="37515F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381104" y="4966288"/>
            <a:ext cx="4403911" cy="129266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1AB076"/>
                </a:solidFill>
                <a:latin typeface="Source Code Pro"/>
              </a:rPr>
              <a:t>// IE9 – add ES5 missing features, objects</a:t>
            </a:r>
            <a:endParaRPr lang="en-US" sz="1400" dirty="0">
              <a:solidFill>
                <a:srgbClr val="1AB076"/>
              </a:solidFill>
              <a:latin typeface="Source Code Pro"/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&lt;!--[if </a:t>
            </a:r>
            <a:r>
              <a:rPr lang="en-US" sz="1600" dirty="0" err="1">
                <a:solidFill>
                  <a:schemeClr val="bg1"/>
                </a:solidFill>
              </a:rPr>
              <a:t>lt</a:t>
            </a:r>
            <a:r>
              <a:rPr lang="en-US" sz="1600" dirty="0">
                <a:solidFill>
                  <a:schemeClr val="bg1"/>
                </a:solidFill>
              </a:rPr>
              <a:t> IE 9</a:t>
            </a:r>
            <a:r>
              <a:rPr lang="en-US" sz="1600" dirty="0" smtClean="0">
                <a:solidFill>
                  <a:schemeClr val="bg1"/>
                </a:solidFill>
              </a:rPr>
              <a:t>]&gt;</a:t>
            </a:r>
            <a:br>
              <a:rPr lang="en-US" sz="1600" dirty="0" smtClean="0">
                <a:solidFill>
                  <a:schemeClr val="bg1"/>
                </a:solidFill>
              </a:rPr>
            </a:br>
            <a:r>
              <a:rPr lang="en-US" sz="1600" dirty="0" smtClean="0">
                <a:solidFill>
                  <a:schemeClr val="bg1"/>
                </a:solidFill>
              </a:rPr>
              <a:t>   &lt;</a:t>
            </a:r>
            <a:r>
              <a:rPr lang="en-US" sz="1600" dirty="0">
                <a:solidFill>
                  <a:schemeClr val="bg1"/>
                </a:solidFill>
              </a:rPr>
              <a:t>script </a:t>
            </a:r>
            <a:r>
              <a:rPr lang="en-US" sz="1600" dirty="0" err="1">
                <a:solidFill>
                  <a:schemeClr val="bg1"/>
                </a:solidFill>
              </a:rPr>
              <a:t>src</a:t>
            </a:r>
            <a:r>
              <a:rPr lang="en-US" sz="1600" dirty="0" smtClean="0">
                <a:solidFill>
                  <a:schemeClr val="bg1"/>
                </a:solidFill>
              </a:rPr>
              <a:t>="es5shim.min.js"&gt;</a:t>
            </a:r>
            <a:br>
              <a:rPr lang="en-US" sz="1600" dirty="0" smtClean="0">
                <a:solidFill>
                  <a:schemeClr val="bg1"/>
                </a:solidFill>
              </a:rPr>
            </a:br>
            <a:r>
              <a:rPr lang="en-US" sz="1600" dirty="0" smtClean="0">
                <a:solidFill>
                  <a:schemeClr val="bg1"/>
                </a:solidFill>
              </a:rPr>
              <a:t>   &lt;/</a:t>
            </a:r>
            <a:r>
              <a:rPr lang="en-US" sz="1600" dirty="0">
                <a:solidFill>
                  <a:schemeClr val="bg1"/>
                </a:solidFill>
              </a:rPr>
              <a:t>script</a:t>
            </a:r>
            <a:r>
              <a:rPr lang="en-US" sz="1600" dirty="0" smtClean="0">
                <a:solidFill>
                  <a:schemeClr val="bg1"/>
                </a:solidFill>
              </a:rPr>
              <a:t>&gt;</a:t>
            </a:r>
            <a:br>
              <a:rPr lang="en-US" sz="1600" dirty="0" smtClean="0">
                <a:solidFill>
                  <a:schemeClr val="bg1"/>
                </a:solidFill>
              </a:rPr>
            </a:br>
            <a:r>
              <a:rPr lang="en-US" sz="1600" dirty="0" smtClean="0">
                <a:solidFill>
                  <a:schemeClr val="bg1"/>
                </a:solidFill>
              </a:rPr>
              <a:t>&lt;![</a:t>
            </a:r>
            <a:r>
              <a:rPr lang="en-US" sz="1600" dirty="0" err="1">
                <a:solidFill>
                  <a:schemeClr val="bg1"/>
                </a:solidFill>
              </a:rPr>
              <a:t>endif</a:t>
            </a:r>
            <a:r>
              <a:rPr lang="en-US" sz="1600" dirty="0">
                <a:solidFill>
                  <a:schemeClr val="bg1"/>
                </a:solidFill>
              </a:rPr>
              <a:t>]--&gt;</a:t>
            </a:r>
            <a:endParaRPr lang="en-US" sz="1600" dirty="0" smtClean="0">
              <a:solidFill>
                <a:schemeClr val="bg1"/>
              </a:solidFill>
              <a:latin typeface="Source Code Pro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58477" y="2660805"/>
            <a:ext cx="406699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Browser shims</a:t>
            </a:r>
          </a:p>
        </p:txBody>
      </p:sp>
      <p:sp>
        <p:nvSpPr>
          <p:cNvPr id="2" name="Rectangle 1"/>
          <p:cNvSpPr/>
          <p:nvPr/>
        </p:nvSpPr>
        <p:spPr>
          <a:xfrm>
            <a:off x="135177" y="2524331"/>
            <a:ext cx="4479925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00" dirty="0">
                <a:hlinkClick r:id="rId7"/>
              </a:rPr>
              <a:t>https://developer.mozilla.org/en/docs/Web/HTML/Element/noscript</a:t>
            </a:r>
            <a:endParaRPr lang="he-IL" sz="1000" dirty="0"/>
          </a:p>
        </p:txBody>
      </p:sp>
      <p:sp>
        <p:nvSpPr>
          <p:cNvPr id="25" name="TextBox 24"/>
          <p:cNvSpPr txBox="1"/>
          <p:nvPr/>
        </p:nvSpPr>
        <p:spPr>
          <a:xfrm>
            <a:off x="-376451" y="3301412"/>
            <a:ext cx="47019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Some browser lack full ES5 support.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Shims help us “fill the gap”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Es5-shim.js</a:t>
            </a:r>
            <a:endParaRPr lang="en-US" sz="1600" dirty="0">
              <a:solidFill>
                <a:srgbClr val="37515F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3805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6774" name="Rectangle 6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7" name="think-cell Slide" r:id="rId5" imgW="0" imgH="0" progId="">
                  <p:embed/>
                </p:oleObj>
              </mc:Choice>
              <mc:Fallback>
                <p:oleObj name="think-cell Slide" r:id="rId5" imgW="0" imgH="0" progId="">
                  <p:embed/>
                  <p:pic>
                    <p:nvPicPr>
                      <p:cNvPr id="416774" name="Rectangle 6" hidden="1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2" descr="OWPlatForm creates your business apps quickly and easily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10587" y="1531653"/>
            <a:ext cx="7153767" cy="2071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itle 1"/>
          <p:cNvSpPr txBox="1">
            <a:spLocks/>
          </p:cNvSpPr>
          <p:nvPr/>
        </p:nvSpPr>
        <p:spPr>
          <a:xfrm>
            <a:off x="1133259" y="4117034"/>
            <a:ext cx="6831095" cy="439769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algn="ctr" defTabSz="895350" eaLnBrk="0" hangingPunct="0">
              <a:defRPr/>
            </a:pPr>
            <a:r>
              <a:rPr lang="en-US" sz="2400" b="1" kern="0" dirty="0" err="1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Javascript</a:t>
            </a:r>
            <a:r>
              <a:rPr lang="en-US" sz="2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 Basics</a:t>
            </a:r>
            <a:endParaRPr lang="en-US" sz="2400" b="1" kern="0" dirty="0">
              <a:solidFill>
                <a:schemeClr val="tx2">
                  <a:lumMod val="75000"/>
                  <a:lumOff val="25000"/>
                </a:schemeClr>
              </a:solidFill>
              <a:latin typeface="Open Sans"/>
              <a:ea typeface="+mj-ea"/>
              <a:cs typeface="+mj-cs"/>
            </a:endParaRPr>
          </a:p>
          <a:p>
            <a:pPr marR="0" lvl="0" algn="ctr" defTabSz="8953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Open Sans"/>
              <a:ea typeface="+mj-ea"/>
              <a:cs typeface="+mj-cs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6675333"/>
            <a:ext cx="8961438" cy="45719"/>
          </a:xfrm>
          <a:prstGeom prst="rect">
            <a:avLst/>
          </a:prstGeom>
          <a:solidFill>
            <a:srgbClr val="082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0" y="6286501"/>
            <a:ext cx="8961438" cy="43497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7295534" y="6334125"/>
            <a:ext cx="1642469" cy="37593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+972.52.530.7939</a:t>
            </a:r>
          </a:p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jwax@prodware.fr  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59843" y="6340976"/>
            <a:ext cx="4796117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1400" kern="0" dirty="0" smtClean="0">
                <a:latin typeface="Open Sans"/>
                <a:ea typeface="+mj-ea"/>
                <a:cs typeface="+mj-cs"/>
              </a:rPr>
              <a:t>Become a Full-stack Developer</a:t>
            </a:r>
            <a:endParaRPr lang="en-US" sz="1400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5177" y="6380296"/>
            <a:ext cx="795294" cy="246541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0" y="-1"/>
            <a:ext cx="8961438" cy="457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442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6774" name="Rectangle 6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36" name="think-cell Slide" r:id="rId5" imgW="0" imgH="0" progId="">
                  <p:embed/>
                </p:oleObj>
              </mc:Choice>
              <mc:Fallback>
                <p:oleObj name="think-cell Slide" r:id="rId5" imgW="0" imgH="0" progId="">
                  <p:embed/>
                  <p:pic>
                    <p:nvPicPr>
                      <p:cNvPr id="416774" name="Rectangle 6" hidden="1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2" descr="OWPlatForm creates your business apps quickly and easily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10587" y="1531653"/>
            <a:ext cx="7153767" cy="2071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itle 1"/>
          <p:cNvSpPr txBox="1">
            <a:spLocks/>
          </p:cNvSpPr>
          <p:nvPr/>
        </p:nvSpPr>
        <p:spPr>
          <a:xfrm>
            <a:off x="1133259" y="4117034"/>
            <a:ext cx="6831095" cy="439769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algn="ctr" defTabSz="895350" eaLnBrk="0" hangingPunct="0">
              <a:defRPr/>
            </a:pPr>
            <a:r>
              <a:rPr lang="en-US" sz="2400" b="1" kern="0" dirty="0" err="1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Javascript</a:t>
            </a:r>
            <a:r>
              <a:rPr lang="en-US" sz="2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/</a:t>
            </a:r>
            <a:r>
              <a:rPr lang="en-US" sz="2400" b="1" kern="0" dirty="0" err="1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EcmaScript</a:t>
            </a:r>
            <a:r>
              <a:rPr lang="en-US" sz="2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/</a:t>
            </a:r>
            <a:r>
              <a:rPr lang="en-US" sz="2400" b="1" kern="0" dirty="0" err="1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TypeScript</a:t>
            </a:r>
            <a:endParaRPr lang="en-US" sz="2400" b="1" kern="0" dirty="0">
              <a:solidFill>
                <a:schemeClr val="tx2">
                  <a:lumMod val="75000"/>
                  <a:lumOff val="25000"/>
                </a:schemeClr>
              </a:solidFill>
              <a:latin typeface="Open Sans"/>
              <a:ea typeface="+mj-ea"/>
              <a:cs typeface="+mj-cs"/>
            </a:endParaRPr>
          </a:p>
          <a:p>
            <a:pPr marR="0" lvl="0" algn="ctr" defTabSz="8953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Open Sans"/>
              <a:ea typeface="+mj-ea"/>
              <a:cs typeface="+mj-cs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6675333"/>
            <a:ext cx="8961438" cy="45719"/>
          </a:xfrm>
          <a:prstGeom prst="rect">
            <a:avLst/>
          </a:prstGeom>
          <a:solidFill>
            <a:srgbClr val="082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0" y="6286501"/>
            <a:ext cx="8961438" cy="43497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7295534" y="6334125"/>
            <a:ext cx="1642469" cy="37593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+972.52.530.7939</a:t>
            </a:r>
          </a:p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jwax@prodware.fr  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59843" y="6340976"/>
            <a:ext cx="4796117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1400" kern="0" dirty="0" smtClean="0">
                <a:latin typeface="Open Sans"/>
                <a:ea typeface="+mj-ea"/>
                <a:cs typeface="+mj-cs"/>
              </a:rPr>
              <a:t>Become a Full-stack Developer</a:t>
            </a:r>
            <a:endParaRPr lang="en-US" sz="1400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5177" y="6380296"/>
            <a:ext cx="795294" cy="246541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0" y="-1"/>
            <a:ext cx="8961438" cy="457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007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6774" name="Rectangle 6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61" name="think-cell Slide" r:id="rId5" imgW="0" imgH="0" progId="">
                  <p:embed/>
                </p:oleObj>
              </mc:Choice>
              <mc:Fallback>
                <p:oleObj name="think-cell Slide" r:id="rId5" imgW="0" imgH="0" progId="">
                  <p:embed/>
                  <p:pic>
                    <p:nvPicPr>
                      <p:cNvPr id="416774" name="Rectangle 6" hidden="1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1"/>
          <p:cNvSpPr txBox="1">
            <a:spLocks/>
          </p:cNvSpPr>
          <p:nvPr/>
        </p:nvSpPr>
        <p:spPr>
          <a:xfrm>
            <a:off x="158750" y="73816"/>
            <a:ext cx="6831095" cy="439769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defTabSz="895350" eaLnBrk="0" hangingPunct="0">
              <a:defRPr/>
            </a:pPr>
            <a:r>
              <a:rPr lang="en-US" sz="2000" b="1" kern="0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Javascript</a:t>
            </a:r>
            <a:r>
              <a:rPr lang="en-US" sz="20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/</a:t>
            </a:r>
            <a:r>
              <a:rPr lang="en-US" sz="2000" b="1" kern="0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EcmaScript</a:t>
            </a:r>
            <a:r>
              <a:rPr lang="en-US" sz="20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/</a:t>
            </a:r>
            <a:r>
              <a:rPr lang="en-US" sz="2000" b="1" kern="0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TypeScript</a:t>
            </a:r>
            <a:endParaRPr lang="en-US" sz="2000" b="1" kern="0" dirty="0">
              <a:solidFill>
                <a:schemeClr val="tx2">
                  <a:lumMod val="75000"/>
                  <a:lumOff val="25000"/>
                </a:schemeClr>
              </a:solidFill>
              <a:latin typeface="Open Sans"/>
            </a:endParaRPr>
          </a:p>
          <a:p>
            <a:pPr lvl="0" defTabSz="895350" eaLnBrk="0" hangingPunct="0">
              <a:defRPr/>
            </a:pPr>
            <a:endParaRPr lang="en-US" sz="2000" b="1" kern="0" dirty="0">
              <a:solidFill>
                <a:schemeClr val="tx2">
                  <a:lumMod val="75000"/>
                  <a:lumOff val="25000"/>
                </a:schemeClr>
              </a:solidFill>
              <a:latin typeface="Open Sans"/>
              <a:ea typeface="+mj-ea"/>
              <a:cs typeface="+mj-cs"/>
            </a:endParaRPr>
          </a:p>
          <a:p>
            <a:pPr marR="0" lvl="0" defTabSz="8953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US" sz="2000" b="1" i="0" u="none" strike="noStrike" kern="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Open Sans"/>
              <a:ea typeface="+mj-ea"/>
              <a:cs typeface="+mj-cs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0" y="6675333"/>
            <a:ext cx="8961438" cy="45719"/>
          </a:xfrm>
          <a:prstGeom prst="rect">
            <a:avLst/>
          </a:prstGeom>
          <a:solidFill>
            <a:srgbClr val="082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0" y="6286501"/>
            <a:ext cx="8961438" cy="43497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7295534" y="6334125"/>
            <a:ext cx="1642469" cy="37593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+972.52.530.7939</a:t>
            </a:r>
          </a:p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jwax@prodware.fr  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459843" y="6340976"/>
            <a:ext cx="4796117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1400" kern="0" dirty="0" smtClean="0">
                <a:latin typeface="Open Sans"/>
                <a:ea typeface="+mj-ea"/>
                <a:cs typeface="+mj-cs"/>
              </a:rPr>
              <a:t>Become a Full-stack Developer</a:t>
            </a:r>
            <a:endParaRPr lang="en-US" sz="1400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5177" y="6380296"/>
            <a:ext cx="795294" cy="246541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0" y="-1"/>
            <a:ext cx="8961438" cy="457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58750" y="446849"/>
            <a:ext cx="8444484" cy="456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How </a:t>
            </a:r>
            <a:r>
              <a:rPr lang="en-US" sz="1800" dirty="0" err="1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Javascript</a:t>
            </a:r>
            <a:r>
              <a:rPr lang="en-US" sz="18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, </a:t>
            </a:r>
            <a:r>
              <a:rPr lang="en-US" sz="1800" dirty="0" err="1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EcmaScript</a:t>
            </a:r>
            <a:r>
              <a:rPr lang="en-US" sz="18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 and </a:t>
            </a:r>
            <a:r>
              <a:rPr lang="en-US" sz="1800" dirty="0" err="1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TypeScript</a:t>
            </a:r>
            <a:r>
              <a:rPr lang="en-US" sz="18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 complement each other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-376450" y="1045892"/>
            <a:ext cx="663241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ES5 (JavaScript 2015) – Supported on Modern Browsers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ES6 adds classes + modules…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err="1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TypeScript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adds types + annotations….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37515F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066445367"/>
              </p:ext>
            </p:extLst>
          </p:nvPr>
        </p:nvGraphicFramePr>
        <p:xfrm>
          <a:off x="3495093" y="2109224"/>
          <a:ext cx="5974292" cy="39828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4" name="Rectangle 3"/>
          <p:cNvSpPr/>
          <p:nvPr/>
        </p:nvSpPr>
        <p:spPr>
          <a:xfrm>
            <a:off x="135177" y="4891756"/>
            <a:ext cx="4479925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i="1" dirty="0" smtClean="0">
                <a:solidFill>
                  <a:srgbClr val="595352"/>
                </a:solidFill>
                <a:latin typeface="Vollkorn"/>
              </a:rPr>
              <a:t>“</a:t>
            </a:r>
            <a:r>
              <a:rPr lang="en-US" sz="2400" i="1" dirty="0" err="1" smtClean="0">
                <a:solidFill>
                  <a:srgbClr val="595352"/>
                </a:solidFill>
                <a:latin typeface="Vollkorn"/>
              </a:rPr>
              <a:t>TypeScript</a:t>
            </a:r>
            <a:r>
              <a:rPr lang="en-US" sz="2400" i="1" dirty="0" smtClean="0">
                <a:solidFill>
                  <a:srgbClr val="595352"/>
                </a:solidFill>
                <a:latin typeface="Vollkorn"/>
              </a:rPr>
              <a:t> </a:t>
            </a:r>
            <a:r>
              <a:rPr lang="en-US" sz="2400" i="1" dirty="0">
                <a:solidFill>
                  <a:srgbClr val="595352"/>
                </a:solidFill>
                <a:latin typeface="Vollkorn"/>
              </a:rPr>
              <a:t>is a typed superset of JavaScript that compiles to plain JavaScript.” </a:t>
            </a:r>
            <a:r>
              <a:rPr lang="en-US" sz="1050" i="1" dirty="0">
                <a:solidFill>
                  <a:srgbClr val="595352"/>
                </a:solidFill>
                <a:latin typeface="Vollkorn"/>
                <a:hlinkClick r:id="rId12"/>
              </a:rPr>
              <a:t>http://www.typescriptlang.org/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96666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-376450" y="1045892"/>
            <a:ext cx="905309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  <a:hlinkClick r:id="rId5"/>
              </a:rPr>
              <a:t>https://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  <a:hlinkClick r:id="rId5"/>
              </a:rPr>
              <a:t>www.typescriptlang.org/play/index.html</a:t>
            </a:r>
            <a:endParaRPr lang="en-US" sz="1600" dirty="0">
              <a:solidFill>
                <a:srgbClr val="37515F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Types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Classes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Inheritance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Generics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Unions and Type Guards</a:t>
            </a:r>
          </a:p>
        </p:txBody>
      </p:sp>
      <p:graphicFrame>
        <p:nvGraphicFramePr>
          <p:cNvPr id="416774" name="Rectangle 6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5" name="think-cell Slide" r:id="rId6" imgW="0" imgH="0" progId="">
                  <p:embed/>
                </p:oleObj>
              </mc:Choice>
              <mc:Fallback>
                <p:oleObj name="think-cell Slide" r:id="rId6" imgW="0" imgH="0" progId="">
                  <p:embed/>
                  <p:pic>
                    <p:nvPicPr>
                      <p:cNvPr id="416774" name="Rectangle 6" hidden="1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1"/>
          <p:cNvSpPr txBox="1">
            <a:spLocks/>
          </p:cNvSpPr>
          <p:nvPr/>
        </p:nvSpPr>
        <p:spPr>
          <a:xfrm>
            <a:off x="158750" y="73816"/>
            <a:ext cx="6831095" cy="439769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defTabSz="895350" eaLnBrk="0" hangingPunct="0">
              <a:defRPr/>
            </a:pPr>
            <a:r>
              <a:rPr lang="en-US" sz="2000" b="1" kern="0" dirty="0" err="1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TypeScript</a:t>
            </a:r>
            <a:endParaRPr lang="en-US" sz="2000" b="1" kern="0" dirty="0">
              <a:solidFill>
                <a:schemeClr val="tx2">
                  <a:lumMod val="75000"/>
                  <a:lumOff val="25000"/>
                </a:schemeClr>
              </a:solidFill>
              <a:latin typeface="Open Sans"/>
            </a:endParaRPr>
          </a:p>
          <a:p>
            <a:pPr lvl="0" defTabSz="895350" eaLnBrk="0" hangingPunct="0">
              <a:defRPr/>
            </a:pPr>
            <a:endParaRPr lang="en-US" sz="2000" b="1" kern="0" dirty="0">
              <a:solidFill>
                <a:schemeClr val="tx2">
                  <a:lumMod val="75000"/>
                  <a:lumOff val="25000"/>
                </a:schemeClr>
              </a:solidFill>
              <a:latin typeface="Open Sans"/>
              <a:ea typeface="+mj-ea"/>
              <a:cs typeface="+mj-cs"/>
            </a:endParaRPr>
          </a:p>
          <a:p>
            <a:pPr marR="0" lvl="0" defTabSz="8953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US" sz="2000" b="1" i="0" u="none" strike="noStrike" kern="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Open Sans"/>
              <a:ea typeface="+mj-ea"/>
              <a:cs typeface="+mj-cs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0" y="6675333"/>
            <a:ext cx="8961438" cy="45719"/>
          </a:xfrm>
          <a:prstGeom prst="rect">
            <a:avLst/>
          </a:prstGeom>
          <a:solidFill>
            <a:srgbClr val="082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0" y="6286501"/>
            <a:ext cx="8961438" cy="43497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7295534" y="6334125"/>
            <a:ext cx="1642469" cy="37593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+972.52.530.7939</a:t>
            </a:r>
          </a:p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jwax@prodware.fr  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459843" y="6340976"/>
            <a:ext cx="4796117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1400" kern="0" dirty="0" smtClean="0">
                <a:latin typeface="Open Sans"/>
                <a:ea typeface="+mj-ea"/>
                <a:cs typeface="+mj-cs"/>
              </a:rPr>
              <a:t>Become a Full-stack Developer</a:t>
            </a:r>
            <a:endParaRPr lang="en-US" sz="1400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5177" y="6380296"/>
            <a:ext cx="795294" cy="246541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0" y="-1"/>
            <a:ext cx="8961438" cy="457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58750" y="446849"/>
            <a:ext cx="8444484" cy="456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dirty="0" err="1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TypeScript</a:t>
            </a:r>
            <a:r>
              <a:rPr lang="en-US" sz="18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 – Playground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57538" y="3343052"/>
            <a:ext cx="6446361" cy="2916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963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6774" name="Rectangle 6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51" name="think-cell Slide" r:id="rId5" imgW="0" imgH="0" progId="">
                  <p:embed/>
                </p:oleObj>
              </mc:Choice>
              <mc:Fallback>
                <p:oleObj name="think-cell Slide" r:id="rId5" imgW="0" imgH="0" progId="">
                  <p:embed/>
                  <p:pic>
                    <p:nvPicPr>
                      <p:cNvPr id="416774" name="Rectangle 6" hidden="1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1"/>
          <p:cNvSpPr txBox="1">
            <a:spLocks/>
          </p:cNvSpPr>
          <p:nvPr/>
        </p:nvSpPr>
        <p:spPr>
          <a:xfrm>
            <a:off x="158750" y="73816"/>
            <a:ext cx="6831095" cy="439769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defTabSz="895350" eaLnBrk="0" hangingPunct="0">
              <a:defRPr/>
            </a:pPr>
            <a:r>
              <a:rPr lang="en-US" sz="2000" b="1" kern="0" dirty="0" err="1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TypeScript</a:t>
            </a:r>
            <a:endParaRPr lang="en-US" sz="2000" b="1" kern="0" dirty="0">
              <a:solidFill>
                <a:schemeClr val="tx2">
                  <a:lumMod val="75000"/>
                  <a:lumOff val="25000"/>
                </a:schemeClr>
              </a:solidFill>
              <a:latin typeface="Open Sans"/>
            </a:endParaRPr>
          </a:p>
          <a:p>
            <a:pPr lvl="0" defTabSz="895350" eaLnBrk="0" hangingPunct="0">
              <a:defRPr/>
            </a:pPr>
            <a:endParaRPr lang="en-US" sz="2000" b="1" kern="0" dirty="0">
              <a:solidFill>
                <a:schemeClr val="tx2">
                  <a:lumMod val="75000"/>
                  <a:lumOff val="25000"/>
                </a:schemeClr>
              </a:solidFill>
              <a:latin typeface="Open Sans"/>
              <a:ea typeface="+mj-ea"/>
              <a:cs typeface="+mj-cs"/>
            </a:endParaRPr>
          </a:p>
          <a:p>
            <a:pPr marR="0" lvl="0" defTabSz="8953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US" sz="2000" b="1" i="0" u="none" strike="noStrike" kern="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Open Sans"/>
              <a:ea typeface="+mj-ea"/>
              <a:cs typeface="+mj-cs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0" y="6675333"/>
            <a:ext cx="8961438" cy="45719"/>
          </a:xfrm>
          <a:prstGeom prst="rect">
            <a:avLst/>
          </a:prstGeom>
          <a:solidFill>
            <a:srgbClr val="082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0" y="6286501"/>
            <a:ext cx="8961438" cy="43497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7295534" y="6334125"/>
            <a:ext cx="1642469" cy="37593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+972.52.530.7939</a:t>
            </a:r>
          </a:p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jwax@prodware.fr  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459843" y="6340976"/>
            <a:ext cx="4796117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1400" kern="0" dirty="0" smtClean="0">
                <a:latin typeface="Open Sans"/>
                <a:ea typeface="+mj-ea"/>
                <a:cs typeface="+mj-cs"/>
              </a:rPr>
              <a:t>Become a Full-stack Developer</a:t>
            </a:r>
            <a:endParaRPr lang="en-US" sz="1400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5177" y="6380296"/>
            <a:ext cx="795294" cy="246541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0" y="-1"/>
            <a:ext cx="8961438" cy="457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58750" y="446849"/>
            <a:ext cx="8444484" cy="456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dirty="0" err="1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TypeScript</a:t>
            </a:r>
            <a:r>
              <a:rPr lang="en-US" sz="18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 – Development Environment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32824" y="3771327"/>
            <a:ext cx="4403911" cy="55399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1AB076"/>
                </a:solidFill>
                <a:latin typeface="Source Code Pro"/>
              </a:rPr>
              <a:t>// install typescript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&gt; </a:t>
            </a:r>
            <a:r>
              <a:rPr lang="en-US" sz="1600" dirty="0" err="1" smtClean="0">
                <a:solidFill>
                  <a:schemeClr val="bg1"/>
                </a:solidFill>
              </a:rPr>
              <a:t>npm</a:t>
            </a:r>
            <a:r>
              <a:rPr lang="en-US" sz="1600" dirty="0" smtClean="0">
                <a:solidFill>
                  <a:schemeClr val="bg1"/>
                </a:solidFill>
              </a:rPr>
              <a:t> install –g typescript</a:t>
            </a:r>
            <a:endParaRPr lang="en-US" sz="1600" dirty="0" smtClean="0">
              <a:solidFill>
                <a:schemeClr val="bg1"/>
              </a:solidFill>
              <a:latin typeface="Source Code Pro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-376450" y="1045892"/>
            <a:ext cx="470192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  <a:hlinkClick r:id="rId7"/>
              </a:rPr>
              <a:t>https://git-scm.com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  <a:hlinkClick r:id="rId7"/>
              </a:rPr>
              <a:t>/</a:t>
            </a:r>
            <a:endParaRPr lang="en-US" sz="1600" dirty="0">
              <a:solidFill>
                <a:srgbClr val="37515F"/>
              </a:solidFill>
              <a:latin typeface="Open Sans" pitchFamily="34" charset="0"/>
              <a:ea typeface="Open Sans" pitchFamily="34" charset="0"/>
              <a:cs typeface="Open Sans" pitchFamily="34" charset="0"/>
              <a:hlinkClick r:id="rId7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  <a:hlinkClick r:id="rId7"/>
              </a:rPr>
              <a:t>https</a:t>
            </a:r>
            <a:r>
              <a:rPr lang="en-US" sz="16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  <a:hlinkClick r:id="rId7"/>
              </a:rPr>
              <a:t>://nodejs.org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  <a:hlinkClick r:id="rId7"/>
              </a:rPr>
              <a:t>/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 (stable release 4.x)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Upgrade </a:t>
            </a:r>
            <a:r>
              <a:rPr lang="en-US" sz="1600" dirty="0" err="1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npm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to version 3.x</a:t>
            </a:r>
            <a:b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</a:b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/>
            </a:r>
            <a:b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</a:b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/>
            </a:r>
            <a:b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</a:br>
            <a:endParaRPr lang="en-US" sz="1600" dirty="0" smtClean="0">
              <a:solidFill>
                <a:srgbClr val="37515F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Install typescript</a:t>
            </a:r>
            <a:b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</a:b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/>
            </a:r>
            <a:b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</a:b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/>
            </a:r>
            <a:b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</a:br>
            <a:endParaRPr lang="en-US" sz="1600" dirty="0" smtClean="0">
              <a:solidFill>
                <a:srgbClr val="37515F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Install </a:t>
            </a:r>
            <a:r>
              <a:rPr lang="en-US" sz="1600" dirty="0" err="1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typings</a:t>
            </a:r>
            <a:endParaRPr lang="en-US" sz="1600" dirty="0" smtClean="0">
              <a:solidFill>
                <a:srgbClr val="37515F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37515F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32823" y="5137283"/>
            <a:ext cx="4403911" cy="55399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1AB076"/>
                </a:solidFill>
                <a:latin typeface="Source Code Pro"/>
              </a:rPr>
              <a:t>// install </a:t>
            </a:r>
            <a:r>
              <a:rPr lang="en-US" sz="1400" dirty="0" err="1" smtClean="0">
                <a:solidFill>
                  <a:srgbClr val="1AB076"/>
                </a:solidFill>
                <a:latin typeface="Source Code Pro"/>
              </a:rPr>
              <a:t>typings</a:t>
            </a:r>
            <a:endParaRPr lang="en-US" sz="1400" dirty="0" smtClean="0">
              <a:solidFill>
                <a:srgbClr val="1AB076"/>
              </a:solidFill>
              <a:latin typeface="Source Code Pro"/>
            </a:endParaRPr>
          </a:p>
          <a:p>
            <a:r>
              <a:rPr lang="en-US" sz="1600" dirty="0" smtClean="0">
                <a:solidFill>
                  <a:schemeClr val="bg1"/>
                </a:solidFill>
              </a:rPr>
              <a:t>&gt; </a:t>
            </a:r>
            <a:r>
              <a:rPr lang="en-US" sz="1600" dirty="0" err="1" smtClean="0">
                <a:solidFill>
                  <a:schemeClr val="bg1"/>
                </a:solidFill>
              </a:rPr>
              <a:t>npm</a:t>
            </a:r>
            <a:r>
              <a:rPr lang="en-US" sz="1600" dirty="0" smtClean="0">
                <a:solidFill>
                  <a:schemeClr val="bg1"/>
                </a:solidFill>
              </a:rPr>
              <a:t> install –g </a:t>
            </a:r>
            <a:r>
              <a:rPr lang="en-US" sz="1600" dirty="0" err="1" smtClean="0">
                <a:solidFill>
                  <a:schemeClr val="bg1"/>
                </a:solidFill>
              </a:rPr>
              <a:t>typings</a:t>
            </a:r>
            <a:endParaRPr lang="en-US" sz="1600" dirty="0" smtClean="0">
              <a:solidFill>
                <a:schemeClr val="bg1"/>
              </a:solidFill>
              <a:latin typeface="Source Code Pro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32822" y="2296440"/>
            <a:ext cx="4403911" cy="55399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1AB076"/>
                </a:solidFill>
                <a:latin typeface="Source Code Pro"/>
              </a:rPr>
              <a:t>// update </a:t>
            </a:r>
            <a:r>
              <a:rPr lang="en-US" sz="1400" dirty="0" err="1" smtClean="0">
                <a:solidFill>
                  <a:srgbClr val="1AB076"/>
                </a:solidFill>
                <a:latin typeface="Source Code Pro"/>
              </a:rPr>
              <a:t>npm</a:t>
            </a:r>
            <a:r>
              <a:rPr lang="en-US" sz="1400" dirty="0" smtClean="0">
                <a:solidFill>
                  <a:srgbClr val="1AB076"/>
                </a:solidFill>
                <a:latin typeface="Source Code Pro"/>
              </a:rPr>
              <a:t> to </a:t>
            </a:r>
            <a:r>
              <a:rPr lang="en-US" sz="1400" dirty="0" err="1" smtClean="0">
                <a:solidFill>
                  <a:srgbClr val="1AB076"/>
                </a:solidFill>
                <a:latin typeface="Source Code Pro"/>
              </a:rPr>
              <a:t>npm</a:t>
            </a:r>
            <a:r>
              <a:rPr lang="en-US" sz="1400" dirty="0" smtClean="0">
                <a:solidFill>
                  <a:srgbClr val="1AB076"/>
                </a:solidFill>
                <a:latin typeface="Source Code Pro"/>
              </a:rPr>
              <a:t> 3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&gt; </a:t>
            </a:r>
            <a:r>
              <a:rPr lang="en-US" sz="1600" dirty="0" err="1" smtClean="0">
                <a:solidFill>
                  <a:schemeClr val="bg1"/>
                </a:solidFill>
              </a:rPr>
              <a:t>npm</a:t>
            </a:r>
            <a:r>
              <a:rPr lang="en-US" sz="1600" dirty="0" smtClean="0">
                <a:solidFill>
                  <a:schemeClr val="bg1"/>
                </a:solidFill>
              </a:rPr>
              <a:t> install –g </a:t>
            </a:r>
            <a:r>
              <a:rPr lang="en-US" sz="1600" dirty="0" err="1" smtClean="0">
                <a:solidFill>
                  <a:schemeClr val="bg1"/>
                </a:solidFill>
              </a:rPr>
              <a:t>npm</a:t>
            </a:r>
            <a:endParaRPr lang="en-US" sz="1600" dirty="0" smtClean="0">
              <a:solidFill>
                <a:schemeClr val="bg1"/>
              </a:solidFill>
              <a:latin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2137229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6774" name="Rectangle 6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29" name="think-cell Slide" r:id="rId5" imgW="0" imgH="0" progId="">
                  <p:embed/>
                </p:oleObj>
              </mc:Choice>
              <mc:Fallback>
                <p:oleObj name="think-cell Slide" r:id="rId5" imgW="0" imgH="0" progId="">
                  <p:embed/>
                  <p:pic>
                    <p:nvPicPr>
                      <p:cNvPr id="416774" name="Rectangle 6" hidden="1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1"/>
          <p:cNvSpPr txBox="1">
            <a:spLocks/>
          </p:cNvSpPr>
          <p:nvPr/>
        </p:nvSpPr>
        <p:spPr>
          <a:xfrm>
            <a:off x="158750" y="73816"/>
            <a:ext cx="6831095" cy="439769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defTabSz="895350" eaLnBrk="0" hangingPunct="0">
              <a:defRPr/>
            </a:pPr>
            <a:r>
              <a:rPr lang="en-US" sz="2000" b="1" kern="0" dirty="0" err="1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TypeScript</a:t>
            </a:r>
            <a:endParaRPr lang="en-US" sz="2000" b="1" kern="0" dirty="0">
              <a:solidFill>
                <a:schemeClr val="tx2">
                  <a:lumMod val="75000"/>
                  <a:lumOff val="25000"/>
                </a:schemeClr>
              </a:solidFill>
              <a:latin typeface="Open Sans"/>
            </a:endParaRPr>
          </a:p>
          <a:p>
            <a:pPr lvl="0" defTabSz="895350" eaLnBrk="0" hangingPunct="0">
              <a:defRPr/>
            </a:pPr>
            <a:endParaRPr lang="en-US" sz="2000" b="1" kern="0" dirty="0">
              <a:solidFill>
                <a:schemeClr val="tx2">
                  <a:lumMod val="75000"/>
                  <a:lumOff val="25000"/>
                </a:schemeClr>
              </a:solidFill>
              <a:latin typeface="Open Sans"/>
              <a:ea typeface="+mj-ea"/>
              <a:cs typeface="+mj-cs"/>
            </a:endParaRPr>
          </a:p>
          <a:p>
            <a:pPr marR="0" lvl="0" defTabSz="8953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US" sz="2000" b="1" i="0" u="none" strike="noStrike" kern="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Open Sans"/>
              <a:ea typeface="+mj-ea"/>
              <a:cs typeface="+mj-cs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0" y="6675333"/>
            <a:ext cx="8961438" cy="45719"/>
          </a:xfrm>
          <a:prstGeom prst="rect">
            <a:avLst/>
          </a:prstGeom>
          <a:solidFill>
            <a:srgbClr val="082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0" y="6286501"/>
            <a:ext cx="8961438" cy="43497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7295534" y="6334125"/>
            <a:ext cx="1642469" cy="37593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+972.52.530.7939</a:t>
            </a:r>
          </a:p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jwax@prodware.fr  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459843" y="6340976"/>
            <a:ext cx="4796117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1400" kern="0" dirty="0" smtClean="0">
                <a:latin typeface="Open Sans"/>
                <a:ea typeface="+mj-ea"/>
                <a:cs typeface="+mj-cs"/>
              </a:rPr>
              <a:t>Become a Full-stack Developer</a:t>
            </a:r>
            <a:endParaRPr lang="en-US" sz="1400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5177" y="6380296"/>
            <a:ext cx="795294" cy="246541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0" y="-1"/>
            <a:ext cx="8961438" cy="457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58750" y="446849"/>
            <a:ext cx="844448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dirty="0" err="1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TypeScript</a:t>
            </a:r>
            <a:r>
              <a:rPr lang="en-US" sz="18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 – Editors and IDE’s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-376450" y="1045892"/>
            <a:ext cx="897968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  <a:hlinkClick r:id="rId7"/>
              </a:rPr>
              <a:t>https://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  <a:hlinkClick r:id="rId7"/>
              </a:rPr>
              <a:t>code.visualstudio.com – VS Code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Fast Editor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Debugger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err="1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Git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Integration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err="1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Javascript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support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Typescript support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Multi-Platform support (</a:t>
            </a:r>
            <a:r>
              <a:rPr lang="en-US" sz="1600" dirty="0" err="1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Win,OSX,Linux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)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  <a:hlinkClick r:id="rId7"/>
              </a:rPr>
              <a:t/>
            </a:r>
            <a:b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  <a:hlinkClick r:id="rId7"/>
              </a:rPr>
            </a:br>
            <a:endParaRPr lang="en-US" sz="1600" dirty="0" smtClean="0">
              <a:solidFill>
                <a:srgbClr val="37515F"/>
              </a:solidFill>
              <a:latin typeface="Open Sans" pitchFamily="34" charset="0"/>
              <a:ea typeface="Open Sans" pitchFamily="34" charset="0"/>
              <a:cs typeface="Open Sans" pitchFamily="34" charset="0"/>
              <a:hlinkClick r:id="rId7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  <a:hlinkClick r:id="rId7"/>
              </a:rPr>
              <a:t>https://www.jetbrains.com/webstorm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  <a:hlinkClick r:id="rId7"/>
              </a:rPr>
              <a:t>/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Full IDE</a:t>
            </a:r>
            <a:endParaRPr lang="en-US" sz="1600" dirty="0">
              <a:solidFill>
                <a:srgbClr val="37515F"/>
              </a:solidFill>
              <a:latin typeface="Open Sans" pitchFamily="34" charset="0"/>
              <a:ea typeface="Open Sans" pitchFamily="34" charset="0"/>
              <a:cs typeface="Open Sans" pitchFamily="34" charset="0"/>
              <a:hlinkClick r:id="rId7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Visual Studio 2015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Atom (GitHub)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And more…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37515F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0923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6774" name="Rectangle 6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06" name="think-cell Slide" r:id="rId5" imgW="0" imgH="0" progId="">
                  <p:embed/>
                </p:oleObj>
              </mc:Choice>
              <mc:Fallback>
                <p:oleObj name="think-cell Slide" r:id="rId5" imgW="0" imgH="0" progId="">
                  <p:embed/>
                  <p:pic>
                    <p:nvPicPr>
                      <p:cNvPr id="416774" name="Rectangle 6" hidden="1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1"/>
          <p:cNvSpPr txBox="1">
            <a:spLocks/>
          </p:cNvSpPr>
          <p:nvPr/>
        </p:nvSpPr>
        <p:spPr>
          <a:xfrm>
            <a:off x="158750" y="73816"/>
            <a:ext cx="6831095" cy="439769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defTabSz="895350" eaLnBrk="0" hangingPunct="0">
              <a:defRPr/>
            </a:pPr>
            <a:r>
              <a:rPr lang="en-US" sz="2000" b="1" kern="0" dirty="0" err="1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TypeScript</a:t>
            </a:r>
            <a:endParaRPr lang="en-US" sz="2000" b="1" kern="0" dirty="0">
              <a:solidFill>
                <a:schemeClr val="tx2">
                  <a:lumMod val="75000"/>
                  <a:lumOff val="25000"/>
                </a:schemeClr>
              </a:solidFill>
              <a:latin typeface="Open Sans"/>
            </a:endParaRPr>
          </a:p>
          <a:p>
            <a:pPr lvl="0" defTabSz="895350" eaLnBrk="0" hangingPunct="0">
              <a:defRPr/>
            </a:pPr>
            <a:endParaRPr lang="en-US" sz="2000" b="1" kern="0" dirty="0">
              <a:solidFill>
                <a:schemeClr val="tx2">
                  <a:lumMod val="75000"/>
                  <a:lumOff val="25000"/>
                </a:schemeClr>
              </a:solidFill>
              <a:latin typeface="Open Sans"/>
              <a:ea typeface="+mj-ea"/>
              <a:cs typeface="+mj-cs"/>
            </a:endParaRPr>
          </a:p>
          <a:p>
            <a:pPr marR="0" lvl="0" defTabSz="8953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US" sz="2000" b="1" i="0" u="none" strike="noStrike" kern="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Open Sans"/>
              <a:ea typeface="+mj-ea"/>
              <a:cs typeface="+mj-cs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0" y="6675333"/>
            <a:ext cx="8961438" cy="45719"/>
          </a:xfrm>
          <a:prstGeom prst="rect">
            <a:avLst/>
          </a:prstGeom>
          <a:solidFill>
            <a:srgbClr val="082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0" y="6286501"/>
            <a:ext cx="8961438" cy="43497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7295534" y="6334125"/>
            <a:ext cx="1642469" cy="37593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+972.52.530.7939</a:t>
            </a:r>
          </a:p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jwax@prodware.fr  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459843" y="6340976"/>
            <a:ext cx="4796117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1400" kern="0" dirty="0" smtClean="0">
                <a:latin typeface="Open Sans"/>
                <a:ea typeface="+mj-ea"/>
                <a:cs typeface="+mj-cs"/>
              </a:rPr>
              <a:t>Become a Full-stack Developer</a:t>
            </a:r>
            <a:endParaRPr lang="en-US" sz="1400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5177" y="6380296"/>
            <a:ext cx="795294" cy="246541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0" y="-1"/>
            <a:ext cx="8961438" cy="457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58750" y="446849"/>
            <a:ext cx="8444484" cy="456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Lets write some </a:t>
            </a:r>
            <a:r>
              <a:rPr lang="en-US" sz="1800" dirty="0" err="1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TypeScript</a:t>
            </a:r>
            <a:endParaRPr lang="en-US" sz="1800" dirty="0" smtClean="0">
              <a:solidFill>
                <a:schemeClr val="tx2">
                  <a:lumMod val="75000"/>
                  <a:lumOff val="25000"/>
                </a:schemeClr>
              </a:solidFill>
              <a:latin typeface="Open San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381104" y="1096836"/>
            <a:ext cx="4403911" cy="129266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1AB076"/>
                </a:solidFill>
                <a:latin typeface="Source Code Pro"/>
              </a:rPr>
              <a:t>// </a:t>
            </a:r>
            <a:r>
              <a:rPr lang="en-US" sz="1400" dirty="0" err="1" smtClean="0">
                <a:solidFill>
                  <a:srgbClr val="1AB076"/>
                </a:solidFill>
                <a:latin typeface="Source Code Pro"/>
              </a:rPr>
              <a:t>TypeScript</a:t>
            </a:r>
            <a:r>
              <a:rPr lang="en-US" sz="1400" dirty="0" smtClean="0">
                <a:solidFill>
                  <a:srgbClr val="1AB076"/>
                </a:solidFill>
                <a:latin typeface="Source Code Pro"/>
              </a:rPr>
              <a:t> compiler – create </a:t>
            </a:r>
            <a:r>
              <a:rPr lang="en-US" sz="1400" dirty="0" err="1" smtClean="0">
                <a:solidFill>
                  <a:srgbClr val="1AB076"/>
                </a:solidFill>
                <a:latin typeface="Source Code Pro"/>
              </a:rPr>
              <a:t>config</a:t>
            </a:r>
            <a:r>
              <a:rPr lang="en-US" sz="1400" dirty="0" smtClean="0">
                <a:solidFill>
                  <a:srgbClr val="1AB076"/>
                </a:solidFill>
                <a:latin typeface="Source Code Pro"/>
              </a:rPr>
              <a:t> file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&gt; </a:t>
            </a:r>
            <a:r>
              <a:rPr lang="en-US" sz="1600" dirty="0" err="1" smtClean="0">
                <a:solidFill>
                  <a:schemeClr val="bg1"/>
                </a:solidFill>
              </a:rPr>
              <a:t>mkdir</a:t>
            </a:r>
            <a:r>
              <a:rPr lang="en-US" sz="1600" dirty="0" smtClean="0">
                <a:solidFill>
                  <a:schemeClr val="bg1"/>
                </a:solidFill>
              </a:rPr>
              <a:t> typescript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&gt; cd typescript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&gt; </a:t>
            </a:r>
            <a:r>
              <a:rPr lang="en-US" sz="1600" dirty="0" err="1" smtClean="0">
                <a:solidFill>
                  <a:schemeClr val="bg1"/>
                </a:solidFill>
              </a:rPr>
              <a:t>tsc</a:t>
            </a:r>
            <a:r>
              <a:rPr lang="en-US" sz="1600" dirty="0" smtClean="0">
                <a:solidFill>
                  <a:schemeClr val="bg1"/>
                </a:solidFill>
              </a:rPr>
              <a:t> --</a:t>
            </a:r>
            <a:r>
              <a:rPr lang="en-US" sz="1600" dirty="0" err="1" smtClean="0">
                <a:solidFill>
                  <a:schemeClr val="bg1"/>
                </a:solidFill>
              </a:rPr>
              <a:t>init</a:t>
            </a:r>
            <a:endParaRPr lang="en-US" sz="1600" dirty="0" smtClean="0">
              <a:solidFill>
                <a:schemeClr val="bg1"/>
              </a:solidFill>
            </a:endParaRPr>
          </a:p>
          <a:p>
            <a:r>
              <a:rPr lang="en-US" sz="1600" dirty="0" smtClean="0">
                <a:solidFill>
                  <a:schemeClr val="bg1"/>
                </a:solidFill>
              </a:rPr>
              <a:t>&gt; code 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-376450" y="1045892"/>
            <a:ext cx="470192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Create a Project Folder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Cd into the folder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Create </a:t>
            </a:r>
            <a:r>
              <a:rPr lang="en-US" sz="1600" dirty="0" err="1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TypeScript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n-US" sz="1600" dirty="0" err="1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config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file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Open </a:t>
            </a:r>
            <a:r>
              <a:rPr lang="en-US" sz="1600" dirty="0" err="1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VSCode</a:t>
            </a:r>
            <a:endParaRPr lang="en-US" sz="1600" dirty="0" smtClean="0">
              <a:solidFill>
                <a:srgbClr val="37515F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37515F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380992" y="4181856"/>
            <a:ext cx="4403911" cy="55399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1AB076"/>
                </a:solidFill>
                <a:latin typeface="Source Code Pro"/>
              </a:rPr>
              <a:t>// run </a:t>
            </a:r>
            <a:r>
              <a:rPr lang="en-US" sz="1400" dirty="0" err="1" smtClean="0">
                <a:solidFill>
                  <a:srgbClr val="1AB076"/>
                </a:solidFill>
                <a:latin typeface="Source Code Pro"/>
              </a:rPr>
              <a:t>TypeScript</a:t>
            </a:r>
            <a:r>
              <a:rPr lang="en-US" sz="1400" dirty="0" smtClean="0">
                <a:solidFill>
                  <a:srgbClr val="1AB076"/>
                </a:solidFill>
                <a:latin typeface="Source Code Pro"/>
              </a:rPr>
              <a:t> </a:t>
            </a:r>
            <a:r>
              <a:rPr lang="en-US" sz="1400" dirty="0" err="1" smtClean="0">
                <a:solidFill>
                  <a:srgbClr val="1AB076"/>
                </a:solidFill>
                <a:latin typeface="Source Code Pro"/>
              </a:rPr>
              <a:t>compilter</a:t>
            </a:r>
            <a:r>
              <a:rPr lang="en-US" sz="1400" dirty="0" smtClean="0">
                <a:solidFill>
                  <a:srgbClr val="1AB076"/>
                </a:solidFill>
                <a:latin typeface="Source Code Pro"/>
              </a:rPr>
              <a:t> in watch mode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&gt; </a:t>
            </a:r>
            <a:r>
              <a:rPr lang="en-US" sz="1600" dirty="0" err="1" smtClean="0">
                <a:solidFill>
                  <a:schemeClr val="bg1"/>
                </a:solidFill>
              </a:rPr>
              <a:t>tsc</a:t>
            </a:r>
            <a:r>
              <a:rPr lang="en-US" sz="1600" dirty="0" smtClean="0">
                <a:solidFill>
                  <a:schemeClr val="bg1"/>
                </a:solidFill>
              </a:rPr>
              <a:t> -w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-376450" y="4053252"/>
            <a:ext cx="470192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Add </a:t>
            </a:r>
            <a:r>
              <a:rPr lang="en-US" sz="1600" dirty="0" err="1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playground.ts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file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Run </a:t>
            </a:r>
            <a:r>
              <a:rPr lang="en-US" sz="1600" dirty="0" err="1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twc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–w (watch)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In </a:t>
            </a:r>
            <a:r>
              <a:rPr lang="en-US" sz="1600" dirty="0" err="1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VSCode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open </a:t>
            </a:r>
            <a:r>
              <a:rPr lang="en-US" sz="1600" dirty="0" err="1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playground.ts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and </a:t>
            </a:r>
            <a:r>
              <a:rPr lang="en-US" sz="1600" dirty="0" err="1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js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side-by-side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37515F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4752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-376450" y="1045892"/>
            <a:ext cx="870765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Set types for </a:t>
            </a:r>
            <a:r>
              <a:rPr lang="en-US" sz="1600" dirty="0" err="1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vars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/>
            </a:r>
            <a:b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</a:b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/>
            </a:r>
            <a:b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</a:b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/>
            </a:r>
            <a:b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</a:b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/>
            </a:r>
            <a:b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</a:br>
            <a:endParaRPr lang="en-US" sz="1600" dirty="0" smtClean="0">
              <a:solidFill>
                <a:srgbClr val="37515F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Set Type on input 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parameter</a:t>
            </a:r>
            <a:b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</a:b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/>
            </a:r>
            <a:b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</a:br>
            <a:endParaRPr lang="en-US" sz="1600" dirty="0" smtClean="0">
              <a:solidFill>
                <a:srgbClr val="37515F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Set Type on function return 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value</a:t>
            </a:r>
            <a:b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</a:b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/>
            </a:r>
            <a:b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</a:b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/>
            </a:r>
            <a:b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</a:b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/>
            </a:r>
            <a:b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</a:br>
            <a:endParaRPr lang="en-US" sz="1600" dirty="0">
              <a:solidFill>
                <a:srgbClr val="37515F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 smtClean="0">
                <a:hlinkClick r:id="rId5"/>
              </a:rPr>
              <a:t>https</a:t>
            </a:r>
            <a:r>
              <a:rPr lang="en-US" sz="1600" dirty="0">
                <a:hlinkClick r:id="rId5"/>
              </a:rPr>
              <a:t>://www.typescriptlang.org/docs/handbook/basic-types.html</a:t>
            </a:r>
            <a:endParaRPr lang="en-US" sz="1600" dirty="0"/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endParaRPr lang="en-US" sz="1600" dirty="0" smtClean="0">
              <a:solidFill>
                <a:srgbClr val="37515F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graphicFrame>
        <p:nvGraphicFramePr>
          <p:cNvPr id="416774" name="Rectangle 6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76" name="think-cell Slide" r:id="rId6" imgW="0" imgH="0" progId="">
                  <p:embed/>
                </p:oleObj>
              </mc:Choice>
              <mc:Fallback>
                <p:oleObj name="think-cell Slide" r:id="rId6" imgW="0" imgH="0" progId="">
                  <p:embed/>
                  <p:pic>
                    <p:nvPicPr>
                      <p:cNvPr id="416774" name="Rectangle 6" hidden="1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1"/>
          <p:cNvSpPr txBox="1">
            <a:spLocks/>
          </p:cNvSpPr>
          <p:nvPr/>
        </p:nvSpPr>
        <p:spPr>
          <a:xfrm>
            <a:off x="158750" y="73816"/>
            <a:ext cx="6831095" cy="439769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defTabSz="895350" eaLnBrk="0" hangingPunct="0">
              <a:defRPr/>
            </a:pPr>
            <a:r>
              <a:rPr lang="en-US" sz="2000" b="1" kern="0" dirty="0" err="1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TypeScript</a:t>
            </a:r>
            <a:endParaRPr lang="en-US" sz="2000" b="1" kern="0" dirty="0">
              <a:solidFill>
                <a:schemeClr val="tx2">
                  <a:lumMod val="75000"/>
                  <a:lumOff val="25000"/>
                </a:schemeClr>
              </a:solidFill>
              <a:latin typeface="Open Sans"/>
            </a:endParaRPr>
          </a:p>
          <a:p>
            <a:pPr lvl="0" defTabSz="895350" eaLnBrk="0" hangingPunct="0">
              <a:defRPr/>
            </a:pPr>
            <a:endParaRPr lang="en-US" sz="2000" b="1" kern="0" dirty="0">
              <a:solidFill>
                <a:schemeClr val="tx2">
                  <a:lumMod val="75000"/>
                  <a:lumOff val="25000"/>
                </a:schemeClr>
              </a:solidFill>
              <a:latin typeface="Open Sans"/>
              <a:ea typeface="+mj-ea"/>
              <a:cs typeface="+mj-cs"/>
            </a:endParaRPr>
          </a:p>
          <a:p>
            <a:pPr marR="0" lvl="0" defTabSz="8953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US" sz="2000" b="1" i="0" u="none" strike="noStrike" kern="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Open Sans"/>
              <a:ea typeface="+mj-ea"/>
              <a:cs typeface="+mj-cs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0" y="6675333"/>
            <a:ext cx="8961438" cy="45719"/>
          </a:xfrm>
          <a:prstGeom prst="rect">
            <a:avLst/>
          </a:prstGeom>
          <a:solidFill>
            <a:srgbClr val="082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0" y="6286501"/>
            <a:ext cx="8961438" cy="43497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7295534" y="6334125"/>
            <a:ext cx="1642469" cy="37593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+972.52.530.7939</a:t>
            </a:r>
          </a:p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jwax@prodware.fr  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459843" y="6340976"/>
            <a:ext cx="4796117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1400" kern="0" dirty="0" smtClean="0">
                <a:latin typeface="Open Sans"/>
                <a:ea typeface="+mj-ea"/>
                <a:cs typeface="+mj-cs"/>
              </a:rPr>
              <a:t>Become a Full-stack Developer</a:t>
            </a:r>
            <a:endParaRPr lang="en-US" sz="1400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5177" y="6380296"/>
            <a:ext cx="795294" cy="246541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0" y="-1"/>
            <a:ext cx="8961438" cy="457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58750" y="446849"/>
            <a:ext cx="8444484" cy="456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Types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381104" y="1096836"/>
            <a:ext cx="4403911" cy="1538883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1AB076"/>
                </a:solidFill>
                <a:latin typeface="Source Code Pro"/>
              </a:rPr>
              <a:t>// string Type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let </a:t>
            </a:r>
            <a:r>
              <a:rPr lang="en-US" sz="1600" dirty="0" err="1" smtClean="0">
                <a:solidFill>
                  <a:schemeClr val="bg1"/>
                </a:solidFill>
              </a:rPr>
              <a:t>myString</a:t>
            </a:r>
            <a:r>
              <a:rPr lang="en-US" sz="1600" dirty="0" smtClean="0">
                <a:solidFill>
                  <a:schemeClr val="bg1"/>
                </a:solidFill>
              </a:rPr>
              <a:t> : string;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let </a:t>
            </a:r>
            <a:r>
              <a:rPr lang="en-US" sz="1600" dirty="0" err="1" smtClean="0">
                <a:solidFill>
                  <a:schemeClr val="bg1"/>
                </a:solidFill>
              </a:rPr>
              <a:t>myNum</a:t>
            </a:r>
            <a:r>
              <a:rPr lang="en-US" sz="1600" dirty="0" smtClean="0">
                <a:solidFill>
                  <a:schemeClr val="bg1"/>
                </a:solidFill>
              </a:rPr>
              <a:t> : number;</a:t>
            </a:r>
            <a:br>
              <a:rPr lang="en-US" sz="1600" dirty="0" smtClean="0">
                <a:solidFill>
                  <a:schemeClr val="bg1"/>
                </a:solidFill>
              </a:rPr>
            </a:br>
            <a:r>
              <a:rPr lang="en-US" sz="1600" dirty="0" smtClean="0">
                <a:solidFill>
                  <a:schemeClr val="bg1"/>
                </a:solidFill>
              </a:rPr>
              <a:t/>
            </a:r>
            <a:br>
              <a:rPr lang="en-US" sz="1600" dirty="0" smtClean="0">
                <a:solidFill>
                  <a:schemeClr val="bg1"/>
                </a:solidFill>
              </a:rPr>
            </a:br>
            <a:r>
              <a:rPr lang="en-US" sz="1600" dirty="0" smtClean="0">
                <a:solidFill>
                  <a:schemeClr val="bg1"/>
                </a:solidFill>
              </a:rPr>
              <a:t/>
            </a:r>
            <a:br>
              <a:rPr lang="en-US" sz="1600" dirty="0" smtClean="0">
                <a:solidFill>
                  <a:schemeClr val="bg1"/>
                </a:solidFill>
              </a:rPr>
            </a:br>
            <a:r>
              <a:rPr lang="en-US" sz="1600" dirty="0" err="1" smtClean="0">
                <a:solidFill>
                  <a:schemeClr val="bg1"/>
                </a:solidFill>
              </a:rPr>
              <a:t>myNum</a:t>
            </a:r>
            <a:r>
              <a:rPr lang="en-US" sz="1600" dirty="0" smtClean="0">
                <a:solidFill>
                  <a:schemeClr val="bg1"/>
                </a:solidFill>
              </a:rPr>
              <a:t> = “hello” </a:t>
            </a:r>
            <a:r>
              <a:rPr lang="en-US" sz="1400" dirty="0">
                <a:solidFill>
                  <a:srgbClr val="1AB076"/>
                </a:solidFill>
                <a:latin typeface="Source Code Pro"/>
              </a:rPr>
              <a:t>// error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381104" y="2803716"/>
            <a:ext cx="4403911" cy="104644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1AB076"/>
                </a:solidFill>
                <a:latin typeface="Source Code Pro"/>
              </a:rPr>
              <a:t>// function Type on input parameter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Function </a:t>
            </a:r>
            <a:r>
              <a:rPr lang="en-US" sz="1600" dirty="0" err="1" smtClean="0">
                <a:solidFill>
                  <a:schemeClr val="bg1"/>
                </a:solidFill>
              </a:rPr>
              <a:t>myFunc</a:t>
            </a:r>
            <a:r>
              <a:rPr lang="en-US" sz="1600" dirty="0" smtClean="0">
                <a:solidFill>
                  <a:schemeClr val="bg1"/>
                </a:solidFill>
              </a:rPr>
              <a:t>(name: string){ }</a:t>
            </a:r>
            <a:br>
              <a:rPr lang="en-US" sz="1600" dirty="0" smtClean="0">
                <a:solidFill>
                  <a:schemeClr val="bg1"/>
                </a:solidFill>
              </a:rPr>
            </a:br>
            <a:endParaRPr lang="en-US" sz="1600" dirty="0" smtClean="0">
              <a:solidFill>
                <a:schemeClr val="bg1"/>
              </a:solidFill>
            </a:endParaRPr>
          </a:p>
          <a:p>
            <a:r>
              <a:rPr lang="en-US" sz="1600" dirty="0" err="1" smtClean="0">
                <a:solidFill>
                  <a:schemeClr val="bg1"/>
                </a:solidFill>
              </a:rPr>
              <a:t>myFunc</a:t>
            </a:r>
            <a:r>
              <a:rPr lang="en-US" sz="1600" dirty="0" smtClean="0">
                <a:solidFill>
                  <a:schemeClr val="bg1"/>
                </a:solidFill>
              </a:rPr>
              <a:t>(1) </a:t>
            </a:r>
            <a:r>
              <a:rPr lang="en-US" sz="1400" dirty="0">
                <a:solidFill>
                  <a:srgbClr val="1AB076"/>
                </a:solidFill>
                <a:latin typeface="Source Code Pro"/>
              </a:rPr>
              <a:t>// </a:t>
            </a:r>
            <a:r>
              <a:rPr lang="en-US" sz="1400" dirty="0" smtClean="0">
                <a:solidFill>
                  <a:srgbClr val="1AB076"/>
                </a:solidFill>
                <a:latin typeface="Source Code Pro"/>
              </a:rPr>
              <a:t>error</a:t>
            </a:r>
            <a:endParaRPr lang="en-US" sz="1400" dirty="0">
              <a:solidFill>
                <a:srgbClr val="1AB076"/>
              </a:solidFill>
              <a:latin typeface="Source Code Pro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391264" y="4154996"/>
            <a:ext cx="4403911" cy="129266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1AB076"/>
                </a:solidFill>
                <a:latin typeface="Source Code Pro"/>
              </a:rPr>
              <a:t>// function Type on return value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Function </a:t>
            </a:r>
            <a:r>
              <a:rPr lang="en-US" sz="1600" dirty="0" err="1" smtClean="0">
                <a:solidFill>
                  <a:schemeClr val="bg1"/>
                </a:solidFill>
              </a:rPr>
              <a:t>myFunc</a:t>
            </a:r>
            <a:r>
              <a:rPr lang="en-US" sz="1600" dirty="0" smtClean="0">
                <a:solidFill>
                  <a:schemeClr val="bg1"/>
                </a:solidFill>
              </a:rPr>
              <a:t>(name: string) </a:t>
            </a:r>
            <a:r>
              <a:rPr lang="en-US" sz="1600" b="1" dirty="0" smtClean="0">
                <a:solidFill>
                  <a:schemeClr val="bg1"/>
                </a:solidFill>
              </a:rPr>
              <a:t>: string</a:t>
            </a:r>
            <a:r>
              <a:rPr lang="en-US" sz="1600" dirty="0" smtClean="0">
                <a:solidFill>
                  <a:schemeClr val="bg1"/>
                </a:solidFill>
              </a:rPr>
              <a:t> { }</a:t>
            </a:r>
            <a:br>
              <a:rPr lang="en-US" sz="1600" dirty="0" smtClean="0">
                <a:solidFill>
                  <a:schemeClr val="bg1"/>
                </a:solidFill>
              </a:rPr>
            </a:br>
            <a:endParaRPr lang="en-US" sz="1600" dirty="0" smtClean="0">
              <a:solidFill>
                <a:schemeClr val="bg1"/>
              </a:solidFill>
            </a:endParaRPr>
          </a:p>
          <a:p>
            <a:r>
              <a:rPr lang="en-US" sz="1600" dirty="0" smtClean="0">
                <a:solidFill>
                  <a:schemeClr val="bg1"/>
                </a:solidFill>
              </a:rPr>
              <a:t>let result: number;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result = </a:t>
            </a:r>
            <a:r>
              <a:rPr lang="en-US" sz="1600" dirty="0" err="1" smtClean="0">
                <a:solidFill>
                  <a:schemeClr val="bg1"/>
                </a:solidFill>
              </a:rPr>
              <a:t>myFunc</a:t>
            </a:r>
            <a:r>
              <a:rPr lang="en-US" sz="1600" dirty="0" smtClean="0">
                <a:solidFill>
                  <a:schemeClr val="bg1"/>
                </a:solidFill>
              </a:rPr>
              <a:t>(“one”) </a:t>
            </a:r>
            <a:r>
              <a:rPr lang="en-US" sz="1400" dirty="0">
                <a:solidFill>
                  <a:srgbClr val="1AB076"/>
                </a:solidFill>
                <a:latin typeface="Source Code Pro"/>
              </a:rPr>
              <a:t>// </a:t>
            </a:r>
            <a:r>
              <a:rPr lang="en-US" sz="1400" dirty="0" smtClean="0">
                <a:solidFill>
                  <a:srgbClr val="1AB076"/>
                </a:solidFill>
                <a:latin typeface="Source Code Pro"/>
              </a:rPr>
              <a:t>error</a:t>
            </a:r>
            <a:endParaRPr lang="en-US" sz="1400" dirty="0">
              <a:solidFill>
                <a:srgbClr val="1AB076"/>
              </a:solidFill>
              <a:latin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530695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73"/>
          <p:cNvSpPr/>
          <p:nvPr/>
        </p:nvSpPr>
        <p:spPr>
          <a:xfrm>
            <a:off x="0" y="5504688"/>
            <a:ext cx="8961438" cy="80543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graphicFrame>
        <p:nvGraphicFramePr>
          <p:cNvPr id="416774" name="Rectangle 6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59" name="think-cell Slide" r:id="rId5" imgW="0" imgH="0" progId="">
                  <p:embed/>
                </p:oleObj>
              </mc:Choice>
              <mc:Fallback>
                <p:oleObj name="think-cell Slide" r:id="rId5" imgW="0" imgH="0" progId="">
                  <p:embed/>
                  <p:pic>
                    <p:nvPicPr>
                      <p:cNvPr id="416774" name="Rectangle 6" hidden="1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" name="Rectangle 53"/>
          <p:cNvSpPr/>
          <p:nvPr/>
        </p:nvSpPr>
        <p:spPr>
          <a:xfrm>
            <a:off x="2151401" y="5729278"/>
            <a:ext cx="465863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jwax@prodware.fr</a:t>
            </a:r>
            <a:endParaRPr lang="en-US" sz="1600" dirty="0" smtClean="0">
              <a:solidFill>
                <a:schemeClr val="bg1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endParaRPr lang="en-US" sz="1200" dirty="0" smtClean="0">
              <a:solidFill>
                <a:schemeClr val="bg1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16190" y="66692"/>
            <a:ext cx="85661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00"/>
                </a:solidFill>
                <a:latin typeface="Open Sans"/>
              </a:rPr>
              <a:t>Resources</a:t>
            </a:r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0" y="6675333"/>
            <a:ext cx="8961438" cy="45719"/>
          </a:xfrm>
          <a:prstGeom prst="rect">
            <a:avLst/>
          </a:prstGeom>
          <a:solidFill>
            <a:srgbClr val="082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0" y="6286501"/>
            <a:ext cx="8961438" cy="43497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7295534" y="6334125"/>
            <a:ext cx="1642469" cy="37593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+972.52.530.7939</a:t>
            </a:r>
          </a:p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jwax@prodware.fr  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459843" y="6340976"/>
            <a:ext cx="4796117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1400" kern="0" dirty="0" smtClean="0">
                <a:latin typeface="Open Sans"/>
                <a:ea typeface="+mj-ea"/>
                <a:cs typeface="+mj-cs"/>
              </a:rPr>
              <a:t>Become a Full-stack Developer</a:t>
            </a:r>
            <a:endParaRPr lang="en-US" sz="1400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5177" y="6380296"/>
            <a:ext cx="795294" cy="246541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0" y="-1"/>
            <a:ext cx="8961438" cy="457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16190" y="951785"/>
            <a:ext cx="6593846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Free </a:t>
            </a:r>
            <a:r>
              <a:rPr lang="en-US" sz="1600" dirty="0" err="1" smtClean="0"/>
              <a:t>Javascript</a:t>
            </a:r>
            <a:r>
              <a:rPr lang="en-US" sz="1600" dirty="0" smtClean="0"/>
              <a:t> Books: </a:t>
            </a:r>
            <a:r>
              <a:rPr lang="en-US" sz="1600" dirty="0" smtClean="0">
                <a:hlinkClick r:id="rId7"/>
              </a:rPr>
              <a:t>http://jsbooks.revolunet.com/</a:t>
            </a: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JS DOM/HTML: </a:t>
            </a:r>
            <a:r>
              <a:rPr lang="en-US" sz="1600" dirty="0" smtClean="0">
                <a:hlinkClick r:id="rId8"/>
              </a:rPr>
              <a:t>http://domenlightenment.com/</a:t>
            </a:r>
            <a:r>
              <a:rPr lang="en-US" sz="1600" dirty="0" smtClean="0"/>
              <a:t/>
            </a:r>
            <a:br>
              <a:rPr lang="en-US" sz="1600" dirty="0" smtClean="0"/>
            </a:b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 smtClean="0"/>
              <a:t>Javascript</a:t>
            </a:r>
            <a:r>
              <a:rPr lang="en-US" sz="1600" dirty="0"/>
              <a:t> - Cheat Sheet </a:t>
            </a:r>
            <a:r>
              <a:rPr lang="en-US" sz="1600" dirty="0">
                <a:hlinkClick r:id="rId9"/>
              </a:rPr>
              <a:t>http://overapi.com/javascript</a:t>
            </a:r>
            <a:r>
              <a:rPr lang="en-US" sz="1600" dirty="0" smtClean="0">
                <a:hlinkClick r:id="rId9"/>
              </a:rPr>
              <a:t>/</a:t>
            </a: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DOM – </a:t>
            </a:r>
            <a:r>
              <a:rPr lang="en-US" sz="1600" dirty="0"/>
              <a:t>Cheat Sheet </a:t>
            </a:r>
            <a:r>
              <a:rPr lang="en-US" sz="1600" dirty="0">
                <a:hlinkClick r:id="rId10"/>
              </a:rPr>
              <a:t>http://overapi.com/html-dom</a:t>
            </a:r>
            <a:r>
              <a:rPr lang="en-US" sz="1600" dirty="0" smtClean="0">
                <a:hlinkClick r:id="rId10"/>
              </a:rPr>
              <a:t>/</a:t>
            </a:r>
            <a:endParaRPr lang="en-US" sz="1600" dirty="0" smtClean="0"/>
          </a:p>
          <a:p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 smtClean="0"/>
              <a:t>TypeScript</a:t>
            </a:r>
            <a:r>
              <a:rPr lang="en-US" sz="1600" dirty="0"/>
              <a:t> - </a:t>
            </a:r>
            <a:r>
              <a:rPr lang="en-US" sz="1600" dirty="0">
                <a:hlinkClick r:id="rId11"/>
              </a:rPr>
              <a:t>https://www.typescriptlang.org</a:t>
            </a:r>
            <a:r>
              <a:rPr lang="en-US" sz="1600" dirty="0" smtClean="0">
                <a:hlinkClick r:id="rId11"/>
              </a:rPr>
              <a:t>/</a:t>
            </a: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/>
            </a:r>
            <a:br>
              <a:rPr lang="en-US" sz="1600" dirty="0" smtClean="0"/>
            </a:b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6774" name="Rectangle 6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5" name="think-cell Slide" r:id="rId5" imgW="0" imgH="0" progId="">
                  <p:embed/>
                </p:oleObj>
              </mc:Choice>
              <mc:Fallback>
                <p:oleObj name="think-cell Slide" r:id="rId5" imgW="0" imgH="0" progId="">
                  <p:embed/>
                  <p:pic>
                    <p:nvPicPr>
                      <p:cNvPr id="416774" name="Rectangle 6" hidden="1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1"/>
          <p:cNvSpPr txBox="1">
            <a:spLocks/>
          </p:cNvSpPr>
          <p:nvPr/>
        </p:nvSpPr>
        <p:spPr>
          <a:xfrm>
            <a:off x="158750" y="73816"/>
            <a:ext cx="6831095" cy="439769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lvl="0" defTabSz="895350" eaLnBrk="0" hangingPunct="0">
              <a:defRPr/>
            </a:pPr>
            <a:r>
              <a:rPr lang="en-US" sz="2000" b="1" kern="0" dirty="0" err="1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Javascript</a:t>
            </a:r>
            <a:r>
              <a:rPr lang="en-US" sz="20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 Basics</a:t>
            </a:r>
          </a:p>
          <a:p>
            <a:pPr lvl="0" defTabSz="895350" eaLnBrk="0" hangingPunct="0">
              <a:defRPr/>
            </a:pPr>
            <a:endParaRPr lang="en-US" sz="2000" b="1" kern="0" dirty="0">
              <a:solidFill>
                <a:schemeClr val="tx2">
                  <a:lumMod val="75000"/>
                  <a:lumOff val="25000"/>
                </a:schemeClr>
              </a:solidFill>
              <a:latin typeface="Open Sans"/>
              <a:ea typeface="+mj-ea"/>
              <a:cs typeface="+mj-cs"/>
            </a:endParaRPr>
          </a:p>
          <a:p>
            <a:pPr marR="0" lvl="0" defTabSz="8953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US" sz="2000" b="1" i="0" u="none" strike="noStrike" kern="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Open Sans"/>
              <a:ea typeface="+mj-ea"/>
              <a:cs typeface="+mj-cs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0" y="6675333"/>
            <a:ext cx="8961438" cy="45719"/>
          </a:xfrm>
          <a:prstGeom prst="rect">
            <a:avLst/>
          </a:prstGeom>
          <a:solidFill>
            <a:srgbClr val="082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0" y="6286501"/>
            <a:ext cx="8961438" cy="43497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7295534" y="6334125"/>
            <a:ext cx="1642469" cy="37593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+972.52.530.7939</a:t>
            </a:r>
          </a:p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jwax@prodware.fr  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459843" y="6340976"/>
            <a:ext cx="4796117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1400" kern="0" dirty="0" smtClean="0">
                <a:latin typeface="Open Sans"/>
                <a:ea typeface="+mj-ea"/>
                <a:cs typeface="+mj-cs"/>
              </a:rPr>
              <a:t>Become a Full-stack Developer</a:t>
            </a:r>
            <a:endParaRPr lang="en-US" sz="1400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5177" y="6380296"/>
            <a:ext cx="795294" cy="246541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0" y="-1"/>
            <a:ext cx="8961438" cy="457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58750" y="446849"/>
            <a:ext cx="8444484" cy="456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dirty="0" err="1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Javascript</a:t>
            </a:r>
            <a:r>
              <a:rPr lang="en-US" sz="18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 Types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403912" y="1127629"/>
            <a:ext cx="4403911" cy="504753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rgbClr val="FFFFFF"/>
                </a:solidFill>
                <a:latin typeface="Source Code Pro"/>
              </a:rPr>
              <a:t>v</a:t>
            </a:r>
            <a:r>
              <a:rPr lang="en-US" sz="1400" b="0" i="0" dirty="0" err="1" smtClean="0">
                <a:solidFill>
                  <a:srgbClr val="FFFFFF"/>
                </a:solidFill>
                <a:effectLst/>
                <a:latin typeface="Source Code Pro"/>
              </a:rPr>
              <a:t>ar</a:t>
            </a:r>
            <a:r>
              <a:rPr lang="en-US" sz="1400" b="0" i="0" dirty="0" smtClean="0">
                <a:solidFill>
                  <a:srgbClr val="FFFFFF"/>
                </a:solidFill>
                <a:effectLst/>
                <a:latin typeface="Source Code Pro"/>
              </a:rPr>
              <a:t> a = null;</a:t>
            </a:r>
          </a:p>
          <a:p>
            <a:endParaRPr lang="en-US" sz="1400" b="0" i="0" dirty="0" smtClean="0">
              <a:solidFill>
                <a:srgbClr val="FFFFFF"/>
              </a:solidFill>
              <a:effectLst/>
              <a:latin typeface="Source Code Pro"/>
            </a:endParaRPr>
          </a:p>
          <a:p>
            <a:r>
              <a:rPr lang="en-US" sz="1400" dirty="0" smtClean="0">
                <a:solidFill>
                  <a:srgbClr val="FFFFFF"/>
                </a:solidFill>
                <a:latin typeface="Source Code Pro"/>
              </a:rPr>
              <a:t>a</a:t>
            </a:r>
            <a:r>
              <a:rPr lang="en-US" sz="1400" dirty="0">
                <a:solidFill>
                  <a:srgbClr val="FFFFFF"/>
                </a:solidFill>
                <a:latin typeface="Source Code Pro"/>
              </a:rPr>
              <a:t> </a:t>
            </a:r>
            <a:r>
              <a:rPr lang="en-US" sz="1400" dirty="0" smtClean="0">
                <a:solidFill>
                  <a:srgbClr val="FFFFFF"/>
                </a:solidFill>
                <a:latin typeface="Source Code Pro"/>
              </a:rPr>
              <a:t>=</a:t>
            </a:r>
            <a:r>
              <a:rPr lang="en-US" sz="1400" dirty="0">
                <a:solidFill>
                  <a:srgbClr val="FFFFFF"/>
                </a:solidFill>
                <a:latin typeface="Source Code Pro"/>
              </a:rPr>
              <a:t> </a:t>
            </a:r>
            <a:r>
              <a:rPr lang="en-US" sz="1400" dirty="0" smtClean="0">
                <a:solidFill>
                  <a:srgbClr val="FFFFFF"/>
                </a:solidFill>
                <a:latin typeface="Source Code Pro"/>
              </a:rPr>
              <a:t>b;</a:t>
            </a:r>
            <a:r>
              <a:rPr lang="en-US" sz="1400" dirty="0">
                <a:solidFill>
                  <a:srgbClr val="FFFFFF"/>
                </a:solidFill>
                <a:latin typeface="Source Code Pro"/>
              </a:rPr>
              <a:t>            </a:t>
            </a:r>
            <a:r>
              <a:rPr lang="en-US" sz="1400" dirty="0" smtClean="0">
                <a:solidFill>
                  <a:srgbClr val="FFFFFF"/>
                </a:solidFill>
                <a:latin typeface="Source Code Pro"/>
                <a:sym typeface="Wingdings" pitchFamily="2" charset="2"/>
              </a:rPr>
              <a:t></a:t>
            </a:r>
            <a:r>
              <a:rPr lang="en-US" sz="1400" dirty="0">
                <a:solidFill>
                  <a:srgbClr val="FFFFFF"/>
                </a:solidFill>
                <a:latin typeface="Source Code Pro"/>
                <a:sym typeface="Wingdings" pitchFamily="2" charset="2"/>
              </a:rPr>
              <a:t> </a:t>
            </a:r>
            <a:r>
              <a:rPr lang="en-US" sz="1400" dirty="0" smtClean="0">
                <a:solidFill>
                  <a:srgbClr val="FFFFFF"/>
                </a:solidFill>
                <a:latin typeface="Source Code Pro"/>
                <a:sym typeface="Wingdings" pitchFamily="2" charset="2"/>
              </a:rPr>
              <a:t>b</a:t>
            </a:r>
            <a:r>
              <a:rPr lang="en-US" sz="1400" dirty="0">
                <a:solidFill>
                  <a:srgbClr val="FFFFFF"/>
                </a:solidFill>
                <a:latin typeface="Source Code Pro"/>
                <a:sym typeface="Wingdings" pitchFamily="2" charset="2"/>
              </a:rPr>
              <a:t> </a:t>
            </a:r>
            <a:r>
              <a:rPr lang="en-US" sz="1400" dirty="0" smtClean="0">
                <a:solidFill>
                  <a:srgbClr val="FFFFFF"/>
                </a:solidFill>
                <a:latin typeface="Source Code Pro"/>
                <a:sym typeface="Wingdings" pitchFamily="2" charset="2"/>
              </a:rPr>
              <a:t>is</a:t>
            </a:r>
            <a:r>
              <a:rPr lang="en-US" sz="1400" dirty="0">
                <a:solidFill>
                  <a:srgbClr val="FFFFFF"/>
                </a:solidFill>
                <a:latin typeface="Source Code Pro"/>
                <a:sym typeface="Wingdings" pitchFamily="2" charset="2"/>
              </a:rPr>
              <a:t> </a:t>
            </a:r>
            <a:r>
              <a:rPr lang="en-US" sz="1400" dirty="0" smtClean="0">
                <a:solidFill>
                  <a:srgbClr val="FFFFFF"/>
                </a:solidFill>
                <a:latin typeface="Source Code Pro"/>
                <a:sym typeface="Wingdings" pitchFamily="2" charset="2"/>
              </a:rPr>
              <a:t>undefined</a:t>
            </a:r>
          </a:p>
          <a:p>
            <a:endParaRPr lang="en-US" sz="1400" dirty="0">
              <a:solidFill>
                <a:srgbClr val="FFFFFF"/>
              </a:solidFill>
              <a:latin typeface="Source Code Pro"/>
              <a:sym typeface="Wingdings" pitchFamily="2" charset="2"/>
            </a:endParaRPr>
          </a:p>
          <a:p>
            <a:r>
              <a:rPr lang="en-US" sz="1400" dirty="0" err="1" smtClean="0">
                <a:solidFill>
                  <a:srgbClr val="FFFFFF"/>
                </a:solidFill>
                <a:latin typeface="Source Code Pro"/>
                <a:sym typeface="Wingdings" pitchFamily="2" charset="2"/>
              </a:rPr>
              <a:t>var</a:t>
            </a:r>
            <a:r>
              <a:rPr lang="en-US" sz="1400" dirty="0" smtClean="0">
                <a:solidFill>
                  <a:srgbClr val="FFFFFF"/>
                </a:solidFill>
                <a:latin typeface="Source Code Pro"/>
                <a:sym typeface="Wingdings" pitchFamily="2" charset="2"/>
              </a:rPr>
              <a:t> s = ‘foo’;    or   </a:t>
            </a:r>
            <a:r>
              <a:rPr lang="en-US" sz="1400" dirty="0" err="1" smtClean="0">
                <a:solidFill>
                  <a:srgbClr val="FFFFFF"/>
                </a:solidFill>
                <a:latin typeface="Source Code Pro"/>
                <a:sym typeface="Wingdings" pitchFamily="2" charset="2"/>
              </a:rPr>
              <a:t>var</a:t>
            </a:r>
            <a:r>
              <a:rPr lang="en-US" sz="1400" dirty="0" smtClean="0">
                <a:solidFill>
                  <a:srgbClr val="FFFFFF"/>
                </a:solidFill>
                <a:latin typeface="Source Code Pro"/>
                <a:sym typeface="Wingdings" pitchFamily="2" charset="2"/>
              </a:rPr>
              <a:t> s = “foo”;</a:t>
            </a:r>
          </a:p>
          <a:p>
            <a:endParaRPr lang="en-US" sz="1400" dirty="0" smtClean="0">
              <a:solidFill>
                <a:srgbClr val="FFFFFF"/>
              </a:solidFill>
              <a:latin typeface="Source Code Pro"/>
              <a:sym typeface="Wingdings" pitchFamily="2" charset="2"/>
            </a:endParaRPr>
          </a:p>
          <a:p>
            <a:r>
              <a:rPr lang="en-US" sz="1400" dirty="0" err="1" smtClean="0">
                <a:solidFill>
                  <a:srgbClr val="FFFFFF"/>
                </a:solidFill>
                <a:latin typeface="Source Code Pro"/>
                <a:sym typeface="Wingdings" pitchFamily="2" charset="2"/>
              </a:rPr>
              <a:t>var</a:t>
            </a:r>
            <a:r>
              <a:rPr lang="en-US" sz="1400" dirty="0" smtClean="0">
                <a:solidFill>
                  <a:srgbClr val="FFFFFF"/>
                </a:solidFill>
                <a:latin typeface="Source Code Pro"/>
                <a:sym typeface="Wingdings" pitchFamily="2" charset="2"/>
              </a:rPr>
              <a:t> n = 1;</a:t>
            </a:r>
          </a:p>
          <a:p>
            <a:endParaRPr lang="en-US" sz="1400" dirty="0" smtClean="0">
              <a:solidFill>
                <a:srgbClr val="FFFFFF"/>
              </a:solidFill>
              <a:latin typeface="Source Code Pro"/>
              <a:sym typeface="Wingdings" pitchFamily="2" charset="2"/>
            </a:endParaRPr>
          </a:p>
          <a:p>
            <a:r>
              <a:rPr lang="en-US" sz="1400" dirty="0" err="1" smtClean="0">
                <a:solidFill>
                  <a:srgbClr val="FFFFFF"/>
                </a:solidFill>
                <a:latin typeface="Source Code Pro"/>
                <a:sym typeface="Wingdings" pitchFamily="2" charset="2"/>
              </a:rPr>
              <a:t>var</a:t>
            </a:r>
            <a:r>
              <a:rPr lang="en-US" sz="1400" dirty="0" smtClean="0">
                <a:solidFill>
                  <a:srgbClr val="FFFFFF"/>
                </a:solidFill>
                <a:latin typeface="Source Code Pro"/>
                <a:sym typeface="Wingdings" pitchFamily="2" charset="2"/>
              </a:rPr>
              <a:t> </a:t>
            </a:r>
            <a:r>
              <a:rPr lang="en-US" sz="1400" dirty="0" err="1" smtClean="0">
                <a:solidFill>
                  <a:srgbClr val="FFFFFF"/>
                </a:solidFill>
                <a:latin typeface="Source Code Pro"/>
                <a:sym typeface="Wingdings" pitchFamily="2" charset="2"/>
              </a:rPr>
              <a:t>isTrue</a:t>
            </a:r>
            <a:r>
              <a:rPr lang="en-US" sz="1400" dirty="0" smtClean="0">
                <a:solidFill>
                  <a:srgbClr val="FFFFFF"/>
                </a:solidFill>
                <a:latin typeface="Source Code Pro"/>
                <a:sym typeface="Wingdings" pitchFamily="2" charset="2"/>
              </a:rPr>
              <a:t> = true;</a:t>
            </a:r>
          </a:p>
          <a:p>
            <a:endParaRPr lang="en-US" sz="1400" dirty="0">
              <a:solidFill>
                <a:srgbClr val="FFFFFF"/>
              </a:solidFill>
              <a:latin typeface="Source Code Pro"/>
              <a:sym typeface="Wingdings" pitchFamily="2" charset="2"/>
            </a:endParaRPr>
          </a:p>
          <a:p>
            <a:r>
              <a:rPr lang="en-US" sz="1400" dirty="0" smtClean="0">
                <a:solidFill>
                  <a:srgbClr val="FFFFFF"/>
                </a:solidFill>
                <a:latin typeface="Source Code Pro"/>
                <a:sym typeface="Wingdings" pitchFamily="2" charset="2"/>
              </a:rPr>
              <a:t>Always boxed (reference type):</a:t>
            </a:r>
          </a:p>
          <a:p>
            <a:r>
              <a:rPr lang="en-US" sz="1400" dirty="0" smtClean="0">
                <a:solidFill>
                  <a:srgbClr val="FFFFFF"/>
                </a:solidFill>
                <a:latin typeface="Source Code Pro"/>
                <a:sym typeface="Wingdings" pitchFamily="2" charset="2"/>
              </a:rPr>
              <a:t>------------------------------------------</a:t>
            </a:r>
          </a:p>
          <a:p>
            <a:r>
              <a:rPr lang="en-US" sz="1400" dirty="0" err="1" smtClean="0">
                <a:solidFill>
                  <a:srgbClr val="FFFFFF"/>
                </a:solidFill>
                <a:latin typeface="Source Code Pro"/>
                <a:sym typeface="Wingdings" pitchFamily="2" charset="2"/>
              </a:rPr>
              <a:t>var</a:t>
            </a:r>
            <a:r>
              <a:rPr lang="en-US" sz="1400" dirty="0" smtClean="0">
                <a:solidFill>
                  <a:srgbClr val="FFFFFF"/>
                </a:solidFill>
                <a:latin typeface="Source Code Pro"/>
                <a:sym typeface="Wingdings" pitchFamily="2" charset="2"/>
              </a:rPr>
              <a:t> </a:t>
            </a:r>
            <a:r>
              <a:rPr lang="en-US" sz="1400" dirty="0" err="1" smtClean="0">
                <a:solidFill>
                  <a:srgbClr val="FFFFFF"/>
                </a:solidFill>
                <a:latin typeface="Source Code Pro"/>
                <a:sym typeface="Wingdings" pitchFamily="2" charset="2"/>
              </a:rPr>
              <a:t>arr</a:t>
            </a:r>
            <a:r>
              <a:rPr lang="en-US" sz="1400" dirty="0" smtClean="0">
                <a:solidFill>
                  <a:srgbClr val="FFFFFF"/>
                </a:solidFill>
                <a:latin typeface="Source Code Pro"/>
                <a:sym typeface="Wingdings" pitchFamily="2" charset="2"/>
              </a:rPr>
              <a:t> = [1,2,3];</a:t>
            </a:r>
          </a:p>
          <a:p>
            <a:endParaRPr lang="en-US" sz="1400" dirty="0" smtClean="0">
              <a:solidFill>
                <a:srgbClr val="FFFFFF"/>
              </a:solidFill>
              <a:latin typeface="Source Code Pro"/>
              <a:sym typeface="Wingdings" pitchFamily="2" charset="2"/>
            </a:endParaRPr>
          </a:p>
          <a:p>
            <a:r>
              <a:rPr lang="en-US" sz="1400" dirty="0" err="1" smtClean="0">
                <a:solidFill>
                  <a:srgbClr val="FFFFFF"/>
                </a:solidFill>
                <a:latin typeface="Source Code Pro"/>
                <a:sym typeface="Wingdings" pitchFamily="2" charset="2"/>
              </a:rPr>
              <a:t>var</a:t>
            </a:r>
            <a:r>
              <a:rPr lang="en-US" sz="1400" dirty="0" smtClean="0">
                <a:solidFill>
                  <a:srgbClr val="FFFFFF"/>
                </a:solidFill>
                <a:latin typeface="Source Code Pro"/>
                <a:sym typeface="Wingdings" pitchFamily="2" charset="2"/>
              </a:rPr>
              <a:t> </a:t>
            </a:r>
            <a:r>
              <a:rPr lang="en-US" sz="1400" dirty="0" err="1" smtClean="0">
                <a:solidFill>
                  <a:srgbClr val="FFFFFF"/>
                </a:solidFill>
                <a:latin typeface="Source Code Pro"/>
                <a:sym typeface="Wingdings" pitchFamily="2" charset="2"/>
              </a:rPr>
              <a:t>obj</a:t>
            </a:r>
            <a:r>
              <a:rPr lang="en-US" sz="1400" dirty="0" smtClean="0">
                <a:solidFill>
                  <a:srgbClr val="FFFFFF"/>
                </a:solidFill>
                <a:latin typeface="Source Code Pro"/>
                <a:sym typeface="Wingdings" pitchFamily="2" charset="2"/>
              </a:rPr>
              <a:t> = { };</a:t>
            </a:r>
          </a:p>
          <a:p>
            <a:endParaRPr lang="en-US" sz="1400" dirty="0">
              <a:solidFill>
                <a:srgbClr val="FFFFFF"/>
              </a:solidFill>
              <a:latin typeface="Source Code Pro"/>
              <a:sym typeface="Wingdings" pitchFamily="2" charset="2"/>
            </a:endParaRPr>
          </a:p>
          <a:p>
            <a:r>
              <a:rPr lang="en-US" sz="1400" dirty="0" smtClean="0">
                <a:solidFill>
                  <a:srgbClr val="FFFFFF"/>
                </a:solidFill>
                <a:latin typeface="Source Code Pro"/>
                <a:sym typeface="Wingdings" pitchFamily="2" charset="2"/>
              </a:rPr>
              <a:t>function </a:t>
            </a:r>
            <a:r>
              <a:rPr lang="en-US" sz="1400" dirty="0" err="1" smtClean="0">
                <a:solidFill>
                  <a:srgbClr val="FFFFFF"/>
                </a:solidFill>
                <a:latin typeface="Source Code Pro"/>
                <a:sym typeface="Wingdings" pitchFamily="2" charset="2"/>
              </a:rPr>
              <a:t>MyFunc</a:t>
            </a:r>
            <a:r>
              <a:rPr lang="en-US" sz="1400" dirty="0" smtClean="0">
                <a:solidFill>
                  <a:srgbClr val="FFFFFF"/>
                </a:solidFill>
                <a:latin typeface="Source Code Pro"/>
                <a:sym typeface="Wingdings" pitchFamily="2" charset="2"/>
              </a:rPr>
              <a:t>(x){</a:t>
            </a:r>
          </a:p>
          <a:p>
            <a:r>
              <a:rPr lang="en-US" sz="1400" dirty="0">
                <a:solidFill>
                  <a:srgbClr val="FFFFFF"/>
                </a:solidFill>
                <a:latin typeface="Source Code Pro"/>
                <a:sym typeface="Wingdings" pitchFamily="2" charset="2"/>
              </a:rPr>
              <a:t>    </a:t>
            </a:r>
            <a:r>
              <a:rPr lang="en-US" sz="1400" dirty="0" smtClean="0">
                <a:solidFill>
                  <a:srgbClr val="FFFFFF"/>
                </a:solidFill>
                <a:latin typeface="Source Code Pro"/>
                <a:sym typeface="Wingdings" pitchFamily="2" charset="2"/>
              </a:rPr>
              <a:t>return</a:t>
            </a:r>
            <a:r>
              <a:rPr lang="en-US" sz="1400" dirty="0">
                <a:solidFill>
                  <a:srgbClr val="FFFFFF"/>
                </a:solidFill>
                <a:latin typeface="Source Code Pro"/>
                <a:sym typeface="Wingdings" pitchFamily="2" charset="2"/>
              </a:rPr>
              <a:t> </a:t>
            </a:r>
            <a:r>
              <a:rPr lang="en-US" sz="1400" dirty="0" smtClean="0">
                <a:solidFill>
                  <a:srgbClr val="FFFFFF"/>
                </a:solidFill>
                <a:latin typeface="Source Code Pro"/>
                <a:sym typeface="Wingdings" pitchFamily="2" charset="2"/>
              </a:rPr>
              <a:t>x</a:t>
            </a:r>
            <a:r>
              <a:rPr lang="en-US" sz="1400" dirty="0">
                <a:solidFill>
                  <a:srgbClr val="FFFFFF"/>
                </a:solidFill>
                <a:latin typeface="Source Code Pro"/>
                <a:sym typeface="Wingdings" pitchFamily="2" charset="2"/>
              </a:rPr>
              <a:t> </a:t>
            </a:r>
            <a:r>
              <a:rPr lang="en-US" sz="1400" dirty="0" smtClean="0">
                <a:solidFill>
                  <a:srgbClr val="FFFFFF"/>
                </a:solidFill>
                <a:latin typeface="Source Code Pro"/>
                <a:sym typeface="Wingdings" pitchFamily="2" charset="2"/>
              </a:rPr>
              <a:t>+</a:t>
            </a:r>
            <a:r>
              <a:rPr lang="en-US" sz="1400" dirty="0">
                <a:solidFill>
                  <a:srgbClr val="FFFFFF"/>
                </a:solidFill>
                <a:latin typeface="Source Code Pro"/>
                <a:sym typeface="Wingdings" pitchFamily="2" charset="2"/>
              </a:rPr>
              <a:t> </a:t>
            </a:r>
            <a:r>
              <a:rPr lang="en-US" sz="1400" dirty="0" smtClean="0">
                <a:solidFill>
                  <a:srgbClr val="FFFFFF"/>
                </a:solidFill>
                <a:latin typeface="Source Code Pro"/>
                <a:sym typeface="Wingdings" pitchFamily="2" charset="2"/>
              </a:rPr>
              <a:t>1</a:t>
            </a:r>
            <a:r>
              <a:rPr lang="en-US" sz="1400" dirty="0">
                <a:solidFill>
                  <a:srgbClr val="FFFFFF"/>
                </a:solidFill>
                <a:latin typeface="Source Code Pro"/>
                <a:sym typeface="Wingdings" pitchFamily="2" charset="2"/>
              </a:rPr>
              <a:t>;</a:t>
            </a:r>
          </a:p>
          <a:p>
            <a:r>
              <a:rPr lang="en-US" sz="1400" dirty="0" smtClean="0">
                <a:solidFill>
                  <a:srgbClr val="FFFFFF"/>
                </a:solidFill>
                <a:latin typeface="Source Code Pro"/>
                <a:sym typeface="Wingdings" pitchFamily="2" charset="2"/>
              </a:rPr>
              <a:t>}</a:t>
            </a:r>
          </a:p>
          <a:p>
            <a:endParaRPr lang="en-US" sz="1400" dirty="0">
              <a:solidFill>
                <a:srgbClr val="FFFFFF"/>
              </a:solidFill>
              <a:latin typeface="Source Code Pro"/>
              <a:sym typeface="Wingdings" pitchFamily="2" charset="2"/>
            </a:endParaRPr>
          </a:p>
          <a:p>
            <a:r>
              <a:rPr lang="en-US" sz="1400" dirty="0" err="1" smtClean="0">
                <a:solidFill>
                  <a:srgbClr val="FFFFFF"/>
                </a:solidFill>
              </a:rPr>
              <a:t>var</a:t>
            </a:r>
            <a:r>
              <a:rPr lang="en-US" sz="1400" dirty="0" smtClean="0">
                <a:solidFill>
                  <a:srgbClr val="FFFFFF"/>
                </a:solidFill>
              </a:rPr>
              <a:t> f = function () {</a:t>
            </a:r>
          </a:p>
          <a:p>
            <a:r>
              <a:rPr lang="en-US" sz="1400" dirty="0" smtClean="0">
                <a:solidFill>
                  <a:srgbClr val="FFFFFF"/>
                </a:solidFill>
              </a:rPr>
              <a:t>    return arguments[0] + arguments[1]</a:t>
            </a:r>
          </a:p>
          <a:p>
            <a:r>
              <a:rPr lang="en-US" sz="1400" dirty="0" smtClean="0">
                <a:solidFill>
                  <a:srgbClr val="FFFFFF"/>
                </a:solidFill>
              </a:rPr>
              <a:t>}; </a:t>
            </a:r>
            <a:endParaRPr lang="en-US" sz="1400" dirty="0">
              <a:solidFill>
                <a:srgbClr val="FFFFFF"/>
              </a:solidFill>
              <a:latin typeface="Source Code Pro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-376450" y="1045892"/>
            <a:ext cx="4701921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Null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Undefined</a:t>
            </a:r>
            <a:endParaRPr lang="en-US" sz="1600" dirty="0">
              <a:solidFill>
                <a:srgbClr val="37515F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String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Number (floats)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Booleans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u="sng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Always</a:t>
            </a:r>
            <a:r>
              <a:rPr lang="en-US" sz="1600" u="sng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n-US" sz="1600" u="sng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boxed</a:t>
            </a:r>
            <a:r>
              <a:rPr lang="en-US" sz="1600" u="sng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n-US" sz="1600" u="sng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(reference</a:t>
            </a:r>
            <a:r>
              <a:rPr lang="en-US" sz="1600" u="sng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n-US" sz="1600" u="sng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types</a:t>
            </a:r>
            <a:r>
              <a:rPr lang="en-US" sz="1600" u="sng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)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Arrays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Objects</a:t>
            </a:r>
            <a:endParaRPr lang="en-US" sz="1600" dirty="0">
              <a:solidFill>
                <a:srgbClr val="37515F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Regular Expression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Functions</a:t>
            </a:r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Arguments (not</a:t>
            </a:r>
            <a:r>
              <a:rPr lang="en-US" sz="16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an</a:t>
            </a:r>
            <a:r>
              <a:rPr lang="en-US" sz="16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array</a:t>
            </a:r>
            <a:r>
              <a:rPr lang="en-US" sz="16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37515F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dirty="0" smtClean="0">
              <a:solidFill>
                <a:srgbClr val="37515F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3846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6774" name="Rectangle 6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77" name="think-cell Slide" r:id="rId5" imgW="0" imgH="0" progId="">
                  <p:embed/>
                </p:oleObj>
              </mc:Choice>
              <mc:Fallback>
                <p:oleObj name="think-cell Slide" r:id="rId5" imgW="0" imgH="0" progId="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1"/>
          <p:cNvSpPr txBox="1">
            <a:spLocks/>
          </p:cNvSpPr>
          <p:nvPr/>
        </p:nvSpPr>
        <p:spPr>
          <a:xfrm>
            <a:off x="158750" y="73816"/>
            <a:ext cx="6831095" cy="439769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lvl="0" defTabSz="895350" eaLnBrk="0" hangingPunct="0">
              <a:defRPr/>
            </a:pPr>
            <a:r>
              <a:rPr lang="en-US" sz="2000" b="1" kern="0" dirty="0" err="1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Javascript</a:t>
            </a:r>
            <a:r>
              <a:rPr lang="en-US" sz="20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 Basics</a:t>
            </a:r>
          </a:p>
          <a:p>
            <a:pPr lvl="0" defTabSz="895350" eaLnBrk="0" hangingPunct="0">
              <a:defRPr/>
            </a:pPr>
            <a:endParaRPr lang="en-US" sz="2000" b="1" kern="0" dirty="0">
              <a:solidFill>
                <a:schemeClr val="tx2">
                  <a:lumMod val="75000"/>
                  <a:lumOff val="25000"/>
                </a:schemeClr>
              </a:solidFill>
              <a:latin typeface="Open Sans"/>
              <a:ea typeface="+mj-ea"/>
              <a:cs typeface="+mj-cs"/>
            </a:endParaRPr>
          </a:p>
          <a:p>
            <a:pPr marR="0" lvl="0" defTabSz="8953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US" sz="2000" b="1" i="0" u="none" strike="noStrike" kern="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Open Sans"/>
              <a:ea typeface="+mj-ea"/>
              <a:cs typeface="+mj-cs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0" y="6675333"/>
            <a:ext cx="8961438" cy="45719"/>
          </a:xfrm>
          <a:prstGeom prst="rect">
            <a:avLst/>
          </a:prstGeom>
          <a:solidFill>
            <a:srgbClr val="082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0" y="6286501"/>
            <a:ext cx="8961438" cy="43497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7295534" y="6334125"/>
            <a:ext cx="1642469" cy="37593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+972.52.530.7939</a:t>
            </a:r>
          </a:p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jwax@prodware.fr  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459843" y="6340976"/>
            <a:ext cx="4796117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1400" kern="0" dirty="0" smtClean="0">
                <a:latin typeface="Open Sans"/>
                <a:ea typeface="+mj-ea"/>
                <a:cs typeface="+mj-cs"/>
              </a:rPr>
              <a:t>Become a Full-stack Developer</a:t>
            </a:r>
            <a:endParaRPr lang="en-US" sz="1400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5177" y="6380296"/>
            <a:ext cx="795294" cy="246541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0" y="-1"/>
            <a:ext cx="8961438" cy="457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58750" y="446849"/>
            <a:ext cx="8444484" cy="456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dirty="0" err="1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Javascript</a:t>
            </a:r>
            <a:r>
              <a:rPr lang="en-US" sz="18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 -</a:t>
            </a:r>
            <a:r>
              <a:rPr lang="en-US" sz="1800" dirty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 </a:t>
            </a:r>
            <a:r>
              <a:rPr lang="en-US" sz="18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equalit</a:t>
            </a:r>
            <a:r>
              <a:rPr lang="en-US" sz="1800" dirty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y</a:t>
            </a:r>
            <a:endParaRPr lang="en-US" sz="1800" dirty="0" smtClean="0">
              <a:solidFill>
                <a:schemeClr val="tx2">
                  <a:lumMod val="75000"/>
                  <a:lumOff val="25000"/>
                </a:schemeClr>
              </a:solidFill>
              <a:latin typeface="Open San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381104" y="985448"/>
            <a:ext cx="4403911" cy="203132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FFFF"/>
                </a:solidFill>
                <a:latin typeface="Source Code Pro"/>
              </a:rPr>
              <a:t>// == is misleading, because all these are true</a:t>
            </a:r>
          </a:p>
          <a:p>
            <a:r>
              <a:rPr lang="en-US" sz="1600" dirty="0" smtClean="0">
                <a:solidFill>
                  <a:srgbClr val="FFFFFF"/>
                </a:solidFill>
              </a:rPr>
              <a:t>null == undefined </a:t>
            </a:r>
          </a:p>
          <a:p>
            <a:r>
              <a:rPr lang="en-US" sz="1600" dirty="0" smtClean="0">
                <a:solidFill>
                  <a:srgbClr val="FFFFFF"/>
                </a:solidFill>
              </a:rPr>
              <a:t>false == 0 </a:t>
            </a:r>
          </a:p>
          <a:p>
            <a:r>
              <a:rPr lang="en-US" sz="1600" dirty="0" smtClean="0">
                <a:solidFill>
                  <a:srgbClr val="FFFFFF"/>
                </a:solidFill>
              </a:rPr>
              <a:t>false == ’’ </a:t>
            </a:r>
          </a:p>
          <a:p>
            <a:r>
              <a:rPr lang="en-US" sz="1600" dirty="0" smtClean="0">
                <a:solidFill>
                  <a:srgbClr val="FFFFFF"/>
                </a:solidFill>
              </a:rPr>
              <a:t>’’ == 0 </a:t>
            </a:r>
          </a:p>
          <a:p>
            <a:r>
              <a:rPr lang="en-US" sz="1600" dirty="0" smtClean="0">
                <a:solidFill>
                  <a:srgbClr val="FFFFFF"/>
                </a:solidFill>
              </a:rPr>
              <a:t>true == 1 </a:t>
            </a:r>
          </a:p>
          <a:p>
            <a:r>
              <a:rPr lang="en-US" sz="1600" dirty="0" smtClean="0">
                <a:solidFill>
                  <a:srgbClr val="FFFFFF"/>
                </a:solidFill>
              </a:rPr>
              <a:t>true == ’1’ </a:t>
            </a:r>
          </a:p>
          <a:p>
            <a:r>
              <a:rPr lang="en-US" sz="1600" dirty="0" smtClean="0">
                <a:solidFill>
                  <a:srgbClr val="FFFFFF"/>
                </a:solidFill>
              </a:rPr>
              <a:t>’1’ == 1 </a:t>
            </a:r>
            <a:endParaRPr lang="en-US" sz="1600" dirty="0" smtClean="0">
              <a:solidFill>
                <a:srgbClr val="FFFFFF"/>
              </a:solidFill>
              <a:latin typeface="Source Code Pro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-376450" y="1045892"/>
            <a:ext cx="470192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Always use === and !== (not ==)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===</a:t>
            </a:r>
            <a:r>
              <a:rPr lang="en-US" sz="16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checks value AND type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Referential compare</a:t>
            </a:r>
            <a:r>
              <a:rPr lang="en-US" sz="16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for</a:t>
            </a:r>
            <a:r>
              <a:rPr lang="en-US" sz="16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boxed/by</a:t>
            </a:r>
            <a:r>
              <a:rPr lang="en-US" sz="16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ref</a:t>
            </a:r>
            <a:endParaRPr lang="en-US" sz="1600" dirty="0">
              <a:solidFill>
                <a:srgbClr val="37515F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Structural compare for non-boxed/by </a:t>
            </a:r>
            <a:r>
              <a:rPr lang="en-US" sz="1600" dirty="0" err="1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val</a:t>
            </a:r>
            <a:endParaRPr lang="en-US" sz="1600" dirty="0" smtClean="0">
              <a:solidFill>
                <a:srgbClr val="37515F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37515F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dirty="0" smtClean="0">
              <a:solidFill>
                <a:srgbClr val="37515F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One</a:t>
            </a:r>
            <a:r>
              <a:rPr lang="en-US" sz="16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possible</a:t>
            </a:r>
            <a:r>
              <a:rPr lang="en-US" sz="16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use for ==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Check null</a:t>
            </a:r>
            <a:r>
              <a:rPr lang="en-US" sz="16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AND</a:t>
            </a:r>
            <a:r>
              <a:rPr lang="en-US" sz="16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undefine</a:t>
            </a:r>
            <a:r>
              <a:rPr lang="en-US" sz="16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d</a:t>
            </a:r>
            <a:endParaRPr lang="en-US" sz="1600" dirty="0" smtClean="0">
              <a:solidFill>
                <a:srgbClr val="37515F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37515F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dirty="0" smtClean="0">
              <a:solidFill>
                <a:srgbClr val="37515F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dirty="0" smtClean="0">
              <a:solidFill>
                <a:srgbClr val="37515F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37515F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37515F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dirty="0" smtClean="0">
              <a:solidFill>
                <a:srgbClr val="37515F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381104" y="3405605"/>
            <a:ext cx="4403911" cy="95410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FFFF"/>
                </a:solidFill>
                <a:latin typeface="Source Code Pro"/>
              </a:rPr>
              <a:t>// possible use for ==</a:t>
            </a:r>
          </a:p>
          <a:p>
            <a:r>
              <a:rPr lang="en-US" sz="1400" dirty="0" smtClean="0">
                <a:solidFill>
                  <a:srgbClr val="FFFFFF"/>
                </a:solidFill>
                <a:latin typeface="Source Code Pro"/>
              </a:rPr>
              <a:t>(x</a:t>
            </a:r>
            <a:r>
              <a:rPr lang="en-US" sz="1400" dirty="0">
                <a:solidFill>
                  <a:srgbClr val="FFFFFF"/>
                </a:solidFill>
                <a:latin typeface="Source Code Pro"/>
              </a:rPr>
              <a:t> </a:t>
            </a:r>
            <a:r>
              <a:rPr lang="en-US" sz="1400" dirty="0" smtClean="0">
                <a:solidFill>
                  <a:srgbClr val="FFFFFF"/>
                </a:solidFill>
                <a:latin typeface="Source Code Pro"/>
              </a:rPr>
              <a:t>==</a:t>
            </a:r>
            <a:r>
              <a:rPr lang="en-US" sz="1400" dirty="0">
                <a:solidFill>
                  <a:srgbClr val="FFFFFF"/>
                </a:solidFill>
                <a:latin typeface="Source Code Pro"/>
              </a:rPr>
              <a:t> </a:t>
            </a:r>
            <a:r>
              <a:rPr lang="en-US" sz="1400" dirty="0" smtClean="0">
                <a:solidFill>
                  <a:srgbClr val="FFFFFF"/>
                </a:solidFill>
                <a:latin typeface="Source Code Pro"/>
              </a:rPr>
              <a:t>null)</a:t>
            </a:r>
            <a:endParaRPr lang="en-US" sz="1400" dirty="0">
              <a:solidFill>
                <a:srgbClr val="FFFFFF"/>
              </a:solidFill>
              <a:latin typeface="Source Code Pro"/>
            </a:endParaRPr>
          </a:p>
          <a:p>
            <a:r>
              <a:rPr lang="en-US" sz="1400" dirty="0" smtClean="0">
                <a:solidFill>
                  <a:srgbClr val="FFFFFF"/>
                </a:solidFill>
                <a:latin typeface="Source Code Pro"/>
              </a:rPr>
              <a:t>Is like</a:t>
            </a:r>
          </a:p>
          <a:p>
            <a:r>
              <a:rPr lang="en-US" sz="1400" dirty="0" smtClean="0">
                <a:solidFill>
                  <a:srgbClr val="FFFFFF"/>
                </a:solidFill>
                <a:latin typeface="Source Code Pro"/>
              </a:rPr>
              <a:t>(x</a:t>
            </a:r>
            <a:r>
              <a:rPr lang="en-US" sz="1400" dirty="0">
                <a:solidFill>
                  <a:srgbClr val="FFFFFF"/>
                </a:solidFill>
                <a:latin typeface="Source Code Pro"/>
              </a:rPr>
              <a:t> </a:t>
            </a:r>
            <a:r>
              <a:rPr lang="en-US" sz="1400" dirty="0" smtClean="0">
                <a:solidFill>
                  <a:srgbClr val="FFFFFF"/>
                </a:solidFill>
                <a:latin typeface="Source Code Pro"/>
              </a:rPr>
              <a:t>===</a:t>
            </a:r>
            <a:r>
              <a:rPr lang="en-US" sz="1400" dirty="0">
                <a:solidFill>
                  <a:srgbClr val="FFFFFF"/>
                </a:solidFill>
                <a:latin typeface="Source Code Pro"/>
              </a:rPr>
              <a:t> </a:t>
            </a:r>
            <a:r>
              <a:rPr lang="en-US" sz="1400" dirty="0" smtClean="0">
                <a:solidFill>
                  <a:srgbClr val="FFFFFF"/>
                </a:solidFill>
                <a:latin typeface="Source Code Pro"/>
              </a:rPr>
              <a:t>null</a:t>
            </a:r>
            <a:r>
              <a:rPr lang="en-US" sz="1400" dirty="0">
                <a:solidFill>
                  <a:srgbClr val="FFFFFF"/>
                </a:solidFill>
                <a:latin typeface="Source Code Pro"/>
              </a:rPr>
              <a:t> </a:t>
            </a:r>
            <a:r>
              <a:rPr lang="en-US" sz="1400" dirty="0" smtClean="0">
                <a:solidFill>
                  <a:srgbClr val="FFFFFF"/>
                </a:solidFill>
                <a:latin typeface="Source Code Pro"/>
              </a:rPr>
              <a:t>||</a:t>
            </a:r>
            <a:r>
              <a:rPr lang="en-US" sz="1400" dirty="0">
                <a:solidFill>
                  <a:srgbClr val="FFFFFF"/>
                </a:solidFill>
                <a:latin typeface="Source Code Pro"/>
              </a:rPr>
              <a:t> </a:t>
            </a:r>
            <a:r>
              <a:rPr lang="en-US" sz="1400" dirty="0" smtClean="0">
                <a:solidFill>
                  <a:srgbClr val="FFFFFF"/>
                </a:solidFill>
                <a:latin typeface="Source Code Pro"/>
              </a:rPr>
              <a:t>x === undefined)</a:t>
            </a:r>
            <a:endParaRPr lang="en-US" sz="1400" dirty="0" smtClean="0">
              <a:solidFill>
                <a:srgbClr val="1AB076"/>
              </a:solidFill>
              <a:latin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1766403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6774" name="Rectangle 6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01" name="think-cell Slide" r:id="rId5" imgW="0" imgH="0" progId="">
                  <p:embed/>
                </p:oleObj>
              </mc:Choice>
              <mc:Fallback>
                <p:oleObj name="think-cell Slide" r:id="rId5" imgW="0" imgH="0" progId="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1"/>
          <p:cNvSpPr txBox="1">
            <a:spLocks/>
          </p:cNvSpPr>
          <p:nvPr/>
        </p:nvSpPr>
        <p:spPr>
          <a:xfrm>
            <a:off x="158750" y="73816"/>
            <a:ext cx="6831095" cy="439769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lvl="0" defTabSz="895350" eaLnBrk="0" hangingPunct="0">
              <a:defRPr/>
            </a:pPr>
            <a:r>
              <a:rPr lang="en-US" sz="2000" b="1" kern="0" dirty="0" err="1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Javascript</a:t>
            </a:r>
            <a:r>
              <a:rPr lang="en-US" sz="20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 Basics</a:t>
            </a:r>
          </a:p>
          <a:p>
            <a:pPr lvl="0" defTabSz="895350" eaLnBrk="0" hangingPunct="0">
              <a:defRPr/>
            </a:pPr>
            <a:endParaRPr lang="en-US" sz="2000" b="1" kern="0" dirty="0">
              <a:solidFill>
                <a:schemeClr val="tx2">
                  <a:lumMod val="75000"/>
                  <a:lumOff val="25000"/>
                </a:schemeClr>
              </a:solidFill>
              <a:latin typeface="Open Sans"/>
              <a:ea typeface="+mj-ea"/>
              <a:cs typeface="+mj-cs"/>
            </a:endParaRPr>
          </a:p>
          <a:p>
            <a:pPr marR="0" lvl="0" defTabSz="8953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US" sz="2000" b="1" i="0" u="none" strike="noStrike" kern="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Open Sans"/>
              <a:ea typeface="+mj-ea"/>
              <a:cs typeface="+mj-cs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0" y="6675333"/>
            <a:ext cx="8961438" cy="45719"/>
          </a:xfrm>
          <a:prstGeom prst="rect">
            <a:avLst/>
          </a:prstGeom>
          <a:solidFill>
            <a:srgbClr val="082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0" y="6286501"/>
            <a:ext cx="8961438" cy="43497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7295534" y="6334125"/>
            <a:ext cx="1642469" cy="37593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+972.52.530.7939</a:t>
            </a:r>
          </a:p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jwax@prodware.fr  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459843" y="6340976"/>
            <a:ext cx="4796117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1400" kern="0" dirty="0" smtClean="0">
                <a:latin typeface="Open Sans"/>
                <a:ea typeface="+mj-ea"/>
                <a:cs typeface="+mj-cs"/>
              </a:rPr>
              <a:t>Become a Full-stack Developer</a:t>
            </a:r>
            <a:endParaRPr lang="en-US" sz="1400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5177" y="6380296"/>
            <a:ext cx="795294" cy="246541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0" y="-1"/>
            <a:ext cx="8961438" cy="457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58750" y="446849"/>
            <a:ext cx="8444484" cy="456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dirty="0" err="1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Javascript</a:t>
            </a:r>
            <a:r>
              <a:rPr lang="en-US" sz="18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 -</a:t>
            </a:r>
            <a:r>
              <a:rPr lang="en-US" sz="1800" dirty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 </a:t>
            </a:r>
            <a:r>
              <a:rPr lang="en-US" sz="18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Object</a:t>
            </a:r>
            <a:r>
              <a:rPr lang="en-US" sz="1800" dirty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s</a:t>
            </a:r>
            <a:endParaRPr lang="en-US" sz="1800" dirty="0" smtClean="0">
              <a:solidFill>
                <a:schemeClr val="tx2">
                  <a:lumMod val="75000"/>
                  <a:lumOff val="25000"/>
                </a:schemeClr>
              </a:solidFill>
              <a:latin typeface="Open San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381104" y="985448"/>
            <a:ext cx="4403911" cy="80021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FFFF"/>
                </a:solidFill>
                <a:latin typeface="Source Code Pro"/>
              </a:rPr>
              <a:t>// Objects</a:t>
            </a:r>
          </a:p>
          <a:p>
            <a:r>
              <a:rPr lang="en-US" sz="1600" dirty="0" err="1" smtClean="0">
                <a:solidFill>
                  <a:srgbClr val="FFFFFF"/>
                </a:solidFill>
              </a:rPr>
              <a:t>var</a:t>
            </a:r>
            <a:r>
              <a:rPr lang="en-US" sz="1600" dirty="0" smtClean="0">
                <a:solidFill>
                  <a:srgbClr val="FFFFFF"/>
                </a:solidFill>
              </a:rPr>
              <a:t> </a:t>
            </a:r>
            <a:r>
              <a:rPr lang="en-US" sz="1600" dirty="0" err="1" smtClean="0">
                <a:solidFill>
                  <a:srgbClr val="FFFFFF"/>
                </a:solidFill>
              </a:rPr>
              <a:t>obj</a:t>
            </a:r>
            <a:r>
              <a:rPr lang="en-US" sz="1600" dirty="0" smtClean="0">
                <a:solidFill>
                  <a:srgbClr val="FFFFFF"/>
                </a:solidFill>
              </a:rPr>
              <a:t> = { }; </a:t>
            </a:r>
          </a:p>
          <a:p>
            <a:r>
              <a:rPr lang="en-US" sz="1600" dirty="0" err="1" smtClean="0">
                <a:solidFill>
                  <a:srgbClr val="FFFFFF"/>
                </a:solidFill>
              </a:rPr>
              <a:t>var</a:t>
            </a:r>
            <a:r>
              <a:rPr lang="en-US" sz="1600" dirty="0" smtClean="0">
                <a:solidFill>
                  <a:srgbClr val="FFFFFF"/>
                </a:solidFill>
              </a:rPr>
              <a:t> </a:t>
            </a:r>
            <a:r>
              <a:rPr lang="en-US" sz="1600" dirty="0" err="1" smtClean="0">
                <a:solidFill>
                  <a:srgbClr val="FFFFFF"/>
                </a:solidFill>
              </a:rPr>
              <a:t>obj</a:t>
            </a:r>
            <a:r>
              <a:rPr lang="en-US" sz="1600" dirty="0" smtClean="0">
                <a:solidFill>
                  <a:srgbClr val="FFFFFF"/>
                </a:solidFill>
              </a:rPr>
              <a:t> = new Object();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-376450" y="1045892"/>
            <a:ext cx="470192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err="1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var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n-US" sz="1600" dirty="0" err="1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obj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= { };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An</a:t>
            </a:r>
            <a:r>
              <a:rPr lang="en-US" sz="16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object</a:t>
            </a:r>
            <a:r>
              <a:rPr lang="en-US" sz="16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has</a:t>
            </a:r>
            <a:r>
              <a:rPr lang="en-US" sz="16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properties:</a:t>
            </a:r>
            <a:endParaRPr lang="en-US" sz="1600" dirty="0">
              <a:solidFill>
                <a:srgbClr val="37515F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err="1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obj.propA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= “shalom”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err="1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obj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[“</a:t>
            </a:r>
            <a:r>
              <a:rPr lang="en-US" sz="1600" dirty="0" err="1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propA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”] = “shalom”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37515F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dirty="0" smtClean="0">
              <a:solidFill>
                <a:srgbClr val="37515F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dirty="0" smtClean="0">
              <a:solidFill>
                <a:srgbClr val="37515F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37515F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37515F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dirty="0" smtClean="0">
              <a:solidFill>
                <a:srgbClr val="37515F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381104" y="3405605"/>
            <a:ext cx="4403911" cy="1538883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FFFF"/>
                </a:solidFill>
                <a:latin typeface="Source Code Pro"/>
              </a:rPr>
              <a:t>// iterate over objects properties</a:t>
            </a:r>
          </a:p>
          <a:p>
            <a:r>
              <a:rPr lang="en-US" sz="1600" dirty="0" smtClean="0">
                <a:solidFill>
                  <a:srgbClr val="FFFFFF"/>
                </a:solidFill>
              </a:rPr>
              <a:t>for (</a:t>
            </a:r>
            <a:r>
              <a:rPr lang="en-US" sz="1600" dirty="0" err="1" smtClean="0">
                <a:solidFill>
                  <a:srgbClr val="FFFFFF"/>
                </a:solidFill>
              </a:rPr>
              <a:t>var</a:t>
            </a:r>
            <a:r>
              <a:rPr lang="en-US" sz="1600" dirty="0" smtClean="0">
                <a:solidFill>
                  <a:srgbClr val="FFFFFF"/>
                </a:solidFill>
              </a:rPr>
              <a:t> n in </a:t>
            </a:r>
            <a:r>
              <a:rPr lang="en-US" sz="1600" dirty="0" err="1" smtClean="0">
                <a:solidFill>
                  <a:srgbClr val="FFFFFF"/>
                </a:solidFill>
              </a:rPr>
              <a:t>obj</a:t>
            </a:r>
            <a:r>
              <a:rPr lang="en-US" sz="1600" dirty="0" smtClean="0">
                <a:solidFill>
                  <a:srgbClr val="FFFFFF"/>
                </a:solidFill>
              </a:rPr>
              <a:t>) { </a:t>
            </a:r>
          </a:p>
          <a:p>
            <a:r>
              <a:rPr lang="en-US" sz="1600" dirty="0">
                <a:solidFill>
                  <a:srgbClr val="FFFFFF"/>
                </a:solidFill>
              </a:rPr>
              <a:t>  </a:t>
            </a:r>
            <a:r>
              <a:rPr lang="en-US" sz="1600" dirty="0" smtClean="0">
                <a:solidFill>
                  <a:srgbClr val="FFFFFF"/>
                </a:solidFill>
              </a:rPr>
              <a:t>if (</a:t>
            </a:r>
            <a:r>
              <a:rPr lang="en-US" sz="1600" dirty="0" err="1" smtClean="0">
                <a:solidFill>
                  <a:srgbClr val="FFFFFF"/>
                </a:solidFill>
              </a:rPr>
              <a:t>obj.hasOwnProperty</a:t>
            </a:r>
            <a:r>
              <a:rPr lang="en-US" sz="1600" dirty="0" smtClean="0">
                <a:solidFill>
                  <a:srgbClr val="FFFFFF"/>
                </a:solidFill>
              </a:rPr>
              <a:t>(n)) {</a:t>
            </a:r>
          </a:p>
          <a:p>
            <a:r>
              <a:rPr lang="en-US" sz="1600" dirty="0">
                <a:solidFill>
                  <a:srgbClr val="FFFFFF"/>
                </a:solidFill>
              </a:rPr>
              <a:t>    </a:t>
            </a:r>
            <a:r>
              <a:rPr lang="en-US" sz="1600" dirty="0" smtClean="0">
                <a:solidFill>
                  <a:srgbClr val="FFFFFF"/>
                </a:solidFill>
              </a:rPr>
              <a:t>console.log(</a:t>
            </a:r>
            <a:r>
              <a:rPr lang="en-US" sz="1600" dirty="0" err="1" smtClean="0">
                <a:solidFill>
                  <a:srgbClr val="FFFFFF"/>
                </a:solidFill>
              </a:rPr>
              <a:t>obj</a:t>
            </a:r>
            <a:r>
              <a:rPr lang="en-US" sz="1600" dirty="0" smtClean="0">
                <a:solidFill>
                  <a:srgbClr val="FFFFFF"/>
                </a:solidFill>
              </a:rPr>
              <a:t>[n]);</a:t>
            </a:r>
          </a:p>
          <a:p>
            <a:r>
              <a:rPr lang="en-US" sz="1600" dirty="0">
                <a:solidFill>
                  <a:srgbClr val="FFFFFF"/>
                </a:solidFill>
              </a:rPr>
              <a:t>  </a:t>
            </a:r>
            <a:r>
              <a:rPr lang="en-US" sz="1600" dirty="0" smtClean="0">
                <a:solidFill>
                  <a:srgbClr val="FFFFFF"/>
                </a:solidFill>
              </a:rPr>
              <a:t>} </a:t>
            </a:r>
          </a:p>
          <a:p>
            <a:r>
              <a:rPr lang="en-US" sz="1600" dirty="0" smtClean="0">
                <a:solidFill>
                  <a:srgbClr val="FFFFFF"/>
                </a:solidFill>
              </a:rPr>
              <a:t>}</a:t>
            </a:r>
            <a:endParaRPr lang="en-US" sz="1600" dirty="0" smtClean="0">
              <a:solidFill>
                <a:srgbClr val="FFFFFF"/>
              </a:solidFill>
              <a:latin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4243330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6774" name="Rectangle 6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25" name="think-cell Slide" r:id="rId5" imgW="0" imgH="0" progId="">
                  <p:embed/>
                </p:oleObj>
              </mc:Choice>
              <mc:Fallback>
                <p:oleObj name="think-cell Slide" r:id="rId5" imgW="0" imgH="0" progId="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1"/>
          <p:cNvSpPr txBox="1">
            <a:spLocks/>
          </p:cNvSpPr>
          <p:nvPr/>
        </p:nvSpPr>
        <p:spPr>
          <a:xfrm>
            <a:off x="158750" y="73816"/>
            <a:ext cx="6831095" cy="439769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lvl="0" defTabSz="895350" eaLnBrk="0" hangingPunct="0">
              <a:defRPr/>
            </a:pPr>
            <a:r>
              <a:rPr lang="en-US" sz="2000" b="1" kern="0" dirty="0" err="1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Javascript</a:t>
            </a:r>
            <a:r>
              <a:rPr lang="en-US" sz="20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 Basics</a:t>
            </a:r>
          </a:p>
          <a:p>
            <a:pPr lvl="0" defTabSz="895350" eaLnBrk="0" hangingPunct="0">
              <a:defRPr/>
            </a:pPr>
            <a:endParaRPr lang="en-US" sz="2000" b="1" kern="0" dirty="0">
              <a:solidFill>
                <a:schemeClr val="tx2">
                  <a:lumMod val="75000"/>
                  <a:lumOff val="25000"/>
                </a:schemeClr>
              </a:solidFill>
              <a:latin typeface="Open Sans"/>
              <a:ea typeface="+mj-ea"/>
              <a:cs typeface="+mj-cs"/>
            </a:endParaRPr>
          </a:p>
          <a:p>
            <a:pPr marR="0" lvl="0" defTabSz="8953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US" sz="2000" b="1" i="0" u="none" strike="noStrike" kern="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Open Sans"/>
              <a:ea typeface="+mj-ea"/>
              <a:cs typeface="+mj-cs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0" y="6675333"/>
            <a:ext cx="8961438" cy="45719"/>
          </a:xfrm>
          <a:prstGeom prst="rect">
            <a:avLst/>
          </a:prstGeom>
          <a:solidFill>
            <a:srgbClr val="082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0" y="6286501"/>
            <a:ext cx="8961438" cy="43497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7295534" y="6334125"/>
            <a:ext cx="1642469" cy="37593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+972.52.530.7939</a:t>
            </a:r>
          </a:p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jwax@prodware.fr  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459843" y="6340976"/>
            <a:ext cx="4796117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1400" kern="0" dirty="0" smtClean="0">
                <a:latin typeface="Open Sans"/>
                <a:ea typeface="+mj-ea"/>
                <a:cs typeface="+mj-cs"/>
              </a:rPr>
              <a:t>Become a Full-stack Developer</a:t>
            </a:r>
            <a:endParaRPr lang="en-US" sz="1400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5177" y="6380296"/>
            <a:ext cx="795294" cy="246541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0" y="-1"/>
            <a:ext cx="8961438" cy="457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58750" y="446849"/>
            <a:ext cx="8444484" cy="456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dirty="0" err="1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Javascript</a:t>
            </a:r>
            <a:r>
              <a:rPr lang="en-US" sz="18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 -</a:t>
            </a:r>
            <a:r>
              <a:rPr lang="en-US" sz="1800" dirty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 </a:t>
            </a:r>
            <a:r>
              <a:rPr lang="en-US" sz="18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Array</a:t>
            </a:r>
            <a:r>
              <a:rPr lang="en-US" sz="1800" dirty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s</a:t>
            </a:r>
            <a:endParaRPr lang="en-US" sz="1800" dirty="0" smtClean="0">
              <a:solidFill>
                <a:schemeClr val="tx2">
                  <a:lumMod val="75000"/>
                  <a:lumOff val="25000"/>
                </a:schemeClr>
              </a:solidFill>
              <a:latin typeface="Open San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381104" y="985448"/>
            <a:ext cx="4403911" cy="178510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FFFF"/>
                </a:solidFill>
                <a:latin typeface="Source Code Pro"/>
              </a:rPr>
              <a:t>// Arrays</a:t>
            </a:r>
          </a:p>
          <a:p>
            <a:r>
              <a:rPr lang="en-US" sz="1600" dirty="0" err="1" smtClean="0">
                <a:solidFill>
                  <a:srgbClr val="FFFFFF"/>
                </a:solidFill>
              </a:rPr>
              <a:t>var</a:t>
            </a:r>
            <a:r>
              <a:rPr lang="en-US" sz="1600" dirty="0" smtClean="0">
                <a:solidFill>
                  <a:srgbClr val="FFFFFF"/>
                </a:solidFill>
              </a:rPr>
              <a:t> </a:t>
            </a:r>
            <a:r>
              <a:rPr lang="en-US" sz="1600" dirty="0" err="1" smtClean="0">
                <a:solidFill>
                  <a:srgbClr val="FFFFFF"/>
                </a:solidFill>
              </a:rPr>
              <a:t>ar</a:t>
            </a:r>
            <a:r>
              <a:rPr lang="en-US" sz="1600" dirty="0" err="1">
                <a:solidFill>
                  <a:srgbClr val="FFFFFF"/>
                </a:solidFill>
              </a:rPr>
              <a:t>r</a:t>
            </a:r>
            <a:r>
              <a:rPr lang="en-US" sz="1600" dirty="0" smtClean="0">
                <a:solidFill>
                  <a:srgbClr val="FFFFFF"/>
                </a:solidFill>
              </a:rPr>
              <a:t> = [ ];   // empty</a:t>
            </a:r>
          </a:p>
          <a:p>
            <a:r>
              <a:rPr lang="en-US" sz="1600" dirty="0" err="1">
                <a:solidFill>
                  <a:srgbClr val="FFFFFF"/>
                </a:solidFill>
              </a:rPr>
              <a:t>v</a:t>
            </a:r>
            <a:r>
              <a:rPr lang="en-US" sz="1600" dirty="0" err="1" smtClean="0">
                <a:solidFill>
                  <a:srgbClr val="FFFFFF"/>
                </a:solidFill>
              </a:rPr>
              <a:t>ar</a:t>
            </a:r>
            <a:r>
              <a:rPr lang="en-US" sz="1600" dirty="0" smtClean="0">
                <a:solidFill>
                  <a:srgbClr val="FFFFFF"/>
                </a:solidFill>
              </a:rPr>
              <a:t> </a:t>
            </a:r>
            <a:r>
              <a:rPr lang="en-US" sz="1600" dirty="0" err="1" smtClean="0">
                <a:solidFill>
                  <a:srgbClr val="FFFFFF"/>
                </a:solidFill>
              </a:rPr>
              <a:t>arr</a:t>
            </a:r>
            <a:r>
              <a:rPr lang="en-US" sz="1600" dirty="0">
                <a:solidFill>
                  <a:srgbClr val="FFFFFF"/>
                </a:solidFill>
              </a:rPr>
              <a:t> </a:t>
            </a:r>
            <a:r>
              <a:rPr lang="en-US" sz="1600" dirty="0" smtClean="0">
                <a:solidFill>
                  <a:srgbClr val="FFFFFF"/>
                </a:solidFill>
              </a:rPr>
              <a:t>=</a:t>
            </a:r>
            <a:r>
              <a:rPr lang="en-US" sz="1600" dirty="0">
                <a:solidFill>
                  <a:srgbClr val="FFFFFF"/>
                </a:solidFill>
              </a:rPr>
              <a:t> </a:t>
            </a:r>
            <a:r>
              <a:rPr lang="en-US" sz="1600" dirty="0" smtClean="0">
                <a:solidFill>
                  <a:srgbClr val="FFFFFF"/>
                </a:solidFill>
              </a:rPr>
              <a:t>new</a:t>
            </a:r>
            <a:r>
              <a:rPr lang="en-US" sz="1600" dirty="0">
                <a:solidFill>
                  <a:srgbClr val="FFFFFF"/>
                </a:solidFill>
              </a:rPr>
              <a:t> </a:t>
            </a:r>
            <a:r>
              <a:rPr lang="en-US" sz="1600" dirty="0" smtClean="0">
                <a:solidFill>
                  <a:srgbClr val="FFFFFF"/>
                </a:solidFill>
              </a:rPr>
              <a:t>Array</a:t>
            </a:r>
            <a:r>
              <a:rPr lang="en-US" sz="1600" dirty="0">
                <a:solidFill>
                  <a:srgbClr val="FFFFFF"/>
                </a:solidFill>
              </a:rPr>
              <a:t> </a:t>
            </a:r>
            <a:r>
              <a:rPr lang="en-US" sz="1600" dirty="0" smtClean="0">
                <a:solidFill>
                  <a:srgbClr val="FFFFFF"/>
                </a:solidFill>
              </a:rPr>
              <a:t>()</a:t>
            </a:r>
            <a:r>
              <a:rPr lang="en-US" sz="1600" dirty="0">
                <a:solidFill>
                  <a:srgbClr val="FFFFFF"/>
                </a:solidFill>
              </a:rPr>
              <a:t>;</a:t>
            </a:r>
            <a:endParaRPr lang="en-US" sz="1600" dirty="0" smtClean="0">
              <a:solidFill>
                <a:srgbClr val="FFFFFF"/>
              </a:solidFill>
            </a:endParaRPr>
          </a:p>
          <a:p>
            <a:endParaRPr lang="en-US" sz="1600" dirty="0">
              <a:solidFill>
                <a:srgbClr val="FFFFFF"/>
              </a:solidFill>
            </a:endParaRPr>
          </a:p>
          <a:p>
            <a:r>
              <a:rPr lang="en-US" sz="1600" dirty="0" err="1" smtClean="0">
                <a:solidFill>
                  <a:srgbClr val="FFFFFF"/>
                </a:solidFill>
              </a:rPr>
              <a:t>var</a:t>
            </a:r>
            <a:r>
              <a:rPr lang="en-US" sz="1600" dirty="0" smtClean="0">
                <a:solidFill>
                  <a:srgbClr val="FFFFFF"/>
                </a:solidFill>
              </a:rPr>
              <a:t> </a:t>
            </a:r>
            <a:r>
              <a:rPr lang="en-US" sz="1600" dirty="0" err="1" smtClean="0">
                <a:solidFill>
                  <a:srgbClr val="FFFFFF"/>
                </a:solidFill>
              </a:rPr>
              <a:t>arr</a:t>
            </a:r>
            <a:r>
              <a:rPr lang="en-US" sz="1600" dirty="0">
                <a:solidFill>
                  <a:srgbClr val="FFFFFF"/>
                </a:solidFill>
              </a:rPr>
              <a:t> </a:t>
            </a:r>
            <a:r>
              <a:rPr lang="en-US" sz="1600" dirty="0" smtClean="0">
                <a:solidFill>
                  <a:srgbClr val="FFFFFF"/>
                </a:solidFill>
              </a:rPr>
              <a:t>=</a:t>
            </a:r>
            <a:r>
              <a:rPr lang="en-US" sz="1600" dirty="0">
                <a:solidFill>
                  <a:srgbClr val="FFFFFF"/>
                </a:solidFill>
              </a:rPr>
              <a:t> </a:t>
            </a:r>
            <a:r>
              <a:rPr lang="en-US" sz="1600" dirty="0" smtClean="0">
                <a:solidFill>
                  <a:srgbClr val="FFFFFF"/>
                </a:solidFill>
              </a:rPr>
              <a:t>[1,2,3]; // array</a:t>
            </a:r>
            <a:r>
              <a:rPr lang="en-US" sz="1600" dirty="0">
                <a:solidFill>
                  <a:srgbClr val="FFFFFF"/>
                </a:solidFill>
              </a:rPr>
              <a:t> </a:t>
            </a:r>
            <a:r>
              <a:rPr lang="en-US" sz="1600" dirty="0" smtClean="0">
                <a:solidFill>
                  <a:srgbClr val="FFFFFF"/>
                </a:solidFill>
              </a:rPr>
              <a:t>of</a:t>
            </a:r>
            <a:r>
              <a:rPr lang="en-US" sz="1600" dirty="0">
                <a:solidFill>
                  <a:srgbClr val="FFFFFF"/>
                </a:solidFill>
              </a:rPr>
              <a:t> </a:t>
            </a:r>
            <a:r>
              <a:rPr lang="en-US" sz="1600" dirty="0" smtClean="0">
                <a:solidFill>
                  <a:srgbClr val="FFFFFF"/>
                </a:solidFill>
              </a:rPr>
              <a:t>numbers</a:t>
            </a:r>
          </a:p>
          <a:p>
            <a:endParaRPr lang="en-US" sz="1600" dirty="0">
              <a:solidFill>
                <a:srgbClr val="FFFFFF"/>
              </a:solidFill>
            </a:endParaRPr>
          </a:p>
          <a:p>
            <a:r>
              <a:rPr lang="en-US" sz="1600" dirty="0" err="1" smtClean="0">
                <a:solidFill>
                  <a:srgbClr val="FFFFFF"/>
                </a:solidFill>
              </a:rPr>
              <a:t>arr.push</a:t>
            </a:r>
            <a:r>
              <a:rPr lang="en-US" sz="1600" dirty="0" smtClean="0">
                <a:solidFill>
                  <a:srgbClr val="FFFFFF"/>
                </a:solidFill>
              </a:rPr>
              <a:t>(“one”, “two”); // add elements to </a:t>
            </a:r>
            <a:r>
              <a:rPr lang="en-US" sz="1600" dirty="0" err="1" smtClean="0">
                <a:solidFill>
                  <a:srgbClr val="FFFFFF"/>
                </a:solidFill>
              </a:rPr>
              <a:t>arr</a:t>
            </a:r>
            <a:endParaRPr lang="en-US" sz="1600" dirty="0">
              <a:solidFill>
                <a:srgbClr val="FFFFFF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-376450" y="1045892"/>
            <a:ext cx="4701921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err="1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var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n-US" sz="1600" dirty="0" err="1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arr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= [ ];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An</a:t>
            </a:r>
            <a:r>
              <a:rPr lang="en-US" sz="16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Array has</a:t>
            </a:r>
            <a:r>
              <a:rPr lang="en-US" sz="16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elements:</a:t>
            </a:r>
            <a:endParaRPr lang="en-US" sz="1600" dirty="0">
              <a:solidFill>
                <a:srgbClr val="37515F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a</a:t>
            </a:r>
            <a:r>
              <a:rPr lang="en-US" sz="1600" dirty="0" err="1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rr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[0] = “shalom0”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err="1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arr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[1] = “shalom1”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37515F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err="1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Array.push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(…)</a:t>
            </a:r>
            <a:r>
              <a:rPr lang="en-US" sz="16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– add</a:t>
            </a:r>
            <a:r>
              <a:rPr lang="en-US" sz="16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element</a:t>
            </a:r>
            <a:r>
              <a:rPr lang="en-US" sz="16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to</a:t>
            </a:r>
            <a:r>
              <a:rPr lang="en-US" sz="16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array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err="1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Array.pop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(…)</a:t>
            </a:r>
            <a:r>
              <a:rPr lang="en-US" sz="16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– remove</a:t>
            </a:r>
            <a:r>
              <a:rPr lang="en-US" sz="16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last</a:t>
            </a:r>
            <a:r>
              <a:rPr lang="en-US" sz="16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element</a:t>
            </a:r>
            <a:endParaRPr lang="en-US" sz="1600" dirty="0">
              <a:solidFill>
                <a:srgbClr val="37515F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dirty="0" smtClean="0">
              <a:solidFill>
                <a:srgbClr val="37515F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Array map</a:t>
            </a:r>
            <a:r>
              <a:rPr lang="en-US" sz="16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– an</a:t>
            </a:r>
            <a:r>
              <a:rPr lang="en-US" sz="16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array</a:t>
            </a:r>
            <a:r>
              <a:rPr lang="en-US" sz="16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with</a:t>
            </a:r>
            <a:r>
              <a:rPr lang="en-US" sz="16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keys</a:t>
            </a:r>
            <a:endParaRPr lang="en-US" sz="1600" dirty="0">
              <a:solidFill>
                <a:srgbClr val="37515F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a</a:t>
            </a:r>
            <a:r>
              <a:rPr lang="en-US" sz="1600" dirty="0" err="1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rr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[“key1”] = “value1”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a</a:t>
            </a:r>
            <a:r>
              <a:rPr lang="en-US" sz="1600" dirty="0" err="1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rr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[“key2”] = “value2”</a:t>
            </a:r>
            <a:endParaRPr lang="en-US" sz="1600" dirty="0">
              <a:solidFill>
                <a:srgbClr val="37515F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dirty="0" smtClean="0">
              <a:solidFill>
                <a:srgbClr val="37515F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37515F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dirty="0" smtClean="0">
              <a:solidFill>
                <a:srgbClr val="37515F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dirty="0" smtClean="0">
              <a:solidFill>
                <a:srgbClr val="37515F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37515F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37515F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dirty="0" smtClean="0">
              <a:solidFill>
                <a:srgbClr val="37515F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381104" y="3147189"/>
            <a:ext cx="4403911" cy="181588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FFFF"/>
                </a:solidFill>
              </a:rPr>
              <a:t>// array of objects</a:t>
            </a:r>
          </a:p>
          <a:p>
            <a:r>
              <a:rPr lang="en-US" sz="1600" dirty="0" err="1">
                <a:solidFill>
                  <a:srgbClr val="FFFFFF"/>
                </a:solidFill>
              </a:rPr>
              <a:t>v</a:t>
            </a:r>
            <a:r>
              <a:rPr lang="en-US" sz="1600" dirty="0" err="1" smtClean="0">
                <a:solidFill>
                  <a:srgbClr val="FFFFFF"/>
                </a:solidFill>
              </a:rPr>
              <a:t>ar</a:t>
            </a:r>
            <a:r>
              <a:rPr lang="en-US" sz="1600" dirty="0" smtClean="0">
                <a:solidFill>
                  <a:srgbClr val="FFFFFF"/>
                </a:solidFill>
              </a:rPr>
              <a:t> </a:t>
            </a:r>
            <a:r>
              <a:rPr lang="en-US" sz="1600" dirty="0" err="1" smtClean="0">
                <a:solidFill>
                  <a:srgbClr val="FFFFFF"/>
                </a:solidFill>
              </a:rPr>
              <a:t>arr</a:t>
            </a:r>
            <a:r>
              <a:rPr lang="en-US" sz="1600" dirty="0" smtClean="0">
                <a:solidFill>
                  <a:srgbClr val="FFFFFF"/>
                </a:solidFill>
              </a:rPr>
              <a:t> = [ { name: “Yossi”}, { name: “Dana”} ]</a:t>
            </a:r>
          </a:p>
          <a:p>
            <a:endParaRPr lang="en-US" sz="1600" dirty="0" smtClean="0">
              <a:solidFill>
                <a:srgbClr val="FFFFFF"/>
              </a:solidFill>
              <a:latin typeface="Source Code Pro"/>
            </a:endParaRPr>
          </a:p>
          <a:p>
            <a:r>
              <a:rPr lang="en-US" sz="1600" dirty="0" smtClean="0">
                <a:solidFill>
                  <a:srgbClr val="FFFFFF"/>
                </a:solidFill>
                <a:latin typeface="Source Code Pro"/>
              </a:rPr>
              <a:t>// iterate over array elements</a:t>
            </a:r>
          </a:p>
          <a:p>
            <a:r>
              <a:rPr lang="en-US" sz="1600" dirty="0" smtClean="0">
                <a:solidFill>
                  <a:srgbClr val="FFFFFF"/>
                </a:solidFill>
              </a:rPr>
              <a:t>for (</a:t>
            </a:r>
            <a:r>
              <a:rPr lang="en-US" sz="1600" dirty="0" err="1" smtClean="0">
                <a:solidFill>
                  <a:srgbClr val="FFFFFF"/>
                </a:solidFill>
              </a:rPr>
              <a:t>var</a:t>
            </a:r>
            <a:r>
              <a:rPr lang="en-US" sz="1600" dirty="0" smtClean="0">
                <a:solidFill>
                  <a:srgbClr val="FFFFFF"/>
                </a:solidFill>
              </a:rPr>
              <a:t> </a:t>
            </a:r>
            <a:r>
              <a:rPr lang="en-US" sz="1600" dirty="0" err="1" smtClean="0">
                <a:solidFill>
                  <a:srgbClr val="FFFFFF"/>
                </a:solidFill>
              </a:rPr>
              <a:t>i</a:t>
            </a:r>
            <a:r>
              <a:rPr lang="en-US" sz="1600" dirty="0">
                <a:solidFill>
                  <a:srgbClr val="FFFFFF"/>
                </a:solidFill>
              </a:rPr>
              <a:t> </a:t>
            </a:r>
            <a:r>
              <a:rPr lang="en-US" sz="1600" dirty="0" smtClean="0">
                <a:solidFill>
                  <a:srgbClr val="FFFFFF"/>
                </a:solidFill>
              </a:rPr>
              <a:t>==</a:t>
            </a:r>
            <a:r>
              <a:rPr lang="en-US" sz="1600" dirty="0">
                <a:solidFill>
                  <a:srgbClr val="FFFFFF"/>
                </a:solidFill>
              </a:rPr>
              <a:t> </a:t>
            </a:r>
            <a:r>
              <a:rPr lang="en-US" sz="1600" dirty="0" smtClean="0">
                <a:solidFill>
                  <a:srgbClr val="FFFFFF"/>
                </a:solidFill>
              </a:rPr>
              <a:t>0; </a:t>
            </a:r>
            <a:r>
              <a:rPr lang="en-US" sz="1600" dirty="0" err="1" smtClean="0">
                <a:solidFill>
                  <a:srgbClr val="FFFFFF"/>
                </a:solidFill>
              </a:rPr>
              <a:t>i</a:t>
            </a:r>
            <a:r>
              <a:rPr lang="en-US" sz="1600" dirty="0" smtClean="0">
                <a:solidFill>
                  <a:srgbClr val="FFFFFF"/>
                </a:solidFill>
              </a:rPr>
              <a:t> &lt;= </a:t>
            </a:r>
            <a:r>
              <a:rPr lang="en-US" sz="1600" dirty="0" err="1" smtClean="0">
                <a:solidFill>
                  <a:srgbClr val="FFFFFF"/>
                </a:solidFill>
              </a:rPr>
              <a:t>arr.length</a:t>
            </a:r>
            <a:r>
              <a:rPr lang="en-US" sz="1600" dirty="0" smtClean="0">
                <a:solidFill>
                  <a:srgbClr val="FFFFFF"/>
                </a:solidFill>
              </a:rPr>
              <a:t>; </a:t>
            </a:r>
            <a:r>
              <a:rPr lang="en-US" sz="1600" dirty="0" err="1" smtClean="0">
                <a:solidFill>
                  <a:srgbClr val="FFFFFF"/>
                </a:solidFill>
              </a:rPr>
              <a:t>i</a:t>
            </a:r>
            <a:r>
              <a:rPr lang="en-US" sz="1600" dirty="0" smtClean="0">
                <a:solidFill>
                  <a:srgbClr val="FFFFFF"/>
                </a:solidFill>
              </a:rPr>
              <a:t>++) { </a:t>
            </a:r>
          </a:p>
          <a:p>
            <a:r>
              <a:rPr lang="en-US" sz="1600" dirty="0" smtClean="0">
                <a:solidFill>
                  <a:srgbClr val="FFFFFF"/>
                </a:solidFill>
              </a:rPr>
              <a:t>  console.log(</a:t>
            </a:r>
            <a:r>
              <a:rPr lang="en-US" sz="1600" dirty="0" err="1" smtClean="0">
                <a:solidFill>
                  <a:srgbClr val="FFFFFF"/>
                </a:solidFill>
              </a:rPr>
              <a:t>arr</a:t>
            </a:r>
            <a:r>
              <a:rPr lang="en-US" sz="1600" dirty="0" smtClean="0">
                <a:solidFill>
                  <a:srgbClr val="FFFFFF"/>
                </a:solidFill>
              </a:rPr>
              <a:t>[</a:t>
            </a:r>
            <a:r>
              <a:rPr lang="en-US" sz="1600" dirty="0" err="1" smtClean="0">
                <a:solidFill>
                  <a:srgbClr val="FFFFFF"/>
                </a:solidFill>
              </a:rPr>
              <a:t>i</a:t>
            </a:r>
            <a:r>
              <a:rPr lang="en-US" sz="1600" smtClean="0">
                <a:solidFill>
                  <a:srgbClr val="FFFFFF"/>
                </a:solidFill>
              </a:rPr>
              <a:t>][“</a:t>
            </a:r>
            <a:r>
              <a:rPr lang="en-US" sz="1600" dirty="0" smtClean="0">
                <a:solidFill>
                  <a:srgbClr val="FFFFFF"/>
                </a:solidFill>
              </a:rPr>
              <a:t>name”]);</a:t>
            </a:r>
          </a:p>
          <a:p>
            <a:r>
              <a:rPr lang="en-US" sz="1600" dirty="0" smtClean="0">
                <a:solidFill>
                  <a:srgbClr val="FFFFFF"/>
                </a:solidFill>
              </a:rPr>
              <a:t>}</a:t>
            </a:r>
            <a:endParaRPr lang="en-US" sz="1600" dirty="0" smtClean="0">
              <a:solidFill>
                <a:srgbClr val="FFFFFF"/>
              </a:solidFill>
              <a:latin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388160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6774" name="Rectangle 6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9" name="think-cell Slide" r:id="rId5" imgW="0" imgH="0" progId="">
                  <p:embed/>
                </p:oleObj>
              </mc:Choice>
              <mc:Fallback>
                <p:oleObj name="think-cell Slide" r:id="rId5" imgW="0" imgH="0" progId="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1"/>
          <p:cNvSpPr txBox="1">
            <a:spLocks/>
          </p:cNvSpPr>
          <p:nvPr/>
        </p:nvSpPr>
        <p:spPr>
          <a:xfrm>
            <a:off x="158750" y="73816"/>
            <a:ext cx="6831095" cy="439769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lvl="0" defTabSz="895350" eaLnBrk="0" hangingPunct="0">
              <a:defRPr/>
            </a:pPr>
            <a:r>
              <a:rPr lang="en-US" sz="2000" b="1" kern="0" dirty="0" err="1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Javascript</a:t>
            </a:r>
            <a:r>
              <a:rPr lang="en-US" sz="20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 Basics</a:t>
            </a:r>
          </a:p>
          <a:p>
            <a:pPr lvl="0" defTabSz="895350" eaLnBrk="0" hangingPunct="0">
              <a:defRPr/>
            </a:pPr>
            <a:endParaRPr lang="en-US" sz="2000" b="1" kern="0" dirty="0">
              <a:solidFill>
                <a:schemeClr val="tx2">
                  <a:lumMod val="75000"/>
                  <a:lumOff val="25000"/>
                </a:schemeClr>
              </a:solidFill>
              <a:latin typeface="Open Sans"/>
              <a:ea typeface="+mj-ea"/>
              <a:cs typeface="+mj-cs"/>
            </a:endParaRPr>
          </a:p>
          <a:p>
            <a:pPr marR="0" lvl="0" defTabSz="8953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US" sz="2000" b="1" i="0" u="none" strike="noStrike" kern="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Open Sans"/>
              <a:ea typeface="+mj-ea"/>
              <a:cs typeface="+mj-cs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0" y="6675333"/>
            <a:ext cx="8961438" cy="45719"/>
          </a:xfrm>
          <a:prstGeom prst="rect">
            <a:avLst/>
          </a:prstGeom>
          <a:solidFill>
            <a:srgbClr val="082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0" y="6286501"/>
            <a:ext cx="8961438" cy="43497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7295534" y="6334125"/>
            <a:ext cx="1642469" cy="37593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+972.52.530.7939</a:t>
            </a:r>
          </a:p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jwax@prodware.fr  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459843" y="6340976"/>
            <a:ext cx="4796117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1400" kern="0" dirty="0" smtClean="0">
                <a:latin typeface="Open Sans"/>
                <a:ea typeface="+mj-ea"/>
                <a:cs typeface="+mj-cs"/>
              </a:rPr>
              <a:t>Become a Full-stack Developer</a:t>
            </a:r>
            <a:endParaRPr lang="en-US" sz="1400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5177" y="6380296"/>
            <a:ext cx="795294" cy="246541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0" y="-1"/>
            <a:ext cx="8961438" cy="457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58750" y="446849"/>
            <a:ext cx="8444484" cy="456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dirty="0" err="1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Javascript</a:t>
            </a:r>
            <a:r>
              <a:rPr lang="en-US" sz="18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 “this”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381104" y="604444"/>
            <a:ext cx="4403911" cy="116955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FFFF"/>
                </a:solidFill>
                <a:latin typeface="Source Code Pro"/>
              </a:rPr>
              <a:t>// call a function alone – </a:t>
            </a:r>
            <a:r>
              <a:rPr lang="en-US" sz="1400" dirty="0" smtClean="0">
                <a:solidFill>
                  <a:srgbClr val="1AB076"/>
                </a:solidFill>
                <a:latin typeface="Source Code Pro"/>
              </a:rPr>
              <a:t>this is on global scope</a:t>
            </a:r>
          </a:p>
          <a:p>
            <a:r>
              <a:rPr lang="en-US" sz="1400" dirty="0" smtClean="0">
                <a:solidFill>
                  <a:srgbClr val="FFFFFF"/>
                </a:solidFill>
                <a:latin typeface="Source Code Pro"/>
              </a:rPr>
              <a:t>Function foo(a){</a:t>
            </a:r>
          </a:p>
          <a:p>
            <a:r>
              <a:rPr lang="en-US" sz="1400" dirty="0">
                <a:solidFill>
                  <a:srgbClr val="FFFFFF"/>
                </a:solidFill>
                <a:latin typeface="Source Code Pro"/>
              </a:rPr>
              <a:t>   </a:t>
            </a:r>
            <a:r>
              <a:rPr lang="en-US" sz="1400" dirty="0" err="1" smtClean="0">
                <a:solidFill>
                  <a:srgbClr val="FFFFFF"/>
                </a:solidFill>
                <a:latin typeface="Source Code Pro"/>
              </a:rPr>
              <a:t>var</a:t>
            </a:r>
            <a:r>
              <a:rPr lang="en-US" sz="1400" dirty="0">
                <a:solidFill>
                  <a:srgbClr val="FFFFFF"/>
                </a:solidFill>
                <a:latin typeface="Source Code Pro"/>
              </a:rPr>
              <a:t> </a:t>
            </a:r>
            <a:r>
              <a:rPr lang="en-US" sz="1400" dirty="0" smtClean="0">
                <a:solidFill>
                  <a:srgbClr val="FFFFFF"/>
                </a:solidFill>
                <a:latin typeface="Source Code Pro"/>
              </a:rPr>
              <a:t>self</a:t>
            </a:r>
            <a:r>
              <a:rPr lang="en-US" sz="1400" dirty="0">
                <a:solidFill>
                  <a:srgbClr val="FFFFFF"/>
                </a:solidFill>
                <a:latin typeface="Source Code Pro"/>
              </a:rPr>
              <a:t> </a:t>
            </a:r>
            <a:r>
              <a:rPr lang="en-US" sz="1400" dirty="0" smtClean="0">
                <a:solidFill>
                  <a:srgbClr val="FFFFFF"/>
                </a:solidFill>
                <a:latin typeface="Source Code Pro"/>
              </a:rPr>
              <a:t>=</a:t>
            </a:r>
            <a:r>
              <a:rPr lang="en-US" sz="1400" dirty="0">
                <a:solidFill>
                  <a:srgbClr val="FFFFFF"/>
                </a:solidFill>
                <a:latin typeface="Source Code Pro"/>
              </a:rPr>
              <a:t> </a:t>
            </a:r>
            <a:r>
              <a:rPr lang="en-US" sz="1400" dirty="0" smtClean="0">
                <a:solidFill>
                  <a:srgbClr val="FFFFFF"/>
                </a:solidFill>
                <a:latin typeface="Source Code Pro"/>
              </a:rPr>
              <a:t>this</a:t>
            </a:r>
            <a:r>
              <a:rPr lang="en-US" sz="1400" dirty="0">
                <a:solidFill>
                  <a:srgbClr val="FFFFFF"/>
                </a:solidFill>
                <a:latin typeface="Source Code Pro"/>
              </a:rPr>
              <a:t>;</a:t>
            </a:r>
            <a:endParaRPr lang="en-US" sz="1400" dirty="0" smtClean="0">
              <a:solidFill>
                <a:srgbClr val="FFFFFF"/>
              </a:solidFill>
              <a:latin typeface="Source Code Pro"/>
            </a:endParaRPr>
          </a:p>
          <a:p>
            <a:r>
              <a:rPr lang="en-US" sz="1400" dirty="0" smtClean="0">
                <a:solidFill>
                  <a:srgbClr val="FFFFFF"/>
                </a:solidFill>
                <a:latin typeface="Source Code Pro"/>
              </a:rPr>
              <a:t>}</a:t>
            </a:r>
          </a:p>
          <a:p>
            <a:r>
              <a:rPr lang="en-US" sz="1400" dirty="0" smtClean="0">
                <a:solidFill>
                  <a:srgbClr val="1AB076"/>
                </a:solidFill>
                <a:latin typeface="Source Code Pro"/>
              </a:rPr>
              <a:t>foo(1);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-376450" y="1045892"/>
            <a:ext cx="470192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global (window in the browser)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“this”</a:t>
            </a:r>
            <a:r>
              <a:rPr lang="en-US" sz="16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depends</a:t>
            </a:r>
            <a:r>
              <a:rPr lang="en-US" sz="16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on</a:t>
            </a:r>
            <a:r>
              <a:rPr lang="en-US" sz="16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how</a:t>
            </a:r>
            <a:r>
              <a:rPr lang="en-US" sz="16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the</a:t>
            </a:r>
            <a:r>
              <a:rPr lang="en-US" sz="16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function</a:t>
            </a:r>
            <a:r>
              <a:rPr lang="en-US" sz="16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is</a:t>
            </a:r>
            <a:r>
              <a:rPr lang="en-US" sz="16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called.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Set “this” explicitly – function binding: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“apply”,</a:t>
            </a:r>
            <a:r>
              <a:rPr lang="en-US" sz="16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“call”, “bind”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Each framework</a:t>
            </a:r>
            <a:r>
              <a:rPr lang="en-US" sz="16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handles</a:t>
            </a:r>
            <a:r>
              <a:rPr lang="en-US" sz="16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this.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Every function</a:t>
            </a:r>
            <a:r>
              <a:rPr lang="en-US" sz="16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returns</a:t>
            </a:r>
            <a:r>
              <a:rPr lang="en-US" sz="16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a</a:t>
            </a:r>
            <a:r>
              <a:rPr lang="en-US" sz="16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value.</a:t>
            </a:r>
            <a:endParaRPr lang="en-US" sz="1600" dirty="0">
              <a:solidFill>
                <a:srgbClr val="37515F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undefined – if</a:t>
            </a:r>
            <a:r>
              <a:rPr lang="en-US" sz="16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no</a:t>
            </a:r>
            <a:r>
              <a:rPr lang="en-US" sz="16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return.</a:t>
            </a:r>
            <a:endParaRPr lang="en-US" sz="1600" dirty="0">
              <a:solidFill>
                <a:srgbClr val="37515F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Don’t forget </a:t>
            </a:r>
            <a:r>
              <a:rPr lang="en-US" sz="1600" dirty="0" err="1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var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inside functions</a:t>
            </a:r>
            <a:endParaRPr lang="en-US" sz="1600" dirty="0">
              <a:solidFill>
                <a:srgbClr val="37515F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dirty="0" smtClean="0">
              <a:solidFill>
                <a:srgbClr val="37515F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dirty="0" smtClean="0">
              <a:solidFill>
                <a:srgbClr val="37515F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37515F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37515F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dirty="0" smtClean="0">
              <a:solidFill>
                <a:srgbClr val="37515F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381104" y="1882504"/>
            <a:ext cx="4403911" cy="73866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FFFF"/>
                </a:solidFill>
                <a:latin typeface="Source Code Pro"/>
              </a:rPr>
              <a:t>// call a function on an object – </a:t>
            </a:r>
            <a:r>
              <a:rPr lang="en-US" sz="1400" dirty="0" smtClean="0">
                <a:solidFill>
                  <a:srgbClr val="1AB076"/>
                </a:solidFill>
                <a:latin typeface="Source Code Pro"/>
              </a:rPr>
              <a:t>this is the object</a:t>
            </a:r>
          </a:p>
          <a:p>
            <a:r>
              <a:rPr lang="en-US" sz="1400" dirty="0" err="1" smtClean="0">
                <a:solidFill>
                  <a:srgbClr val="FFFFFF"/>
                </a:solidFill>
                <a:latin typeface="Source Code Pro"/>
              </a:rPr>
              <a:t>var</a:t>
            </a:r>
            <a:r>
              <a:rPr lang="en-US" sz="1400" dirty="0" smtClean="0">
                <a:solidFill>
                  <a:srgbClr val="FFFFFF"/>
                </a:solidFill>
                <a:latin typeface="Source Code Pro"/>
              </a:rPr>
              <a:t> x = { foo: function(a) { </a:t>
            </a:r>
            <a:r>
              <a:rPr lang="en-US" sz="1400" dirty="0" err="1" smtClean="0">
                <a:solidFill>
                  <a:srgbClr val="FFFFFF"/>
                </a:solidFill>
                <a:latin typeface="Source Code Pro"/>
              </a:rPr>
              <a:t>var</a:t>
            </a:r>
            <a:r>
              <a:rPr lang="en-US" sz="1400" dirty="0" smtClean="0">
                <a:solidFill>
                  <a:srgbClr val="FFFFFF"/>
                </a:solidFill>
                <a:latin typeface="Source Code Pro"/>
              </a:rPr>
              <a:t> self = this; } };</a:t>
            </a:r>
          </a:p>
          <a:p>
            <a:r>
              <a:rPr lang="en-US" sz="1400" dirty="0" err="1" smtClean="0">
                <a:solidFill>
                  <a:srgbClr val="1AB076"/>
                </a:solidFill>
                <a:latin typeface="Source Code Pro"/>
              </a:rPr>
              <a:t>x.foo</a:t>
            </a:r>
            <a:r>
              <a:rPr lang="en-US" sz="1400" dirty="0" smtClean="0">
                <a:solidFill>
                  <a:srgbClr val="1AB076"/>
                </a:solidFill>
                <a:latin typeface="Source Code Pro"/>
              </a:rPr>
              <a:t>(1)</a:t>
            </a:r>
            <a:r>
              <a:rPr lang="en-US" sz="1400" dirty="0">
                <a:solidFill>
                  <a:srgbClr val="1AB076"/>
                </a:solidFill>
                <a:latin typeface="Source Code Pro"/>
              </a:rPr>
              <a:t>;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380992" y="2729677"/>
            <a:ext cx="4403911" cy="80021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FFFF"/>
                </a:solidFill>
                <a:latin typeface="Source Code Pro"/>
              </a:rPr>
              <a:t>// call/apply/bind – set “this” to the calling function</a:t>
            </a:r>
            <a:endParaRPr lang="en-US" sz="1400" dirty="0" smtClean="0">
              <a:solidFill>
                <a:srgbClr val="1AB076"/>
              </a:solidFill>
              <a:latin typeface="Source Code Pro"/>
            </a:endParaRPr>
          </a:p>
          <a:p>
            <a:r>
              <a:rPr lang="en-US" sz="1600" dirty="0" err="1" smtClean="0">
                <a:solidFill>
                  <a:srgbClr val="FFFFFF"/>
                </a:solidFill>
              </a:rPr>
              <a:t>var</a:t>
            </a:r>
            <a:r>
              <a:rPr lang="en-US" sz="1600" dirty="0" smtClean="0">
                <a:solidFill>
                  <a:srgbClr val="FFFFFF"/>
                </a:solidFill>
              </a:rPr>
              <a:t> f = function () {return this}; </a:t>
            </a:r>
          </a:p>
          <a:p>
            <a:r>
              <a:rPr lang="en-US" sz="1600" dirty="0" err="1" smtClean="0">
                <a:solidFill>
                  <a:srgbClr val="FFFFFF"/>
                </a:solidFill>
              </a:rPr>
              <a:t>f.call</a:t>
            </a:r>
            <a:r>
              <a:rPr lang="en-US" sz="1600" dirty="0" smtClean="0">
                <a:solidFill>
                  <a:srgbClr val="FFFFFF"/>
                </a:solidFill>
              </a:rPr>
              <a:t> (100)   // result is 100 </a:t>
            </a:r>
            <a:endParaRPr lang="en-US" sz="1600" dirty="0" smtClean="0">
              <a:solidFill>
                <a:srgbClr val="FFFFFF"/>
              </a:solidFill>
              <a:latin typeface="Source Code Pro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380992" y="3666443"/>
            <a:ext cx="4403911" cy="116955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FFFF"/>
                </a:solidFill>
                <a:latin typeface="Source Code Pro"/>
              </a:rPr>
              <a:t>// </a:t>
            </a:r>
            <a:r>
              <a:rPr lang="en-US" sz="1400" dirty="0" err="1" smtClean="0">
                <a:solidFill>
                  <a:srgbClr val="FFFFFF"/>
                </a:solidFill>
                <a:latin typeface="Source Code Pro"/>
              </a:rPr>
              <a:t>var</a:t>
            </a:r>
            <a:r>
              <a:rPr lang="en-US" sz="1400" dirty="0" smtClean="0">
                <a:solidFill>
                  <a:srgbClr val="FFFFFF"/>
                </a:solidFill>
                <a:latin typeface="Source Code Pro"/>
              </a:rPr>
              <a:t> in function – means local, otherwise global</a:t>
            </a:r>
          </a:p>
          <a:p>
            <a:r>
              <a:rPr lang="en-US" sz="1400" dirty="0" err="1" smtClean="0">
                <a:solidFill>
                  <a:srgbClr val="FFFFFF"/>
                </a:solidFill>
                <a:latin typeface="Source Code Pro"/>
              </a:rPr>
              <a:t>var</a:t>
            </a:r>
            <a:r>
              <a:rPr lang="en-US" sz="1400" dirty="0" smtClean="0">
                <a:solidFill>
                  <a:srgbClr val="FFFFFF"/>
                </a:solidFill>
                <a:latin typeface="Source Code Pro"/>
              </a:rPr>
              <a:t> </a:t>
            </a:r>
            <a:r>
              <a:rPr lang="en-US" sz="1400" dirty="0" err="1" smtClean="0">
                <a:solidFill>
                  <a:srgbClr val="FFFFFF"/>
                </a:solidFill>
                <a:latin typeface="Source Code Pro"/>
              </a:rPr>
              <a:t>fn</a:t>
            </a:r>
            <a:r>
              <a:rPr lang="en-US" sz="1400" dirty="0" smtClean="0">
                <a:solidFill>
                  <a:srgbClr val="FFFFFF"/>
                </a:solidFill>
                <a:latin typeface="Source Code Pro"/>
              </a:rPr>
              <a:t> = function(){</a:t>
            </a:r>
          </a:p>
          <a:p>
            <a:r>
              <a:rPr lang="en-US" sz="1400" dirty="0">
                <a:solidFill>
                  <a:srgbClr val="FFFFFF"/>
                </a:solidFill>
                <a:latin typeface="Source Code Pro"/>
              </a:rPr>
              <a:t>   </a:t>
            </a:r>
            <a:r>
              <a:rPr lang="en-US" sz="1400" dirty="0" err="1" smtClean="0">
                <a:solidFill>
                  <a:srgbClr val="FFFFFF"/>
                </a:solidFill>
                <a:latin typeface="Source Code Pro"/>
              </a:rPr>
              <a:t>var</a:t>
            </a:r>
            <a:r>
              <a:rPr lang="en-US" sz="1400" dirty="0">
                <a:solidFill>
                  <a:srgbClr val="FFFFFF"/>
                </a:solidFill>
                <a:latin typeface="Source Code Pro"/>
              </a:rPr>
              <a:t> </a:t>
            </a:r>
            <a:r>
              <a:rPr lang="en-US" sz="1400" dirty="0" smtClean="0">
                <a:solidFill>
                  <a:srgbClr val="FFFFFF"/>
                </a:solidFill>
                <a:latin typeface="Source Code Pro"/>
              </a:rPr>
              <a:t>a</a:t>
            </a:r>
            <a:r>
              <a:rPr lang="en-US" sz="1400" dirty="0">
                <a:solidFill>
                  <a:srgbClr val="FFFFFF"/>
                </a:solidFill>
                <a:latin typeface="Source Code Pro"/>
              </a:rPr>
              <a:t> </a:t>
            </a:r>
            <a:r>
              <a:rPr lang="en-US" sz="1400" dirty="0" smtClean="0">
                <a:solidFill>
                  <a:srgbClr val="FFFFFF"/>
                </a:solidFill>
                <a:latin typeface="Source Code Pro"/>
              </a:rPr>
              <a:t>=</a:t>
            </a:r>
            <a:r>
              <a:rPr lang="en-US" sz="1400" dirty="0">
                <a:solidFill>
                  <a:srgbClr val="FFFFFF"/>
                </a:solidFill>
                <a:latin typeface="Source Code Pro"/>
              </a:rPr>
              <a:t> </a:t>
            </a:r>
            <a:r>
              <a:rPr lang="en-US" sz="1400" dirty="0" smtClean="0">
                <a:solidFill>
                  <a:srgbClr val="FFFFFF"/>
                </a:solidFill>
                <a:latin typeface="Source Code Pro"/>
              </a:rPr>
              <a:t>1;</a:t>
            </a:r>
            <a:r>
              <a:rPr lang="en-US" sz="1400" dirty="0">
                <a:solidFill>
                  <a:srgbClr val="FFFFFF"/>
                </a:solidFill>
                <a:latin typeface="Source Code Pro"/>
              </a:rPr>
              <a:t>     </a:t>
            </a:r>
            <a:r>
              <a:rPr lang="en-US" sz="1400" dirty="0" smtClean="0">
                <a:solidFill>
                  <a:srgbClr val="FFFFFF"/>
                </a:solidFill>
                <a:latin typeface="Source Code Pro"/>
              </a:rPr>
              <a:t>//</a:t>
            </a:r>
            <a:r>
              <a:rPr lang="en-US" sz="1400" dirty="0">
                <a:solidFill>
                  <a:srgbClr val="FFFFFF"/>
                </a:solidFill>
                <a:latin typeface="Source Code Pro"/>
              </a:rPr>
              <a:t> </a:t>
            </a:r>
            <a:r>
              <a:rPr lang="en-US" sz="1400" dirty="0" smtClean="0">
                <a:solidFill>
                  <a:srgbClr val="FFFFFF"/>
                </a:solidFill>
                <a:latin typeface="Source Code Pro"/>
              </a:rPr>
              <a:t>local</a:t>
            </a:r>
          </a:p>
          <a:p>
            <a:r>
              <a:rPr lang="en-US" sz="1400" dirty="0">
                <a:solidFill>
                  <a:srgbClr val="FFFFFF"/>
                </a:solidFill>
                <a:latin typeface="Source Code Pro"/>
              </a:rPr>
              <a:t>   </a:t>
            </a:r>
            <a:r>
              <a:rPr lang="en-US" sz="1400" dirty="0" smtClean="0">
                <a:solidFill>
                  <a:srgbClr val="FFFFFF"/>
                </a:solidFill>
                <a:latin typeface="Source Code Pro"/>
              </a:rPr>
              <a:t>b</a:t>
            </a:r>
            <a:r>
              <a:rPr lang="en-US" sz="1400" dirty="0">
                <a:solidFill>
                  <a:srgbClr val="FFFFFF"/>
                </a:solidFill>
                <a:latin typeface="Source Code Pro"/>
              </a:rPr>
              <a:t> </a:t>
            </a:r>
            <a:r>
              <a:rPr lang="en-US" sz="1400" dirty="0" smtClean="0">
                <a:solidFill>
                  <a:srgbClr val="FFFFFF"/>
                </a:solidFill>
                <a:latin typeface="Source Code Pro"/>
              </a:rPr>
              <a:t>=</a:t>
            </a:r>
            <a:r>
              <a:rPr lang="en-US" sz="1400" dirty="0">
                <a:solidFill>
                  <a:srgbClr val="FFFFFF"/>
                </a:solidFill>
                <a:latin typeface="Source Code Pro"/>
              </a:rPr>
              <a:t> </a:t>
            </a:r>
            <a:r>
              <a:rPr lang="en-US" sz="1400" dirty="0" smtClean="0">
                <a:solidFill>
                  <a:srgbClr val="FFFFFF"/>
                </a:solidFill>
                <a:latin typeface="Source Code Pro"/>
              </a:rPr>
              <a:t>2;</a:t>
            </a:r>
            <a:r>
              <a:rPr lang="en-US" sz="1400" dirty="0">
                <a:solidFill>
                  <a:srgbClr val="FFFFFF"/>
                </a:solidFill>
                <a:latin typeface="Source Code Pro"/>
              </a:rPr>
              <a:t>           </a:t>
            </a:r>
            <a:r>
              <a:rPr lang="en-US" sz="1400" dirty="0" smtClean="0">
                <a:solidFill>
                  <a:srgbClr val="FFFFFF"/>
                </a:solidFill>
                <a:latin typeface="Source Code Pro"/>
              </a:rPr>
              <a:t>//</a:t>
            </a:r>
            <a:r>
              <a:rPr lang="en-US" sz="1400" dirty="0">
                <a:solidFill>
                  <a:srgbClr val="FFFFFF"/>
                </a:solidFill>
                <a:latin typeface="Source Code Pro"/>
              </a:rPr>
              <a:t> </a:t>
            </a:r>
            <a:r>
              <a:rPr lang="en-US" sz="1400" dirty="0" smtClean="0">
                <a:solidFill>
                  <a:srgbClr val="1AB076"/>
                </a:solidFill>
                <a:latin typeface="Source Code Pro"/>
              </a:rPr>
              <a:t>b</a:t>
            </a:r>
            <a:r>
              <a:rPr lang="en-US" sz="1400" dirty="0">
                <a:solidFill>
                  <a:srgbClr val="1AB076"/>
                </a:solidFill>
                <a:latin typeface="Source Code Pro"/>
              </a:rPr>
              <a:t> </a:t>
            </a:r>
            <a:r>
              <a:rPr lang="en-US" sz="1400" dirty="0" smtClean="0">
                <a:solidFill>
                  <a:srgbClr val="1AB076"/>
                </a:solidFill>
                <a:latin typeface="Source Code Pro"/>
              </a:rPr>
              <a:t>is</a:t>
            </a:r>
            <a:r>
              <a:rPr lang="en-US" sz="1400" dirty="0">
                <a:solidFill>
                  <a:srgbClr val="1AB076"/>
                </a:solidFill>
                <a:latin typeface="Source Code Pro"/>
              </a:rPr>
              <a:t> </a:t>
            </a:r>
            <a:r>
              <a:rPr lang="en-US" sz="1400" dirty="0" smtClean="0">
                <a:solidFill>
                  <a:srgbClr val="1AB076"/>
                </a:solidFill>
                <a:latin typeface="Source Code Pro"/>
              </a:rPr>
              <a:t>globa</a:t>
            </a:r>
            <a:r>
              <a:rPr lang="en-US" sz="1400" dirty="0">
                <a:solidFill>
                  <a:srgbClr val="1AB076"/>
                </a:solidFill>
                <a:latin typeface="Source Code Pro"/>
              </a:rPr>
              <a:t>l</a:t>
            </a:r>
            <a:endParaRPr lang="en-US" sz="1400" dirty="0" smtClean="0">
              <a:solidFill>
                <a:srgbClr val="1AB076"/>
              </a:solidFill>
              <a:latin typeface="Source Code Pro"/>
            </a:endParaRPr>
          </a:p>
          <a:p>
            <a:r>
              <a:rPr lang="en-US" sz="1400" dirty="0">
                <a:solidFill>
                  <a:srgbClr val="FFFFFF"/>
                </a:solidFill>
                <a:latin typeface="Source Code Pro"/>
              </a:rPr>
              <a:t>}</a:t>
            </a:r>
            <a:endParaRPr lang="en-US" sz="1400" dirty="0" smtClean="0">
              <a:solidFill>
                <a:srgbClr val="1AB076"/>
              </a:solidFill>
              <a:latin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1577401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6774" name="Rectangle 6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3" name="think-cell Slide" r:id="rId5" imgW="0" imgH="0" progId="">
                  <p:embed/>
                </p:oleObj>
              </mc:Choice>
              <mc:Fallback>
                <p:oleObj name="think-cell Slide" r:id="rId5" imgW="0" imgH="0" progId="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1"/>
          <p:cNvSpPr txBox="1">
            <a:spLocks/>
          </p:cNvSpPr>
          <p:nvPr/>
        </p:nvSpPr>
        <p:spPr>
          <a:xfrm>
            <a:off x="158750" y="73816"/>
            <a:ext cx="6831095" cy="439769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lvl="0" defTabSz="895350" eaLnBrk="0" hangingPunct="0">
              <a:defRPr/>
            </a:pPr>
            <a:r>
              <a:rPr lang="en-US" sz="2000" b="1" kern="0" dirty="0" err="1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Javascript</a:t>
            </a:r>
            <a:r>
              <a:rPr lang="en-US" sz="20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 Basics</a:t>
            </a:r>
          </a:p>
          <a:p>
            <a:pPr lvl="0" defTabSz="895350" eaLnBrk="0" hangingPunct="0">
              <a:defRPr/>
            </a:pPr>
            <a:endParaRPr lang="en-US" sz="2000" b="1" kern="0" dirty="0">
              <a:solidFill>
                <a:schemeClr val="tx2">
                  <a:lumMod val="75000"/>
                  <a:lumOff val="25000"/>
                </a:schemeClr>
              </a:solidFill>
              <a:latin typeface="Open Sans"/>
              <a:ea typeface="+mj-ea"/>
              <a:cs typeface="+mj-cs"/>
            </a:endParaRPr>
          </a:p>
          <a:p>
            <a:pPr marR="0" lvl="0" defTabSz="8953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US" sz="2000" b="1" i="0" u="none" strike="noStrike" kern="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Open Sans"/>
              <a:ea typeface="+mj-ea"/>
              <a:cs typeface="+mj-cs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0" y="6675333"/>
            <a:ext cx="8961438" cy="45719"/>
          </a:xfrm>
          <a:prstGeom prst="rect">
            <a:avLst/>
          </a:prstGeom>
          <a:solidFill>
            <a:srgbClr val="082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0" y="6286501"/>
            <a:ext cx="8961438" cy="43497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7295534" y="6334125"/>
            <a:ext cx="1642469" cy="37593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+972.52.530.7939</a:t>
            </a:r>
          </a:p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jwax@prodware.fr  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459843" y="6340976"/>
            <a:ext cx="4796117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1400" kern="0" dirty="0" smtClean="0">
                <a:latin typeface="Open Sans"/>
                <a:ea typeface="+mj-ea"/>
                <a:cs typeface="+mj-cs"/>
              </a:rPr>
              <a:t>Become a Full-stack Developer</a:t>
            </a:r>
            <a:endParaRPr lang="en-US" sz="1400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5177" y="6380296"/>
            <a:ext cx="795294" cy="246541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0" y="-1"/>
            <a:ext cx="8961438" cy="457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58750" y="446849"/>
            <a:ext cx="8444484" cy="456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dirty="0" err="1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Javascript</a:t>
            </a:r>
            <a:r>
              <a:rPr lang="en-US" sz="18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 -</a:t>
            </a:r>
            <a:r>
              <a:rPr lang="en-US" sz="1800" dirty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 </a:t>
            </a:r>
            <a:r>
              <a:rPr lang="en-US" sz="18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exception</a:t>
            </a:r>
            <a:r>
              <a:rPr lang="en-US" sz="1800" dirty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s</a:t>
            </a:r>
            <a:endParaRPr lang="en-US" sz="1800" dirty="0" smtClean="0">
              <a:solidFill>
                <a:schemeClr val="tx2">
                  <a:lumMod val="75000"/>
                  <a:lumOff val="25000"/>
                </a:schemeClr>
              </a:solidFill>
              <a:latin typeface="Open San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381104" y="985448"/>
            <a:ext cx="4403911" cy="178510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1AB076"/>
                </a:solidFill>
                <a:latin typeface="Source Code Pro"/>
              </a:rPr>
              <a:t>// throw simple type – no stack trace</a:t>
            </a:r>
          </a:p>
          <a:p>
            <a:r>
              <a:rPr lang="en-US" sz="1600" dirty="0" smtClean="0">
                <a:solidFill>
                  <a:srgbClr val="FFFFFF"/>
                </a:solidFill>
              </a:rPr>
              <a:t>try {</a:t>
            </a:r>
          </a:p>
          <a:p>
            <a:r>
              <a:rPr lang="en-US" sz="1600" dirty="0" smtClean="0">
                <a:solidFill>
                  <a:srgbClr val="FFFFFF"/>
                </a:solidFill>
              </a:rPr>
              <a:t>    ... </a:t>
            </a:r>
          </a:p>
          <a:p>
            <a:r>
              <a:rPr lang="en-US" sz="1600" dirty="0">
                <a:solidFill>
                  <a:srgbClr val="FFFFFF"/>
                </a:solidFill>
              </a:rPr>
              <a:t>    </a:t>
            </a:r>
            <a:r>
              <a:rPr lang="en-US" sz="1600" dirty="0" smtClean="0">
                <a:solidFill>
                  <a:srgbClr val="FFFFFF"/>
                </a:solidFill>
              </a:rPr>
              <a:t>throw 3; </a:t>
            </a:r>
          </a:p>
          <a:p>
            <a:r>
              <a:rPr lang="en-US" sz="1600" dirty="0" smtClean="0">
                <a:solidFill>
                  <a:srgbClr val="FFFFFF"/>
                </a:solidFill>
              </a:rPr>
              <a:t>} catch (n) { </a:t>
            </a:r>
          </a:p>
          <a:p>
            <a:r>
              <a:rPr lang="en-US" sz="1600" dirty="0" smtClean="0">
                <a:solidFill>
                  <a:srgbClr val="FFFFFF"/>
                </a:solidFill>
              </a:rPr>
              <a:t>    // n has no stack trace! </a:t>
            </a:r>
          </a:p>
          <a:p>
            <a:r>
              <a:rPr lang="en-US" sz="1600" dirty="0" smtClean="0">
                <a:solidFill>
                  <a:srgbClr val="FFFFFF"/>
                </a:solidFill>
              </a:rPr>
              <a:t>}</a:t>
            </a:r>
            <a:endParaRPr lang="en-US" sz="1600" dirty="0" smtClean="0">
              <a:solidFill>
                <a:srgbClr val="FFFFFF"/>
              </a:solidFill>
              <a:latin typeface="Source Code Pro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-376450" y="1045892"/>
            <a:ext cx="4701921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Try {} catch {} is available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You can</a:t>
            </a:r>
            <a:r>
              <a:rPr lang="en-US" sz="16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throw</a:t>
            </a:r>
            <a:r>
              <a:rPr lang="en-US" sz="16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any</a:t>
            </a:r>
            <a:r>
              <a:rPr lang="en-US" sz="16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type</a:t>
            </a:r>
            <a:endParaRPr lang="en-US" sz="1600" dirty="0">
              <a:solidFill>
                <a:srgbClr val="37515F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This does NOT include stack trace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You</a:t>
            </a:r>
            <a:r>
              <a:rPr lang="en-US" sz="16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can</a:t>
            </a:r>
            <a:r>
              <a:rPr lang="en-US" sz="16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throw</a:t>
            </a:r>
            <a:r>
              <a:rPr lang="en-US" sz="16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Error(…)</a:t>
            </a:r>
            <a:endParaRPr lang="en-US" sz="1600" dirty="0">
              <a:solidFill>
                <a:srgbClr val="37515F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This DOES include stack trace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37515F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dirty="0" smtClean="0">
              <a:solidFill>
                <a:srgbClr val="37515F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Always better to check for errors so they do not occur.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37515F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dirty="0" smtClean="0">
              <a:solidFill>
                <a:srgbClr val="37515F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dirty="0" smtClean="0">
              <a:solidFill>
                <a:srgbClr val="37515F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37515F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37515F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dirty="0" smtClean="0">
              <a:solidFill>
                <a:srgbClr val="37515F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381104" y="3405605"/>
            <a:ext cx="4403911" cy="178510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1AB076"/>
                </a:solidFill>
                <a:latin typeface="Source Code Pro"/>
              </a:rPr>
              <a:t>// throw</a:t>
            </a:r>
            <a:r>
              <a:rPr lang="en-US" sz="1400" dirty="0">
                <a:solidFill>
                  <a:srgbClr val="1AB076"/>
                </a:solidFill>
                <a:latin typeface="Source Code Pro"/>
              </a:rPr>
              <a:t> </a:t>
            </a:r>
            <a:r>
              <a:rPr lang="en-US" sz="1400" dirty="0" smtClean="0">
                <a:solidFill>
                  <a:srgbClr val="1AB076"/>
                </a:solidFill>
                <a:latin typeface="Source Code Pro"/>
              </a:rPr>
              <a:t>Error</a:t>
            </a:r>
            <a:r>
              <a:rPr lang="en-US" sz="1400" dirty="0">
                <a:solidFill>
                  <a:srgbClr val="1AB076"/>
                </a:solidFill>
                <a:latin typeface="Source Code Pro"/>
              </a:rPr>
              <a:t> </a:t>
            </a:r>
            <a:r>
              <a:rPr lang="en-US" sz="1400" dirty="0" smtClean="0">
                <a:solidFill>
                  <a:srgbClr val="1AB076"/>
                </a:solidFill>
                <a:latin typeface="Source Code Pro"/>
              </a:rPr>
              <a:t>– with</a:t>
            </a:r>
            <a:r>
              <a:rPr lang="en-US" sz="1400" dirty="0">
                <a:solidFill>
                  <a:srgbClr val="1AB076"/>
                </a:solidFill>
                <a:latin typeface="Source Code Pro"/>
              </a:rPr>
              <a:t> </a:t>
            </a:r>
            <a:r>
              <a:rPr lang="en-US" sz="1400" dirty="0" smtClean="0">
                <a:solidFill>
                  <a:srgbClr val="1AB076"/>
                </a:solidFill>
                <a:latin typeface="Source Code Pro"/>
              </a:rPr>
              <a:t>stack</a:t>
            </a:r>
            <a:r>
              <a:rPr lang="en-US" sz="1400" dirty="0">
                <a:solidFill>
                  <a:srgbClr val="1AB076"/>
                </a:solidFill>
                <a:latin typeface="Source Code Pro"/>
              </a:rPr>
              <a:t> </a:t>
            </a:r>
            <a:r>
              <a:rPr lang="en-US" sz="1400" dirty="0" smtClean="0">
                <a:solidFill>
                  <a:srgbClr val="1AB076"/>
                </a:solidFill>
                <a:latin typeface="Source Code Pro"/>
              </a:rPr>
              <a:t>trace</a:t>
            </a:r>
            <a:endParaRPr lang="en-US" sz="1400" dirty="0">
              <a:solidFill>
                <a:srgbClr val="1AB076"/>
              </a:solidFill>
              <a:latin typeface="Source Code Pro"/>
            </a:endParaRPr>
          </a:p>
          <a:p>
            <a:r>
              <a:rPr lang="en-US" sz="1600" dirty="0" smtClean="0">
                <a:solidFill>
                  <a:srgbClr val="FFFFFF"/>
                </a:solidFill>
              </a:rPr>
              <a:t>try {</a:t>
            </a:r>
          </a:p>
          <a:p>
            <a:r>
              <a:rPr lang="en-US" sz="1600" dirty="0">
                <a:solidFill>
                  <a:srgbClr val="FFFFFF"/>
                </a:solidFill>
              </a:rPr>
              <a:t>    </a:t>
            </a:r>
            <a:r>
              <a:rPr lang="en-US" sz="1600" dirty="0" smtClean="0">
                <a:solidFill>
                  <a:srgbClr val="FFFFFF"/>
                </a:solidFill>
              </a:rPr>
              <a:t>... </a:t>
            </a:r>
          </a:p>
          <a:p>
            <a:r>
              <a:rPr lang="en-US" sz="1600" dirty="0">
                <a:solidFill>
                  <a:srgbClr val="FFFFFF"/>
                </a:solidFill>
              </a:rPr>
              <a:t>    </a:t>
            </a:r>
            <a:r>
              <a:rPr lang="en-US" sz="1600" dirty="0" smtClean="0">
                <a:solidFill>
                  <a:srgbClr val="FFFFFF"/>
                </a:solidFill>
              </a:rPr>
              <a:t>throw new </a:t>
            </a:r>
            <a:r>
              <a:rPr lang="en-US" sz="1600" dirty="0" smtClean="0">
                <a:solidFill>
                  <a:srgbClr val="1AB076"/>
                </a:solidFill>
              </a:rPr>
              <a:t>Error</a:t>
            </a:r>
            <a:r>
              <a:rPr lang="en-US" sz="1600" dirty="0" smtClean="0">
                <a:solidFill>
                  <a:srgbClr val="FFFFFF"/>
                </a:solidFill>
              </a:rPr>
              <a:t>(3); </a:t>
            </a:r>
          </a:p>
          <a:p>
            <a:r>
              <a:rPr lang="en-US" sz="1600" dirty="0" smtClean="0">
                <a:solidFill>
                  <a:srgbClr val="FFFFFF"/>
                </a:solidFill>
              </a:rPr>
              <a:t>} catch (e) { </a:t>
            </a:r>
          </a:p>
          <a:p>
            <a:r>
              <a:rPr lang="en-US" sz="1600" dirty="0">
                <a:solidFill>
                  <a:srgbClr val="FFFFFF"/>
                </a:solidFill>
              </a:rPr>
              <a:t>    </a:t>
            </a:r>
            <a:r>
              <a:rPr lang="en-US" sz="1600" dirty="0" smtClean="0">
                <a:solidFill>
                  <a:srgbClr val="FFFFFF"/>
                </a:solidFill>
              </a:rPr>
              <a:t>// e has a stack trace</a:t>
            </a:r>
          </a:p>
          <a:p>
            <a:r>
              <a:rPr lang="en-US" sz="1600" dirty="0" smtClean="0">
                <a:solidFill>
                  <a:srgbClr val="FFFFFF"/>
                </a:solidFill>
              </a:rPr>
              <a:t>} </a:t>
            </a:r>
            <a:endParaRPr lang="en-US" sz="1600" dirty="0" smtClean="0">
              <a:solidFill>
                <a:srgbClr val="FFFFFF"/>
              </a:solidFill>
              <a:latin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2943578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6774" name="Rectangle 6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97" name="think-cell Slide" r:id="rId5" imgW="0" imgH="0" progId="">
                  <p:embed/>
                </p:oleObj>
              </mc:Choice>
              <mc:Fallback>
                <p:oleObj name="think-cell Slide" r:id="rId5" imgW="0" imgH="0" progId="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1"/>
          <p:cNvSpPr txBox="1">
            <a:spLocks/>
          </p:cNvSpPr>
          <p:nvPr/>
        </p:nvSpPr>
        <p:spPr>
          <a:xfrm>
            <a:off x="158750" y="73816"/>
            <a:ext cx="6831095" cy="439769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lvl="0" defTabSz="895350" eaLnBrk="0" hangingPunct="0">
              <a:defRPr/>
            </a:pPr>
            <a:r>
              <a:rPr lang="en-US" sz="2000" b="1" kern="0" dirty="0" err="1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Javascript</a:t>
            </a:r>
            <a:r>
              <a:rPr lang="en-US" sz="20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 Basics</a:t>
            </a:r>
          </a:p>
          <a:p>
            <a:pPr lvl="0" defTabSz="895350" eaLnBrk="0" hangingPunct="0">
              <a:defRPr/>
            </a:pPr>
            <a:endParaRPr lang="en-US" sz="2000" b="1" kern="0" dirty="0">
              <a:solidFill>
                <a:schemeClr val="tx2">
                  <a:lumMod val="75000"/>
                  <a:lumOff val="25000"/>
                </a:schemeClr>
              </a:solidFill>
              <a:latin typeface="Open Sans"/>
              <a:ea typeface="+mj-ea"/>
              <a:cs typeface="+mj-cs"/>
            </a:endParaRPr>
          </a:p>
          <a:p>
            <a:pPr marR="0" lvl="0" defTabSz="8953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US" sz="2000" b="1" i="0" u="none" strike="noStrike" kern="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Open Sans"/>
              <a:ea typeface="+mj-ea"/>
              <a:cs typeface="+mj-cs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0" y="6675333"/>
            <a:ext cx="8961438" cy="45719"/>
          </a:xfrm>
          <a:prstGeom prst="rect">
            <a:avLst/>
          </a:prstGeom>
          <a:solidFill>
            <a:srgbClr val="082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0" y="6286501"/>
            <a:ext cx="8961438" cy="43497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7295534" y="6334125"/>
            <a:ext cx="1642469" cy="37593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+972.52.530.7939</a:t>
            </a:r>
          </a:p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jwax@prodware.fr  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459843" y="6340976"/>
            <a:ext cx="4796117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1400" kern="0" dirty="0" smtClean="0">
                <a:latin typeface="Open Sans"/>
                <a:ea typeface="+mj-ea"/>
                <a:cs typeface="+mj-cs"/>
              </a:rPr>
              <a:t>Become a Full-stack Developer</a:t>
            </a:r>
            <a:endParaRPr lang="en-US" sz="1400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5177" y="6380296"/>
            <a:ext cx="795294" cy="246541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0" y="-1"/>
            <a:ext cx="8961438" cy="457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58750" y="446849"/>
            <a:ext cx="8444484" cy="456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dirty="0" err="1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Javascript</a:t>
            </a:r>
            <a:r>
              <a:rPr lang="en-US" sz="18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 – utility libraries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381104" y="985448"/>
            <a:ext cx="4403911" cy="181588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1AB076"/>
                </a:solidFill>
                <a:latin typeface="Source Code Pro"/>
              </a:rPr>
              <a:t>// underscore</a:t>
            </a:r>
          </a:p>
          <a:p>
            <a:r>
              <a:rPr lang="en-US" sz="1400" dirty="0">
                <a:solidFill>
                  <a:schemeClr val="bg1"/>
                </a:solidFill>
              </a:rPr>
              <a:t>_.each([1, 2, 3], alert</a:t>
            </a:r>
            <a:r>
              <a:rPr lang="en-US" sz="1400" dirty="0" smtClean="0">
                <a:solidFill>
                  <a:schemeClr val="bg1"/>
                </a:solidFill>
              </a:rPr>
              <a:t>);</a:t>
            </a:r>
          </a:p>
          <a:p>
            <a:endParaRPr lang="en-US" sz="1400" dirty="0">
              <a:solidFill>
                <a:schemeClr val="bg1"/>
              </a:solidFill>
              <a:latin typeface="Source Code Pro"/>
            </a:endParaRPr>
          </a:p>
          <a:p>
            <a:r>
              <a:rPr lang="en-US" sz="1400" dirty="0" err="1">
                <a:solidFill>
                  <a:schemeClr val="bg1"/>
                </a:solidFill>
              </a:rPr>
              <a:t>var</a:t>
            </a:r>
            <a:r>
              <a:rPr lang="en-US" sz="1400" dirty="0">
                <a:solidFill>
                  <a:schemeClr val="bg1"/>
                </a:solidFill>
              </a:rPr>
              <a:t> even = _.find([1, 2, 3, 4, 5, 6], function(</a:t>
            </a:r>
            <a:r>
              <a:rPr lang="en-US" sz="1400" dirty="0" err="1">
                <a:solidFill>
                  <a:schemeClr val="bg1"/>
                </a:solidFill>
              </a:rPr>
              <a:t>num</a:t>
            </a:r>
            <a:r>
              <a:rPr lang="en-US" sz="1400" dirty="0">
                <a:solidFill>
                  <a:schemeClr val="bg1"/>
                </a:solidFill>
              </a:rPr>
              <a:t>){ return </a:t>
            </a:r>
            <a:r>
              <a:rPr lang="en-US" sz="1400" dirty="0" err="1">
                <a:solidFill>
                  <a:schemeClr val="bg1"/>
                </a:solidFill>
              </a:rPr>
              <a:t>num</a:t>
            </a:r>
            <a:r>
              <a:rPr lang="en-US" sz="1400" dirty="0">
                <a:solidFill>
                  <a:schemeClr val="bg1"/>
                </a:solidFill>
              </a:rPr>
              <a:t> % 2 == 0; }); </a:t>
            </a:r>
            <a:r>
              <a:rPr lang="en-US" sz="1400" dirty="0" smtClean="0">
                <a:solidFill>
                  <a:schemeClr val="bg1"/>
                </a:solidFill>
              </a:rPr>
              <a:t>  // result is: 2</a:t>
            </a:r>
          </a:p>
          <a:p>
            <a:endParaRPr lang="en-US" sz="1400" dirty="0">
              <a:solidFill>
                <a:schemeClr val="bg1"/>
              </a:solidFill>
              <a:latin typeface="Source Code Pro"/>
            </a:endParaRPr>
          </a:p>
          <a:p>
            <a:r>
              <a:rPr lang="en-US" sz="1400" dirty="0" err="1">
                <a:solidFill>
                  <a:schemeClr val="bg1"/>
                </a:solidFill>
              </a:rPr>
              <a:t>var</a:t>
            </a:r>
            <a:r>
              <a:rPr lang="en-US" sz="1400" dirty="0">
                <a:solidFill>
                  <a:schemeClr val="bg1"/>
                </a:solidFill>
              </a:rPr>
              <a:t> odds = _.reject([1, 2, 3, 4, 5, 6], function(</a:t>
            </a:r>
            <a:r>
              <a:rPr lang="en-US" sz="1400" dirty="0" err="1">
                <a:solidFill>
                  <a:schemeClr val="bg1"/>
                </a:solidFill>
              </a:rPr>
              <a:t>num</a:t>
            </a:r>
            <a:r>
              <a:rPr lang="en-US" sz="1400" dirty="0">
                <a:solidFill>
                  <a:schemeClr val="bg1"/>
                </a:solidFill>
              </a:rPr>
              <a:t>){ return </a:t>
            </a:r>
            <a:r>
              <a:rPr lang="en-US" sz="1400" dirty="0" err="1">
                <a:solidFill>
                  <a:schemeClr val="bg1"/>
                </a:solidFill>
              </a:rPr>
              <a:t>num</a:t>
            </a:r>
            <a:r>
              <a:rPr lang="en-US" sz="1400" dirty="0">
                <a:solidFill>
                  <a:schemeClr val="bg1"/>
                </a:solidFill>
              </a:rPr>
              <a:t> % 2 == 0; }); </a:t>
            </a:r>
            <a:r>
              <a:rPr lang="en-US" sz="1400" dirty="0" smtClean="0">
                <a:solidFill>
                  <a:schemeClr val="bg1"/>
                </a:solidFill>
              </a:rPr>
              <a:t> // result is: </a:t>
            </a:r>
            <a:r>
              <a:rPr lang="en-US" sz="1400" dirty="0">
                <a:solidFill>
                  <a:schemeClr val="bg1"/>
                </a:solidFill>
              </a:rPr>
              <a:t>[1, 3, 5]</a:t>
            </a:r>
            <a:endParaRPr lang="en-US" sz="1400" dirty="0" smtClean="0">
              <a:solidFill>
                <a:schemeClr val="bg1"/>
              </a:solidFill>
              <a:latin typeface="Source Code Pro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-376450" y="1045892"/>
            <a:ext cx="4701921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Utility libraries: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Cross browser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Optimize Performance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Tested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37515F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dirty="0" smtClean="0">
              <a:solidFill>
                <a:srgbClr val="37515F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err="1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Underscorejs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( _ )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Client side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err="1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Lodash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( _ )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Client side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Server side (</a:t>
            </a:r>
            <a:r>
              <a:rPr lang="en-US" sz="1600" dirty="0" err="1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nodejs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)</a:t>
            </a:r>
            <a:endParaRPr lang="en-US" sz="1600" dirty="0">
              <a:solidFill>
                <a:srgbClr val="37515F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dirty="0" smtClean="0">
              <a:solidFill>
                <a:srgbClr val="37515F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37515F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dirty="0" smtClean="0">
              <a:solidFill>
                <a:srgbClr val="37515F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dirty="0" smtClean="0">
              <a:solidFill>
                <a:srgbClr val="37515F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37515F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37515F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dirty="0" smtClean="0">
              <a:solidFill>
                <a:srgbClr val="37515F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381104" y="3405605"/>
            <a:ext cx="4403911" cy="129266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1AB076"/>
                </a:solidFill>
                <a:latin typeface="Source Code Pro"/>
              </a:rPr>
              <a:t>// </a:t>
            </a:r>
            <a:r>
              <a:rPr lang="en-US" sz="1400" dirty="0" err="1" smtClean="0">
                <a:solidFill>
                  <a:srgbClr val="1AB076"/>
                </a:solidFill>
                <a:latin typeface="Source Code Pro"/>
              </a:rPr>
              <a:t>lodash</a:t>
            </a:r>
            <a:endParaRPr lang="en-US" sz="1400" dirty="0">
              <a:solidFill>
                <a:srgbClr val="1AB076"/>
              </a:solidFill>
              <a:latin typeface="Source Code Pro"/>
            </a:endParaRPr>
          </a:p>
          <a:p>
            <a:r>
              <a:rPr lang="en-US" sz="1600" dirty="0" err="1">
                <a:solidFill>
                  <a:schemeClr val="bg1"/>
                </a:solidFill>
              </a:rPr>
              <a:t>var</a:t>
            </a:r>
            <a:r>
              <a:rPr lang="en-US" sz="1600" dirty="0">
                <a:solidFill>
                  <a:schemeClr val="bg1"/>
                </a:solidFill>
              </a:rPr>
              <a:t> array </a:t>
            </a:r>
            <a:r>
              <a:rPr lang="en-US" sz="1600" b="1" dirty="0">
                <a:solidFill>
                  <a:schemeClr val="bg1"/>
                </a:solidFill>
              </a:rPr>
              <a:t>=</a:t>
            </a:r>
            <a:r>
              <a:rPr lang="en-US" sz="1600" dirty="0">
                <a:solidFill>
                  <a:schemeClr val="bg1"/>
                </a:solidFill>
              </a:rPr>
              <a:t> [1</a:t>
            </a:r>
            <a:r>
              <a:rPr lang="en-US" sz="1600" b="1" dirty="0">
                <a:solidFill>
                  <a:schemeClr val="bg1"/>
                </a:solidFill>
              </a:rPr>
              <a:t>,</a:t>
            </a:r>
            <a:r>
              <a:rPr lang="en-US" sz="1600" dirty="0">
                <a:solidFill>
                  <a:schemeClr val="bg1"/>
                </a:solidFill>
              </a:rPr>
              <a:t> 2</a:t>
            </a:r>
            <a:r>
              <a:rPr lang="en-US" sz="1600" b="1" dirty="0">
                <a:solidFill>
                  <a:schemeClr val="bg1"/>
                </a:solidFill>
              </a:rPr>
              <a:t>,</a:t>
            </a:r>
            <a:r>
              <a:rPr lang="en-US" sz="1600" dirty="0">
                <a:solidFill>
                  <a:schemeClr val="bg1"/>
                </a:solidFill>
              </a:rPr>
              <a:t> 3]</a:t>
            </a:r>
            <a:r>
              <a:rPr lang="en-US" sz="1600" b="1" dirty="0">
                <a:solidFill>
                  <a:schemeClr val="bg1"/>
                </a:solidFill>
              </a:rPr>
              <a:t>;</a:t>
            </a:r>
            <a:r>
              <a:rPr lang="en-US" sz="1600" dirty="0">
                <a:solidFill>
                  <a:schemeClr val="bg1"/>
                </a:solidFill>
              </a:rPr>
              <a:t/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/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_(array).reverse().value()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 smtClean="0">
                <a:solidFill>
                  <a:schemeClr val="bg1"/>
                </a:solidFill>
              </a:rPr>
              <a:t>// result is: </a:t>
            </a:r>
            <a:r>
              <a:rPr lang="en-US" sz="1600" dirty="0">
                <a:solidFill>
                  <a:schemeClr val="bg1"/>
                </a:solidFill>
              </a:rPr>
              <a:t>[3, 2, 1]</a:t>
            </a:r>
            <a:endParaRPr lang="en-US" sz="1600" dirty="0" smtClean="0">
              <a:solidFill>
                <a:schemeClr val="bg1"/>
              </a:solidFill>
              <a:latin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1054179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S" val="1,2"/>
  <p:tag name="THINKCELLUNDODONOTDELETE" val="6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2HyQEOhmo0yoXtBH9v7NtQ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9j0w0Rqd1EWAdsIs.DKGjg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BIyNF3XQU6VUsqwt6XQ7Q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7EhuXSXCv02BtSb9WqDaWw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_uqa6T31ZkyIpHmPjOWrbA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7C4FSd1bEGrXPDg7r9lkg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6rng42mWU06kGTlh8o6uXQ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CetuqFKRE.t5O59xIr.rA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EV.nAH37Eu2eiPx2JXY6g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U5ygypYv0SY6kBwsRd8aA"/>
</p:tagLst>
</file>

<file path=ppt/theme/theme1.xml><?xml version="1.0" encoding="utf-8"?>
<a:theme xmlns:a="http://schemas.openxmlformats.org/drawingml/2006/main" name="29_Firm Format - English (US)">
  <a:themeElements>
    <a:clrScheme name="29_Firm Format - English (US) 2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7E0FB"/>
      </a:accent1>
      <a:accent2>
        <a:srgbClr val="91B0FF"/>
      </a:accent2>
      <a:accent3>
        <a:srgbClr val="FFFFFF"/>
      </a:accent3>
      <a:accent4>
        <a:srgbClr val="000000"/>
      </a:accent4>
      <a:accent5>
        <a:srgbClr val="E0EDFD"/>
      </a:accent5>
      <a:accent6>
        <a:srgbClr val="839FE7"/>
      </a:accent6>
      <a:hlink>
        <a:srgbClr val="0066CC"/>
      </a:hlink>
      <a:folHlink>
        <a:srgbClr val="002960"/>
      </a:folHlink>
    </a:clrScheme>
    <a:fontScheme name="29_Firm Format - English (US)">
      <a:majorFont>
        <a:latin typeface="Arial"/>
        <a:ea typeface="MS PGothic"/>
        <a:cs typeface="Arial"/>
      </a:majorFont>
      <a:minorFont>
        <a:latin typeface="Arial"/>
        <a:ea typeface="MS PGothic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9_Firm Format - English (US) 1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FFFF"/>
        </a:accent1>
        <a:accent2>
          <a:srgbClr val="D0D0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BCBCBC"/>
        </a:accent6>
        <a:hlink>
          <a:srgbClr val="909090"/>
        </a:hlink>
        <a:folHlink>
          <a:srgbClr val="6060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9_Firm Format - English (US) 2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91B0FF"/>
        </a:accent2>
        <a:accent3>
          <a:srgbClr val="FFFFFF"/>
        </a:accent3>
        <a:accent4>
          <a:srgbClr val="000000"/>
        </a:accent4>
        <a:accent5>
          <a:srgbClr val="E0EDFD"/>
        </a:accent5>
        <a:accent6>
          <a:srgbClr val="839FE7"/>
        </a:accent6>
        <a:hlink>
          <a:srgbClr val="0066CC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9_Firm Format - English (US) 3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C7C293"/>
        </a:accent2>
        <a:accent3>
          <a:srgbClr val="FFFFFF"/>
        </a:accent3>
        <a:accent4>
          <a:srgbClr val="000000"/>
        </a:accent4>
        <a:accent5>
          <a:srgbClr val="E0EDFD"/>
        </a:accent5>
        <a:accent6>
          <a:srgbClr val="B4B085"/>
        </a:accent6>
        <a:hlink>
          <a:srgbClr val="50A2A0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עיצוב מותאם אישית">
  <a:themeElements>
    <a:clrScheme name="1_עיצוב מותאם אישית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עיצוב מותאם אישית">
      <a:majorFont>
        <a:latin typeface="Californian FB"/>
        <a:ea typeface=""/>
        <a:cs typeface="Arial"/>
      </a:majorFont>
      <a:minorFont>
        <a:latin typeface="Californian FB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עיצוב מותאם אישית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עיצוב מותאם אישית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עיצוב מותאם אישית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עיצוב מותאם אישית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עיצוב מותאם אישית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עיצוב מותאם אישית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עיצוב מותאם אישית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עיצוב מותאם אישית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עיצוב מותאם אישית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עיצוב מותאם אישית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עיצוב מותאם אישית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עיצוב מותאם אישית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Firm Format - English (US)">
  <a:themeElements>
    <a:clrScheme name="Firm Format - English (US) 2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7E0FB"/>
      </a:accent1>
      <a:accent2>
        <a:srgbClr val="91B0FF"/>
      </a:accent2>
      <a:accent3>
        <a:srgbClr val="FFFFFF"/>
      </a:accent3>
      <a:accent4>
        <a:srgbClr val="000000"/>
      </a:accent4>
      <a:accent5>
        <a:srgbClr val="E0EDFD"/>
      </a:accent5>
      <a:accent6>
        <a:srgbClr val="839FE7"/>
      </a:accent6>
      <a:hlink>
        <a:srgbClr val="0066CC"/>
      </a:hlink>
      <a:folHlink>
        <a:srgbClr val="002960"/>
      </a:folHlink>
    </a:clrScheme>
    <a:fontScheme name="Firm Format - English (US)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Firm Format - English (US) 1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FFFF"/>
        </a:accent1>
        <a:accent2>
          <a:srgbClr val="D0D0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BCBCBC"/>
        </a:accent6>
        <a:hlink>
          <a:srgbClr val="909090"/>
        </a:hlink>
        <a:folHlink>
          <a:srgbClr val="6060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rm Format - English (US) 2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91B0FF"/>
        </a:accent2>
        <a:accent3>
          <a:srgbClr val="FFFFFF"/>
        </a:accent3>
        <a:accent4>
          <a:srgbClr val="000000"/>
        </a:accent4>
        <a:accent5>
          <a:srgbClr val="E0EDFD"/>
        </a:accent5>
        <a:accent6>
          <a:srgbClr val="839FE7"/>
        </a:accent6>
        <a:hlink>
          <a:srgbClr val="0066CC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rm Format - English (US) 3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C7C293"/>
        </a:accent2>
        <a:accent3>
          <a:srgbClr val="FFFFFF"/>
        </a:accent3>
        <a:accent4>
          <a:srgbClr val="000000"/>
        </a:accent4>
        <a:accent5>
          <a:srgbClr val="E0EDFD"/>
        </a:accent5>
        <a:accent6>
          <a:srgbClr val="B4B085"/>
        </a:accent6>
        <a:hlink>
          <a:srgbClr val="50A2A0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FFFFFF"/>
      </a:accent1>
      <a:accent2>
        <a:srgbClr val="D0D0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BCBCBC"/>
      </a:accent6>
      <a:hlink>
        <a:srgbClr val="90909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13722</TotalTime>
  <Words>2237</Words>
  <Application>Microsoft Office PowerPoint</Application>
  <PresentationFormat>Custom</PresentationFormat>
  <Paragraphs>542</Paragraphs>
  <Slides>27</Slides>
  <Notes>27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4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27</vt:i4>
      </vt:variant>
    </vt:vector>
  </HeadingPairs>
  <TitlesOfParts>
    <vt:vector size="42" baseType="lpstr">
      <vt:lpstr>MS PGothic</vt:lpstr>
      <vt:lpstr>Arial</vt:lpstr>
      <vt:lpstr>Bariol Regular</vt:lpstr>
      <vt:lpstr>Californian FB</vt:lpstr>
      <vt:lpstr>Georgia</vt:lpstr>
      <vt:lpstr>Open Sans</vt:lpstr>
      <vt:lpstr>Source Code Pro</vt:lpstr>
      <vt:lpstr>Vollkorn</vt:lpstr>
      <vt:lpstr>Wingdings</vt:lpstr>
      <vt:lpstr>29_Firm Format - English (US)</vt:lpstr>
      <vt:lpstr>Custom Design</vt:lpstr>
      <vt:lpstr>1_עיצוב מותאם אישית</vt:lpstr>
      <vt:lpstr>Firm Format - English (US)</vt:lpstr>
      <vt:lpstr>think-cell Slide</vt:lpstr>
      <vt:lpstr>Acrobat Document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OWApps, 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AngularJS Training</dc:title>
  <dc:subject>OWApps AngularJS Training</dc:subject>
  <dc:creator>jonathan.wax@owapps.com</dc:creator>
  <cp:lastModifiedBy>Jonathan Wax</cp:lastModifiedBy>
  <cp:revision>642</cp:revision>
  <cp:lastPrinted>2008-09-19T11:06:26Z</cp:lastPrinted>
  <dcterms:created xsi:type="dcterms:W3CDTF">2010-01-27T21:29:29Z</dcterms:created>
  <dcterms:modified xsi:type="dcterms:W3CDTF">2016-06-18T18:21:17Z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Universal Objects">
    <vt:bool>true</vt:bool>
  </property>
  <property fmtid="{D5CDD505-2E9C-101B-9397-08002B2CF9AE}" pid="3" name="McKPaperSize">
    <vt:lpwstr>A4</vt:lpwstr>
  </property>
  <property fmtid="{D5CDD505-2E9C-101B-9397-08002B2CF9AE}" pid="4" name="NotesPageLayout">
    <vt:lpwstr>Message</vt:lpwstr>
  </property>
  <property fmtid="{D5CDD505-2E9C-101B-9397-08002B2CF9AE}" pid="5" name="DocID">
    <vt:lpwstr/>
  </property>
  <property fmtid="{D5CDD505-2E9C-101B-9397-08002B2CF9AE}" pid="6" name="DocIDinTitle">
    <vt:bool>false</vt:bool>
  </property>
  <property fmtid="{D5CDD505-2E9C-101B-9397-08002B2CF9AE}" pid="7" name="DocIDinSlide">
    <vt:bool>true</vt:bool>
  </property>
  <property fmtid="{D5CDD505-2E9C-101B-9397-08002B2CF9AE}" pid="8" name="DocIDPosition">
    <vt:i4>1</vt:i4>
  </property>
  <property fmtid="{D5CDD505-2E9C-101B-9397-08002B2CF9AE}" pid="9" name="Final">
    <vt:bool>true</vt:bool>
  </property>
  <property fmtid="{D5CDD505-2E9C-101B-9397-08002B2CF9AE}" pid="10" name="Title">
    <vt:lpwstr>Title</vt:lpwstr>
  </property>
  <property fmtid="{D5CDD505-2E9C-101B-9397-08002B2CF9AE}" pid="11" name="Event">
    <vt:lpwstr/>
  </property>
  <property fmtid="{D5CDD505-2E9C-101B-9397-08002B2CF9AE}" pid="12" name="Delivery Date">
    <vt:lpwstr/>
  </property>
</Properties>
</file>