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25"/>
  </p:notesMasterIdLst>
  <p:handoutMasterIdLst>
    <p:handoutMasterId r:id="rId26"/>
  </p:handoutMasterIdLst>
  <p:sldIdLst>
    <p:sldId id="470" r:id="rId5"/>
    <p:sldId id="524" r:id="rId6"/>
    <p:sldId id="541" r:id="rId7"/>
    <p:sldId id="554" r:id="rId8"/>
    <p:sldId id="530" r:id="rId9"/>
    <p:sldId id="555" r:id="rId10"/>
    <p:sldId id="556" r:id="rId11"/>
    <p:sldId id="553" r:id="rId12"/>
    <p:sldId id="557" r:id="rId13"/>
    <p:sldId id="558" r:id="rId14"/>
    <p:sldId id="560" r:id="rId15"/>
    <p:sldId id="561" r:id="rId16"/>
    <p:sldId id="563" r:id="rId17"/>
    <p:sldId id="562" r:id="rId18"/>
    <p:sldId id="564" r:id="rId19"/>
    <p:sldId id="559" r:id="rId20"/>
    <p:sldId id="566" r:id="rId21"/>
    <p:sldId id="565" r:id="rId22"/>
    <p:sldId id="567" r:id="rId23"/>
    <p:sldId id="444" r:id="rId24"/>
  </p:sldIdLst>
  <p:sldSz cx="8961438" cy="6721475"/>
  <p:notesSz cx="6743700" cy="9906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72"/>
    <a:srgbClr val="1AB076"/>
    <a:srgbClr val="FFFFFF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4906" autoAdjust="0"/>
  </p:normalViewPr>
  <p:slideViewPr>
    <p:cSldViewPr snapToGrid="0" snapToObjects="1">
      <p:cViewPr varScale="1">
        <p:scale>
          <a:sx n="121" d="100"/>
          <a:sy n="121" d="100"/>
        </p:scale>
        <p:origin x="1736" y="160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510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0024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96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429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691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019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050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6981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92025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775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294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230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10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05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937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8.xml"/><Relationship Id="rId21" Type="http://schemas.openxmlformats.org/officeDocument/2006/relationships/tags" Target="../tags/tag9.xml"/><Relationship Id="rId22" Type="http://schemas.openxmlformats.org/officeDocument/2006/relationships/tags" Target="../tags/tag10.xml"/><Relationship Id="rId23" Type="http://schemas.openxmlformats.org/officeDocument/2006/relationships/tags" Target="../tags/tag11.xml"/><Relationship Id="rId24" Type="http://schemas.openxmlformats.org/officeDocument/2006/relationships/tags" Target="../tags/tag12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2.jpeg"/><Relationship Id="rId27" Type="http://schemas.openxmlformats.org/officeDocument/2006/relationships/oleObject" Target="../embeddings/oleObject2.bin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1.vml"/><Relationship Id="rId2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2.vml"/><Relationship Id="rId2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cookbook/dynamic-form.html" TargetMode="External"/><Relationship Id="rId1" Type="http://schemas.openxmlformats.org/officeDocument/2006/relationships/vmlDrawing" Target="../drawings/vmlDrawing15.vml"/><Relationship Id="rId2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6.vml"/><Relationship Id="rId2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7.vml"/><Relationship Id="rId2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8.vml"/><Relationship Id="rId2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9.vml"/><Relationship Id="rId2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5.png"/><Relationship Id="rId7" Type="http://schemas.openxmlformats.org/officeDocument/2006/relationships/hyperlink" Target="https://blog.thoughtram.io/angular/2016/10/13/two-way-data-binding-in-angular-2.html" TargetMode="External"/><Relationship Id="rId1" Type="http://schemas.openxmlformats.org/officeDocument/2006/relationships/vmlDrawing" Target="../drawings/vmlDrawing20.vml"/><Relationship Id="rId2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hyperlink" Target="https://blog.thoughtram.io/angular/2016/01/06/taking-advantage-of-observables-in-angular2.html" TargetMode="External"/><Relationship Id="rId12" Type="http://schemas.openxmlformats.org/officeDocument/2006/relationships/hyperlink" Target="https://scotch.io/tutorials/angular-2-http-requests-with-observables" TargetMode="External"/><Relationship Id="rId13" Type="http://schemas.openxmlformats.org/officeDocument/2006/relationships/hyperlink" Target="https://angular.io/docs/ts/latest/guide/forms.html" TargetMode="External"/><Relationship Id="rId14" Type="http://schemas.openxmlformats.org/officeDocument/2006/relationships/hyperlink" Target="https://toddmotto.com/angular-2-forms-reactive" TargetMode="External"/><Relationship Id="rId15" Type="http://schemas.openxmlformats.org/officeDocument/2006/relationships/hyperlink" Target="https://scotch.io/tutorials/angular-2-form-validation" TargetMode="External"/><Relationship Id="rId1" Type="http://schemas.openxmlformats.org/officeDocument/2006/relationships/vmlDrawing" Target="../drawings/vmlDrawing21.vml"/><Relationship Id="rId2" Type="http://schemas.openxmlformats.org/officeDocument/2006/relationships/tags" Target="../tags/tag34.xml"/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5.png"/><Relationship Id="rId7" Type="http://schemas.openxmlformats.org/officeDocument/2006/relationships/hyperlink" Target="https://angular.io/docs/ts/latest/guide/dependency-injection.html" TargetMode="External"/><Relationship Id="rId8" Type="http://schemas.openxmlformats.org/officeDocument/2006/relationships/hyperlink" Target="https://blog.thoughtram.io/angular/2015/09/17/resolve-service-dependencies-in-angular-2.html" TargetMode="External"/><Relationship Id="rId9" Type="http://schemas.openxmlformats.org/officeDocument/2006/relationships/hyperlink" Target="https://gist.github.com/staltz/868e7e9bc2a7b8c1f754" TargetMode="External"/><Relationship Id="rId10" Type="http://schemas.openxmlformats.org/officeDocument/2006/relationships/hyperlink" Target="https://www.youtube.com/watch?v=KOOT7BArV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png"/><Relationship Id="rId7" Type="http://schemas.openxmlformats.org/officeDocument/2006/relationships/hyperlink" Target="https://en.wikipedia.org/wiki/Observer_pattern" TargetMode="External"/><Relationship Id="rId8" Type="http://schemas.openxmlformats.org/officeDocument/2006/relationships/hyperlink" Target="https://github.com/Reactive-Extensions/RxJS/blob/master/doc/gettingstarted/which-static.md" TargetMode="External"/><Relationship Id="rId9" Type="http://schemas.openxmlformats.org/officeDocument/2006/relationships/image" Target="../media/image6.tiff"/><Relationship Id="rId1" Type="http://schemas.openxmlformats.org/officeDocument/2006/relationships/vmlDrawing" Target="../drawings/vmlDrawing6.v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7.v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8.v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.png"/><Relationship Id="rId7" Type="http://schemas.openxmlformats.org/officeDocument/2006/relationships/hyperlink" Target="https://scotch.io/tutorials/angular-2-form-validation" TargetMode="External"/><Relationship Id="rId8" Type="http://schemas.openxmlformats.org/officeDocument/2006/relationships/image" Target="../media/image7.png"/><Relationship Id="rId1" Type="http://schemas.openxmlformats.org/officeDocument/2006/relationships/vmlDrawing" Target="../drawings/vmlDrawing9.v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10.vml"/><Relationship Id="rId2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Form 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Controls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AbstractControl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Base Class for all form controls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FormControls </a:t>
            </a:r>
            <a:r>
              <a:rPr lang="mr-IN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represents a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single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field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its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state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2422790"/>
            <a:ext cx="86262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code.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let 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</a:rPr>
              <a:t> = new </a:t>
            </a:r>
            <a:r>
              <a:rPr lang="en-US" sz="1600" dirty="0" err="1" smtClean="0">
                <a:solidFill>
                  <a:schemeClr val="bg1"/>
                </a:solidFill>
              </a:rPr>
              <a:t>FormControl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</a:rPr>
              <a:t>”);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let </a:t>
            </a:r>
            <a:r>
              <a:rPr lang="en-US" sz="1600" dirty="0" err="1" smtClean="0">
                <a:solidFill>
                  <a:schemeClr val="bg1"/>
                </a:solidFill>
              </a:rPr>
              <a:t>val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firstname.value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firstname.errors</a:t>
            </a:r>
            <a:r>
              <a:rPr lang="en-US" sz="1600" dirty="0" smtClean="0">
                <a:solidFill>
                  <a:schemeClr val="bg1"/>
                </a:solidFill>
              </a:rPr>
              <a:t>;  </a:t>
            </a:r>
            <a:r>
              <a:rPr lang="en-US" sz="1600" dirty="0" smtClean="0">
                <a:solidFill>
                  <a:srgbClr val="00AB72"/>
                </a:solidFill>
              </a:rPr>
              <a:t>// a key/value string map of errors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firstname.valid</a:t>
            </a:r>
            <a:r>
              <a:rPr lang="en-US" sz="1600" dirty="0" smtClean="0">
                <a:solidFill>
                  <a:schemeClr val="bg1"/>
                </a:solidFill>
              </a:rPr>
              <a:t>;    </a:t>
            </a:r>
            <a:r>
              <a:rPr lang="en-US" sz="1600" dirty="0" smtClean="0">
                <a:solidFill>
                  <a:srgbClr val="00AB72"/>
                </a:solidFill>
              </a:rPr>
              <a:t>// all validation passed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firstname.dirty</a:t>
            </a:r>
            <a:r>
              <a:rPr lang="en-US" sz="1600" dirty="0" smtClean="0">
                <a:solidFill>
                  <a:schemeClr val="bg1"/>
                </a:solidFill>
              </a:rPr>
              <a:t>;    </a:t>
            </a:r>
            <a:r>
              <a:rPr lang="en-US" sz="1600" dirty="0" smtClean="0">
                <a:solidFill>
                  <a:srgbClr val="00AB72"/>
                </a:solidFill>
              </a:rPr>
              <a:t>// touched by user</a:t>
            </a: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010" y="4614192"/>
            <a:ext cx="8626265" cy="10464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HTML/View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attach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firstname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control from code with the input field on the HTML/View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&lt;input type=“text” </a:t>
            </a:r>
            <a:r>
              <a:rPr lang="en-US" sz="1600" dirty="0" smtClean="0">
                <a:solidFill>
                  <a:srgbClr val="00AB72"/>
                </a:solidFill>
              </a:rPr>
              <a:t>[</a:t>
            </a:r>
            <a:r>
              <a:rPr lang="en-US" sz="1600" dirty="0" err="1" smtClean="0">
                <a:solidFill>
                  <a:srgbClr val="00AB72"/>
                </a:solidFill>
              </a:rPr>
              <a:t>formControl</a:t>
            </a:r>
            <a:r>
              <a:rPr lang="en-US" sz="1600" dirty="0" smtClean="0">
                <a:solidFill>
                  <a:srgbClr val="00AB72"/>
                </a:solidFill>
              </a:rPr>
              <a:t>]</a:t>
            </a:r>
            <a:r>
              <a:rPr lang="en-US" sz="1600" dirty="0" smtClean="0">
                <a:solidFill>
                  <a:schemeClr val="bg1"/>
                </a:solidFill>
              </a:rPr>
              <a:t>=”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</a:rPr>
              <a:t>” </a:t>
            </a:r>
            <a:r>
              <a:rPr lang="mr-IN" sz="1600" dirty="0" smtClean="0">
                <a:solidFill>
                  <a:schemeClr val="bg1"/>
                </a:solidFill>
              </a:rPr>
              <a:t>…</a:t>
            </a:r>
            <a:r>
              <a:rPr lang="en-US" sz="1600" dirty="0" smtClean="0">
                <a:solidFill>
                  <a:schemeClr val="bg1"/>
                </a:solidFill>
              </a:rPr>
              <a:t> /&gt;</a:t>
            </a:r>
            <a:endParaRPr lang="en-US" sz="1600" dirty="0" smtClean="0">
              <a:solidFill>
                <a:srgbClr val="00AB72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Form 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Groups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AbstractControl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Base Class for all form controls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collection of fields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with its own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2422790"/>
            <a:ext cx="86262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code.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let </a:t>
            </a:r>
            <a:r>
              <a:rPr lang="en-US" sz="1600" dirty="0" err="1" smtClean="0">
                <a:solidFill>
                  <a:schemeClr val="bg1"/>
                </a:solidFill>
              </a:rPr>
              <a:t>addressForm</a:t>
            </a:r>
            <a:r>
              <a:rPr lang="en-US" sz="1600" dirty="0" smtClean="0">
                <a:solidFill>
                  <a:schemeClr val="bg1"/>
                </a:solidFill>
              </a:rPr>
              <a:t> = new </a:t>
            </a:r>
            <a:r>
              <a:rPr lang="en-US" sz="1600" dirty="0" err="1" smtClean="0">
                <a:solidFill>
                  <a:schemeClr val="bg1"/>
                </a:solidFill>
              </a:rPr>
              <a:t>FormGroup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street: new </a:t>
            </a:r>
            <a:r>
              <a:rPr lang="en-US" sz="1600" dirty="0" err="1" smtClean="0">
                <a:solidFill>
                  <a:schemeClr val="bg1"/>
                </a:solidFill>
              </a:rPr>
              <a:t>FormControl</a:t>
            </a:r>
            <a:r>
              <a:rPr lang="en-US" sz="1600" dirty="0" smtClean="0">
                <a:solidFill>
                  <a:schemeClr val="bg1"/>
                </a:solidFill>
              </a:rPr>
              <a:t>(“street”),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city: new </a:t>
            </a:r>
            <a:r>
              <a:rPr lang="en-US" sz="1600" dirty="0" err="1" smtClean="0">
                <a:solidFill>
                  <a:schemeClr val="bg1"/>
                </a:solidFill>
              </a:rPr>
              <a:t>FormControl</a:t>
            </a:r>
            <a:r>
              <a:rPr lang="en-US" sz="1600" dirty="0" smtClean="0">
                <a:solidFill>
                  <a:schemeClr val="bg1"/>
                </a:solidFill>
              </a:rPr>
              <a:t>(“city”),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zip: new </a:t>
            </a:r>
            <a:r>
              <a:rPr lang="en-US" sz="1600" dirty="0" err="1" smtClean="0">
                <a:solidFill>
                  <a:schemeClr val="bg1"/>
                </a:solidFill>
              </a:rPr>
              <a:t>FormControl</a:t>
            </a:r>
            <a:r>
              <a:rPr lang="en-US" sz="1600" dirty="0" smtClean="0">
                <a:solidFill>
                  <a:schemeClr val="bg1"/>
                </a:solidFill>
              </a:rPr>
              <a:t>(“zip”)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});</a:t>
            </a:r>
            <a:endParaRPr lang="en-US" sz="1600" dirty="0" smtClean="0">
              <a:solidFill>
                <a:srgbClr val="00AB72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010" y="4614192"/>
            <a:ext cx="8626265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Because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FormGroup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&amp;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FormControl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are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AbstractControls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we can check values/validity easily at any level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addressForm.value</a:t>
            </a:r>
            <a:r>
              <a:rPr lang="en-US" sz="1600" dirty="0" smtClean="0">
                <a:solidFill>
                  <a:schemeClr val="bg1"/>
                </a:solidFill>
              </a:rPr>
              <a:t>;   // a key, value string map of form values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addressForm.valid</a:t>
            </a:r>
            <a:r>
              <a:rPr lang="en-US" sz="1600" dirty="0" smtClean="0">
                <a:solidFill>
                  <a:schemeClr val="bg1"/>
                </a:solidFill>
              </a:rPr>
              <a:t>;    // if all </a:t>
            </a:r>
            <a:r>
              <a:rPr lang="en-US" sz="1600" dirty="0" err="1" smtClean="0">
                <a:solidFill>
                  <a:schemeClr val="bg1"/>
                </a:solidFill>
              </a:rPr>
              <a:t>formcontrols</a:t>
            </a:r>
            <a:r>
              <a:rPr lang="en-US" sz="1600" dirty="0" smtClean="0">
                <a:solidFill>
                  <a:schemeClr val="bg1"/>
                </a:solidFill>
              </a:rPr>
              <a:t> in </a:t>
            </a:r>
            <a:r>
              <a:rPr lang="en-US" sz="1600" dirty="0" err="1" smtClean="0">
                <a:solidFill>
                  <a:schemeClr val="bg1"/>
                </a:solidFill>
              </a:rPr>
              <a:t>formgroup</a:t>
            </a:r>
            <a:r>
              <a:rPr lang="en-US" sz="1600" dirty="0" smtClean="0">
                <a:solidFill>
                  <a:schemeClr val="bg1"/>
                </a:solidFill>
              </a:rPr>
              <a:t> are valid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formgroup</a:t>
            </a:r>
            <a:r>
              <a:rPr lang="en-US" sz="1600" dirty="0" smtClean="0">
                <a:solidFill>
                  <a:schemeClr val="bg1"/>
                </a:solidFill>
              </a:rPr>
              <a:t> is valid</a:t>
            </a:r>
            <a:endParaRPr lang="en-US" sz="1600" dirty="0" smtClean="0">
              <a:solidFill>
                <a:srgbClr val="00AB72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FormsModule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ngForm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+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ngModel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”attaches” itself to any &lt;form&gt; element (it’s selector) and adds form features.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named “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an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output/event to the form.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#f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means we want to create a local variable in the HTML then we can reference it.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ngModel</a:t>
            </a:r>
            <a:endParaRPr lang="en-US" sz="1600" b="1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a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(under parent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 using input’s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name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one-way binding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between &lt;input&gt; and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3715554"/>
            <a:ext cx="8626265" cy="22775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Simple Form Template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(using bootstrap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css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4)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&lt;form </a:t>
            </a:r>
            <a:r>
              <a:rPr lang="en-US" sz="1600" dirty="0">
                <a:solidFill>
                  <a:srgbClr val="00AB72"/>
                </a:solidFill>
              </a:rPr>
              <a:t>#f="</a:t>
            </a:r>
            <a:r>
              <a:rPr lang="en-US" sz="1600" dirty="0" err="1">
                <a:solidFill>
                  <a:srgbClr val="00AB72"/>
                </a:solidFill>
              </a:rPr>
              <a:t>ngForm</a:t>
            </a:r>
            <a:r>
              <a:rPr lang="en-US" sz="1600" dirty="0">
                <a:solidFill>
                  <a:srgbClr val="00AB72"/>
                </a:solidFill>
              </a:rPr>
              <a:t>" (</a:t>
            </a:r>
            <a:r>
              <a:rPr lang="en-US" sz="1600" dirty="0" err="1">
                <a:solidFill>
                  <a:srgbClr val="00AB72"/>
                </a:solidFill>
              </a:rPr>
              <a:t>ngSubmit</a:t>
            </a:r>
            <a:r>
              <a:rPr lang="en-US" sz="1600" dirty="0">
                <a:solidFill>
                  <a:srgbClr val="00AB72"/>
                </a:solidFill>
              </a:rPr>
              <a:t>)="</a:t>
            </a:r>
            <a:r>
              <a:rPr lang="en-US" sz="1600" dirty="0" err="1">
                <a:solidFill>
                  <a:srgbClr val="00AB72"/>
                </a:solidFill>
              </a:rPr>
              <a:t>onSubmit</a:t>
            </a:r>
            <a:r>
              <a:rPr lang="en-US" sz="1600" dirty="0">
                <a:solidFill>
                  <a:srgbClr val="00AB72"/>
                </a:solidFill>
              </a:rPr>
              <a:t>(</a:t>
            </a:r>
            <a:r>
              <a:rPr lang="en-US" sz="1600" dirty="0" err="1">
                <a:solidFill>
                  <a:srgbClr val="00AB72"/>
                </a:solidFill>
              </a:rPr>
              <a:t>f.value</a:t>
            </a:r>
            <a:r>
              <a:rPr lang="en-US" sz="1600" dirty="0">
                <a:solidFill>
                  <a:srgbClr val="00AB72"/>
                </a:solidFill>
              </a:rPr>
              <a:t>)"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&gt;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&lt;</a:t>
            </a:r>
            <a:r>
              <a:rPr lang="en-US" sz="1600" dirty="0">
                <a:solidFill>
                  <a:schemeClr val="bg1"/>
                </a:solidFill>
              </a:rPr>
              <a:t>div class="form-group row"&gt;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&lt;</a:t>
            </a:r>
            <a:r>
              <a:rPr lang="en-US" sz="1600" dirty="0">
                <a:solidFill>
                  <a:schemeClr val="bg1"/>
                </a:solidFill>
              </a:rPr>
              <a:t>label for="example-text-input" class="col-xs-2 col-form-label"&gt;Text&lt;/label&gt;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&lt;</a:t>
            </a:r>
            <a:r>
              <a:rPr lang="en-US" sz="1600" dirty="0">
                <a:solidFill>
                  <a:schemeClr val="bg1"/>
                </a:solidFill>
              </a:rPr>
              <a:t>div class="col-xs-10"&gt;  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&lt;</a:t>
            </a:r>
            <a:r>
              <a:rPr lang="en-US" sz="1600" dirty="0">
                <a:solidFill>
                  <a:schemeClr val="bg1"/>
                </a:solidFill>
              </a:rPr>
              <a:t>input class="form-control" type="text" </a:t>
            </a:r>
            <a:r>
              <a:rPr lang="en-US" sz="1600" dirty="0" smtClean="0">
                <a:solidFill>
                  <a:srgbClr val="00AB72"/>
                </a:solidFill>
              </a:rPr>
              <a:t>name</a:t>
            </a:r>
            <a:r>
              <a:rPr lang="en-US" sz="1600" dirty="0" smtClean="0">
                <a:solidFill>
                  <a:schemeClr val="bg1"/>
                </a:solidFill>
              </a:rPr>
              <a:t>=”street” </a:t>
            </a:r>
            <a:r>
              <a:rPr lang="en-US" sz="1600" dirty="0" err="1" smtClean="0">
                <a:solidFill>
                  <a:srgbClr val="00AB72"/>
                </a:solidFill>
              </a:rPr>
              <a:t>ngModel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&lt;/</a:t>
            </a:r>
            <a:r>
              <a:rPr lang="en-US" sz="1600" dirty="0">
                <a:solidFill>
                  <a:schemeClr val="bg1"/>
                </a:solidFill>
              </a:rPr>
              <a:t>div&gt;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chemeClr val="bg1"/>
                </a:solidFill>
              </a:rPr>
              <a:t>&lt;/div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&lt;/form&gt;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Form Logic (code-behind/controller) 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Angular’s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he-IL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directive uses the Components class as it’s controller.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ngSubmit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 binds the form’s submit event to a function on the controller.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create an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(form: any) function to be called by the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ngSubmit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event.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pass the form (object or its value) to the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function.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3715554"/>
            <a:ext cx="8626265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Simple Form’s controller/class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export class </a:t>
            </a:r>
            <a:r>
              <a:rPr lang="en-US" sz="1600" dirty="0" err="1" smtClean="0">
                <a:solidFill>
                  <a:schemeClr val="bg1"/>
                </a:solidFill>
              </a:rPr>
              <a:t>MyComponent</a:t>
            </a:r>
            <a:r>
              <a:rPr lang="en-US" sz="16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err="1" smtClean="0">
                <a:solidFill>
                  <a:srgbClr val="00AB72"/>
                </a:solidFill>
              </a:rPr>
              <a:t>onSubmit</a:t>
            </a:r>
            <a:r>
              <a:rPr lang="en-US" sz="1600" dirty="0" smtClean="0">
                <a:solidFill>
                  <a:schemeClr val="bg1"/>
                </a:solidFill>
              </a:rPr>
              <a:t>(form: any){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</a:rPr>
              <a:t>console.log</a:t>
            </a:r>
            <a:r>
              <a:rPr lang="en-US" sz="1600" dirty="0" smtClean="0">
                <a:solidFill>
                  <a:schemeClr val="bg1"/>
                </a:solidFill>
              </a:rPr>
              <a:t>(form);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Reactive Forms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with FormBuilder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ngular’s Form factory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745735"/>
            <a:ext cx="8775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FormBuilder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an Angular Module for building forms by code.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Provides more flexibility to configure the FormGroups and FormControls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DOES NOT build the HTML (see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Dynamic Forms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 how to do 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FormBuilder into Component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Inject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it via Component’s constructor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your form groups and controls MODEL.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2948299"/>
            <a:ext cx="862626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200" dirty="0" smtClean="0">
                <a:solidFill>
                  <a:srgbClr val="1AB076"/>
                </a:solidFill>
                <a:latin typeface="Source Code Pro"/>
              </a:rPr>
              <a:t>Reactive Form using FormBuilder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</a:rPr>
              <a:t>MyComponent</a:t>
            </a:r>
            <a:r>
              <a:rPr lang="en-US" sz="14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addressForm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rgbClr val="00AB72"/>
                </a:solidFill>
              </a:rPr>
              <a:t>FormGroup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dirty="0" smtClean="0">
                <a:solidFill>
                  <a:srgbClr val="00AB72"/>
                </a:solidFill>
              </a:rPr>
              <a:t>constructor(fb: FormBuilder</a:t>
            </a:r>
            <a:r>
              <a:rPr lang="en-US" sz="14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err="1" smtClean="0">
                <a:solidFill>
                  <a:schemeClr val="bg1"/>
                </a:solidFill>
              </a:rPr>
              <a:t>this.addressForm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fb.group</a:t>
            </a:r>
            <a:r>
              <a:rPr lang="en-US" sz="1400" dirty="0" smtClean="0">
                <a:solidFill>
                  <a:schemeClr val="bg1"/>
                </a:solidFill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‘street’: [‘123 ABC Street’]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});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onSubmit</a:t>
            </a:r>
            <a:r>
              <a:rPr lang="en-US" sz="1400" dirty="0">
                <a:solidFill>
                  <a:schemeClr val="bg1"/>
                </a:solidFill>
              </a:rPr>
              <a:t>(form: any){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console.log</a:t>
            </a:r>
            <a:r>
              <a:rPr lang="en-US" sz="1400" dirty="0">
                <a:solidFill>
                  <a:schemeClr val="bg1"/>
                </a:solidFill>
              </a:rPr>
              <a:t>(form);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ReactiveFormsModule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ngForm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”attaches” itself to any &lt;form&gt; element (it’s selector) and adds form features.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named “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ngForm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 an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onSubmit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output/event to the form.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2422790"/>
            <a:ext cx="8626265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Simple Form Template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(using bootstrap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css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4)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&lt;form </a:t>
            </a:r>
            <a:r>
              <a:rPr lang="en-US" sz="1600" dirty="0">
                <a:solidFill>
                  <a:srgbClr val="00AB72"/>
                </a:solidFill>
              </a:rPr>
              <a:t>[</a:t>
            </a:r>
            <a:r>
              <a:rPr lang="en-US" sz="1600" dirty="0" err="1">
                <a:solidFill>
                  <a:srgbClr val="00AB72"/>
                </a:solidFill>
              </a:rPr>
              <a:t>formGroup</a:t>
            </a:r>
            <a:r>
              <a:rPr lang="en-US" sz="1600" dirty="0" smtClean="0">
                <a:solidFill>
                  <a:srgbClr val="00AB72"/>
                </a:solidFill>
              </a:rPr>
              <a:t>]=”</a:t>
            </a:r>
            <a:r>
              <a:rPr lang="en-US" sz="1600" dirty="0" err="1" smtClean="0">
                <a:solidFill>
                  <a:srgbClr val="00AB72"/>
                </a:solidFill>
              </a:rPr>
              <a:t>addressForm</a:t>
            </a:r>
            <a:r>
              <a:rPr lang="en-US" sz="1600" dirty="0" smtClean="0">
                <a:solidFill>
                  <a:srgbClr val="00AB72"/>
                </a:solidFill>
              </a:rPr>
              <a:t>"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ngSubmit</a:t>
            </a:r>
            <a:r>
              <a:rPr lang="en-US" sz="1600" dirty="0">
                <a:solidFill>
                  <a:schemeClr val="bg1"/>
                </a:solidFill>
              </a:rPr>
              <a:t>)="</a:t>
            </a:r>
            <a:r>
              <a:rPr lang="en-US" sz="1600" dirty="0" err="1" smtClean="0">
                <a:solidFill>
                  <a:schemeClr val="bg1"/>
                </a:solidFill>
              </a:rPr>
              <a:t>onSubmit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addressForm</a:t>
            </a:r>
            <a:r>
              <a:rPr lang="en-US" sz="1600" dirty="0" smtClean="0">
                <a:solidFill>
                  <a:schemeClr val="bg1"/>
                </a:solidFill>
              </a:rPr>
              <a:t>)"&gt;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&lt;</a:t>
            </a:r>
            <a:r>
              <a:rPr lang="en-US" sz="1600" dirty="0">
                <a:solidFill>
                  <a:schemeClr val="bg1"/>
                </a:solidFill>
              </a:rPr>
              <a:t>div class="form-group row"&gt;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&lt;</a:t>
            </a:r>
            <a:r>
              <a:rPr lang="en-US" sz="1600" dirty="0">
                <a:solidFill>
                  <a:schemeClr val="bg1"/>
                </a:solidFill>
              </a:rPr>
              <a:t>label for="example-text-input" class="col-xs-2 col-form-label"&gt;Text&lt;/label&gt;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&lt;</a:t>
            </a:r>
            <a:r>
              <a:rPr lang="en-US" sz="1600" dirty="0">
                <a:solidFill>
                  <a:schemeClr val="bg1"/>
                </a:solidFill>
              </a:rPr>
              <a:t>div class="col-xs-10"&gt;  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&lt;</a:t>
            </a:r>
            <a:r>
              <a:rPr lang="en-US" sz="1600" dirty="0">
                <a:solidFill>
                  <a:schemeClr val="bg1"/>
                </a:solidFill>
              </a:rPr>
              <a:t>input class="form-control" type="text" </a:t>
            </a:r>
            <a:r>
              <a:rPr lang="en-US" sz="1600" dirty="0" smtClean="0">
                <a:solidFill>
                  <a:schemeClr val="bg1"/>
                </a:solidFill>
              </a:rPr>
              <a:t>name=”street”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   </a:t>
            </a:r>
            <a:r>
              <a:rPr lang="en-US" sz="1600" dirty="0" smtClean="0">
                <a:solidFill>
                  <a:srgbClr val="00AB72"/>
                </a:solidFill>
              </a:rPr>
              <a:t>[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 smtClean="0">
                <a:solidFill>
                  <a:srgbClr val="00AB72"/>
                </a:solidFill>
              </a:rPr>
              <a:t>]=”</a:t>
            </a:r>
            <a:r>
              <a:rPr lang="en-US" sz="1600" dirty="0" err="1" smtClean="0">
                <a:solidFill>
                  <a:srgbClr val="00AB72"/>
                </a:solidFill>
              </a:rPr>
              <a:t>addressForm.controls</a:t>
            </a:r>
            <a:r>
              <a:rPr lang="en-US" sz="1600" dirty="0" smtClean="0">
                <a:solidFill>
                  <a:srgbClr val="00AB72"/>
                </a:solidFill>
              </a:rPr>
              <a:t>[‘street’]”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&lt;/</a:t>
            </a:r>
            <a:r>
              <a:rPr lang="en-US" sz="1600" dirty="0">
                <a:solidFill>
                  <a:schemeClr val="bg1"/>
                </a:solidFill>
              </a:rPr>
              <a:t>div&gt;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chemeClr val="bg1"/>
                </a:solidFill>
              </a:rPr>
              <a:t>&lt;/div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&lt;/form&gt;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Validators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Validators module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Assign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Validator(s) to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*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ngIf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+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Validator(s) state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HTML to visually represent validation issues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Present Message and/or Change Style when Invalid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010" y="3184785"/>
            <a:ext cx="8626265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Code: add validator to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FormControl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- </a:t>
            </a:r>
            <a:r>
              <a:rPr lang="en-US" sz="1400" b="1" dirty="0" err="1" smtClean="0">
                <a:solidFill>
                  <a:srgbClr val="1AB076"/>
                </a:solidFill>
                <a:latin typeface="Source Code Pro"/>
              </a:rPr>
              <a:t>ReactiveFormModule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constructor(fb</a:t>
            </a:r>
            <a:r>
              <a:rPr lang="en-US" sz="1600" dirty="0">
                <a:solidFill>
                  <a:schemeClr val="bg1"/>
                </a:solidFill>
              </a:rPr>
              <a:t>: FormBuilder){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this.addressForm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fb.group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‘street’: </a:t>
            </a:r>
            <a:r>
              <a:rPr lang="en-US" sz="1600" dirty="0" smtClean="0">
                <a:solidFill>
                  <a:schemeClr val="bg1"/>
                </a:solidFill>
              </a:rPr>
              <a:t>[ ‘’, </a:t>
            </a:r>
            <a:r>
              <a:rPr lang="en-US" sz="1600" dirty="0" err="1" smtClean="0">
                <a:solidFill>
                  <a:srgbClr val="00AB72"/>
                </a:solidFill>
              </a:rPr>
              <a:t>Validators.required</a:t>
            </a:r>
            <a:r>
              <a:rPr lang="en-US" sz="1600" dirty="0" smtClean="0">
                <a:solidFill>
                  <a:schemeClr val="bg1"/>
                </a:solidFill>
              </a:rPr>
              <a:t> ]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</a:rPr>
              <a:t>});</a:t>
            </a:r>
            <a:endParaRPr lang="he-IL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 }</a:t>
            </a:r>
            <a:endParaRPr lang="en-US" sz="1600" dirty="0" smtClean="0">
              <a:solidFill>
                <a:srgbClr val="00AB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270" y="4798124"/>
            <a:ext cx="8626265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View: use Validator state to present visual queues to the user</a:t>
            </a:r>
            <a:endParaRPr lang="en-US" sz="1400" b="1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&lt;input type="text" </a:t>
            </a:r>
            <a:r>
              <a:rPr lang="en-US" sz="1600" dirty="0" smtClean="0">
                <a:solidFill>
                  <a:srgbClr val="00AB72"/>
                </a:solidFill>
              </a:rPr>
              <a:t>[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 smtClean="0">
                <a:solidFill>
                  <a:srgbClr val="00AB72"/>
                </a:solidFill>
              </a:rPr>
              <a:t>]=”</a:t>
            </a:r>
            <a:r>
              <a:rPr lang="en-US" sz="1600" dirty="0" err="1" smtClean="0">
                <a:solidFill>
                  <a:srgbClr val="00AB72"/>
                </a:solidFill>
              </a:rPr>
              <a:t>addressForm.controls</a:t>
            </a:r>
            <a:r>
              <a:rPr lang="en-US" sz="1600" dirty="0" smtClean="0">
                <a:solidFill>
                  <a:srgbClr val="00AB72"/>
                </a:solidFill>
              </a:rPr>
              <a:t>[‘street']"</a:t>
            </a:r>
            <a:r>
              <a:rPr lang="en-US" sz="1600" dirty="0" smtClean="0">
                <a:solidFill>
                  <a:schemeClr val="bg1"/>
                </a:solidFill>
              </a:rPr>
              <a:t>&gt;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div *</a:t>
            </a:r>
            <a:r>
              <a:rPr lang="en-US" sz="1600" dirty="0" err="1">
                <a:solidFill>
                  <a:schemeClr val="bg1"/>
                </a:solidFill>
              </a:rPr>
              <a:t>ngIf</a:t>
            </a:r>
            <a:r>
              <a:rPr lang="en-US" sz="1600" dirty="0" smtClean="0">
                <a:solidFill>
                  <a:schemeClr val="bg1"/>
                </a:solidFill>
              </a:rPr>
              <a:t>="!</a:t>
            </a:r>
            <a:r>
              <a:rPr lang="en-US" sz="1600" dirty="0" err="1" smtClean="0">
                <a:solidFill>
                  <a:srgbClr val="00AB72"/>
                </a:solidFill>
              </a:rPr>
              <a:t>addressForm.controls</a:t>
            </a:r>
            <a:r>
              <a:rPr lang="en-US" sz="1600" dirty="0">
                <a:solidFill>
                  <a:srgbClr val="00AB72"/>
                </a:solidFill>
              </a:rPr>
              <a:t>[‘street']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en-US" sz="1600" dirty="0">
                <a:solidFill>
                  <a:schemeClr val="bg1"/>
                </a:solidFill>
              </a:rPr>
              <a:t>valid" </a:t>
            </a:r>
            <a:r>
              <a:rPr lang="en-US" sz="1600" b="1" dirty="0">
                <a:solidFill>
                  <a:schemeClr val="bg1"/>
                </a:solidFill>
              </a:rPr>
              <a:t>class</a:t>
            </a:r>
            <a:r>
              <a:rPr lang="en-US" sz="1600" dirty="0" smtClean="0">
                <a:solidFill>
                  <a:schemeClr val="bg1"/>
                </a:solidFill>
              </a:rPr>
              <a:t>=”error"&gt;</a:t>
            </a:r>
            <a:r>
              <a:rPr lang="en-US" sz="1600" dirty="0" smtClean="0">
                <a:solidFill>
                  <a:srgbClr val="00AB72"/>
                </a:solidFill>
              </a:rPr>
              <a:t>Invalid</a:t>
            </a:r>
            <a:r>
              <a:rPr lang="en-US" sz="1600" dirty="0" smtClean="0">
                <a:solidFill>
                  <a:schemeClr val="bg1"/>
                </a:solidFill>
              </a:rPr>
              <a:t>&lt;/</a:t>
            </a:r>
            <a:r>
              <a:rPr lang="en-US" sz="1600" dirty="0">
                <a:solidFill>
                  <a:schemeClr val="bg1"/>
                </a:solidFill>
              </a:rPr>
              <a:t>div&gt;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&lt;</a:t>
            </a:r>
            <a:r>
              <a:rPr lang="en-US" sz="1600" dirty="0">
                <a:solidFill>
                  <a:schemeClr val="bg1"/>
                </a:solidFill>
              </a:rPr>
              <a:t>div *</a:t>
            </a:r>
            <a:r>
              <a:rPr lang="en-US" sz="1600" dirty="0" err="1">
                <a:solidFill>
                  <a:schemeClr val="bg1"/>
                </a:solidFill>
              </a:rPr>
              <a:t>ngIf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>
                <a:solidFill>
                  <a:srgbClr val="00AB72"/>
                </a:solidFill>
              </a:rPr>
              <a:t>addressForm.controls</a:t>
            </a:r>
            <a:r>
              <a:rPr lang="en-US" sz="1600" dirty="0">
                <a:solidFill>
                  <a:srgbClr val="00AB72"/>
                </a:solidFill>
              </a:rPr>
              <a:t>[‘street']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hasError</a:t>
            </a:r>
            <a:r>
              <a:rPr lang="en-US" sz="1600" dirty="0">
                <a:solidFill>
                  <a:schemeClr val="bg1"/>
                </a:solidFill>
              </a:rPr>
              <a:t>('required')" </a:t>
            </a:r>
            <a:r>
              <a:rPr lang="en-US" sz="1600" b="1" dirty="0" smtClean="0">
                <a:solidFill>
                  <a:schemeClr val="bg1"/>
                </a:solidFill>
              </a:rPr>
              <a:t>class</a:t>
            </a:r>
            <a:r>
              <a:rPr lang="en-US" sz="1600" dirty="0" smtClean="0">
                <a:solidFill>
                  <a:schemeClr val="bg1"/>
                </a:solidFill>
              </a:rPr>
              <a:t>=”error"&gt;</a:t>
            </a:r>
            <a:r>
              <a:rPr lang="en-US" sz="1600" dirty="0">
                <a:solidFill>
                  <a:srgbClr val="00AB72"/>
                </a:solidFill>
              </a:rPr>
              <a:t>R</a:t>
            </a:r>
            <a:r>
              <a:rPr lang="en-US" sz="1600" dirty="0" smtClean="0">
                <a:solidFill>
                  <a:srgbClr val="00AB72"/>
                </a:solidFill>
              </a:rPr>
              <a:t>equired</a:t>
            </a:r>
            <a:r>
              <a:rPr lang="en-US" sz="1600" dirty="0">
                <a:solidFill>
                  <a:schemeClr val="bg1"/>
                </a:solidFill>
              </a:rPr>
              <a:t>&lt;/div&gt;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Custom Validators</a:t>
            </a:r>
            <a:endParaRPr lang="en-US" sz="1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Custom Validators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behave like built-in validators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Input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Output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 collection of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key,value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pairs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StringMap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&lt;string,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boolean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&gt;)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 = error type, Value = true if Invalid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010" y="2491106"/>
            <a:ext cx="8626265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Validator Class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First name MUST begin with capital letter</a:t>
            </a:r>
            <a:endParaRPr lang="en-US" sz="1600" dirty="0">
              <a:solidFill>
                <a:srgbClr val="00AB72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function </a:t>
            </a:r>
            <a:r>
              <a:rPr lang="en-US" sz="1600" dirty="0" err="1" smtClean="0">
                <a:solidFill>
                  <a:schemeClr val="bg1"/>
                </a:solidFill>
              </a:rPr>
              <a:t>firstnameValidator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smtClean="0">
                <a:solidFill>
                  <a:srgbClr val="00AB72"/>
                </a:solidFill>
              </a:rPr>
              <a:t>control</a:t>
            </a:r>
            <a:r>
              <a:rPr lang="en-US" sz="1600" dirty="0">
                <a:solidFill>
                  <a:srgbClr val="00AB72"/>
                </a:solidFill>
              </a:rPr>
              <a:t>: 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>
                <a:solidFill>
                  <a:schemeClr val="bg1"/>
                </a:solidFill>
              </a:rPr>
              <a:t>): {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[</a:t>
            </a:r>
            <a:r>
              <a:rPr lang="en-US" sz="1600" dirty="0">
                <a:solidFill>
                  <a:schemeClr val="bg1"/>
                </a:solidFill>
              </a:rPr>
              <a:t>s: string]: </a:t>
            </a:r>
            <a:r>
              <a:rPr lang="en-US" sz="1600" b="1" dirty="0" err="1">
                <a:solidFill>
                  <a:schemeClr val="bg1"/>
                </a:solidFill>
              </a:rPr>
              <a:t>boolean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} {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if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rgbClr val="00AB72"/>
                </a:solidFill>
              </a:rPr>
              <a:t>control.value</a:t>
            </a:r>
            <a:r>
              <a:rPr lang="en-US" sz="1600" dirty="0" smtClean="0">
                <a:solidFill>
                  <a:srgbClr val="00AB72"/>
                </a:solidFill>
              </a:rPr>
              <a:t>[0</a:t>
            </a:r>
            <a:r>
              <a:rPr lang="en-US" sz="1600" dirty="0">
                <a:solidFill>
                  <a:srgbClr val="00AB72"/>
                </a:solidFill>
              </a:rPr>
              <a:t>] </a:t>
            </a:r>
            <a:r>
              <a:rPr lang="en-US" sz="1600" dirty="0" smtClean="0">
                <a:solidFill>
                  <a:srgbClr val="00AB72"/>
                </a:solidFill>
              </a:rPr>
              <a:t>!== </a:t>
            </a:r>
            <a:r>
              <a:rPr lang="en-US" sz="1600" dirty="0" err="1" smtClean="0">
                <a:solidFill>
                  <a:srgbClr val="00AB72"/>
                </a:solidFill>
              </a:rPr>
              <a:t>control.value</a:t>
            </a:r>
            <a:r>
              <a:rPr lang="en-US" sz="1600" dirty="0" smtClean="0">
                <a:solidFill>
                  <a:srgbClr val="00AB72"/>
                </a:solidFill>
              </a:rPr>
              <a:t>[0].</a:t>
            </a:r>
            <a:r>
              <a:rPr lang="en-US" sz="1600" dirty="0" err="1">
                <a:solidFill>
                  <a:srgbClr val="00AB72"/>
                </a:solidFill>
              </a:rPr>
              <a:t>toUpperCase</a:t>
            </a:r>
            <a:r>
              <a:rPr lang="en-US" sz="1600" dirty="0">
                <a:solidFill>
                  <a:srgbClr val="00AB72"/>
                </a:solidFill>
              </a:rPr>
              <a:t>()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  <a:r>
              <a:rPr lang="en-US" sz="1600" dirty="0">
                <a:solidFill>
                  <a:schemeClr val="bg1"/>
                </a:solidFill>
              </a:rPr>
              <a:t>{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    return </a:t>
            </a:r>
            <a:r>
              <a:rPr lang="en-US" sz="1600" dirty="0" smtClean="0">
                <a:solidFill>
                  <a:schemeClr val="bg1"/>
                </a:solidFill>
              </a:rPr>
              <a:t>{ </a:t>
            </a:r>
            <a:r>
              <a:rPr lang="en-US" sz="1600" dirty="0" err="1" smtClean="0">
                <a:solidFill>
                  <a:schemeClr val="bg1"/>
                </a:solidFill>
              </a:rPr>
              <a:t>firstnameInvalid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b="1" dirty="0">
                <a:solidFill>
                  <a:schemeClr val="bg1"/>
                </a:solidFill>
              </a:rPr>
              <a:t>true</a:t>
            </a:r>
            <a:r>
              <a:rPr lang="en-US" sz="1600" dirty="0">
                <a:solidFill>
                  <a:schemeClr val="bg1"/>
                </a:solidFill>
              </a:rPr>
              <a:t>};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}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010" y="4340921"/>
            <a:ext cx="8626265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Use Custom Validator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Validators.compose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constructor(fb</a:t>
            </a:r>
            <a:r>
              <a:rPr lang="en-US" sz="1600" dirty="0">
                <a:solidFill>
                  <a:schemeClr val="bg1"/>
                </a:solidFill>
              </a:rPr>
              <a:t>: FormBuilder){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this.addressForm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fb.group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</a:rPr>
              <a:t>’: [ ‘’, </a:t>
            </a:r>
            <a:r>
              <a:rPr lang="en-US" sz="1600" dirty="0" err="1" smtClean="0">
                <a:solidFill>
                  <a:srgbClr val="00AB72"/>
                </a:solidFill>
              </a:rPr>
              <a:t>Validators.compose</a:t>
            </a:r>
            <a:r>
              <a:rPr lang="en-US" sz="1600" dirty="0" smtClean="0">
                <a:solidFill>
                  <a:srgbClr val="00AB72"/>
                </a:solidFill>
              </a:rPr>
              <a:t>([</a:t>
            </a:r>
            <a:r>
              <a:rPr lang="en-US" sz="1600" dirty="0" err="1" smtClean="0">
                <a:solidFill>
                  <a:srgbClr val="00AB72"/>
                </a:solidFill>
              </a:rPr>
              <a:t>Validators.required</a:t>
            </a:r>
            <a:r>
              <a:rPr lang="en-US" sz="1600" dirty="0" smtClean="0">
                <a:solidFill>
                  <a:srgbClr val="00AB72"/>
                </a:solidFill>
              </a:rPr>
              <a:t>, </a:t>
            </a:r>
            <a:r>
              <a:rPr lang="en-US" sz="1600" dirty="0" err="1" smtClean="0">
                <a:solidFill>
                  <a:srgbClr val="00AB72"/>
                </a:solidFill>
              </a:rPr>
              <a:t>firstnameValidator</a:t>
            </a:r>
            <a:r>
              <a:rPr lang="en-US" sz="1600" dirty="0" smtClean="0">
                <a:solidFill>
                  <a:srgbClr val="00AB72"/>
                </a:solidFill>
              </a:rPr>
              <a:t>])</a:t>
            </a:r>
            <a:r>
              <a:rPr lang="en-US" sz="1600" dirty="0" smtClean="0">
                <a:solidFill>
                  <a:schemeClr val="bg1"/>
                </a:solidFill>
              </a:rPr>
              <a:t> ]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</a:rPr>
              <a:t>});</a:t>
            </a:r>
            <a:endParaRPr lang="he-IL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 }</a:t>
            </a:r>
            <a:endParaRPr lang="en-US" sz="1600" dirty="0" smtClean="0">
              <a:solidFill>
                <a:srgbClr val="00A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Form 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Observers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Watching for changes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Observers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notify us when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or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FormControl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change state.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Subscribe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FormGroup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/Control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EventEmitters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by using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control.valueChanges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750" y="1970839"/>
            <a:ext cx="8626265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200" dirty="0" smtClean="0">
                <a:solidFill>
                  <a:srgbClr val="1AB076"/>
                </a:solidFill>
                <a:latin typeface="Source Code Pro"/>
              </a:rPr>
              <a:t>Subscribing to Form Observers to listen for </a:t>
            </a:r>
            <a:r>
              <a:rPr lang="en-US" sz="1200" dirty="0" err="1" smtClean="0">
                <a:solidFill>
                  <a:srgbClr val="1AB076"/>
                </a:solidFill>
                <a:latin typeface="Source Code Pro"/>
              </a:rPr>
              <a:t>FormControl</a:t>
            </a:r>
            <a:r>
              <a:rPr lang="en-US" sz="1200" dirty="0" smtClean="0">
                <a:solidFill>
                  <a:srgbClr val="1AB076"/>
                </a:solidFill>
                <a:latin typeface="Source Code Pro"/>
              </a:rPr>
              <a:t> and </a:t>
            </a:r>
            <a:r>
              <a:rPr lang="en-US" sz="1200" dirty="0" err="1" smtClean="0">
                <a:solidFill>
                  <a:srgbClr val="1AB076"/>
                </a:solidFill>
                <a:latin typeface="Source Code Pro"/>
              </a:rPr>
              <a:t>FormGroup</a:t>
            </a:r>
            <a:r>
              <a:rPr lang="en-US" sz="1200" dirty="0" smtClean="0">
                <a:solidFill>
                  <a:srgbClr val="1AB076"/>
                </a:solidFill>
                <a:latin typeface="Source Code Pro"/>
              </a:rPr>
              <a:t> changes </a:t>
            </a:r>
            <a:r>
              <a:rPr lang="mr-IN" sz="12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200" dirty="0" smtClean="0">
                <a:solidFill>
                  <a:srgbClr val="1AB076"/>
                </a:solidFill>
                <a:latin typeface="Source Code Pro"/>
              </a:rPr>
              <a:t> using Observables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constructor(fb: FormBuilder) {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</a:rPr>
              <a:t>.addressForm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= </a:t>
            </a:r>
            <a:r>
              <a:rPr lang="en-US" sz="1600" dirty="0" err="1">
                <a:solidFill>
                  <a:schemeClr val="bg1"/>
                </a:solidFill>
              </a:rPr>
              <a:t>fb.group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’street': </a:t>
            </a:r>
            <a:r>
              <a:rPr lang="en-US" sz="1600" dirty="0">
                <a:solidFill>
                  <a:schemeClr val="bg1"/>
                </a:solidFill>
              </a:rPr>
              <a:t>['', </a:t>
            </a:r>
            <a:r>
              <a:rPr lang="en-US" sz="1600" dirty="0" err="1">
                <a:solidFill>
                  <a:schemeClr val="bg1"/>
                </a:solidFill>
              </a:rPr>
              <a:t>Validators.required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}); 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</a:rPr>
              <a:t>.street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= </a:t>
            </a:r>
            <a:r>
              <a:rPr lang="en-US" sz="1600" b="1" dirty="0" err="1" smtClean="0">
                <a:solidFill>
                  <a:schemeClr val="bg1"/>
                </a:solidFill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</a:rPr>
              <a:t>.addressForm.controls</a:t>
            </a:r>
            <a:r>
              <a:rPr lang="en-US" sz="1600" dirty="0" smtClean="0">
                <a:solidFill>
                  <a:schemeClr val="bg1"/>
                </a:solidFill>
              </a:rPr>
              <a:t>[’street'];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rgbClr val="00AB72"/>
                </a:solidFill>
              </a:rPr>
              <a:t>// subscribe to </a:t>
            </a:r>
            <a:r>
              <a:rPr lang="en-US" sz="1600" dirty="0" err="1" smtClean="0">
                <a:solidFill>
                  <a:srgbClr val="00AB72"/>
                </a:solidFill>
              </a:rPr>
              <a:t>FormControl</a:t>
            </a:r>
            <a:r>
              <a:rPr lang="en-US" sz="1600" dirty="0" smtClean="0">
                <a:solidFill>
                  <a:srgbClr val="00AB72"/>
                </a:solidFill>
              </a:rPr>
              <a:t> events/changes</a:t>
            </a:r>
            <a:endParaRPr lang="en-US" sz="1600" dirty="0">
              <a:solidFill>
                <a:srgbClr val="00AB72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</a:rPr>
              <a:t>.</a:t>
            </a:r>
            <a:r>
              <a:rPr lang="en-US" sz="1600" dirty="0" err="1" smtClean="0">
                <a:solidFill>
                  <a:srgbClr val="00AB72"/>
                </a:solidFill>
              </a:rPr>
              <a:t>street.valueChanges.subscribe</a:t>
            </a:r>
            <a:r>
              <a:rPr lang="en-US" sz="1600" dirty="0">
                <a:solidFill>
                  <a:schemeClr val="bg1"/>
                </a:solidFill>
              </a:rPr>
              <a:t>(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(</a:t>
            </a:r>
            <a:r>
              <a:rPr lang="en-US" sz="1600" dirty="0">
                <a:solidFill>
                  <a:schemeClr val="bg1"/>
                </a:solidFill>
              </a:rPr>
              <a:t>value: string) =&gt; { </a:t>
            </a:r>
            <a:r>
              <a:rPr lang="en-US" sz="1600" dirty="0" err="1" smtClean="0">
                <a:solidFill>
                  <a:schemeClr val="bg1"/>
                </a:solidFill>
              </a:rPr>
              <a:t>console.log</a:t>
            </a:r>
            <a:r>
              <a:rPr lang="en-US" sz="1600" dirty="0" smtClean="0">
                <a:solidFill>
                  <a:schemeClr val="bg1"/>
                </a:solidFill>
              </a:rPr>
              <a:t>(’field changed:', </a:t>
            </a:r>
            <a:r>
              <a:rPr lang="en-US" sz="1600" dirty="0">
                <a:solidFill>
                  <a:schemeClr val="bg1"/>
                </a:solidFill>
              </a:rPr>
              <a:t>value); } 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rgbClr val="00AB72"/>
                </a:solidFill>
              </a:rPr>
              <a:t>// subscribe to Form/</a:t>
            </a:r>
            <a:r>
              <a:rPr lang="en-US" sz="1600" dirty="0" err="1" smtClean="0">
                <a:solidFill>
                  <a:srgbClr val="00AB72"/>
                </a:solidFill>
              </a:rPr>
              <a:t>FormGroup</a:t>
            </a:r>
            <a:r>
              <a:rPr lang="en-US" sz="1600" dirty="0" smtClean="0">
                <a:solidFill>
                  <a:srgbClr val="00AB72"/>
                </a:solidFill>
              </a:rPr>
              <a:t> events/changes</a:t>
            </a:r>
            <a:endParaRPr lang="en-US" sz="1600" dirty="0">
              <a:solidFill>
                <a:srgbClr val="00AB72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</a:rPr>
              <a:t>.address</a:t>
            </a:r>
            <a:r>
              <a:rPr lang="en-US" sz="1600" dirty="0" err="1" smtClean="0">
                <a:solidFill>
                  <a:srgbClr val="00AB72"/>
                </a:solidFill>
              </a:rPr>
              <a:t>Form.valueChanges.subscribe</a:t>
            </a:r>
            <a:r>
              <a:rPr lang="en-US" sz="1600" dirty="0">
                <a:solidFill>
                  <a:schemeClr val="bg1"/>
                </a:solidFill>
              </a:rPr>
              <a:t>(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(</a:t>
            </a:r>
            <a:r>
              <a:rPr lang="en-US" sz="1600" dirty="0">
                <a:solidFill>
                  <a:schemeClr val="bg1"/>
                </a:solidFill>
              </a:rPr>
              <a:t>form: any) </a:t>
            </a:r>
            <a:r>
              <a:rPr lang="en-US" sz="1600" dirty="0" smtClean="0">
                <a:solidFill>
                  <a:schemeClr val="bg1"/>
                </a:solidFill>
              </a:rPr>
              <a:t>=&gt; { </a:t>
            </a:r>
            <a:r>
              <a:rPr lang="en-US" sz="1600" dirty="0" err="1" smtClean="0">
                <a:solidFill>
                  <a:schemeClr val="bg1"/>
                </a:solidFill>
              </a:rPr>
              <a:t>console.log</a:t>
            </a:r>
            <a:r>
              <a:rPr lang="en-US" sz="1600" dirty="0">
                <a:solidFill>
                  <a:schemeClr val="bg1"/>
                </a:solidFill>
              </a:rPr>
              <a:t>('form </a:t>
            </a:r>
            <a:r>
              <a:rPr lang="en-US" sz="1600" dirty="0" smtClean="0">
                <a:solidFill>
                  <a:schemeClr val="bg1"/>
                </a:solidFill>
              </a:rPr>
              <a:t>changed:', </a:t>
            </a:r>
            <a:r>
              <a:rPr lang="en-US" sz="1600" dirty="0">
                <a:solidFill>
                  <a:schemeClr val="bg1"/>
                </a:solidFill>
              </a:rPr>
              <a:t>form); } ); }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Two-way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data binding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USE WITH CARE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Two-way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data binding can be useful, especially with Forms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but not required (use it sparingly)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[(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ngModel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)]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signifies that a field is an input + output which means two-way data bound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</a:t>
            </a:r>
            <a:r>
              <a:rPr lang="en-US" sz="16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ormControl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]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still needed to link between form control and the input field.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750" y="2254616"/>
            <a:ext cx="86262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200" dirty="0" smtClean="0">
                <a:solidFill>
                  <a:srgbClr val="1AB076"/>
                </a:solidFill>
                <a:latin typeface="Source Code Pro"/>
              </a:rPr>
              <a:t>HTML </a:t>
            </a:r>
            <a:r>
              <a:rPr lang="mr-IN" sz="12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200" dirty="0" smtClean="0">
                <a:solidFill>
                  <a:srgbClr val="1AB076"/>
                </a:solidFill>
                <a:latin typeface="Source Code Pro"/>
              </a:rPr>
              <a:t> using two-way data binding</a:t>
            </a:r>
          </a:p>
          <a:p>
            <a:endParaRPr lang="en-US" sz="12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Source Code Pro"/>
              </a:rPr>
              <a:t>&lt;h2&gt; Your name is: {{</a:t>
            </a:r>
            <a:r>
              <a:rPr lang="en-US" sz="1600" dirty="0" err="1" smtClean="0">
                <a:solidFill>
                  <a:schemeClr val="bg1"/>
                </a:solidFill>
                <a:latin typeface="Source Code Pro"/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  <a:latin typeface="Source Code Pro"/>
              </a:rPr>
              <a:t>}} &lt;/h2&gt;</a:t>
            </a:r>
            <a:endParaRPr lang="en-US" sz="1200" dirty="0" smtClean="0">
              <a:solidFill>
                <a:schemeClr val="bg1"/>
              </a:solidFill>
              <a:latin typeface="Source Code Pro"/>
            </a:endParaRPr>
          </a:p>
          <a:p>
            <a:endParaRPr lang="en-US" sz="1200" dirty="0">
              <a:solidFill>
                <a:srgbClr val="1AB076"/>
              </a:solidFill>
              <a:latin typeface="Source Code Pro"/>
            </a:endParaRPr>
          </a:p>
          <a:p>
            <a:endParaRPr lang="en-US" sz="12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&lt;label </a:t>
            </a:r>
            <a:r>
              <a:rPr lang="en-US" sz="1600" b="1" dirty="0">
                <a:solidFill>
                  <a:schemeClr val="bg1"/>
                </a:solidFill>
              </a:rPr>
              <a:t>for</a:t>
            </a:r>
            <a:r>
              <a:rPr lang="en-US" sz="1600" dirty="0" smtClean="0">
                <a:solidFill>
                  <a:schemeClr val="bg1"/>
                </a:solidFill>
              </a:rPr>
              <a:t>=”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</a:rPr>
              <a:t>"&gt;First Name</a:t>
            </a:r>
            <a:r>
              <a:rPr lang="en-US" sz="1600" dirty="0">
                <a:solidFill>
                  <a:schemeClr val="bg1"/>
                </a:solidFill>
              </a:rPr>
              <a:t>&lt;/label&gt;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&lt;input </a:t>
            </a:r>
            <a:r>
              <a:rPr lang="en-US" sz="1600" dirty="0" smtClean="0">
                <a:solidFill>
                  <a:schemeClr val="bg1"/>
                </a:solidFill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="text" </a:t>
            </a:r>
            <a:r>
              <a:rPr lang="en-US" sz="1600" dirty="0" smtClean="0">
                <a:solidFill>
                  <a:schemeClr val="bg1"/>
                </a:solidFill>
              </a:rPr>
              <a:t>id=”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</a:rPr>
              <a:t>"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</a:t>
            </a:r>
            <a:r>
              <a:rPr lang="en-US" sz="1600" dirty="0" smtClean="0">
                <a:solidFill>
                  <a:srgbClr val="00AB72"/>
                </a:solidFill>
              </a:rPr>
              <a:t> [</a:t>
            </a:r>
            <a:r>
              <a:rPr lang="en-US" sz="1600" dirty="0" err="1">
                <a:solidFill>
                  <a:srgbClr val="00AB72"/>
                </a:solidFill>
              </a:rPr>
              <a:t>formControl</a:t>
            </a:r>
            <a:r>
              <a:rPr lang="en-US" sz="1600" dirty="0" smtClean="0">
                <a:solidFill>
                  <a:srgbClr val="00AB72"/>
                </a:solidFill>
              </a:rPr>
              <a:t>]</a:t>
            </a:r>
            <a:r>
              <a:rPr lang="en-US" sz="1600" dirty="0" smtClean="0">
                <a:solidFill>
                  <a:schemeClr val="bg1"/>
                </a:solidFill>
              </a:rPr>
              <a:t>=”</a:t>
            </a:r>
            <a:r>
              <a:rPr lang="en-US" sz="1600" dirty="0" err="1" smtClean="0">
                <a:solidFill>
                  <a:schemeClr val="bg1"/>
                </a:solidFill>
              </a:rPr>
              <a:t>addressForm.get</a:t>
            </a:r>
            <a:r>
              <a:rPr lang="en-US" sz="1600" dirty="0" smtClean="0">
                <a:solidFill>
                  <a:schemeClr val="bg1"/>
                </a:solidFill>
              </a:rPr>
              <a:t>(’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>
                <a:solidFill>
                  <a:schemeClr val="bg1"/>
                </a:solidFill>
              </a:rPr>
              <a:t>')"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</a:t>
            </a:r>
            <a:r>
              <a:rPr lang="en-US" sz="1600" dirty="0" smtClean="0">
                <a:solidFill>
                  <a:srgbClr val="00AB72"/>
                </a:solidFill>
              </a:rPr>
              <a:t>[(</a:t>
            </a:r>
            <a:r>
              <a:rPr lang="en-US" sz="1600" dirty="0" err="1">
                <a:solidFill>
                  <a:srgbClr val="00AB72"/>
                </a:solidFill>
              </a:rPr>
              <a:t>ngModel</a:t>
            </a:r>
            <a:r>
              <a:rPr lang="en-US" sz="1600" dirty="0" smtClean="0">
                <a:solidFill>
                  <a:srgbClr val="00AB72"/>
                </a:solidFill>
              </a:rPr>
              <a:t>)]</a:t>
            </a:r>
            <a:r>
              <a:rPr lang="en-US" sz="1600" dirty="0" smtClean="0">
                <a:solidFill>
                  <a:schemeClr val="bg1"/>
                </a:solidFill>
              </a:rPr>
              <a:t>=”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r>
              <a:rPr lang="en-US" sz="1600" dirty="0" smtClean="0">
                <a:solidFill>
                  <a:schemeClr val="bg1"/>
                </a:solidFill>
              </a:rPr>
              <a:t>"&gt;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750" y="5624483"/>
            <a:ext cx="8626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7"/>
              </a:rPr>
              <a:t>https://</a:t>
            </a:r>
            <a:r>
              <a:rPr lang="en-US" sz="1400" dirty="0" err="1">
                <a:hlinkClick r:id="rId7"/>
              </a:rPr>
              <a:t>blog.thoughtram.io</a:t>
            </a:r>
            <a:r>
              <a:rPr lang="en-US" sz="1400" dirty="0">
                <a:hlinkClick r:id="rId7"/>
              </a:rPr>
              <a:t>/angular/2016/10/13/two-way-data-binding-in-angular-2.html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Services, Observables &amp; Forms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478826"/>
            <a:ext cx="84863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Injectable (Service)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hlinkClick r:id="rId7"/>
              </a:rPr>
              <a:t>Tutorial: 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angular.io/docs/ts/latest/tutorial/toh-pt4.html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hlinkClick r:id="rId7"/>
              </a:rPr>
              <a:t>Dependency Injection: 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angular.io/docs/ts/latest/guide/dependency-injection.html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Injectable: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8"/>
              </a:rPr>
              <a:t>https</a:t>
            </a:r>
            <a:r>
              <a:rPr lang="en-US" sz="1400" dirty="0">
                <a:hlinkClick r:id="rId8"/>
              </a:rPr>
              <a:t>://</a:t>
            </a:r>
            <a:r>
              <a:rPr lang="en-US" sz="1400" dirty="0" smtClean="0">
                <a:hlinkClick r:id="rId8"/>
              </a:rPr>
              <a:t>blog.thoughtram.io/angular/2015/09/17/resolve-service-dependencies-in-angular-2.html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Observables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Intro to </a:t>
            </a:r>
            <a:r>
              <a:rPr lang="en-US" sz="1600" dirty="0"/>
              <a:t>Reactive Programming: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gist.github.com/staltz/868e7e9bc2a7b8c1f754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Learning </a:t>
            </a:r>
            <a:r>
              <a:rPr lang="en-US" sz="1600" dirty="0"/>
              <a:t>Observables: </a:t>
            </a:r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www.youtube.com/watch?v=KOOT7BArVHQ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Search </a:t>
            </a:r>
            <a:r>
              <a:rPr lang="en-US" sz="1600" dirty="0"/>
              <a:t>using Observables: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11"/>
              </a:rPr>
              <a:t>https</a:t>
            </a:r>
            <a:r>
              <a:rPr lang="en-US" sz="1600" dirty="0">
                <a:hlinkClick r:id="rId11"/>
              </a:rPr>
              <a:t>://</a:t>
            </a:r>
            <a:r>
              <a:rPr lang="en-US" sz="1600" dirty="0" smtClean="0">
                <a:hlinkClick r:id="rId11"/>
              </a:rPr>
              <a:t>blog.thoughtram.io/angular/2016/01/06/taking-advantage-of-observables-in-angular2.html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http </a:t>
            </a:r>
            <a:r>
              <a:rPr lang="en-US" sz="1600" dirty="0"/>
              <a:t>with observables: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12"/>
              </a:rPr>
              <a:t>https</a:t>
            </a:r>
            <a:r>
              <a:rPr lang="en-US" sz="1600" dirty="0">
                <a:hlinkClick r:id="rId12"/>
              </a:rPr>
              <a:t>://</a:t>
            </a:r>
            <a:r>
              <a:rPr lang="en-US" sz="1600" dirty="0" smtClean="0">
                <a:hlinkClick r:id="rId12"/>
              </a:rPr>
              <a:t>scotch.io/tutorials/angular-2-http-requests-with-observables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3"/>
              </a:rPr>
              <a:t>Forms: https</a:t>
            </a:r>
            <a:r>
              <a:rPr lang="en-US" sz="1600" dirty="0">
                <a:hlinkClick r:id="rId13"/>
              </a:rPr>
              <a:t>://</a:t>
            </a:r>
            <a:r>
              <a:rPr lang="en-US" sz="1600" dirty="0" smtClean="0">
                <a:hlinkClick r:id="rId13"/>
              </a:rPr>
              <a:t>angular.io/docs/ts/latest/guide/forms.html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4"/>
              </a:rPr>
              <a:t>Reactive-Forms: https</a:t>
            </a:r>
            <a:r>
              <a:rPr lang="en-US" sz="1600" dirty="0">
                <a:hlinkClick r:id="rId14"/>
              </a:rPr>
              <a:t>://</a:t>
            </a:r>
            <a:r>
              <a:rPr lang="en-US" sz="1600" dirty="0" smtClean="0">
                <a:hlinkClick r:id="rId14"/>
              </a:rPr>
              <a:t>toddmotto.com/angular-2-forms-reactive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Validation: </a:t>
            </a:r>
            <a:r>
              <a:rPr lang="en-US" sz="1600" dirty="0">
                <a:hlinkClick r:id="rId15"/>
              </a:rPr>
              <a:t>https://</a:t>
            </a:r>
            <a:r>
              <a:rPr lang="en-US" sz="1600" dirty="0" smtClean="0">
                <a:hlinkClick r:id="rId15"/>
              </a:rPr>
              <a:t>scotch.io/tutorials/angular-2-form-validation</a:t>
            </a:r>
            <a:endParaRPr lang="en-US" sz="1600" dirty="0" smtClean="0"/>
          </a:p>
          <a:p>
            <a:pPr lvl="1"/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Services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Service, a Singleton Class for encapsulating and sharing logic.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104" y="985448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angular-cli generate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a service called data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&gt; ng g service “data”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a new class as an Injectable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the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data.service.ts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3074428"/>
            <a:ext cx="4403911" cy="22775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An Angular 2 Service (Injectable)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import { Injectable } from '@angular/core</a:t>
            </a:r>
            <a:r>
              <a:rPr lang="en-US" sz="1600" dirty="0" smtClean="0">
                <a:solidFill>
                  <a:schemeClr val="bg1"/>
                </a:solidFill>
              </a:rPr>
              <a:t>';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@Injectable()export class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rgbClr val="1AB076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constructor() </a:t>
            </a:r>
            <a:r>
              <a:rPr lang="en-US" sz="1600" dirty="0">
                <a:solidFill>
                  <a:schemeClr val="bg1"/>
                </a:solidFill>
              </a:rPr>
              <a:t>{ }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477" y="242957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@Injectable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76451" y="2923035"/>
            <a:ext cx="470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from @angular/core 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@Injectable Annotation (Typescript)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tells angular how this class behaves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Angular-cli (ng) named it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DataService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Services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How to use a Service/Injectable?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783136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Service lifetime is related to the Module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Service behaves like a Singleton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shared within its module.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3628" y="2075948"/>
            <a:ext cx="4591387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- Import and Declare Service in Module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import {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rgbClr val="1AB076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} from './</a:t>
            </a:r>
            <a:r>
              <a:rPr lang="en-US" sz="1600" dirty="0" err="1">
                <a:solidFill>
                  <a:schemeClr val="bg1"/>
                </a:solidFill>
              </a:rPr>
              <a:t>data.service</a:t>
            </a:r>
            <a:r>
              <a:rPr lang="en-US" sz="1600" dirty="0">
                <a:solidFill>
                  <a:schemeClr val="bg1"/>
                </a:solidFill>
              </a:rPr>
              <a:t>';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</a:t>
            </a:r>
            <a:r>
              <a:rPr lang="en-US" sz="1600" dirty="0" err="1">
                <a:solidFill>
                  <a:schemeClr val="bg1"/>
                </a:solidFill>
              </a:rPr>
              <a:t>NgModule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providers: [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477" y="195662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 Service? Add to App Module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76451" y="2355484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app.module.ts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it to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ngModule’s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providers.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3628" y="3762857"/>
            <a:ext cx="458613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list.component.ts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Inject Service into Component constructor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import {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rgbClr val="1AB076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} from </a:t>
            </a:r>
            <a:r>
              <a:rPr lang="en-US" sz="1600" dirty="0" smtClean="0">
                <a:solidFill>
                  <a:schemeClr val="bg1"/>
                </a:solidFill>
              </a:rPr>
              <a:t>’../</a:t>
            </a:r>
            <a:r>
              <a:rPr lang="en-US" sz="1600" dirty="0" err="1">
                <a:solidFill>
                  <a:schemeClr val="bg1"/>
                </a:solidFill>
              </a:rPr>
              <a:t>data.service</a:t>
            </a:r>
            <a:r>
              <a:rPr lang="en-US" sz="1600" dirty="0">
                <a:solidFill>
                  <a:schemeClr val="bg1"/>
                </a:solidFill>
              </a:rPr>
              <a:t>';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constructor(private </a:t>
            </a:r>
            <a:r>
              <a:rPr lang="en-US" sz="1600" dirty="0" err="1" smtClean="0">
                <a:solidFill>
                  <a:schemeClr val="bg1"/>
                </a:solidFill>
              </a:rPr>
              <a:t>dataService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rgbClr val="1AB076"/>
                </a:solidFill>
              </a:rPr>
              <a:t>DataService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27" y="364352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Inject the Service into Component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81701" y="4042393"/>
            <a:ext cx="470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use the Service in a Component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Inject it into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5381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Observables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Observables and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rxjs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help us handle streams of events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63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Using Observables to structure our data is called </a:t>
            </a:r>
            <a:r>
              <a:rPr lang="en-US" sz="1800" b="1" dirty="0"/>
              <a:t>Reactive </a:t>
            </a:r>
            <a:r>
              <a:rPr lang="en-US" sz="1800" b="1" dirty="0" smtClean="0"/>
              <a:t>Programming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Reactive Programming = Working </a:t>
            </a:r>
            <a:r>
              <a:rPr lang="en-US" sz="1800" dirty="0"/>
              <a:t>with asynchronous streams of </a:t>
            </a:r>
            <a:r>
              <a:rPr lang="en-US" sz="1800" dirty="0" smtClean="0"/>
              <a:t>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Rxjs</a:t>
            </a:r>
            <a:r>
              <a:rPr lang="en-US" sz="1800" dirty="0" smtClean="0"/>
              <a:t> provides tools to work with Observables like: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Observables are based on the Observer </a:t>
            </a:r>
            <a:r>
              <a:rPr lang="en-US" sz="1800" dirty="0"/>
              <a:t>Design Pattern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en.wikipedia.org/wiki/Observer_pattern</a:t>
            </a: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39963" y="2083466"/>
            <a:ext cx="178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8"/>
              </a:rPr>
              <a:t>Static Operators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210648" y="2078216"/>
            <a:ext cx="1785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8"/>
              </a:rPr>
              <a:t>Instance Operators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213" y="3132395"/>
            <a:ext cx="5959557" cy="30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Observables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HTTP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Angular Service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returns an Observable.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98445"/>
            <a:ext cx="4701921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data.service.ts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HTTP from angular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inject HTTP service into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data.service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3628" y="1182571"/>
            <a:ext cx="4591387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data.service.ts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import { Http } from '@angular/http</a:t>
            </a:r>
            <a:r>
              <a:rPr lang="en-US" sz="1600" dirty="0" smtClean="0">
                <a:solidFill>
                  <a:schemeClr val="bg1"/>
                </a:solidFill>
              </a:rPr>
              <a:t>';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constructor(private http: </a:t>
            </a:r>
            <a:r>
              <a:rPr lang="en-US" sz="1600" dirty="0">
                <a:solidFill>
                  <a:srgbClr val="00AB72"/>
                </a:solidFill>
              </a:rPr>
              <a:t>Http</a:t>
            </a:r>
            <a:r>
              <a:rPr lang="en-US" sz="1600" dirty="0">
                <a:solidFill>
                  <a:schemeClr val="bg1"/>
                </a:solidFill>
              </a:rPr>
              <a:t>) { }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3628" y="3762857"/>
            <a:ext cx="4586137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data.service.ts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getDataObservable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(): </a:t>
            </a:r>
            <a:r>
              <a:rPr lang="en-US" sz="1400" dirty="0">
                <a:solidFill>
                  <a:srgbClr val="00AB72"/>
                </a:solidFill>
                <a:latin typeface="Source Code Pro"/>
              </a:rPr>
              <a:t>Observable&lt;Item[]&gt;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{   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</a:t>
            </a:r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return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this.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http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.get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environment.dataUrl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    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            .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map(response =&gt;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response.json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())</a:t>
            </a:r>
            <a:br>
              <a:rPr lang="en-US" sz="1400" dirty="0" smtClean="0">
                <a:solidFill>
                  <a:schemeClr val="bg1"/>
                </a:solidFill>
                <a:latin typeface="Source Code Pro"/>
              </a:rPr>
            </a:b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             .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map(items =&gt;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items.map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(item =&gt; {      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                return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new Item(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item.id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item.name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);     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                })); 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3227" y="364352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Return an Observable from data service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81701" y="4042393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Subscribe to HTTP’s Observable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return your own Observable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Note: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rxjs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operator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Observables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How to subscribe Observers to an Observable?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98445"/>
            <a:ext cx="470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need to subscribe to the Observable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need to provide Observers (functions)</a:t>
            </a:r>
            <a:b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get/catch the Observer’s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Events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Completed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3628" y="1182571"/>
            <a:ext cx="4591387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list.component.ts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ngOnInit</a:t>
            </a:r>
            <a:r>
              <a:rPr lang="en-US" sz="1600" dirty="0">
                <a:solidFill>
                  <a:schemeClr val="bg1"/>
                </a:solidFill>
              </a:rPr>
              <a:t>()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this.dataService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.</a:t>
            </a:r>
            <a:r>
              <a:rPr lang="en-US" sz="1600" dirty="0" err="1" smtClean="0">
                <a:solidFill>
                  <a:schemeClr val="bg1"/>
                </a:solidFill>
              </a:rPr>
              <a:t>getDataObservable</a:t>
            </a:r>
            <a:r>
              <a:rPr lang="en-US" sz="1600" dirty="0">
                <a:solidFill>
                  <a:schemeClr val="bg1"/>
                </a:solidFill>
              </a:rPr>
              <a:t>()        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.</a:t>
            </a:r>
            <a:r>
              <a:rPr lang="en-US" sz="1600" dirty="0" smtClean="0">
                <a:solidFill>
                  <a:srgbClr val="00AB72"/>
                </a:solidFill>
              </a:rPr>
              <a:t>subscribe</a:t>
            </a:r>
            <a:r>
              <a:rPr lang="en-US" sz="1600" dirty="0" smtClean="0">
                <a:solidFill>
                  <a:schemeClr val="bg1"/>
                </a:solidFill>
              </a:rPr>
              <a:t>(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        list =&gt; </a:t>
            </a:r>
            <a:r>
              <a:rPr lang="en-US" sz="1600" dirty="0" err="1" smtClean="0">
                <a:solidFill>
                  <a:schemeClr val="bg1"/>
                </a:solidFill>
              </a:rPr>
              <a:t>this.list</a:t>
            </a:r>
            <a:r>
              <a:rPr lang="en-US" sz="1600" dirty="0" smtClean="0">
                <a:solidFill>
                  <a:schemeClr val="bg1"/>
                </a:solidFill>
              </a:rPr>
              <a:t> = list,       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        error =&gt; </a:t>
            </a:r>
            <a:r>
              <a:rPr lang="en-US" sz="1600" dirty="0" err="1" smtClean="0">
                <a:solidFill>
                  <a:schemeClr val="bg1"/>
                </a:solidFill>
              </a:rPr>
              <a:t>console.error</a:t>
            </a:r>
            <a:r>
              <a:rPr lang="en-US" sz="1600" dirty="0" smtClean="0">
                <a:solidFill>
                  <a:schemeClr val="bg1"/>
                </a:solidFill>
              </a:rPr>
              <a:t>("Error", error),      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        () =&gt; </a:t>
            </a:r>
            <a:r>
              <a:rPr lang="en-US" sz="1600" dirty="0" err="1" smtClean="0">
                <a:solidFill>
                  <a:schemeClr val="bg1"/>
                </a:solidFill>
              </a:rPr>
              <a:t>console.log</a:t>
            </a:r>
            <a:r>
              <a:rPr lang="en-US" sz="1600" dirty="0" smtClean="0">
                <a:solidFill>
                  <a:schemeClr val="bg1"/>
                </a:solidFill>
              </a:rPr>
              <a:t>('Done')       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    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3227" y="364352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List component subscriber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81701" y="4042393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List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success/events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Observer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Observer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completed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Observer</a:t>
            </a:r>
          </a:p>
        </p:txBody>
      </p:sp>
    </p:spTree>
    <p:extLst>
      <p:ext uri="{BB962C8B-B14F-4D97-AF65-F5344CB8AC3E}">
        <p14:creationId xmlns:p14="http://schemas.microsoft.com/office/powerpoint/2010/main" val="341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What does a Form need to do?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Provide the user with the ability to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Edit Values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Offer facilities to handle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Input Validation</a:t>
            </a:r>
            <a:endParaRPr lang="en-US" sz="1600" b="1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Present visual queues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when values are required, invalid, wrong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etc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Perform complex validation between fields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form level validation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Handle the state of the form: Read, Edit, New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more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750" y="5727425"/>
            <a:ext cx="619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scotch.io</a:t>
            </a:r>
            <a:r>
              <a:rPr lang="en-US" sz="1600" dirty="0">
                <a:hlinkClick r:id="rId7"/>
              </a:rPr>
              <a:t>/tutorials/angular-2-form-validation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61" y="2638097"/>
            <a:ext cx="2764226" cy="34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Forms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Adding Angular Form Module(s) to our application.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750" y="955935"/>
            <a:ext cx="877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FormsModule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And/Or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ReactiveFormsModule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them to your App Module’s imports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this makes all Angular Form feature available.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77" y="2882876"/>
            <a:ext cx="8693513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{ 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FormsModule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ReactiveFormsModule</a:t>
            </a:r>
            <a:r>
              <a:rPr lang="en-US" sz="1400" dirty="0" smtClean="0">
                <a:solidFill>
                  <a:srgbClr val="00AB72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from '@angular/forms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';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// farther down...</a:t>
            </a:r>
          </a:p>
          <a:p>
            <a:r>
              <a:rPr lang="en-US" sz="1400" dirty="0">
                <a:solidFill>
                  <a:srgbClr val="00AB72"/>
                </a:solidFill>
                <a:latin typeface="Source Code Pro"/>
              </a:rPr>
              <a:t>@</a:t>
            </a:r>
            <a:r>
              <a:rPr lang="en-US" sz="1400" dirty="0" err="1">
                <a:solidFill>
                  <a:srgbClr val="00AB72"/>
                </a:solidFill>
                <a:latin typeface="Source Code Pro"/>
              </a:rPr>
              <a:t>NgModule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declarations: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[</a:t>
            </a:r>
            <a:r>
              <a:rPr lang="mr-IN" sz="1400" dirty="0" smtClean="0">
                <a:solidFill>
                  <a:schemeClr val="bg1"/>
                </a:solidFill>
                <a:latin typeface="Source Code Pro"/>
              </a:rPr>
              <a:t>…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],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imports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: [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  <a:latin typeface="Source Code Pro"/>
              </a:rPr>
              <a:t>BrowserModule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FormsModule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, 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 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ReactiveFormsModule</a:t>
            </a:r>
            <a:endParaRPr lang="en-US" sz="1400" dirty="0">
              <a:solidFill>
                <a:srgbClr val="00AB72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 ],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bootstrap: [ </a:t>
            </a:r>
            <a:r>
              <a:rPr lang="mr-IN" sz="1400" dirty="0" smtClean="0">
                <a:solidFill>
                  <a:schemeClr val="bg1"/>
                </a:solidFill>
                <a:latin typeface="Source Code Pro"/>
              </a:rPr>
              <a:t>…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})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class </a:t>
            </a:r>
            <a:r>
              <a:rPr lang="en-US" sz="1400" dirty="0" err="1" smtClean="0">
                <a:solidFill>
                  <a:schemeClr val="bg1"/>
                </a:solidFill>
                <a:latin typeface="Source Code Pro"/>
              </a:rPr>
              <a:t>AppModule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{}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098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21732</TotalTime>
  <Words>1898</Words>
  <Application>Microsoft Macintosh PowerPoint</Application>
  <PresentationFormat>Custom</PresentationFormat>
  <Paragraphs>377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Bariol Regular</vt:lpstr>
      <vt:lpstr>Californian FB</vt:lpstr>
      <vt:lpstr>Georgia</vt:lpstr>
      <vt:lpstr>MS PGothic</vt:lpstr>
      <vt:lpstr>Open Sans</vt:lpstr>
      <vt:lpstr>Source Code Pro</vt:lpstr>
      <vt:lpstr>Arial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Joanthan Wax</cp:lastModifiedBy>
  <cp:revision>691</cp:revision>
  <cp:lastPrinted>2008-09-19T11:06:26Z</cp:lastPrinted>
  <dcterms:created xsi:type="dcterms:W3CDTF">2010-01-27T21:29:29Z</dcterms:created>
  <dcterms:modified xsi:type="dcterms:W3CDTF">2017-01-21T17:30:19Z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true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