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4101" r:id="rId1"/>
    <p:sldMasterId id="2147484103" r:id="rId2"/>
    <p:sldMasterId id="2147484102" r:id="rId3"/>
    <p:sldMasterId id="2147484104" r:id="rId4"/>
  </p:sldMasterIdLst>
  <p:notesMasterIdLst>
    <p:notesMasterId r:id="rId18"/>
  </p:notesMasterIdLst>
  <p:handoutMasterIdLst>
    <p:handoutMasterId r:id="rId19"/>
  </p:handoutMasterIdLst>
  <p:sldIdLst>
    <p:sldId id="470" r:id="rId5"/>
    <p:sldId id="524" r:id="rId6"/>
    <p:sldId id="530" r:id="rId7"/>
    <p:sldId id="545" r:id="rId8"/>
    <p:sldId id="541" r:id="rId9"/>
    <p:sldId id="546" r:id="rId10"/>
    <p:sldId id="547" r:id="rId11"/>
    <p:sldId id="548" r:id="rId12"/>
    <p:sldId id="549" r:id="rId13"/>
    <p:sldId id="551" r:id="rId14"/>
    <p:sldId id="552" r:id="rId15"/>
    <p:sldId id="550" r:id="rId16"/>
    <p:sldId id="444" r:id="rId17"/>
  </p:sldIdLst>
  <p:sldSz cx="8961438" cy="6721475"/>
  <p:notesSz cx="6743700" cy="99060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 pos="56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72"/>
    <a:srgbClr val="1AB076"/>
    <a:srgbClr val="FFFFFF"/>
    <a:srgbClr val="5D727C"/>
    <a:srgbClr val="A5E2CE"/>
    <a:srgbClr val="33CC33"/>
    <a:srgbClr val="CCEFE3"/>
    <a:srgbClr val="666699"/>
    <a:srgbClr val="B83A0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960" autoAdjust="0"/>
    <p:restoredTop sz="94906" autoAdjust="0"/>
  </p:normalViewPr>
  <p:slideViewPr>
    <p:cSldViewPr snapToGrid="0" snapToObjects="1">
      <p:cViewPr varScale="1">
        <p:scale>
          <a:sx n="121" d="100"/>
          <a:sy n="121" d="100"/>
        </p:scale>
        <p:origin x="536" y="160"/>
      </p:cViewPr>
      <p:guideLst>
        <p:guide orient="horz" pos="4233"/>
        <p:guide pos="56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546" y="-78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239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AutoShap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8175"/>
            <a:ext cx="5349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CE82E61-B7E2-4FD0-A53F-829A7DAE4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257925" y="111125"/>
            <a:ext cx="2952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ea typeface="+mn-ea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4261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49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637442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122601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64586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01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006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032676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233385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7042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06853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5339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NUL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568450"/>
            <a:ext cx="3956050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568450"/>
            <a:ext cx="3957638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638" y="269875"/>
            <a:ext cx="2016125" cy="57340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269875"/>
            <a:ext cx="5897563" cy="5734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95413"/>
            <a:ext cx="395605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395413"/>
            <a:ext cx="3957638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263525"/>
            <a:ext cx="2016125" cy="5567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3525"/>
            <a:ext cx="5897563" cy="5567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leBottomBarBW" hidden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4" name="Group 4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6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7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9C18D-7E1B-48C4-91C2-0CEA81302A6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61E28-45DF-487F-BEB9-211EC56010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B3D-3997-44E4-88FB-46EC40B138F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3EC39-C108-481E-9494-8D1232F538F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0AA9F-F62D-4B54-BC62-9CA8A5D1B46F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6EA3E-A40E-457F-8AD7-17D62A1A003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78858-DDDF-4233-8920-E5D2F37D97F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701DF-A01B-4EFE-9DAC-FE629210FE9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12B62-812A-4F71-8E90-2965942D1F8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73FD-30BC-413B-A5A6-815AD9CE400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8.xml"/><Relationship Id="rId21" Type="http://schemas.openxmlformats.org/officeDocument/2006/relationships/tags" Target="../tags/tag9.xml"/><Relationship Id="rId22" Type="http://schemas.openxmlformats.org/officeDocument/2006/relationships/tags" Target="../tags/tag10.xml"/><Relationship Id="rId23" Type="http://schemas.openxmlformats.org/officeDocument/2006/relationships/tags" Target="../tags/tag11.xml"/><Relationship Id="rId24" Type="http://schemas.openxmlformats.org/officeDocument/2006/relationships/tags" Target="../tags/tag12.xml"/><Relationship Id="rId25" Type="http://schemas.openxmlformats.org/officeDocument/2006/relationships/oleObject" Target="../embeddings/oleObject1.bin"/><Relationship Id="rId26" Type="http://schemas.openxmlformats.org/officeDocument/2006/relationships/image" Target="NULL"/><Relationship Id="rId27" Type="http://schemas.openxmlformats.org/officeDocument/2006/relationships/oleObject" Target="../embeddings/oleObject2.bin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762" name="Rectangle 2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think-cell Slide" r:id="rId25" imgW="0" imgH="0" progId="">
                  <p:embed/>
                </p:oleObj>
              </mc:Choice>
              <mc:Fallback>
                <p:oleObj name="think-cell Slide" r:id="rId25" imgW="0" imgH="0" progId="">
                  <p:embed/>
                  <p:pic>
                    <p:nvPicPr>
                      <p:cNvPr id="373762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9" name="Rectangle 295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0" y="0"/>
            <a:ext cx="8961438" cy="104457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1320" name="Line 296"/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0" y="39688"/>
            <a:ext cx="8961438" cy="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373784" name="McK 2. Slide Title"/>
          <p:cNvSpPr>
            <a:spLocks noGrp="1" noChangeArrowheads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119063" y="230188"/>
            <a:ext cx="8618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6" name="McK 1. On-page tracker" hidden="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Unit of measure</a:t>
            </a:r>
          </a:p>
        </p:txBody>
      </p:sp>
      <p:grpSp>
        <p:nvGrpSpPr>
          <p:cNvPr id="373787" name="McK Slide Elements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15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+mn-ea"/>
                  <a:cs typeface="+mn-cs"/>
                </a:rPr>
                <a:t>1 Footnote</a:t>
              </a:r>
            </a:p>
          </p:txBody>
        </p:sp>
        <p:sp>
          <p:nvSpPr>
            <p:cNvPr id="1154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+mn-ea"/>
                  <a:cs typeface="+mn-cs"/>
                </a:rPr>
                <a:t>SOURCE: Source</a:t>
              </a:r>
            </a:p>
          </p:txBody>
        </p:sp>
      </p:grpSp>
      <p:grpSp>
        <p:nvGrpSpPr>
          <p:cNvPr id="373788" name="ACET" hidden="1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373793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+mn-ea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+mn-ea"/>
                  <a:cs typeface="+mn-cs"/>
                </a:rPr>
                <a:t>Unit of measure</a:t>
              </a:r>
            </a:p>
          </p:txBody>
        </p:sp>
      </p:grpSp>
      <p:sp>
        <p:nvSpPr>
          <p:cNvPr id="1306" name="doc i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73790" name="Rectangle 286"/>
          <p:cNvSpPr>
            <a:spLocks noGrp="1" noChangeArrowheads="1"/>
          </p:cNvSpPr>
          <p:nvPr>
            <p:ph type="body" idx="1"/>
            <p:custDataLst>
              <p:tags r:id="rId22"/>
            </p:custDataLst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6" name="Line 292"/>
          <p:cNvSpPr>
            <a:spLocks noChangeShapeType="1"/>
          </p:cNvSpPr>
          <p:nvPr userDrawn="1">
            <p:custDataLst>
              <p:tags r:id="rId23"/>
            </p:custDataLst>
          </p:nvPr>
        </p:nvSpPr>
        <p:spPr bwMode="auto">
          <a:xfrm>
            <a:off x="1277938" y="6203950"/>
            <a:ext cx="64389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pic>
        <p:nvPicPr>
          <p:cNvPr id="373792" name="Picture 294" descr="pitango_logo"/>
          <p:cNvPicPr>
            <a:picLocks noChangeAspect="1" noChangeArrowheads="1"/>
          </p:cNvPicPr>
          <p:nvPr userDrawn="1">
            <p:custDataLst>
              <p:tags r:id="rId24"/>
            </p:custDataLst>
          </p:nvPr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03" t="28952" r="10431" b="27167"/>
          <a:stretch>
            <a:fillRect/>
          </a:stretch>
        </p:blipFill>
        <p:spPr bwMode="auto">
          <a:xfrm>
            <a:off x="7747000" y="6027738"/>
            <a:ext cx="11826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3780" name="Object 20"/>
          <p:cNvGraphicFramePr>
            <a:graphicFrameLocks noChangeAspect="1"/>
          </p:cNvGraphicFramePr>
          <p:nvPr/>
        </p:nvGraphicFramePr>
        <p:xfrm>
          <a:off x="33338" y="6073775"/>
          <a:ext cx="12446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Acrobat Document" r:id="rId27" imgW="12966480" imgH="8997120" progId="AcroExch.Document.11">
                  <p:embed/>
                </p:oleObj>
              </mc:Choice>
              <mc:Fallback>
                <p:oleObj name="Acrobat Document" r:id="rId27" imgW="12966480" imgH="8997120" progId="AcroExch.Document.11">
                  <p:embed/>
                  <p:pic>
                    <p:nvPicPr>
                      <p:cNvPr id="3737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956" t="35126" r="12169" b="42209"/>
                      <a:stretch>
                        <a:fillRect/>
                      </a:stretch>
                    </p:blipFill>
                    <p:spPr bwMode="auto">
                      <a:xfrm>
                        <a:off x="33338" y="6073775"/>
                        <a:ext cx="1244600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0F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5" r:id="rId2"/>
    <p:sldLayoutId id="2147484114" r:id="rId3"/>
    <p:sldLayoutId id="2147484113" r:id="rId4"/>
    <p:sldLayoutId id="2147484112" r:id="rId5"/>
    <p:sldLayoutId id="2147484111" r:id="rId6"/>
    <p:sldLayoutId id="2147484110" r:id="rId7"/>
    <p:sldLayoutId id="2147484109" r:id="rId8"/>
    <p:sldLayoutId id="2147484108" r:id="rId9"/>
    <p:sldLayoutId id="2147484107" r:id="rId10"/>
    <p:sldLayoutId id="2147484106" r:id="rId11"/>
  </p:sldLayoutIdLst>
  <p:txStyles>
    <p:titleStyle>
      <a:lvl1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2pPr>
      <a:lvl3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3pPr>
      <a:lvl4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4pPr>
      <a:lvl5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6pPr>
      <a:lvl7pPr marL="9144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7pPr>
      <a:lvl8pPr marL="13716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8pPr>
      <a:lvl9pPr marL="18288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2"/>
          </a:solidFill>
          <a:latin typeface="+mn-lt"/>
          <a:ea typeface="+mn-ea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2"/>
          </a:solidFill>
          <a:latin typeface="+mn-lt"/>
          <a:ea typeface="+mn-ea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2"/>
          </a:solidFill>
          <a:latin typeface="+mn-lt"/>
          <a:ea typeface="+mn-ea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6" r:id="rId2"/>
    <p:sldLayoutId id="2147484125" r:id="rId3"/>
    <p:sldLayoutId id="2147484124" r:id="rId4"/>
    <p:sldLayoutId id="2147484123" r:id="rId5"/>
    <p:sldLayoutId id="2147484122" r:id="rId6"/>
    <p:sldLayoutId id="2147484121" r:id="rId7"/>
    <p:sldLayoutId id="2147484120" r:id="rId8"/>
    <p:sldLayoutId id="2147484119" r:id="rId9"/>
    <p:sldLayoutId id="2147484118" r:id="rId10"/>
    <p:sldLayoutId id="21474841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395413"/>
            <a:ext cx="8066088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AAaaa </a:t>
            </a:r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115715" name="Rectangle 3"/>
          <p:cNvSpPr>
            <a:spLocks noChangeArrowheads="1"/>
          </p:cNvSpPr>
          <p:nvPr userDrawn="1"/>
        </p:nvSpPr>
        <p:spPr bwMode="auto">
          <a:xfrm>
            <a:off x="6583363" y="5407025"/>
            <a:ext cx="2378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583" tIns="44792" rIns="89583" bIns="44792"/>
          <a:lstStyle/>
          <a:p>
            <a:pPr algn="ctr" defTabSz="895350" eaLnBrk="0" hangingPunct="0">
              <a:defRPr/>
            </a:pPr>
            <a:endParaRPr lang="en-US" sz="1400" b="1">
              <a:solidFill>
                <a:schemeClr val="bg1"/>
              </a:solidFill>
              <a:latin typeface="Georgia" pitchFamily="18" charset="0"/>
              <a:ea typeface="MS PGothic" pitchFamily="34" charset="-128"/>
            </a:endParaRPr>
          </a:p>
        </p:txBody>
      </p:sp>
      <p:sp>
        <p:nvSpPr>
          <p:cNvPr id="115716" name="Rectangle 4"/>
          <p:cNvSpPr>
            <a:spLocks noChangeArrowheads="1"/>
          </p:cNvSpPr>
          <p:nvPr userDrawn="1"/>
        </p:nvSpPr>
        <p:spPr bwMode="auto">
          <a:xfrm>
            <a:off x="2574925" y="327025"/>
            <a:ext cx="6386513" cy="635000"/>
          </a:xfrm>
          <a:prstGeom prst="rect">
            <a:avLst/>
          </a:prstGeom>
          <a:solidFill>
            <a:srgbClr val="A10A00"/>
          </a:solidFill>
          <a:ln w="9525" algn="ctr">
            <a:noFill/>
            <a:miter lim="800000"/>
            <a:headEnd/>
            <a:tailEnd/>
          </a:ln>
        </p:spPr>
        <p:txBody>
          <a:bodyPr wrap="none" lIns="89611" tIns="44806" rIns="89611" bIns="44806" anchor="ctr"/>
          <a:lstStyle/>
          <a:p>
            <a:pPr defTabSz="895350">
              <a:defRPr/>
            </a:pPr>
            <a:endParaRPr lang="en-US" sz="3100">
              <a:ea typeface="MS PGothic" pitchFamily="34" charset="-128"/>
            </a:endParaRPr>
          </a:p>
        </p:txBody>
      </p:sp>
      <p:sp>
        <p:nvSpPr>
          <p:cNvPr id="39834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17800" y="263525"/>
            <a:ext cx="366871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</a:t>
            </a:r>
          </a:p>
        </p:txBody>
      </p:sp>
      <p:sp>
        <p:nvSpPr>
          <p:cNvPr id="115719" name="Line 7"/>
          <p:cNvSpPr>
            <a:spLocks noChangeShapeType="1"/>
          </p:cNvSpPr>
          <p:nvPr userDrawn="1"/>
        </p:nvSpPr>
        <p:spPr bwMode="auto">
          <a:xfrm>
            <a:off x="0" y="1031875"/>
            <a:ext cx="8961438" cy="0"/>
          </a:xfrm>
          <a:prstGeom prst="line">
            <a:avLst/>
          </a:prstGeom>
          <a:noFill/>
          <a:ln w="12700">
            <a:solidFill>
              <a:srgbClr val="A30A00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398343" name="Group 11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398344" name="Group 10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115717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115720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115722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7" r:id="rId2"/>
    <p:sldLayoutId id="2147484136" r:id="rId3"/>
    <p:sldLayoutId id="2147484135" r:id="rId4"/>
    <p:sldLayoutId id="2147484134" r:id="rId5"/>
    <p:sldLayoutId id="2147484133" r:id="rId6"/>
    <p:sldLayoutId id="2147484132" r:id="rId7"/>
    <p:sldLayoutId id="2147484131" r:id="rId8"/>
    <p:sldLayoutId id="2147484130" r:id="rId9"/>
    <p:sldLayoutId id="2147484129" r:id="rId10"/>
    <p:sldLayoutId id="2147484128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9pPr>
    </p:titleStyle>
    <p:bodyStyle>
      <a:lvl1pPr marL="336550" indent="-336550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28663" indent="-280988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2pPr>
      <a:lvl3pPr marL="1120775" indent="-225425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3pPr>
      <a:lvl4pPr marL="1568450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4pPr>
      <a:lvl5pPr marL="2016125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5pPr>
      <a:lvl6pPr marL="24733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6pPr>
      <a:lvl7pPr marL="29305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7pPr>
      <a:lvl8pPr marL="33877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8pPr>
      <a:lvl9pPr marL="38449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27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4724" name="SlideLogoText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000">
                <a:ea typeface="MS PGothic" pitchFamily="34" charset="-128"/>
                <a:cs typeface="+mn-cs"/>
              </a:rPr>
              <a:t>McKinsey &amp; Company</a:t>
            </a:r>
          </a:p>
        </p:txBody>
      </p:sp>
      <p:sp>
        <p:nvSpPr>
          <p:cNvPr id="414725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TRACKER</a:t>
            </a:r>
          </a:p>
        </p:txBody>
      </p:sp>
      <p:sp>
        <p:nvSpPr>
          <p:cNvPr id="414726" name="McK 3. Unit of measure" hidden="1"/>
          <p:cNvSpPr txBox="1">
            <a:spLocks noChangeArrowheads="1"/>
          </p:cNvSpPr>
          <p:nvPr/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Unit of measure</a:t>
            </a:r>
          </a:p>
        </p:txBody>
      </p:sp>
      <p:grpSp>
        <p:nvGrpSpPr>
          <p:cNvPr id="410631" name="McK Slide Elements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414728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MS PGothic" pitchFamily="34" charset="-128"/>
                  <a:cs typeface="+mn-cs"/>
                </a:rPr>
                <a:t>1 Footnote</a:t>
              </a:r>
            </a:p>
          </p:txBody>
        </p:sp>
        <p:sp>
          <p:nvSpPr>
            <p:cNvPr id="414729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MS PGothic" pitchFamily="34" charset="-128"/>
                  <a:cs typeface="+mn-cs"/>
                </a:rPr>
                <a:t>SOURCE: Source</a:t>
              </a:r>
            </a:p>
          </p:txBody>
        </p:sp>
      </p:grpSp>
      <p:grpSp>
        <p:nvGrpSpPr>
          <p:cNvPr id="410632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410639" name="AutoShape 11" hidden="1"/>
            <p:cNvCxnSpPr>
              <a:cxnSpLocks noChangeShapeType="1"/>
              <a:stCxn id="414732" idx="4"/>
              <a:endCxn id="414732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4732" name="AutoShape 12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MS PGothic" pitchFamily="34" charset="-128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MS PGothic" pitchFamily="34" charset="-128"/>
                  <a:cs typeface="+mn-cs"/>
                </a:rPr>
                <a:t>Unit of measure</a:t>
              </a:r>
            </a:p>
          </p:txBody>
        </p:sp>
      </p:grpSp>
      <p:sp>
        <p:nvSpPr>
          <p:cNvPr id="414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45513" y="6435725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7544FCE-F1B0-40E2-8568-E3C6D011395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  <p:sp>
        <p:nvSpPr>
          <p:cNvPr id="414734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4735" name="Working Draft"/>
          <p:cNvSpPr txBox="1">
            <a:spLocks noChangeArrowheads="1"/>
          </p:cNvSpPr>
          <p:nvPr/>
        </p:nvSpPr>
        <p:spPr bwMode="auto">
          <a:xfrm rot="5400000">
            <a:off x="8397081" y="2359819"/>
            <a:ext cx="9890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Working Draft - Last Modified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4736" name="Printed"/>
          <p:cNvSpPr txBox="1">
            <a:spLocks noChangeArrowheads="1"/>
          </p:cNvSpPr>
          <p:nvPr/>
        </p:nvSpPr>
        <p:spPr bwMode="auto">
          <a:xfrm rot="5400000">
            <a:off x="8770144" y="3852069"/>
            <a:ext cx="242887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Printed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3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4738" name="SlideLogoSeparator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18513" y="6403975"/>
            <a:ext cx="396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200">
                <a:ea typeface="MS PGothic" pitchFamily="34" charset="-128"/>
                <a:cs typeface="+mn-cs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48" r:id="rId2"/>
    <p:sldLayoutId id="2147484147" r:id="rId3"/>
    <p:sldLayoutId id="2147484146" r:id="rId4"/>
    <p:sldLayoutId id="2147484145" r:id="rId5"/>
    <p:sldLayoutId id="2147484144" r:id="rId6"/>
    <p:sldLayoutId id="2147484143" r:id="rId7"/>
    <p:sldLayoutId id="2147484142" r:id="rId8"/>
    <p:sldLayoutId id="2147484141" r:id="rId9"/>
    <p:sldLayoutId id="2147484140" r:id="rId10"/>
    <p:sldLayoutId id="2147484139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.png"/><Relationship Id="rId1" Type="http://schemas.openxmlformats.org/officeDocument/2006/relationships/vmlDrawing" Target="../drawings/vmlDrawing11.vml"/><Relationship Id="rId2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.png"/><Relationship Id="rId1" Type="http://schemas.openxmlformats.org/officeDocument/2006/relationships/vmlDrawing" Target="../drawings/vmlDrawing12.vml"/><Relationship Id="rId2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.png"/><Relationship Id="rId1" Type="http://schemas.openxmlformats.org/officeDocument/2006/relationships/vmlDrawing" Target="../drawings/vmlDrawing13.vml"/><Relationship Id="rId2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15.bin"/><Relationship Id="rId6" Type="http://schemas.openxmlformats.org/officeDocument/2006/relationships/hyperlink" Target="http://redux.js.org/" TargetMode="External"/><Relationship Id="rId7" Type="http://schemas.openxmlformats.org/officeDocument/2006/relationships/hyperlink" Target="https://www.youtube.com/watch?v=UEcdQR-NoNA" TargetMode="External"/><Relationship Id="rId8" Type="http://schemas.openxmlformats.org/officeDocument/2006/relationships/hyperlink" Target="https://julienrenaux.fr/2016/08/03/introduction-to-redux-and-angular2/" TargetMode="External"/><Relationship Id="rId9" Type="http://schemas.openxmlformats.org/officeDocument/2006/relationships/hyperlink" Target="https://github.com/ngrx/store" TargetMode="External"/><Relationship Id="rId10" Type="http://schemas.openxmlformats.org/officeDocument/2006/relationships/hyperlink" Target="https://github.com/angular-redux/store" TargetMode="External"/><Relationship Id="rId11" Type="http://schemas.openxmlformats.org/officeDocument/2006/relationships/image" Target="../media/image2.png"/><Relationship Id="rId1" Type="http://schemas.openxmlformats.org/officeDocument/2006/relationships/vmlDrawing" Target="../drawings/vmlDrawing14.vml"/><Relationship Id="rId2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vmlDrawing" Target="../drawings/vmlDrawing3.vml"/><Relationship Id="rId2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2.png"/><Relationship Id="rId1" Type="http://schemas.openxmlformats.org/officeDocument/2006/relationships/vmlDrawing" Target="../drawings/vmlDrawing4.vml"/><Relationship Id="rId2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2.png"/><Relationship Id="rId1" Type="http://schemas.openxmlformats.org/officeDocument/2006/relationships/vmlDrawing" Target="../drawings/vmlDrawing5.vml"/><Relationship Id="rId2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2.png"/><Relationship Id="rId1" Type="http://schemas.openxmlformats.org/officeDocument/2006/relationships/vmlDrawing" Target="../drawings/vmlDrawing6.vml"/><Relationship Id="rId2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2.png"/><Relationship Id="rId1" Type="http://schemas.openxmlformats.org/officeDocument/2006/relationships/vmlDrawing" Target="../drawings/vmlDrawing7.vml"/><Relationship Id="rId2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2.png"/><Relationship Id="rId1" Type="http://schemas.openxmlformats.org/officeDocument/2006/relationships/vmlDrawing" Target="../drawings/vmlDrawing8.vml"/><Relationship Id="rId2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2.png"/><Relationship Id="rId1" Type="http://schemas.openxmlformats.org/officeDocument/2006/relationships/vmlDrawing" Target="../drawings/vmlDrawing9.vml"/><Relationship Id="rId2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.png"/><Relationship Id="rId1" Type="http://schemas.openxmlformats.org/officeDocument/2006/relationships/vmlDrawing" Target="../drawings/vmlDrawing10.vml"/><Relationship Id="rId2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429626" y="177995"/>
            <a:ext cx="361950" cy="3524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riol Regular" pitchFamily="50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Course:</a:t>
            </a:r>
          </a:p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Become a Full-stack Developer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2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Data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Redux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Angular-cli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959" y="814672"/>
            <a:ext cx="863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Angular-cli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latest version</a:t>
            </a:r>
          </a:p>
          <a:p>
            <a:pPr>
              <a:lnSpc>
                <a:spcPct val="150000"/>
              </a:lnSpc>
            </a:pP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Package.json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confirm angular 2.3.1 or higher</a:t>
            </a:r>
            <a:endParaRPr lang="en-US" sz="1600" b="1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Install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: redux</a:t>
            </a:r>
            <a:endParaRPr lang="en-US" sz="1600" b="1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3959" y="2016024"/>
            <a:ext cx="8631056" cy="1785104"/>
          </a:xfrm>
          <a:prstGeom prst="rect">
            <a:avLst/>
          </a:prstGeom>
          <a:noFill/>
          <a:ln w="15875" cmpd="dbl">
            <a:solidFill>
              <a:srgbClr val="00AB72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AB72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00AB72"/>
                </a:solidFill>
                <a:latin typeface="Source Code Pro"/>
              </a:rPr>
              <a:t>adding redux to an angular-cli project</a:t>
            </a:r>
            <a:endParaRPr lang="en-US" sz="1400" dirty="0">
              <a:solidFill>
                <a:srgbClr val="00AB72"/>
              </a:solidFill>
              <a:latin typeface="Source Code Pro"/>
            </a:endParaRP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&gt; ng --version (should be beta 26 or higher)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install redux --save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install ng2-redux --save</a:t>
            </a:r>
          </a:p>
          <a:p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00AB72"/>
                </a:solidFill>
                <a:latin typeface="Source Code Pro"/>
              </a:rPr>
              <a:t>// run the project and confirm it runs without errors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&gt; ng serve   (open http://localhost:4200)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Data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Redux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Create the Store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959" y="814672"/>
            <a:ext cx="863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Store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Contains the State</a:t>
            </a:r>
          </a:p>
          <a:p>
            <a:pPr>
              <a:lnSpc>
                <a:spcPct val="150000"/>
              </a:lnSpc>
            </a:pP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IAppState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interface representing the “shape” of our store</a:t>
            </a:r>
            <a:endParaRPr lang="en-US" sz="1600" b="1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rootReducer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: The “main” reducer in our application</a:t>
            </a:r>
            <a:endParaRPr lang="en-US" sz="1600" b="1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3959" y="2016024"/>
            <a:ext cx="8631056" cy="1785104"/>
          </a:xfrm>
          <a:prstGeom prst="rect">
            <a:avLst/>
          </a:prstGeom>
          <a:noFill/>
          <a:ln w="15875" cmpd="dbl">
            <a:solidFill>
              <a:srgbClr val="00AB72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AB72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00AB72"/>
                </a:solidFill>
                <a:latin typeface="Source Code Pro"/>
              </a:rPr>
              <a:t>app.store.ts</a:t>
            </a:r>
            <a:endParaRPr lang="en-US" sz="1400" dirty="0">
              <a:solidFill>
                <a:srgbClr val="00AB72"/>
              </a:solidFill>
              <a:latin typeface="Source Code Pro"/>
            </a:endParaRPr>
          </a:p>
          <a:p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export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interface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IAppStore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export function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rootReducer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(state, action){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return state;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9219" y="3871095"/>
            <a:ext cx="8631056" cy="2277547"/>
          </a:xfrm>
          <a:prstGeom prst="rect">
            <a:avLst/>
          </a:prstGeom>
          <a:noFill/>
          <a:ln w="15875" cmpd="dbl">
            <a:solidFill>
              <a:srgbClr val="00AB72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AB72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00AB72"/>
                </a:solidFill>
                <a:latin typeface="Source Code Pro"/>
              </a:rPr>
              <a:t>app.module.ts</a:t>
            </a:r>
            <a:endParaRPr lang="en-US" sz="1400" dirty="0">
              <a:solidFill>
                <a:srgbClr val="00AB72"/>
              </a:solidFill>
              <a:latin typeface="Source Code Pro"/>
            </a:endParaRPr>
          </a:p>
          <a:p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{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NgRedux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NgReduxModule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} from ‘ng2-redux’;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{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IAppState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rootReducer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}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‘./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app.store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’;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NgModule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imports: {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NgReduxModule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... }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onstructor (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ngRedux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NgRedux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600" b="1" dirty="0" err="1" smtClean="0">
                <a:latin typeface="Courier New" charset="0"/>
                <a:ea typeface="Courier New" charset="0"/>
                <a:cs typeface="Courier New" charset="0"/>
              </a:rPr>
              <a:t>IAppState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ngRedux.configureStore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rootReducer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, {});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90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Data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7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Redux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Use the Store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959" y="877732"/>
            <a:ext cx="863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Dispatch and Action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Raise an Action to the Store Reducer to change state</a:t>
            </a:r>
            <a:endParaRPr lang="en-US" sz="1600" b="1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3959" y="1343369"/>
            <a:ext cx="8631056" cy="2893100"/>
          </a:xfrm>
          <a:prstGeom prst="rect">
            <a:avLst/>
          </a:prstGeom>
          <a:noFill/>
          <a:ln w="15875" cmpd="dbl">
            <a:solidFill>
              <a:srgbClr val="00AB72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AB72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00AB72"/>
                </a:solidFill>
                <a:latin typeface="Source Code Pro"/>
              </a:rPr>
              <a:t>app.component</a:t>
            </a:r>
            <a:r>
              <a:rPr lang="en-US" sz="1400" dirty="0" err="1" smtClean="0">
                <a:solidFill>
                  <a:srgbClr val="00AB72"/>
                </a:solidFill>
                <a:latin typeface="Source Code Pro"/>
              </a:rPr>
              <a:t>.ts</a:t>
            </a:r>
            <a:endParaRPr lang="en-US" sz="1400" dirty="0" smtClean="0">
              <a:solidFill>
                <a:srgbClr val="00AB72"/>
              </a:solidFill>
              <a:latin typeface="Source Code Pro"/>
            </a:endParaRP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{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NgRedux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} from ‘ng2-redux’;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{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IAppState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}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‘./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app.store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’;</a:t>
            </a:r>
          </a:p>
          <a:p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constructor(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ngRedux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NgRedux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IAppState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Add(){</a:t>
            </a: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this.ngRedux.dispatch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({ type: ‘ADD’ });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dirty="0">
              <a:solidFill>
                <a:srgbClr val="00AB72"/>
              </a:solidFill>
              <a:latin typeface="Source Code Pro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5504688"/>
            <a:ext cx="8961438" cy="8054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2151401" y="5729278"/>
            <a:ext cx="4658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</a:t>
            </a:r>
            <a:endParaRPr lang="en-US" sz="16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190" y="66692"/>
            <a:ext cx="856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Open Sans"/>
              </a:rPr>
              <a:t>Resources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6190" y="478826"/>
            <a:ext cx="84863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Redux website - </a:t>
            </a:r>
            <a:r>
              <a:rPr lang="en-US" sz="1600" dirty="0">
                <a:hlinkClick r:id="rId6"/>
              </a:rPr>
              <a:t>http://redux.js.org</a:t>
            </a:r>
            <a:r>
              <a:rPr lang="en-US" sz="1600" dirty="0" smtClean="0">
                <a:hlinkClick r:id="rId6"/>
              </a:rPr>
              <a:t>/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Tutorials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ng2-redux + Angular-cli: tutorial - </a:t>
            </a:r>
            <a:r>
              <a:rPr lang="en-US" sz="1600" dirty="0">
                <a:hlinkClick r:id="rId7"/>
              </a:rPr>
              <a:t>https://</a:t>
            </a:r>
            <a:r>
              <a:rPr lang="en-US" sz="1600" dirty="0" smtClean="0">
                <a:hlinkClick r:id="rId7"/>
              </a:rPr>
              <a:t>www.youtube.com/watch?v=UEcdQR-NoNA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Redux and angular2: </a:t>
            </a:r>
            <a:r>
              <a:rPr lang="en-US" sz="1600" dirty="0">
                <a:hlinkClick r:id="rId8"/>
              </a:rPr>
              <a:t>https://julienrenaux.fr/2016/08/03/introduction-to-redux-and-angular2</a:t>
            </a:r>
            <a:r>
              <a:rPr lang="en-US" sz="1600" dirty="0" smtClean="0">
                <a:hlinkClick r:id="rId8"/>
              </a:rPr>
              <a:t>/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Ngrx</a:t>
            </a:r>
            <a:r>
              <a:rPr lang="en-US" sz="1600" dirty="0"/>
              <a:t> - </a:t>
            </a:r>
            <a:r>
              <a:rPr lang="en-US" sz="1600" dirty="0">
                <a:hlinkClick r:id="rId9"/>
              </a:rPr>
              <a:t>https://</a:t>
            </a:r>
            <a:r>
              <a:rPr lang="en-US" sz="1600" dirty="0" smtClean="0">
                <a:hlinkClick r:id="rId9"/>
              </a:rPr>
              <a:t>github.com/ngrx/store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Ng2-redux - </a:t>
            </a:r>
            <a:r>
              <a:rPr lang="en-US" sz="1600" dirty="0">
                <a:hlinkClick r:id="rId10"/>
              </a:rPr>
              <a:t>https://</a:t>
            </a:r>
            <a:r>
              <a:rPr lang="en-US" sz="1600" dirty="0" smtClean="0">
                <a:hlinkClick r:id="rId10"/>
              </a:rPr>
              <a:t>github.com/angular-redux/store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lvl="1"/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</a:t>
            </a:r>
          </a:p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Data - Redux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4216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– Data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Angular Data Design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376450" y="1045892"/>
            <a:ext cx="9163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1800" dirty="0" smtClean="0"/>
              <a:t>Angular2 is flexible, allowing different Data Design Patterns</a:t>
            </a:r>
            <a:br>
              <a:rPr lang="en-US" sz="1800" dirty="0" smtClean="0"/>
            </a:br>
            <a:endParaRPr lang="en-US" sz="1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800" dirty="0" smtClean="0"/>
              <a:t>Data Design Patterns:</a:t>
            </a:r>
            <a:br>
              <a:rPr lang="en-US" sz="1800" dirty="0" smtClean="0"/>
            </a:br>
            <a:endParaRPr lang="en-US" sz="18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sz="1800" dirty="0" smtClean="0"/>
              <a:t>Binding (one, two-way</a:t>
            </a:r>
            <a:r>
              <a:rPr lang="mr-IN" sz="1800" dirty="0" smtClean="0"/>
              <a:t>…</a:t>
            </a:r>
            <a:r>
              <a:rPr lang="en-US" sz="1800" dirty="0" smtClean="0"/>
              <a:t>) </a:t>
            </a:r>
            <a:r>
              <a:rPr lang="mr-IN" sz="1800" dirty="0" smtClean="0"/>
              <a:t>–</a:t>
            </a:r>
            <a:r>
              <a:rPr lang="en-US" sz="1800" dirty="0" smtClean="0"/>
              <a:t> Known as </a:t>
            </a:r>
            <a:r>
              <a:rPr lang="en-US" sz="1800" b="1" dirty="0" smtClean="0"/>
              <a:t>MVW</a:t>
            </a:r>
            <a:r>
              <a:rPr lang="en-US" sz="1800" dirty="0" smtClean="0"/>
              <a:t> (common with Angular 1)</a:t>
            </a:r>
            <a:endParaRPr lang="en-US" sz="1800" b="1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sz="1800" dirty="0" smtClean="0"/>
              <a:t>Streams of Events </a:t>
            </a:r>
            <a:r>
              <a:rPr lang="mr-IN" sz="1800" dirty="0" smtClean="0"/>
              <a:t>–</a:t>
            </a:r>
            <a:r>
              <a:rPr lang="en-US" sz="1800" dirty="0" smtClean="0"/>
              <a:t> known as </a:t>
            </a:r>
            <a:r>
              <a:rPr lang="en-US" sz="1800" b="1" dirty="0" smtClean="0"/>
              <a:t>Observables</a:t>
            </a:r>
            <a:r>
              <a:rPr lang="en-US" sz="1800" dirty="0" smtClean="0"/>
              <a:t> (</a:t>
            </a:r>
            <a:r>
              <a:rPr lang="en-US" sz="1800" dirty="0" err="1" smtClean="0"/>
              <a:t>rxjs</a:t>
            </a:r>
            <a:r>
              <a:rPr lang="mr-IN" sz="1800" dirty="0" smtClean="0"/>
              <a:t>…</a:t>
            </a:r>
            <a:r>
              <a:rPr lang="en-US" sz="1800" dirty="0" smtClean="0"/>
              <a:t>)</a:t>
            </a:r>
            <a:endParaRPr lang="en-US" sz="1800" b="1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sz="1800" dirty="0" smtClean="0"/>
              <a:t>Unidirectional Data Flow </a:t>
            </a:r>
            <a:r>
              <a:rPr lang="mr-IN" sz="1800" dirty="0" smtClean="0"/>
              <a:t>–</a:t>
            </a:r>
            <a:r>
              <a:rPr lang="en-US" sz="1800" dirty="0" smtClean="0"/>
              <a:t> know as </a:t>
            </a:r>
            <a:r>
              <a:rPr lang="en-US" sz="1800" b="1" dirty="0" smtClean="0"/>
              <a:t>Redux</a:t>
            </a:r>
            <a:r>
              <a:rPr lang="en-US" sz="1800" dirty="0" smtClean="0"/>
              <a:t> (Made popular by </a:t>
            </a:r>
            <a:r>
              <a:rPr lang="en-US" sz="1800" dirty="0" err="1" smtClean="0"/>
              <a:t>ReactJS</a:t>
            </a:r>
            <a:r>
              <a:rPr lang="en-US" sz="1800" dirty="0" smtClean="0"/>
              <a:t>)</a:t>
            </a:r>
            <a:endParaRPr lang="en-US" sz="1800" b="1" dirty="0" smtClean="0"/>
          </a:p>
          <a:p>
            <a:pPr marL="742950" lvl="1" indent="-285750">
              <a:buFont typeface="Arial" charset="0"/>
              <a:buChar char="•"/>
            </a:pPr>
            <a:endParaRPr lang="en-US" sz="18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55704"/>
              </p:ext>
            </p:extLst>
          </p:nvPr>
        </p:nvGraphicFramePr>
        <p:xfrm>
          <a:off x="158750" y="3414962"/>
          <a:ext cx="8627898" cy="16560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75966"/>
                <a:gridCol w="2875966"/>
                <a:gridCol w="28759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MVW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Observables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Redux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Reactive</a:t>
                      </a:r>
                      <a:r>
                        <a:rPr lang="en-US" baseline="0" dirty="0" smtClean="0"/>
                        <a:t> Programming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Unidirectional data flow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One/two-way binding</a:t>
                      </a:r>
                    </a:p>
                    <a:p>
                      <a:pPr algn="ctr"/>
                      <a:r>
                        <a:rPr lang="en-US" baseline="0" dirty="0" smtClean="0"/>
                        <a:t>Shared </a:t>
                      </a:r>
                      <a:r>
                        <a:rPr lang="en-US" baseline="0" dirty="0" smtClean="0"/>
                        <a:t>Data</a:t>
                      </a:r>
                    </a:p>
                    <a:p>
                      <a:pPr algn="ctr"/>
                      <a:r>
                        <a:rPr lang="en-US" baseline="0" dirty="0" smtClean="0"/>
                        <a:t>Changes can affect 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Streams</a:t>
                      </a:r>
                      <a:r>
                        <a:rPr lang="en-US" baseline="0" dirty="0" smtClean="0"/>
                        <a:t> of Events</a:t>
                      </a:r>
                    </a:p>
                    <a:p>
                      <a:pPr algn="ctr"/>
                      <a:r>
                        <a:rPr lang="en-US" baseline="0" dirty="0" smtClean="0"/>
                        <a:t>Subscribe and react</a:t>
                      </a:r>
                    </a:p>
                    <a:p>
                      <a:pPr algn="ctr"/>
                      <a:r>
                        <a:rPr lang="en-US" baseline="0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</a:t>
                      </a:r>
                      <a:r>
                        <a:rPr lang="en-US" dirty="0" smtClean="0"/>
                        <a:t>holds data</a:t>
                      </a:r>
                    </a:p>
                    <a:p>
                      <a:pPr algn="ctr"/>
                      <a:r>
                        <a:rPr lang="en-US" dirty="0" smtClean="0"/>
                        <a:t>Actions change data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– Data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Angular 2 and Redux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376450" y="1045892"/>
            <a:ext cx="9163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800" u="sng" dirty="0" smtClean="0"/>
              <a:t>Benefits of Redux: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800" dirty="0" smtClean="0"/>
              <a:t>It’s simple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800" dirty="0" smtClean="0"/>
              <a:t>It combines immutable data and unidirectional data flow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800" dirty="0" smtClean="0"/>
              <a:t>Application State is easy to understand and manage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800" dirty="0" smtClean="0"/>
              <a:t>It’s small</a:t>
            </a:r>
            <a:endParaRPr lang="en-US" sz="1800" dirty="0" smtClean="0"/>
          </a:p>
          <a:p>
            <a:pPr marL="742950" lvl="1" indent="-285750">
              <a:buFont typeface="Arial" charset="0"/>
              <a:buChar char="•"/>
            </a:pPr>
            <a:endParaRPr lang="en-US" sz="18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22597"/>
              </p:ext>
            </p:extLst>
          </p:nvPr>
        </p:nvGraphicFramePr>
        <p:xfrm>
          <a:off x="158750" y="3414962"/>
          <a:ext cx="8627898" cy="1752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75966"/>
                <a:gridCol w="2875966"/>
                <a:gridCol w="28759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Reducer(s)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dirty="0" smtClean="0"/>
                        <a:t>Application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Return a new State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dirty="0" smtClean="0"/>
                        <a:t>App</a:t>
                      </a:r>
                      <a:r>
                        <a:rPr lang="en-US" baseline="0" dirty="0" smtClean="0"/>
                        <a:t> reads </a:t>
                      </a:r>
                      <a:r>
                        <a:rPr lang="en-US" b="1" baseline="0" dirty="0" smtClean="0"/>
                        <a:t>state</a:t>
                      </a:r>
                      <a:r>
                        <a:rPr lang="en-US" baseline="0" dirty="0" smtClean="0"/>
                        <a:t> from </a:t>
                      </a:r>
                      <a:r>
                        <a:rPr lang="en-US" b="1" baseline="0" dirty="0" smtClean="0"/>
                        <a:t>store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events fire </a:t>
                      </a:r>
                      <a:r>
                        <a:rPr lang="en-US" b="1" baseline="0" dirty="0" smtClean="0"/>
                        <a:t>Actions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 state = old state + action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dirty="0" smtClean="0"/>
                        <a:t>Store is </a:t>
                      </a:r>
                      <a:r>
                        <a:rPr lang="en-US" b="1" dirty="0" smtClean="0"/>
                        <a:t>never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mutated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events fire </a:t>
                      </a:r>
                      <a:r>
                        <a:rPr lang="en-US" b="0" dirty="0" smtClean="0"/>
                        <a:t>Actions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3500" y="2680289"/>
            <a:ext cx="844448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Redux Parts: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Data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Redux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What are Reducers?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959" y="1045892"/>
            <a:ext cx="8631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Reducer 		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[New State] = [Current State] + [Action]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Pure Function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	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must </a:t>
            </a:r>
            <a:r>
              <a:rPr lang="en-US" sz="1600" u="sng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NOT mutate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the current state, must </a:t>
            </a:r>
            <a:r>
              <a:rPr lang="en-US" sz="1600" u="sng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not use external data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		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same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input = same output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	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	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no data, http or mutating any external data.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Data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Redux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Reducer and Action Interfaces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959" y="867218"/>
            <a:ext cx="8631056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Action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Interface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3959" y="1280296"/>
            <a:ext cx="8631056" cy="1292662"/>
          </a:xfrm>
          <a:prstGeom prst="rect">
            <a:avLst/>
          </a:prstGeom>
          <a:noFill/>
          <a:ln w="15875" cmpd="dbl">
            <a:solidFill>
              <a:srgbClr val="00AB72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AB72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00AB72"/>
                </a:solidFill>
                <a:latin typeface="Source Code Pro"/>
              </a:rPr>
              <a:t>action.interface</a:t>
            </a:r>
            <a:r>
              <a:rPr lang="en-US" sz="1400" dirty="0" err="1" smtClean="0">
                <a:solidFill>
                  <a:srgbClr val="00AB72"/>
                </a:solidFill>
                <a:latin typeface="Source Code Pro"/>
              </a:rPr>
              <a:t>.ts</a:t>
            </a:r>
            <a:endParaRPr lang="en-US" sz="1400" dirty="0">
              <a:solidFill>
                <a:srgbClr val="00AB72"/>
              </a:solidFill>
              <a:latin typeface="Source Code Pro"/>
            </a:endParaRPr>
          </a:p>
          <a:p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interface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Action {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type: string;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payload?: any;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9219" y="2774843"/>
            <a:ext cx="863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Reducer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Interface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9219" y="3187921"/>
            <a:ext cx="8631056" cy="2492990"/>
          </a:xfrm>
          <a:prstGeom prst="rect">
            <a:avLst/>
          </a:prstGeom>
          <a:noFill/>
          <a:ln w="15875" cmpd="dbl">
            <a:solidFill>
              <a:srgbClr val="00AB72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AB72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00AB72"/>
                </a:solidFill>
                <a:latin typeface="Source Code Pro"/>
              </a:rPr>
              <a:t>reducer</a:t>
            </a:r>
            <a:r>
              <a:rPr lang="en-US" sz="1400" dirty="0" err="1" smtClean="0">
                <a:solidFill>
                  <a:srgbClr val="00AB72"/>
                </a:solidFill>
                <a:latin typeface="Source Code Pro"/>
              </a:rPr>
              <a:t>.interface</a:t>
            </a:r>
            <a:r>
              <a:rPr lang="en-US" sz="1400" dirty="0" err="1" smtClean="0">
                <a:solidFill>
                  <a:srgbClr val="00AB72"/>
                </a:solidFill>
                <a:latin typeface="Source Code Pro"/>
              </a:rPr>
              <a:t>.ts</a:t>
            </a:r>
            <a:endParaRPr lang="en-US" sz="1400" dirty="0" smtClean="0">
              <a:solidFill>
                <a:srgbClr val="00AB72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00AB72"/>
                </a:solidFill>
                <a:latin typeface="Source Code Pro"/>
              </a:rPr>
              <a:t>// &lt;T&gt; uses Generics </a:t>
            </a:r>
            <a:r>
              <a:rPr lang="mr-IN" sz="1400" dirty="0" smtClean="0">
                <a:solidFill>
                  <a:srgbClr val="00AB72"/>
                </a:solidFill>
                <a:latin typeface="Source Code Pro"/>
              </a:rPr>
              <a:t>–</a:t>
            </a:r>
            <a:r>
              <a:rPr lang="en-US" sz="1400" dirty="0" smtClean="0">
                <a:solidFill>
                  <a:srgbClr val="00AB72"/>
                </a:solidFill>
                <a:latin typeface="Source Code Pro"/>
              </a:rPr>
              <a:t> T is the type of state</a:t>
            </a:r>
            <a:endParaRPr lang="en-US" sz="1400" dirty="0">
              <a:solidFill>
                <a:srgbClr val="00AB72"/>
              </a:solidFill>
              <a:latin typeface="Source Code Pro"/>
            </a:endParaRPr>
          </a:p>
          <a:p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interface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Reducer&lt;T&gt; {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(state: T, action: Action): T;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00AB72"/>
                </a:solidFill>
                <a:latin typeface="Source Code Pro"/>
              </a:rPr>
              <a:t>// </a:t>
            </a:r>
            <a:r>
              <a:rPr lang="en-US" sz="1600" dirty="0" smtClean="0">
                <a:solidFill>
                  <a:srgbClr val="00AB72"/>
                </a:solidFill>
                <a:latin typeface="Source Code Pro"/>
              </a:rPr>
              <a:t>by default </a:t>
            </a:r>
            <a:r>
              <a:rPr lang="mr-IN" sz="1600" dirty="0" smtClean="0">
                <a:solidFill>
                  <a:srgbClr val="00AB72"/>
                </a:solidFill>
                <a:latin typeface="Source Code Pro"/>
              </a:rPr>
              <a:t>–</a:t>
            </a:r>
            <a:r>
              <a:rPr lang="en-US" sz="1600" dirty="0" smtClean="0">
                <a:solidFill>
                  <a:srgbClr val="00AB72"/>
                </a:solidFill>
                <a:latin typeface="Source Code Pro"/>
              </a:rPr>
              <a:t> reducers must return the current state.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let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reducer: Reducer&lt;number&gt; = (state: T, action: Action) =&gt; {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return state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Data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Redux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Reducer switch construct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959" y="877732"/>
            <a:ext cx="8631056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Reducers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are usually written using the SWITCH construct</a:t>
            </a:r>
            <a:endParaRPr lang="en-US" sz="1600" b="1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3959" y="1343369"/>
            <a:ext cx="8631056" cy="2769989"/>
          </a:xfrm>
          <a:prstGeom prst="rect">
            <a:avLst/>
          </a:prstGeom>
          <a:noFill/>
          <a:ln w="15875" cmpd="dbl">
            <a:solidFill>
              <a:srgbClr val="00AB72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AB72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00AB72"/>
                </a:solidFill>
                <a:latin typeface="Source Code Pro"/>
              </a:rPr>
              <a:t>reducer.ts</a:t>
            </a:r>
            <a:endParaRPr lang="en-US" sz="1400" dirty="0">
              <a:solidFill>
                <a:srgbClr val="00AB72"/>
              </a:solidFill>
              <a:latin typeface="Source Code Pro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let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reducer: Reducer&lt;number&gt; = (state: T, action: Action) =&gt; {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action.type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 case ‘INCREASE’: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      return state + 1;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 case ‘DECREASE’: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     return state </a:t>
            </a:r>
            <a:r>
              <a:rPr lang="mr-IN" sz="16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1;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default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      return state; </a:t>
            </a:r>
            <a:r>
              <a:rPr lang="en-US" sz="1600" dirty="0">
                <a:solidFill>
                  <a:srgbClr val="00AB72"/>
                </a:solidFill>
                <a:latin typeface="Source Code Pro"/>
              </a:rPr>
              <a:t>// </a:t>
            </a:r>
            <a:r>
              <a:rPr lang="en-US" sz="1600" dirty="0" smtClean="0">
                <a:solidFill>
                  <a:srgbClr val="00AB72"/>
                </a:solidFill>
                <a:latin typeface="Source Code Pro"/>
              </a:rPr>
              <a:t>default reducer returns current state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}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9219" y="4130669"/>
            <a:ext cx="8631056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Lets call our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Reducer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with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Actions</a:t>
            </a:r>
            <a:endParaRPr lang="en-US" sz="1600" b="1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9215" y="4512229"/>
            <a:ext cx="8631056" cy="584775"/>
          </a:xfrm>
          <a:prstGeom prst="rect">
            <a:avLst/>
          </a:prstGeom>
          <a:noFill/>
          <a:ln w="15875" cmpd="dbl">
            <a:solidFill>
              <a:srgbClr val="00AB72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let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increaseAction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: Action = { type: ‘INCREASE’ };</a:t>
            </a:r>
          </a:p>
          <a:p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console.log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(reducer(0,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increaseAction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)); </a:t>
            </a:r>
            <a:r>
              <a:rPr lang="en-US" sz="1600" dirty="0">
                <a:solidFill>
                  <a:srgbClr val="00AB72"/>
                </a:solidFill>
                <a:latin typeface="Source Code Pro"/>
              </a:rPr>
              <a:t>// output: 1</a:t>
            </a:r>
            <a:endParaRPr lang="en-US" sz="1600" dirty="0">
              <a:solidFill>
                <a:srgbClr val="00AB72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649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Data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Redux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Actions with arguments.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959" y="877732"/>
            <a:ext cx="8631056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Actions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often require arguments (a payload) to describe how to change the state</a:t>
            </a:r>
            <a:endParaRPr lang="en-US" sz="1600" b="1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3959" y="1343369"/>
            <a:ext cx="8631056" cy="2769989"/>
          </a:xfrm>
          <a:prstGeom prst="rect">
            <a:avLst/>
          </a:prstGeom>
          <a:noFill/>
          <a:ln w="15875" cmpd="dbl">
            <a:solidFill>
              <a:srgbClr val="00AB72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AB72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00AB72"/>
                </a:solidFill>
                <a:latin typeface="Source Code Pro"/>
              </a:rPr>
              <a:t>reducer.ts</a:t>
            </a:r>
            <a:endParaRPr lang="en-US" sz="1400" dirty="0">
              <a:solidFill>
                <a:srgbClr val="00AB72"/>
              </a:solidFill>
              <a:latin typeface="Source Code Pro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let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reducer: Reducer&lt;number&gt; = (state: T, action: Action) =&gt; {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action.type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 ...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 case ‘ADD’: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      return state + </a:t>
            </a:r>
            <a:r>
              <a:rPr lang="en-US" sz="1600" b="1" dirty="0" err="1" smtClean="0">
                <a:latin typeface="Courier New" charset="0"/>
                <a:ea typeface="Courier New" charset="0"/>
                <a:cs typeface="Courier New" charset="0"/>
              </a:rPr>
              <a:t>action.payload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 ...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default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      return state; </a:t>
            </a:r>
            <a:r>
              <a:rPr lang="en-US" sz="1600" dirty="0">
                <a:solidFill>
                  <a:srgbClr val="00AB72"/>
                </a:solidFill>
                <a:latin typeface="Source Code Pro"/>
              </a:rPr>
              <a:t>// </a:t>
            </a:r>
            <a:r>
              <a:rPr lang="en-US" sz="1600" dirty="0" smtClean="0">
                <a:solidFill>
                  <a:srgbClr val="00AB72"/>
                </a:solidFill>
                <a:latin typeface="Source Code Pro"/>
              </a:rPr>
              <a:t>default reducer returns current state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}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9219" y="4130669"/>
            <a:ext cx="863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Lets call our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Action with Arguments</a:t>
            </a:r>
            <a:endParaRPr lang="en-US" sz="1600" b="1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9215" y="4512229"/>
            <a:ext cx="8631056" cy="338554"/>
          </a:xfrm>
          <a:prstGeom prst="rect">
            <a:avLst/>
          </a:prstGeom>
          <a:noFill/>
          <a:ln w="15875" cmpd="dbl">
            <a:solidFill>
              <a:srgbClr val="00AB72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console.log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(reducer(0,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{ type: ‘ADD’, payload: 5 }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)); </a:t>
            </a:r>
            <a:r>
              <a:rPr lang="en-US" sz="1600" dirty="0">
                <a:solidFill>
                  <a:srgbClr val="00AB72"/>
                </a:solidFill>
                <a:latin typeface="Source Code Pro"/>
              </a:rPr>
              <a:t>// output: </a:t>
            </a:r>
            <a:r>
              <a:rPr lang="en-US" sz="1600" dirty="0" smtClean="0">
                <a:solidFill>
                  <a:srgbClr val="00AB72"/>
                </a:solidFill>
                <a:latin typeface="Source Code Pro"/>
              </a:rPr>
              <a:t>5</a:t>
            </a:r>
            <a:endParaRPr lang="en-US" sz="1600" dirty="0">
              <a:solidFill>
                <a:srgbClr val="00AB72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415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Data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Redux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Store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959" y="814672"/>
            <a:ext cx="863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Store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must hold and protect our state, run reducers and keep the new states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Store must be tied to a specific Reducer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Dispatching Actions does NOT return values</a:t>
            </a:r>
            <a:endParaRPr lang="en-US" sz="1600" b="1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3959" y="2016024"/>
            <a:ext cx="8631056" cy="4247317"/>
          </a:xfrm>
          <a:prstGeom prst="rect">
            <a:avLst/>
          </a:prstGeom>
          <a:noFill/>
          <a:ln w="15875" cmpd="dbl">
            <a:solidFill>
              <a:srgbClr val="00AB72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AB72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00AB72"/>
                </a:solidFill>
                <a:latin typeface="Source Code Pro"/>
              </a:rPr>
              <a:t>store.ts</a:t>
            </a:r>
            <a:r>
              <a:rPr lang="en-US" sz="1400" dirty="0" smtClean="0">
                <a:solidFill>
                  <a:srgbClr val="00AB72"/>
                </a:solidFill>
                <a:latin typeface="Source Code Pro"/>
              </a:rPr>
              <a:t> </a:t>
            </a:r>
            <a:r>
              <a:rPr lang="mr-IN" sz="1400" dirty="0" smtClean="0">
                <a:solidFill>
                  <a:srgbClr val="00AB72"/>
                </a:solidFill>
                <a:latin typeface="Source Code Pro"/>
              </a:rPr>
              <a:t>–</a:t>
            </a:r>
            <a:r>
              <a:rPr lang="en-US" sz="1400" dirty="0" smtClean="0">
                <a:solidFill>
                  <a:srgbClr val="00AB72"/>
                </a:solidFill>
                <a:latin typeface="Source Code Pro"/>
              </a:rPr>
              <a:t> using Generic Type &lt;T&gt;</a:t>
            </a:r>
            <a:endParaRPr lang="en-US" sz="1400" dirty="0">
              <a:solidFill>
                <a:srgbClr val="00AB72"/>
              </a:solidFill>
              <a:latin typeface="Source Code Pro"/>
            </a:endParaRPr>
          </a:p>
          <a:p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Store&lt;T&gt; {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private _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state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: T;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constructor(private reducer: Reducer&lt;T&gt;,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         state: T){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this._state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= state;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 err="1" smtClean="0">
                <a:latin typeface="Courier New" charset="0"/>
                <a:ea typeface="Courier New" charset="0"/>
                <a:cs typeface="Courier New" charset="0"/>
              </a:rPr>
              <a:t>getState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():T {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 return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this._state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dispatch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(action: Action):void {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this._state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this.reducer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this._state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, action);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}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4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6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yQEOhmo0yoXtBH9v7N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0w0Rqd1EWAdsIs.DKG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IyNF3XQU6VUsqwt6XQ7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EhuXSXCv02BtSb9WqDaW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uqa6T31ZkyIpHmPjOWrb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C4FSd1bEGrXPDg7r9lk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rng42mWU06kGTlh8o6u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etuqFKRE.t5O59xIr.r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V.nAH37Eu2eiPx2JXY6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5ygypYv0SY6kBwsRd8aA"/>
</p:tagLst>
</file>

<file path=ppt/theme/theme1.xml><?xml version="1.0" encoding="utf-8"?>
<a:theme xmlns:a="http://schemas.openxmlformats.org/drawingml/2006/main" name="29_Firm Format - English (US)">
  <a:themeElements>
    <a:clrScheme name="29_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29_Firm Format - English (US)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עיצוב מותאם אישית">
  <a:themeElements>
    <a:clrScheme name="1_עיצוב מותאם אישית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עיצוב מותאם אישית">
      <a:majorFont>
        <a:latin typeface="Californian FB"/>
        <a:ea typeface=""/>
        <a:cs typeface="Arial"/>
      </a:majorFont>
      <a:minorFont>
        <a:latin typeface="Californian FB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עיצוב מותאם אישית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irm Format - English (US)">
  <a:themeElements>
    <a:clrScheme name="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Firm Format - English (US)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35932</TotalTime>
  <Words>891</Words>
  <Application>Microsoft Macintosh PowerPoint</Application>
  <PresentationFormat>Custom</PresentationFormat>
  <Paragraphs>224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Bariol Regular</vt:lpstr>
      <vt:lpstr>Californian FB</vt:lpstr>
      <vt:lpstr>Courier New</vt:lpstr>
      <vt:lpstr>Georgia</vt:lpstr>
      <vt:lpstr>MS PGothic</vt:lpstr>
      <vt:lpstr>Open Sans</vt:lpstr>
      <vt:lpstr>Source Code Pro</vt:lpstr>
      <vt:lpstr>Arial</vt:lpstr>
      <vt:lpstr>29_Firm Format - English (US)</vt:lpstr>
      <vt:lpstr>Custom Design</vt:lpstr>
      <vt:lpstr>1_עיצוב מותאם אישית</vt:lpstr>
      <vt:lpstr>Firm Format - English (US)</vt:lpstr>
      <vt:lpstr>think-cell Slide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OWApps, LTD.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Training</dc:title>
  <dc:subject>OWApps AngularJS Training</dc:subject>
  <dc:creator>jonathan.wax@owapps.com</dc:creator>
  <cp:lastModifiedBy>Joanthan Wax</cp:lastModifiedBy>
  <cp:revision>750</cp:revision>
  <cp:lastPrinted>2008-09-19T11:06:26Z</cp:lastPrinted>
  <dcterms:created xsi:type="dcterms:W3CDTF">2010-01-27T21:29:29Z</dcterms:created>
  <dcterms:modified xsi:type="dcterms:W3CDTF">2017-02-15T05:59:17Z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DocID">
    <vt:lpwstr/>
  </property>
  <property fmtid="{D5CDD505-2E9C-101B-9397-08002B2CF9AE}" pid="6" name="DocIDinTitle">
    <vt:bool>true</vt:bool>
  </property>
  <property fmtid="{D5CDD505-2E9C-101B-9397-08002B2CF9AE}" pid="7" name="DocIDinSlide">
    <vt:bool>true</vt:bool>
  </property>
  <property fmtid="{D5CDD505-2E9C-101B-9397-08002B2CF9AE}" pid="8" name="DocIDPosition">
    <vt:i4>1</vt:i4>
  </property>
  <property fmtid="{D5CDD505-2E9C-101B-9397-08002B2CF9AE}" pid="9" name="Final">
    <vt:bool>true</vt:bool>
  </property>
  <property fmtid="{D5CDD505-2E9C-101B-9397-08002B2CF9AE}" pid="10" name="Title">
    <vt:lpwstr>Title</vt:lpwstr>
  </property>
  <property fmtid="{D5CDD505-2E9C-101B-9397-08002B2CF9AE}" pid="11" name="Event">
    <vt:lpwstr/>
  </property>
  <property fmtid="{D5CDD505-2E9C-101B-9397-08002B2CF9AE}" pid="12" name="Delivery Date">
    <vt:lpwstr/>
  </property>
</Properties>
</file>